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4"/>
  </p:sldMasterIdLst>
  <p:notesMasterIdLst>
    <p:notesMasterId r:id="rId28"/>
  </p:notesMasterIdLst>
  <p:sldIdLst>
    <p:sldId id="257" r:id="rId5"/>
    <p:sldId id="258" r:id="rId6"/>
    <p:sldId id="353" r:id="rId7"/>
    <p:sldId id="256" r:id="rId8"/>
    <p:sldId id="272" r:id="rId9"/>
    <p:sldId id="350" r:id="rId10"/>
    <p:sldId id="351" r:id="rId11"/>
    <p:sldId id="259" r:id="rId12"/>
    <p:sldId id="276" r:id="rId13"/>
    <p:sldId id="277" r:id="rId14"/>
    <p:sldId id="352" r:id="rId15"/>
    <p:sldId id="262" r:id="rId16"/>
    <p:sldId id="263" r:id="rId17"/>
    <p:sldId id="264" r:id="rId18"/>
    <p:sldId id="280" r:id="rId19"/>
    <p:sldId id="265" r:id="rId20"/>
    <p:sldId id="273" r:id="rId21"/>
    <p:sldId id="266" r:id="rId22"/>
    <p:sldId id="267" r:id="rId23"/>
    <p:sldId id="268" r:id="rId24"/>
    <p:sldId id="269" r:id="rId25"/>
    <p:sldId id="274" r:id="rId26"/>
    <p:sldId id="349" r:id="rId2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0639D-481D-4846-B978-CD06295AA0F6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45F8D-5A97-4396-AD7C-C3AEB4C275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29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16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EE1D8-CF94-4B34-B47A-3155D616A20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1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D8D97-45F6-4286-A12A-BF7AFE036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0C6792-224B-470D-8372-8335C2A4A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9EFE9-8414-4751-A83A-8AF4940F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0BFCF-6EFE-4EB3-8DA2-25ED249B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96F39-4227-4080-9E33-F16B4973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2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31114-DA58-46DD-A599-21D640FF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EBCF67-58C0-4EEE-A39C-5BCD5346C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B169E-5AB4-40A9-9EBE-55DB5992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3C20A-0948-428A-BCD0-CD285140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608740-E831-4315-8559-37528A34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6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34EC3B-4585-4890-8566-909F94B71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95C58A-1FD3-40D0-AD05-D3736FDC4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E7C12-AB8C-4C0F-986D-1214D60C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33BD0-AFE1-44D5-AC81-A3A71256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04FB0-BC18-4C2B-A29A-7DB99469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930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21"/>
          <p:cNvSpPr>
            <a:spLocks noGrp="1"/>
          </p:cNvSpPr>
          <p:nvPr>
            <p:ph type="title"/>
          </p:nvPr>
        </p:nvSpPr>
        <p:spPr>
          <a:xfrm>
            <a:off x="55789" y="40761"/>
            <a:ext cx="12008569" cy="567047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000" cap="none" baseline="0">
                <a:solidFill>
                  <a:schemeClr val="accent4">
                    <a:lumMod val="7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6" name="텍스트 개체 틀 12"/>
          <p:cNvSpPr>
            <a:spLocks noGrp="1"/>
          </p:cNvSpPr>
          <p:nvPr>
            <p:ph idx="1"/>
          </p:nvPr>
        </p:nvSpPr>
        <p:spPr>
          <a:xfrm>
            <a:off x="55789" y="666114"/>
            <a:ext cx="12008569" cy="593667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35984" indent="-383981">
              <a:defRPr sz="2667" cap="none" baseline="0"/>
            </a:lvl1pPr>
            <a:lvl2pPr marL="671983" indent="-335992">
              <a:defRPr sz="2133" cap="none" baseline="0"/>
            </a:lvl2pPr>
            <a:lvl3pPr marL="911977" indent="-239994">
              <a:defRPr sz="1867" cap="none" baseline="0"/>
            </a:lvl3pPr>
            <a:lvl4pPr marL="1295968">
              <a:defRPr sz="1467" cap="none" baseline="0"/>
            </a:lvl4pPr>
            <a:lvl5pPr marL="1631959">
              <a:defRPr sz="1467" cap="none" baseline="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284455" y="6629398"/>
            <a:ext cx="764215" cy="228604"/>
          </a:xfrm>
        </p:spPr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556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71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2CB7B-60EF-47FB-B724-CD9754DB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89712-F94B-4919-8790-7AC66DC7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BFA44-BDC1-4FAE-A38D-574AE05D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F591B-45FD-406A-80F2-467F3A43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7F0BC-78F7-4A18-A55F-F97783E4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84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6B42B-1081-47E0-8C1F-9D0936A0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7B8E18-60A9-49F5-A726-C8C89CBFB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BD8AC-5FA0-4713-A3AC-2255B897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7FEAA-B9E1-441A-84FD-D9433C7F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60C7F-A4FF-42F2-8C94-6D509DA2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1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44DDE-BFD3-48CA-B4C3-BBC91AF4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D5E7C-BD6E-43BB-8C9F-7260D3D67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D9C091-133E-4A68-84C8-21A3CEB6A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7ECDFE-AE23-470F-BC5D-9BFD9106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1D294F-53E0-46E4-AFC2-B4811043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A880E-A564-4C53-8EE1-51AC74C7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0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E1B2A-220A-435B-BA60-90C93339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2E01BB-7BBA-467E-A918-8178D161D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ACCE5B-C7DB-491C-B3AC-986B201CF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C7DAF6-B407-46D9-A16A-AD6F2D2A0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3E7F83-3BC3-47ED-A366-0FF68E8AA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3F70AE-56D8-40D6-B0F5-668392AC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19C68E-436E-47E6-ABE0-8575FA36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CD4D4D-D85B-469B-9DD8-2A4BF65C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88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4B8AD-DCA6-4DFF-8A01-37D3B454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B6A8F3-2D76-4B55-9500-22E964F0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F7115-03D5-4960-AD57-83AC4191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A4616E-C09C-49A5-9B46-018DCE3B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8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79E761-9420-4012-97BC-5AC075E9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73FA8D-5411-4BB3-A2A2-D5758B43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9EB728-B049-4A05-BA64-3FC433DD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57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0E87F-7284-4137-828D-9B5931C9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7DAD2-6C96-476D-9BF8-9280EC968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3EA553-B91A-4D90-A504-D0D4A4A88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64B2D-6D93-445C-B909-F836494B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2DD0B-4304-4E7B-B730-6197FDD8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BF37F1-ACE3-4054-BB83-98AED6F4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3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A7846-05A1-43D8-8192-DF359C3E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7BF1F0-7CF6-47FA-8568-AA99D6737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D1C78E-990D-4B6F-BC32-B0ACFD301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B05D8E-42AA-4651-9F25-B684A116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AB5F6-F19D-4E5E-8F95-C39E4CC1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857AAA-BA8F-4049-9F88-FF94BABD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32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F06BCA-78D4-4377-A7BF-20E9F952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D2286C-C333-4F75-8D22-79E23DAF3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C8A5D-A6CF-4C8D-B7E7-684CAE595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ED48D-9B38-47F7-A2DB-DB51A79D3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9E1B4-DE91-448B-82E2-3D8992044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EA76D-AC0B-4A8D-A15D-FF0B16DFA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31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89212" y="997527"/>
            <a:ext cx="8915399" cy="2262781"/>
          </a:xfrm>
        </p:spPr>
        <p:txBody>
          <a:bodyPr/>
          <a:lstStyle/>
          <a:p>
            <a:r>
              <a:rPr lang="ko-KR" altLang="en-US" dirty="0" err="1"/>
              <a:t>컴퓨터비전</a:t>
            </a:r>
            <a:r>
              <a:rPr lang="ko-KR" altLang="en-US" dirty="0"/>
              <a:t> 제</a:t>
            </a:r>
            <a:r>
              <a:rPr lang="en-US" altLang="ko-KR" dirty="0"/>
              <a:t>1</a:t>
            </a:r>
            <a:r>
              <a:rPr lang="ko-KR" altLang="en-US" dirty="0"/>
              <a:t>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89213" y="4094017"/>
            <a:ext cx="8915399" cy="2244437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/>
              <a:t>강의</a:t>
            </a:r>
            <a:r>
              <a:rPr lang="en-US" altLang="ko-KR" sz="2800" dirty="0"/>
              <a:t> </a:t>
            </a:r>
            <a:r>
              <a:rPr lang="ko-KR" altLang="en-US" sz="2800" dirty="0"/>
              <a:t>소개</a:t>
            </a:r>
            <a:endParaRPr lang="en-US" altLang="ko-KR" sz="2800" dirty="0"/>
          </a:p>
          <a:p>
            <a:pPr algn="r"/>
            <a:r>
              <a:rPr lang="ko-KR" altLang="en-US" sz="2800" dirty="0" err="1"/>
              <a:t>컴퓨터시뮬레이션학부</a:t>
            </a:r>
            <a:endParaRPr lang="en-US" altLang="ko-KR" sz="2800" dirty="0"/>
          </a:p>
          <a:p>
            <a:pPr algn="r"/>
            <a:r>
              <a:rPr lang="ko-KR" altLang="en-US" sz="2800" dirty="0"/>
              <a:t>담당교수 </a:t>
            </a:r>
            <a:r>
              <a:rPr lang="en-US" altLang="ko-KR" sz="2800" dirty="0"/>
              <a:t>: </a:t>
            </a:r>
            <a:r>
              <a:rPr lang="ko-KR" altLang="en-US" sz="2800" dirty="0"/>
              <a:t>이형원</a:t>
            </a:r>
            <a:endParaRPr lang="en-US" altLang="ko-KR" sz="2800" dirty="0"/>
          </a:p>
          <a:p>
            <a:pPr algn="r"/>
            <a:r>
              <a:rPr lang="en-US" altLang="ko-KR" sz="2800" dirty="0"/>
              <a:t>E304</a:t>
            </a:r>
            <a:r>
              <a:rPr lang="ko-KR" altLang="en-US" sz="2800" dirty="0"/>
              <a:t>호</a:t>
            </a:r>
            <a:r>
              <a:rPr lang="en-US" altLang="ko-KR" sz="2800" dirty="0"/>
              <a:t>, hwlee@inje.ac.kr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A50F8C-9100-43EB-BF85-E66134E9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영상 처리의 역사</a:t>
            </a:r>
          </a:p>
        </p:txBody>
      </p:sp>
      <p:sp>
        <p:nvSpPr>
          <p:cNvPr id="8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본격적인 영상 처리 위한 기술</a:t>
            </a:r>
            <a:endParaRPr lang="en-US" altLang="ko-KR"/>
          </a:p>
          <a:p>
            <a:pPr lvl="1"/>
            <a:r>
              <a:rPr lang="en-US" altLang="ko-KR"/>
              <a:t>1940</a:t>
            </a:r>
            <a:r>
              <a:rPr lang="ko-KR" altLang="en-US"/>
              <a:t>년대 폰 노이만의 디지털 컴퓨터의 개념 시작</a:t>
            </a:r>
            <a:endParaRPr lang="en-US" altLang="ko-KR"/>
          </a:p>
          <a:p>
            <a:pPr lvl="1"/>
            <a:r>
              <a:rPr lang="en-US" altLang="ko-KR"/>
              <a:t>1950</a:t>
            </a:r>
            <a:r>
              <a:rPr lang="ko-KR" altLang="en-US"/>
              <a:t>년 이후 트랜지스터</a:t>
            </a:r>
            <a:r>
              <a:rPr lang="en-US" altLang="ko-KR"/>
              <a:t>, IC, </a:t>
            </a:r>
            <a:r>
              <a:rPr lang="ko-KR" altLang="en-US"/>
              <a:t>마이크로프로세서 같은 하드웨어 발달</a:t>
            </a:r>
            <a:endParaRPr lang="en-US" altLang="ko-KR"/>
          </a:p>
          <a:p>
            <a:pPr lvl="1"/>
            <a:r>
              <a:rPr lang="en-US" altLang="ko-KR"/>
              <a:t>1950~60</a:t>
            </a:r>
            <a:r>
              <a:rPr lang="ko-KR" altLang="en-US"/>
              <a:t>년대 프로그램의 언어의 발달과 운영체제 등의 소프트웨어 기술 발달</a:t>
            </a:r>
            <a:endParaRPr lang="en-US" altLang="ko-KR"/>
          </a:p>
          <a:p>
            <a:pPr lvl="3"/>
            <a:endParaRPr lang="en-US" altLang="ko-KR"/>
          </a:p>
          <a:p>
            <a:r>
              <a:rPr lang="ko-KR" altLang="en-US"/>
              <a:t>본격적인 영상처리 시작 </a:t>
            </a:r>
            <a:endParaRPr lang="en-US" altLang="ko-KR"/>
          </a:p>
          <a:p>
            <a:pPr lvl="1"/>
            <a:r>
              <a:rPr lang="ko-KR" altLang="en-US"/>
              <a:t>우주 탐사 계획</a:t>
            </a:r>
            <a:r>
              <a:rPr lang="en-US" altLang="ko-KR"/>
              <a:t>(Space program)</a:t>
            </a:r>
          </a:p>
          <a:p>
            <a:pPr lvl="2"/>
            <a:r>
              <a:rPr lang="en-US" altLang="ko-KR"/>
              <a:t>Ranger 7</a:t>
            </a:r>
            <a:r>
              <a:rPr lang="ko-KR" altLang="en-US"/>
              <a:t>에서 촬영상 달 영상</a:t>
            </a:r>
            <a:r>
              <a:rPr lang="en-US" altLang="ko-KR"/>
              <a:t>, </a:t>
            </a:r>
            <a:r>
              <a:rPr lang="ko-KR" altLang="en-US"/>
              <a:t>착륙 </a:t>
            </a:r>
            <a:r>
              <a:rPr lang="en-US" altLang="ko-KR"/>
              <a:t>17</a:t>
            </a:r>
            <a:r>
              <a:rPr lang="ko-KR" altLang="en-US"/>
              <a:t>분전 촬영 </a:t>
            </a:r>
            <a:endParaRPr lang="en-US" altLang="ko-KR"/>
          </a:p>
          <a:p>
            <a:pPr lvl="3"/>
            <a:r>
              <a:rPr lang="ko-KR" altLang="en-US"/>
              <a:t>여러 훼손 포함</a:t>
            </a:r>
            <a:endParaRPr lang="en-US" altLang="ko-KR"/>
          </a:p>
          <a:p>
            <a:pPr lvl="3"/>
            <a:r>
              <a:rPr lang="ko-KR" altLang="en-US"/>
              <a:t>교정을 위해 컴퓨터로 영상처리 함</a:t>
            </a:r>
            <a:endParaRPr lang="en-US" altLang="ko-KR"/>
          </a:p>
          <a:p>
            <a:pPr lvl="3"/>
            <a:r>
              <a:rPr lang="ko-KR" altLang="en-US"/>
              <a:t>사진에 보이는 마크는 기하학 보정 위한 것</a:t>
            </a:r>
            <a:endParaRPr lang="en-US" altLang="ko-KR"/>
          </a:p>
          <a:p>
            <a:pPr lvl="2"/>
            <a:r>
              <a:rPr lang="ko-KR" altLang="en-US"/>
              <a:t>디지털</a:t>
            </a:r>
            <a:r>
              <a:rPr lang="en-US" altLang="ko-KR"/>
              <a:t> </a:t>
            </a:r>
            <a:r>
              <a:rPr lang="ko-KR" altLang="en-US"/>
              <a:t>영상처리의 잠재력 </a:t>
            </a:r>
            <a:endParaRPr lang="en-US" altLang="ko-KR"/>
          </a:p>
          <a:p>
            <a:pPr lvl="2"/>
            <a:endParaRPr lang="ko-KR" altLang="en-US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565" y="3017781"/>
            <a:ext cx="3338831" cy="329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6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영상 처리의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1970</a:t>
            </a:r>
            <a:r>
              <a:rPr lang="ko-KR" altLang="en-US"/>
              <a:t>년대 영상 처리 분야 더욱 발전</a:t>
            </a:r>
          </a:p>
          <a:p>
            <a:pPr lvl="1"/>
            <a:r>
              <a:rPr lang="en-US" altLang="ko-KR"/>
              <a:t>CT, MRI </a:t>
            </a:r>
            <a:r>
              <a:rPr lang="ko-KR" altLang="en-US"/>
              <a:t>등의 의료 분야</a:t>
            </a:r>
            <a:endParaRPr lang="en-US" altLang="ko-KR"/>
          </a:p>
          <a:p>
            <a:pPr lvl="1"/>
            <a:r>
              <a:rPr lang="ko-KR" altLang="en-US"/>
              <a:t>원격 자원 탐사</a:t>
            </a:r>
            <a:r>
              <a:rPr lang="en-US" altLang="ko-KR"/>
              <a:t>,</a:t>
            </a:r>
            <a:r>
              <a:rPr lang="ko-KR" altLang="en-US"/>
              <a:t> 우주 항공 관련 분야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r>
              <a:rPr lang="en-US" altLang="ko-KR"/>
              <a:t>1990</a:t>
            </a:r>
            <a:r>
              <a:rPr lang="ko-KR" altLang="en-US"/>
              <a:t>년대 컴퓨터 비전과 응용 분야 급속히 확장 </a:t>
            </a:r>
            <a:endParaRPr lang="en-US" altLang="ko-KR"/>
          </a:p>
          <a:p>
            <a:pPr lvl="1"/>
            <a:r>
              <a:rPr lang="ko-KR" altLang="en-US"/>
              <a:t>인터넷 시대에 영상검색</a:t>
            </a:r>
            <a:r>
              <a:rPr lang="en-US" altLang="ko-KR"/>
              <a:t>, </a:t>
            </a:r>
            <a:r>
              <a:rPr lang="ko-KR" altLang="en-US"/>
              <a:t>영상전송</a:t>
            </a:r>
            <a:r>
              <a:rPr lang="en-US" altLang="ko-KR"/>
              <a:t>, </a:t>
            </a:r>
            <a:r>
              <a:rPr lang="ko-KR" altLang="en-US"/>
              <a:t>영상광고</a:t>
            </a:r>
            <a:endParaRPr lang="en-US" altLang="ko-KR"/>
          </a:p>
          <a:p>
            <a:pPr lvl="1"/>
            <a:r>
              <a:rPr lang="ko-KR" altLang="en-US"/>
              <a:t>디지털 방송 관련</a:t>
            </a:r>
            <a:r>
              <a:rPr lang="en-US" altLang="ko-KR"/>
              <a:t> </a:t>
            </a:r>
            <a:r>
              <a:rPr lang="ko-KR" altLang="en-US"/>
              <a:t>컴퓨터 그래픽스</a:t>
            </a:r>
            <a:r>
              <a:rPr lang="en-US" altLang="ko-KR"/>
              <a:t>, </a:t>
            </a:r>
            <a:r>
              <a:rPr lang="ko-KR" altLang="en-US"/>
              <a:t>디지털 카메라 보급</a:t>
            </a:r>
            <a:endParaRPr lang="ko-KR" altLang="en-US" dirty="0"/>
          </a:p>
        </p:txBody>
      </p:sp>
      <p:pic>
        <p:nvPicPr>
          <p:cNvPr id="5" name="Picture 2" descr="CT와 MRI의 차이점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352" y="619410"/>
            <a:ext cx="3073400" cy="265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1" y="593697"/>
            <a:ext cx="3046783" cy="27057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826" y="3429000"/>
            <a:ext cx="4187175" cy="63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6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1.4 </a:t>
            </a:r>
            <a:r>
              <a:rPr lang="ko-KR" altLang="en-US"/>
              <a:t>영상 처리 관련 분야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영상 처리 </a:t>
            </a:r>
            <a:endParaRPr lang="en-US" altLang="ko-KR"/>
          </a:p>
          <a:p>
            <a:pPr lvl="1"/>
            <a:r>
              <a:rPr lang="ko-KR" altLang="en-US"/>
              <a:t>입력 영상을 처리하여 출력으로 처리된 영상 획득</a:t>
            </a:r>
            <a:endParaRPr lang="en-US" altLang="ko-KR"/>
          </a:p>
          <a:p>
            <a:pPr lvl="3"/>
            <a:endParaRPr lang="en-US" altLang="ko-KR"/>
          </a:p>
          <a:p>
            <a:r>
              <a:rPr lang="ko-KR" altLang="en-US"/>
              <a:t>컴퓨터 비전 </a:t>
            </a:r>
            <a:endParaRPr lang="en-US" altLang="ko-KR"/>
          </a:p>
          <a:p>
            <a:pPr lvl="1"/>
            <a:r>
              <a:rPr lang="ko-KR" altLang="en-US"/>
              <a:t>입력은 영상</a:t>
            </a:r>
            <a:r>
              <a:rPr lang="en-US" altLang="ko-KR"/>
              <a:t>, </a:t>
            </a:r>
            <a:r>
              <a:rPr lang="ko-KR" altLang="en-US"/>
              <a:t>출력은 어떤 정보</a:t>
            </a:r>
            <a:endParaRPr lang="en-US" altLang="ko-KR"/>
          </a:p>
          <a:p>
            <a:pPr lvl="1"/>
            <a:r>
              <a:rPr lang="ko-KR" altLang="en-US"/>
              <a:t>얼굴인식</a:t>
            </a:r>
            <a:r>
              <a:rPr lang="en-US" altLang="ko-KR"/>
              <a:t>, </a:t>
            </a:r>
            <a:r>
              <a:rPr lang="ko-KR" altLang="en-US"/>
              <a:t>지문 인식</a:t>
            </a:r>
            <a:r>
              <a:rPr lang="en-US" altLang="ko-KR"/>
              <a:t>, </a:t>
            </a:r>
            <a:r>
              <a:rPr lang="ko-KR" altLang="en-US"/>
              <a:t>번호판 인식 등</a:t>
            </a:r>
            <a:endParaRPr lang="en-US" altLang="ko-KR"/>
          </a:p>
          <a:p>
            <a:pPr lvl="3"/>
            <a:endParaRPr lang="en-US" altLang="ko-KR"/>
          </a:p>
          <a:p>
            <a:r>
              <a:rPr lang="ko-KR" altLang="en-US"/>
              <a:t>컴퓨터그래픽스</a:t>
            </a:r>
            <a:endParaRPr lang="en-US" altLang="ko-KR"/>
          </a:p>
          <a:p>
            <a:pPr lvl="1"/>
            <a:r>
              <a:rPr lang="ko-KR" altLang="en-US"/>
              <a:t>입력이 어떤 서술이고</a:t>
            </a:r>
            <a:r>
              <a:rPr lang="en-US" altLang="ko-KR"/>
              <a:t>, </a:t>
            </a:r>
            <a:r>
              <a:rPr lang="ko-KR" altLang="en-US"/>
              <a:t>출력이 영상</a:t>
            </a:r>
          </a:p>
          <a:p>
            <a:pPr lvl="1"/>
            <a:r>
              <a:rPr lang="en-US" altLang="ko-KR"/>
              <a:t>CAD</a:t>
            </a:r>
            <a:r>
              <a:rPr lang="ko-KR" altLang="en-US"/>
              <a:t>프로그램 </a:t>
            </a:r>
            <a:endParaRPr lang="en-US" altLang="ko-KR"/>
          </a:p>
          <a:p>
            <a:pPr lvl="2"/>
            <a:r>
              <a:rPr lang="ko-KR" altLang="en-US"/>
              <a:t>그리고자 하는 물체의 수치 입력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/>
              <a:t>해당 물체의 그래픽 영상 생성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5" y="1700808"/>
            <a:ext cx="4760860" cy="3173907"/>
          </a:xfrm>
          <a:prstGeom prst="roundRect">
            <a:avLst>
              <a:gd name="adj" fmla="val 1045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38434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1.5 </a:t>
            </a:r>
            <a:r>
              <a:rPr lang="ko-KR" altLang="en-US"/>
              <a:t>영상의 형성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영상 </a:t>
            </a:r>
            <a:r>
              <a:rPr lang="en-US" altLang="ko-KR"/>
              <a:t>- </a:t>
            </a:r>
            <a:r>
              <a:rPr lang="ko-KR" altLang="en-US"/>
              <a:t>위치 값과 밝기 값을 가진 일정한 수의 화소들의 모임으로 정의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2831638" y="5278903"/>
            <a:ext cx="44993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ko-KR" sz="3200" i="1" dirty="0">
                <a:latin typeface="Georgia" panose="02040502050405020303" pitchFamily="18" charset="0"/>
              </a:rPr>
              <a:t>f (x, y)=i(x, y) * r(x, y)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t="14635"/>
          <a:stretch/>
        </p:blipFill>
        <p:spPr>
          <a:xfrm>
            <a:off x="1679510" y="1374920"/>
            <a:ext cx="6624487" cy="3590251"/>
          </a:xfrm>
          <a:prstGeom prst="roundRect">
            <a:avLst>
              <a:gd name="adj" fmla="val 666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01409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1.5 </a:t>
            </a:r>
            <a:r>
              <a:rPr lang="ko-KR" altLang="en-US"/>
              <a:t>영상의 형성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샘플링 </a:t>
            </a:r>
            <a:endParaRPr lang="en-US" altLang="ko-KR"/>
          </a:p>
          <a:p>
            <a:pPr lvl="1"/>
            <a:r>
              <a:rPr lang="ko-KR" altLang="en-US"/>
              <a:t>무한한 연속된 값을 일정한 해상도에 따라 유한개의 화소수만큼 입력 값을 취하는 과정</a:t>
            </a:r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8" y="1770842"/>
            <a:ext cx="5951073" cy="4442468"/>
          </a:xfrm>
          <a:prstGeom prst="roundRect">
            <a:avLst>
              <a:gd name="adj" fmla="val 497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9" name="그룹 8"/>
          <p:cNvGrpSpPr/>
          <p:nvPr/>
        </p:nvGrpSpPr>
        <p:grpSpPr>
          <a:xfrm>
            <a:off x="6282456" y="1772906"/>
            <a:ext cx="5593873" cy="2616201"/>
            <a:chOff x="4711841" y="1203602"/>
            <a:chExt cx="4195405" cy="196215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/>
            <a:srcRect r="3619"/>
            <a:stretch/>
          </p:blipFill>
          <p:spPr>
            <a:xfrm>
              <a:off x="4711841" y="1203602"/>
              <a:ext cx="4195405" cy="196215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6982" y="1287881"/>
              <a:ext cx="1584844" cy="1838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462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1.5 </a:t>
            </a:r>
            <a:r>
              <a:rPr lang="ko-KR" altLang="en-US"/>
              <a:t>영상의 형성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양자화 </a:t>
            </a:r>
            <a:endParaRPr lang="en-US" altLang="ko-KR"/>
          </a:p>
          <a:p>
            <a:pPr lvl="1"/>
            <a:r>
              <a:rPr lang="ko-KR" altLang="en-US"/>
              <a:t>제한된 비트수로 화소값을 나타내려 밝기 값을 정수화 시키는 과정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2" y="1807749"/>
            <a:ext cx="5951073" cy="4442468"/>
          </a:xfrm>
          <a:prstGeom prst="roundRect">
            <a:avLst>
              <a:gd name="adj" fmla="val 497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13" name="그룹 12"/>
          <p:cNvGrpSpPr/>
          <p:nvPr/>
        </p:nvGrpSpPr>
        <p:grpSpPr>
          <a:xfrm>
            <a:off x="6282456" y="1772906"/>
            <a:ext cx="5593873" cy="2616201"/>
            <a:chOff x="4711841" y="1059586"/>
            <a:chExt cx="4195405" cy="196215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r="3619"/>
            <a:stretch/>
          </p:blipFill>
          <p:spPr>
            <a:xfrm>
              <a:off x="4711841" y="1059586"/>
              <a:ext cx="4195405" cy="196215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7637" y="1093499"/>
              <a:ext cx="1584844" cy="1838292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54835" r="3619"/>
          <a:stretch/>
        </p:blipFill>
        <p:spPr>
          <a:xfrm>
            <a:off x="6282456" y="4365194"/>
            <a:ext cx="2411305" cy="2616201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8711233" y="4074200"/>
            <a:ext cx="1032284" cy="70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56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1.6 </a:t>
            </a:r>
            <a:r>
              <a:rPr lang="ko-KR" altLang="en-US"/>
              <a:t>디지털 영상의 표현과 영상 처리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M×N </a:t>
            </a:r>
            <a:r>
              <a:rPr lang="ko-KR" altLang="en-US"/>
              <a:t>크기 디지털 영상</a:t>
            </a:r>
            <a:endParaRPr lang="en-US" altLang="ko-KR"/>
          </a:p>
          <a:p>
            <a:pPr lvl="1"/>
            <a:r>
              <a:rPr lang="ko-KR" altLang="en-US"/>
              <a:t>표본화 수에 따라 </a:t>
            </a:r>
            <a:r>
              <a:rPr lang="en-US" altLang="ko-KR"/>
              <a:t>M, N </a:t>
            </a:r>
            <a:r>
              <a:rPr lang="ko-KR" altLang="en-US"/>
              <a:t>결정</a:t>
            </a:r>
            <a:endParaRPr lang="en-US" altLang="ko-KR"/>
          </a:p>
          <a:p>
            <a:pPr lvl="1"/>
            <a:r>
              <a:rPr lang="ko-KR" altLang="en-US"/>
              <a:t>양자화 수준에 따라 밝기 값 레벨 결정</a:t>
            </a:r>
            <a:endParaRPr lang="en-US" altLang="ko-KR"/>
          </a:p>
          <a:p>
            <a:pPr lvl="2"/>
            <a:r>
              <a:rPr lang="en-US" altLang="ko-KR"/>
              <a:t>k </a:t>
            </a:r>
            <a:r>
              <a:rPr lang="ko-KR" altLang="en-US"/>
              <a:t>비트로 양자화</a:t>
            </a:r>
            <a:r>
              <a:rPr lang="en-US" altLang="ko-KR">
                <a:sym typeface="Wingdings" panose="05000000000000000000" pitchFamily="2" charset="2"/>
              </a:rPr>
              <a:t> 2k</a:t>
            </a:r>
            <a:r>
              <a:rPr lang="ko-KR" altLang="en-US">
                <a:sym typeface="Wingdings" panose="05000000000000000000" pitchFamily="2" charset="2"/>
              </a:rPr>
              <a:t>개 레벨 </a:t>
            </a:r>
            <a:endParaRPr lang="en-US" altLang="ko-KR">
              <a:sym typeface="Wingdings" panose="05000000000000000000" pitchFamily="2" charset="2"/>
            </a:endParaRPr>
          </a:p>
          <a:p>
            <a:pPr lvl="2"/>
            <a:r>
              <a:rPr lang="en-US" altLang="ko-KR">
                <a:sym typeface="Wingdings" panose="05000000000000000000" pitchFamily="2" charset="2"/>
              </a:rPr>
              <a:t>8</a:t>
            </a:r>
            <a:r>
              <a:rPr lang="ko-KR" altLang="en-US">
                <a:sym typeface="Wingdings" panose="05000000000000000000" pitchFamily="2" charset="2"/>
              </a:rPr>
              <a:t>비트 양자화 </a:t>
            </a:r>
            <a:r>
              <a:rPr lang="en-US" altLang="ko-KR">
                <a:sym typeface="Wingdings" panose="05000000000000000000" pitchFamily="2" charset="2"/>
              </a:rPr>
              <a:t> 28</a:t>
            </a:r>
            <a:r>
              <a:rPr lang="ko-KR" altLang="en-US">
                <a:sym typeface="Wingdings" panose="05000000000000000000" pitchFamily="2" charset="2"/>
              </a:rPr>
              <a:t>개 </a:t>
            </a:r>
            <a:r>
              <a:rPr lang="en-US" altLang="ko-KR">
                <a:sym typeface="Wingdings" panose="05000000000000000000" pitchFamily="2" charset="2"/>
              </a:rPr>
              <a:t>= 256</a:t>
            </a:r>
            <a:r>
              <a:rPr lang="ko-KR" altLang="en-US">
                <a:sym typeface="Wingdings" panose="05000000000000000000" pitchFamily="2" charset="2"/>
              </a:rPr>
              <a:t>개 레벨</a:t>
            </a:r>
            <a:endParaRPr lang="en-US" altLang="ko-KR">
              <a:sym typeface="Wingdings" panose="05000000000000000000" pitchFamily="2" charset="2"/>
            </a:endParaRPr>
          </a:p>
          <a:p>
            <a:pPr lvl="3"/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021" y="836713"/>
            <a:ext cx="4919960" cy="4602164"/>
          </a:xfrm>
          <a:prstGeom prst="roundRect">
            <a:avLst>
              <a:gd name="adj" fmla="val 503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54065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1.6 </a:t>
            </a:r>
            <a:r>
              <a:rPr lang="ko-KR" altLang="en-US"/>
              <a:t>디지털 영상의 표현과 영상 처리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디지털 영상 처리 개념</a:t>
            </a:r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663" y="3488363"/>
            <a:ext cx="7366955" cy="3108989"/>
          </a:xfrm>
          <a:prstGeom prst="roundRect">
            <a:avLst>
              <a:gd name="adj" fmla="val 891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30" y="1088097"/>
            <a:ext cx="3428239" cy="740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3785896" y="2432252"/>
            <a:ext cx="4646709" cy="539593"/>
            <a:chOff x="3910417" y="2579427"/>
            <a:chExt cx="3699431" cy="404694"/>
          </a:xfrm>
        </p:grpSpPr>
        <p:sp>
          <p:nvSpPr>
            <p:cNvPr id="10" name="모서리가 둥근 사각형 설명선 9"/>
            <p:cNvSpPr/>
            <p:nvPr/>
          </p:nvSpPr>
          <p:spPr>
            <a:xfrm>
              <a:off x="3910417" y="2579427"/>
              <a:ext cx="3699431" cy="404694"/>
            </a:xfrm>
            <a:prstGeom prst="wedgeRoundRectCallout">
              <a:avLst>
                <a:gd name="adj1" fmla="val -33660"/>
                <a:gd name="adj2" fmla="val -191324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48000" rIns="48000" rtlCol="0" anchor="ctr"/>
            <a:lstStyle/>
            <a:p>
              <a:pPr algn="ctr" fontAlgn="base"/>
              <a:r>
                <a:rPr lang="ko-KR" altLang="en-US" sz="1867" dirty="0" err="1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화소처리</a:t>
              </a:r>
              <a:r>
                <a:rPr lang="en-US" altLang="ko-KR" sz="1867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ko-KR" altLang="en-US" sz="1867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영상처리</a:t>
              </a:r>
              <a:r>
                <a:rPr lang="en-US" altLang="ko-KR" sz="1867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ko-KR" altLang="en-US" sz="1867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기하학 처리 등</a:t>
              </a:r>
              <a:endParaRPr lang="en-US" altLang="ko-KR" sz="1867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모서리가 둥근 사각형 설명선 7"/>
            <p:cNvSpPr/>
            <p:nvPr/>
          </p:nvSpPr>
          <p:spPr>
            <a:xfrm>
              <a:off x="3910417" y="2579427"/>
              <a:ext cx="3699431" cy="404694"/>
            </a:xfrm>
            <a:prstGeom prst="wedgeRoundRectCallout">
              <a:avLst>
                <a:gd name="adj1" fmla="val -16635"/>
                <a:gd name="adj2" fmla="val 338334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48000" rIns="48000" rtlCol="0" anchor="ctr"/>
            <a:lstStyle/>
            <a:p>
              <a:pPr algn="ctr" fontAlgn="base"/>
              <a:r>
                <a:rPr lang="ko-KR" altLang="en-US" sz="1867" dirty="0" err="1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화소처리</a:t>
              </a:r>
              <a:r>
                <a:rPr lang="en-US" altLang="ko-KR" sz="1867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ko-KR" altLang="en-US" sz="1867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영상처리</a:t>
              </a:r>
              <a:r>
                <a:rPr lang="en-US" altLang="ko-KR" sz="1867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ko-KR" altLang="en-US" sz="1867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기하학 처리 등</a:t>
              </a:r>
              <a:endParaRPr lang="en-US" altLang="ko-KR" sz="1867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모서리가 둥근 사각형 설명선 8"/>
          <p:cNvSpPr/>
          <p:nvPr/>
        </p:nvSpPr>
        <p:spPr>
          <a:xfrm>
            <a:off x="5824143" y="759432"/>
            <a:ext cx="767871" cy="445945"/>
          </a:xfrm>
          <a:prstGeom prst="wedgeRoundRectCallout">
            <a:avLst>
              <a:gd name="adj1" fmla="val -93750"/>
              <a:gd name="adj2" fmla="val 7964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8000" rIns="48000" rtlCol="0" anchor="ctr"/>
          <a:lstStyle/>
          <a:p>
            <a:pPr algn="ctr" fontAlgn="base"/>
            <a:r>
              <a:rPr lang="ko-KR" altLang="en-US" sz="1867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영상</a:t>
            </a:r>
            <a:endParaRPr lang="en-US" altLang="ko-KR" sz="1867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503664" y="1929895"/>
            <a:ext cx="1360329" cy="490539"/>
          </a:xfrm>
          <a:prstGeom prst="wedgeRoundRectCallout">
            <a:avLst>
              <a:gd name="adj1" fmla="val 64278"/>
              <a:gd name="adj2" fmla="val -10717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8000" rIns="48000" rtlCol="0" anchor="ctr"/>
          <a:lstStyle/>
          <a:p>
            <a:pPr algn="ctr" fontAlgn="base"/>
            <a:r>
              <a:rPr lang="ko-KR" altLang="en-US" sz="1867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결과영상</a:t>
            </a:r>
            <a:endParaRPr lang="en-US" altLang="ko-KR" sz="1867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17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1.7 </a:t>
            </a:r>
            <a:r>
              <a:rPr lang="ko-KR" altLang="en-US"/>
              <a:t>영상 처리 응용 분야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의료 분야 </a:t>
            </a:r>
            <a:r>
              <a:rPr lang="en-US" altLang="ko-KR"/>
              <a:t>(</a:t>
            </a:r>
            <a:r>
              <a:rPr lang="ko-KR" altLang="en-US"/>
              <a:t>방사선</a:t>
            </a:r>
            <a:r>
              <a:rPr lang="en-US" altLang="ko-KR"/>
              <a:t>, </a:t>
            </a:r>
            <a:r>
              <a:rPr lang="ko-KR" altLang="en-US"/>
              <a:t>초음파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컴퓨터 단층촬영</a:t>
            </a:r>
            <a:r>
              <a:rPr lang="en-US" altLang="ko-KR"/>
              <a:t>(CT), </a:t>
            </a:r>
            <a:r>
              <a:rPr lang="ko-KR" altLang="en-US"/>
              <a:t>자기 공명영상 </a:t>
            </a:r>
            <a:r>
              <a:rPr lang="en-US" altLang="ko-KR"/>
              <a:t>(MRI)</a:t>
            </a:r>
          </a:p>
          <a:p>
            <a:pPr lvl="1"/>
            <a:r>
              <a:rPr lang="ko-KR" altLang="en-US"/>
              <a:t>양전자 단층촬영</a:t>
            </a:r>
            <a:r>
              <a:rPr lang="en-US" altLang="ko-KR"/>
              <a:t>(PET)</a:t>
            </a:r>
          </a:p>
          <a:p>
            <a:pPr lvl="1"/>
            <a:endParaRPr lang="en-US" altLang="ko-KR"/>
          </a:p>
          <a:p>
            <a:r>
              <a:rPr lang="ko-KR" altLang="en-US"/>
              <a:t>방송 통신 분야</a:t>
            </a:r>
            <a:endParaRPr lang="en-US" altLang="ko-KR"/>
          </a:p>
          <a:p>
            <a:pPr lvl="1"/>
            <a:r>
              <a:rPr lang="ko-KR" altLang="en-US"/>
              <a:t>디지털 방송 서비스로 인한 영상처리 기술 발달</a:t>
            </a:r>
            <a:endParaRPr lang="en-US" altLang="ko-KR"/>
          </a:p>
          <a:p>
            <a:pPr lvl="1"/>
            <a:r>
              <a:rPr lang="ko-KR" altLang="en-US"/>
              <a:t>스포츠 방송 분야에 영상 처리 기술 적용</a:t>
            </a:r>
            <a:r>
              <a:rPr lang="en-US" altLang="ko-KR"/>
              <a:t>, </a:t>
            </a:r>
            <a:r>
              <a:rPr lang="ko-KR" altLang="en-US"/>
              <a:t>가상광고 분야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3034" t="3421" r="1" b="897"/>
          <a:stretch/>
        </p:blipFill>
        <p:spPr>
          <a:xfrm>
            <a:off x="5807969" y="977074"/>
            <a:ext cx="2983620" cy="2310620"/>
          </a:xfrm>
          <a:prstGeom prst="roundRect">
            <a:avLst>
              <a:gd name="adj" fmla="val 708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73" name="_x394645736" descr="EMB00000cf058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74" y="4293096"/>
            <a:ext cx="2939231" cy="222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394645592" descr="EMB00000cf058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34" y="4293097"/>
            <a:ext cx="3227765" cy="222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rmal Human Skull And Cervical Spine All Direction Stock Photo - Download  Image Now - iStoc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b="5218"/>
          <a:stretch/>
        </p:blipFill>
        <p:spPr bwMode="auto">
          <a:xfrm>
            <a:off x="9015486" y="1028734"/>
            <a:ext cx="2455941" cy="2207303"/>
          </a:xfrm>
          <a:prstGeom prst="roundRect">
            <a:avLst>
              <a:gd name="adj" fmla="val 51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0" name="Picture 6" descr="울산vs서울 오프사이드 관련 VAR 판정은 정심이네요. - 자유게시판 - 에버그린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8" r="14436"/>
          <a:stretch/>
        </p:blipFill>
        <p:spPr bwMode="auto">
          <a:xfrm>
            <a:off x="7193339" y="4311759"/>
            <a:ext cx="2805112" cy="220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5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1.7 </a:t>
            </a:r>
            <a:r>
              <a:rPr lang="ko-KR" altLang="en-US"/>
              <a:t>영상 처리 응용 분야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공장 자동화 분야</a:t>
            </a:r>
            <a:endParaRPr lang="en-US" altLang="ko-KR"/>
          </a:p>
          <a:p>
            <a:pPr lvl="1"/>
            <a:r>
              <a:rPr lang="ko-KR" altLang="en-US"/>
              <a:t>산업용 카메라로 제품 품질 모니터링 및 불량 제거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출판 및 사진 분야</a:t>
            </a:r>
            <a:endParaRPr lang="en-US" altLang="ko-KR"/>
          </a:p>
          <a:p>
            <a:pPr lvl="1"/>
            <a:r>
              <a:rPr lang="ko-KR" altLang="en-US"/>
              <a:t>영상 생성</a:t>
            </a:r>
            <a:r>
              <a:rPr lang="en-US" altLang="ko-KR"/>
              <a:t>,  </a:t>
            </a:r>
            <a:r>
              <a:rPr lang="ko-KR" altLang="en-US"/>
              <a:t>품질 향상</a:t>
            </a:r>
            <a:r>
              <a:rPr lang="en-US" altLang="ko-KR"/>
              <a:t>, </a:t>
            </a:r>
            <a:r>
              <a:rPr lang="ko-KR" altLang="en-US"/>
              <a:t>색상을 조작 등의 작업을 위해 영상 처리 기술 사용</a:t>
            </a:r>
            <a:endParaRPr lang="en-US" altLang="ko-KR"/>
          </a:p>
          <a:p>
            <a:pPr lvl="1"/>
            <a:r>
              <a:rPr lang="ko-KR" altLang="en-US"/>
              <a:t>기존 영상에 영상 처리 기술을 융합하여 새로운 합성 영상</a:t>
            </a:r>
            <a:endParaRPr lang="ko-KR" altLang="en-US" dirty="0"/>
          </a:p>
        </p:txBody>
      </p:sp>
      <p:pic>
        <p:nvPicPr>
          <p:cNvPr id="4099" name="_x394625648" descr="EMB00000cf0585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35" y="4048894"/>
            <a:ext cx="2962572" cy="247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_x394659344" descr="EMB00000cf0585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023" y="3995610"/>
            <a:ext cx="3031159" cy="249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인공지능 만난 머신비전… &quot;성장 가능성 주목해야&quot; - 인더스트리뉴스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7" y="867972"/>
            <a:ext cx="2752428" cy="183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아마존이 북미에 퍼뜨린 한국式 약 파우치 수혜주는? : 주간동아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7" r="16806"/>
          <a:stretch/>
        </p:blipFill>
        <p:spPr bwMode="auto">
          <a:xfrm>
            <a:off x="9916545" y="36133"/>
            <a:ext cx="2018164" cy="329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35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6968" y="1690688"/>
            <a:ext cx="6708019" cy="4475018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담당교수 </a:t>
            </a:r>
            <a:r>
              <a:rPr lang="en-US" altLang="ko-KR" sz="2800" dirty="0"/>
              <a:t>: </a:t>
            </a:r>
            <a:r>
              <a:rPr lang="ko-KR" altLang="en-US" dirty="0" err="1"/>
              <a:t>드론</a:t>
            </a:r>
            <a:r>
              <a:rPr lang="en-US" altLang="ko-KR" dirty="0"/>
              <a:t>IoT</a:t>
            </a:r>
            <a:r>
              <a:rPr lang="ko-KR" altLang="en-US" sz="2800" dirty="0"/>
              <a:t>시뮬레이션학부 이형원</a:t>
            </a:r>
            <a:endParaRPr lang="en-US" altLang="ko-KR" sz="2800" dirty="0"/>
          </a:p>
          <a:p>
            <a:r>
              <a:rPr lang="ko-KR" altLang="en-US" sz="2800" dirty="0"/>
              <a:t>교재 </a:t>
            </a:r>
            <a:r>
              <a:rPr lang="en-US" altLang="ko-KR" sz="2800" dirty="0"/>
              <a:t>: OpenCV-Python</a:t>
            </a:r>
            <a:r>
              <a:rPr lang="ko-KR" altLang="en-US" sz="2800" dirty="0"/>
              <a:t>으로 배우는 영상처리 및 응용</a:t>
            </a:r>
            <a:r>
              <a:rPr lang="en-US" altLang="ko-KR" sz="2800" dirty="0"/>
              <a:t>, </a:t>
            </a:r>
            <a:r>
              <a:rPr lang="ko-KR" altLang="en-US" sz="2800" dirty="0"/>
              <a:t>정성환</a:t>
            </a:r>
            <a:r>
              <a:rPr lang="en-US" altLang="ko-KR" sz="2800" dirty="0"/>
              <a:t>,</a:t>
            </a:r>
            <a:r>
              <a:rPr lang="ko-KR" altLang="en-US" sz="2800" dirty="0" err="1"/>
              <a:t>배종욱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생능</a:t>
            </a:r>
            <a:endParaRPr lang="en-US" altLang="ko-KR" sz="2800" dirty="0"/>
          </a:p>
          <a:p>
            <a:r>
              <a:rPr lang="ko-KR" altLang="en-US" sz="2800" dirty="0"/>
              <a:t>강의시간</a:t>
            </a:r>
            <a:r>
              <a:rPr lang="en-US" altLang="ko-KR" sz="2800" dirty="0"/>
              <a:t> </a:t>
            </a:r>
            <a:r>
              <a:rPr lang="ko-KR" altLang="en-US" sz="2800" dirty="0"/>
              <a:t>및 강의실</a:t>
            </a:r>
            <a:r>
              <a:rPr lang="en-US" altLang="ko-KR" sz="2800" dirty="0"/>
              <a:t>: </a:t>
            </a:r>
            <a:r>
              <a:rPr lang="ko-KR" altLang="en-US" sz="2800" dirty="0"/>
              <a:t>화</a:t>
            </a:r>
            <a:r>
              <a:rPr lang="en-US" altLang="ko-KR" sz="2800" dirty="0"/>
              <a:t>(1,2)-&gt;</a:t>
            </a:r>
            <a:r>
              <a:rPr lang="ko-KR" altLang="en-US" sz="2800" dirty="0">
                <a:solidFill>
                  <a:srgbClr val="FF0000"/>
                </a:solidFill>
              </a:rPr>
              <a:t>목</a:t>
            </a:r>
            <a:r>
              <a:rPr lang="en-US" altLang="ko-KR" sz="2800" dirty="0">
                <a:solidFill>
                  <a:srgbClr val="FF0000"/>
                </a:solidFill>
              </a:rPr>
              <a:t>(4,5)</a:t>
            </a:r>
            <a:r>
              <a:rPr lang="en-US" altLang="ko-KR" sz="2800" dirty="0"/>
              <a:t>, </a:t>
            </a:r>
            <a:r>
              <a:rPr lang="ko-KR" altLang="en-US" sz="2800" dirty="0"/>
              <a:t>수</a:t>
            </a:r>
            <a:r>
              <a:rPr lang="en-US" altLang="ko-KR" sz="2800" dirty="0"/>
              <a:t>(7,8) E323</a:t>
            </a:r>
          </a:p>
          <a:p>
            <a:r>
              <a:rPr lang="ko-KR" altLang="en-US" sz="2800" dirty="0"/>
              <a:t>평가방법</a:t>
            </a:r>
            <a:endParaRPr lang="en-US" altLang="ko-KR" sz="2800" dirty="0"/>
          </a:p>
          <a:p>
            <a:pPr lvl="1"/>
            <a:r>
              <a:rPr lang="ko-KR" altLang="en-US" sz="2400" dirty="0"/>
              <a:t>과제 </a:t>
            </a:r>
            <a:r>
              <a:rPr lang="en-US" altLang="ko-KR" sz="2400" dirty="0"/>
              <a:t>: </a:t>
            </a:r>
            <a:r>
              <a:rPr lang="ko-KR" altLang="en-US" sz="2400" dirty="0"/>
              <a:t>총 </a:t>
            </a:r>
            <a:r>
              <a:rPr lang="en-US" altLang="ko-KR" sz="2400" dirty="0"/>
              <a:t>30%</a:t>
            </a:r>
          </a:p>
          <a:p>
            <a:pPr lvl="1"/>
            <a:r>
              <a:rPr lang="ko-KR" altLang="en-US" sz="2400" dirty="0"/>
              <a:t>두 번의 필기 시험 </a:t>
            </a:r>
            <a:r>
              <a:rPr lang="en-US" altLang="ko-KR" sz="2400" dirty="0"/>
              <a:t>: </a:t>
            </a:r>
            <a:r>
              <a:rPr lang="ko-KR" altLang="en-US" sz="2400" dirty="0"/>
              <a:t>총 </a:t>
            </a:r>
            <a:r>
              <a:rPr lang="en-US" altLang="ko-KR" sz="2400" dirty="0"/>
              <a:t>60%</a:t>
            </a:r>
          </a:p>
          <a:p>
            <a:pPr lvl="1"/>
            <a:r>
              <a:rPr lang="ko-KR" altLang="en-US" sz="2400" dirty="0"/>
              <a:t>출석 및</a:t>
            </a:r>
            <a:r>
              <a:rPr lang="en-US" altLang="ko-KR" sz="2400" dirty="0"/>
              <a:t> </a:t>
            </a:r>
            <a:r>
              <a:rPr lang="ko-KR" altLang="en-US" sz="2400" dirty="0"/>
              <a:t>인터넷</a:t>
            </a:r>
            <a:r>
              <a:rPr lang="en-US" altLang="ko-KR" sz="2400" dirty="0"/>
              <a:t> </a:t>
            </a:r>
            <a:r>
              <a:rPr lang="ko-KR" altLang="en-US" sz="2400" dirty="0"/>
              <a:t>강의 시청</a:t>
            </a:r>
            <a:r>
              <a:rPr lang="en-US" altLang="ko-KR" sz="2400" dirty="0"/>
              <a:t>: </a:t>
            </a:r>
            <a:r>
              <a:rPr lang="ko-KR" altLang="en-US" sz="2400" dirty="0"/>
              <a:t>총 </a:t>
            </a:r>
            <a:r>
              <a:rPr lang="en-US" altLang="ko-KR" sz="2400" dirty="0"/>
              <a:t>10%</a:t>
            </a:r>
            <a:endParaRPr lang="ko-KR" altLang="en-US" sz="2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94063-7DAE-471B-9AFD-874A32D7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20554C8-0FB0-1107-E29B-320536B05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987" y="0"/>
            <a:ext cx="5307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131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1.7 </a:t>
            </a:r>
            <a:r>
              <a:rPr lang="ko-KR" altLang="en-US"/>
              <a:t>영상 처리 응용 분야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5) </a:t>
            </a:r>
            <a:r>
              <a:rPr lang="ko-KR" altLang="en-US"/>
              <a:t>애니메이션 및 게임 분야</a:t>
            </a:r>
            <a:endParaRPr lang="en-US" altLang="ko-KR"/>
          </a:p>
          <a:p>
            <a:pPr lvl="1"/>
            <a:r>
              <a:rPr lang="ko-KR" altLang="en-US"/>
              <a:t>촬영된 영상과 그래픽 기술이 조합 </a:t>
            </a:r>
            <a:endParaRPr lang="en-US" altLang="ko-KR"/>
          </a:p>
          <a:p>
            <a:pPr lvl="1"/>
            <a:r>
              <a:rPr lang="ko-KR" altLang="en-US"/>
              <a:t>현실감 향상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6) </a:t>
            </a:r>
            <a:r>
              <a:rPr lang="ko-KR" altLang="en-US"/>
              <a:t>기상 및 지질 탐사 분야</a:t>
            </a:r>
            <a:endParaRPr lang="en-US" altLang="ko-KR"/>
          </a:p>
          <a:p>
            <a:pPr lvl="1"/>
            <a:r>
              <a:rPr lang="ko-KR" altLang="en-US"/>
              <a:t>방대한 기상 정보를 이용의 시각화</a:t>
            </a:r>
            <a:endParaRPr lang="en-US" altLang="ko-KR"/>
          </a:p>
          <a:p>
            <a:pPr lvl="1"/>
            <a:r>
              <a:rPr lang="ko-KR" altLang="en-US"/>
              <a:t>다양한 주파수의 사진들을 영상 처리 기술로 표현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926" y="740702"/>
            <a:ext cx="2508513" cy="250851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235" y="976723"/>
            <a:ext cx="3222391" cy="22881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300" y="4554449"/>
            <a:ext cx="2655715" cy="16398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7227" y="4346151"/>
            <a:ext cx="2565691" cy="252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59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1.7 </a:t>
            </a:r>
            <a:r>
              <a:rPr lang="ko-KR" altLang="en-US"/>
              <a:t>영상 처리 응용 분야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기타 영상 처리 분야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09" y="1508787"/>
            <a:ext cx="6861240" cy="4443469"/>
          </a:xfrm>
          <a:prstGeom prst="roundRect">
            <a:avLst>
              <a:gd name="adj" fmla="val 800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59730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단원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영상 처리</a:t>
            </a:r>
            <a:endParaRPr lang="en-US" altLang="ko-KR" dirty="0"/>
          </a:p>
          <a:p>
            <a:pPr lvl="1"/>
            <a:r>
              <a:rPr lang="ko-KR" altLang="en-US" dirty="0"/>
              <a:t>입력영상에 수학적 연산을 화소에 가해 변화 주는 것</a:t>
            </a:r>
            <a:endParaRPr lang="en-US" altLang="ko-KR" dirty="0"/>
          </a:p>
          <a:p>
            <a:pPr lvl="1"/>
            <a:r>
              <a:rPr lang="ko-KR" altLang="en-US" dirty="0"/>
              <a:t>잡음 제거와 같은 </a:t>
            </a:r>
            <a:r>
              <a:rPr lang="ko-KR" altLang="en-US" b="1" dirty="0" err="1"/>
              <a:t>저수준</a:t>
            </a:r>
            <a:r>
              <a:rPr lang="ko-KR" altLang="en-US" b="1" dirty="0"/>
              <a:t> 영상 처리</a:t>
            </a:r>
            <a:r>
              <a:rPr lang="ko-KR" altLang="en-US" dirty="0"/>
              <a:t>로부터 물체 인식과 같은 </a:t>
            </a:r>
            <a:r>
              <a:rPr lang="ko-KR" altLang="en-US" b="1" dirty="0"/>
              <a:t>고수준 영상 처리</a:t>
            </a:r>
            <a:r>
              <a:rPr lang="ko-KR" altLang="en-US" dirty="0"/>
              <a:t>까지 포함</a:t>
            </a:r>
            <a:endParaRPr lang="en-US" altLang="ko-KR" dirty="0"/>
          </a:p>
          <a:p>
            <a:r>
              <a:rPr lang="ko-KR" altLang="en-US" dirty="0"/>
              <a:t>영상 처리의 역사</a:t>
            </a:r>
            <a:endParaRPr lang="en-US" altLang="ko-KR" dirty="0"/>
          </a:p>
          <a:p>
            <a:pPr lvl="1"/>
            <a:r>
              <a:rPr lang="en-US" altLang="ko-KR" dirty="0"/>
              <a:t>IT </a:t>
            </a:r>
            <a:r>
              <a:rPr lang="ko-KR" altLang="en-US" dirty="0"/>
              <a:t>기술에 힘입어 </a:t>
            </a:r>
            <a:r>
              <a:rPr lang="en-US" altLang="ko-KR" dirty="0"/>
              <a:t>1960</a:t>
            </a:r>
            <a:r>
              <a:rPr lang="ko-KR" altLang="en-US" dirty="0" err="1"/>
              <a:t>년대초부터</a:t>
            </a:r>
            <a:r>
              <a:rPr lang="ko-KR" altLang="en-US" dirty="0"/>
              <a:t> 본격적으로 가능</a:t>
            </a:r>
            <a:endParaRPr lang="en-US" altLang="ko-KR" dirty="0"/>
          </a:p>
          <a:p>
            <a:r>
              <a:rPr lang="ko-KR" altLang="en-US" b="1" dirty="0"/>
              <a:t>영상 처리</a:t>
            </a:r>
            <a:r>
              <a:rPr lang="ko-KR" altLang="en-US" dirty="0"/>
              <a:t>의 관련 분야</a:t>
            </a:r>
            <a:endParaRPr lang="en-US" altLang="ko-KR" dirty="0"/>
          </a:p>
          <a:p>
            <a:pPr lvl="1"/>
            <a:r>
              <a:rPr lang="ko-KR" altLang="en-US" b="1" dirty="0"/>
              <a:t>컴퓨터 비전</a:t>
            </a:r>
            <a:r>
              <a:rPr lang="en-US" altLang="ko-KR" b="1" dirty="0"/>
              <a:t>, </a:t>
            </a:r>
            <a:r>
              <a:rPr lang="ko-KR" altLang="en-US" b="1" dirty="0"/>
              <a:t>컴퓨터그래픽스</a:t>
            </a:r>
            <a:r>
              <a:rPr lang="ko-KR" altLang="en-US" dirty="0"/>
              <a:t>는 서로 관련이 있고 서로의 구분은 입력의 형태로 구분</a:t>
            </a:r>
            <a:endParaRPr lang="en-US" altLang="ko-KR" dirty="0"/>
          </a:p>
          <a:p>
            <a:r>
              <a:rPr lang="ko-KR" altLang="en-US" dirty="0"/>
              <a:t>영상의 형성은 광원으로부터 물체에 비친 빛이 카메라 센서를 통해 영상을 형성한다</a:t>
            </a:r>
            <a:r>
              <a:rPr lang="en-US" altLang="ko-KR" dirty="0"/>
              <a:t>. </a:t>
            </a:r>
            <a:r>
              <a:rPr lang="ko-KR" altLang="en-US" dirty="0"/>
              <a:t>영상 </a:t>
            </a:r>
            <a:r>
              <a:rPr lang="en-US" altLang="ko-KR" dirty="0"/>
              <a:t>f(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r>
              <a:rPr lang="ko-KR" altLang="en-US" dirty="0"/>
              <a:t>는 조명의 세기 </a:t>
            </a:r>
            <a:r>
              <a:rPr lang="en-US" altLang="ko-KR" dirty="0" err="1"/>
              <a:t>i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ko-KR" altLang="en-US" dirty="0" err="1"/>
              <a:t>반사계수</a:t>
            </a:r>
            <a:r>
              <a:rPr lang="ko-KR" altLang="en-US" dirty="0"/>
              <a:t> </a:t>
            </a:r>
            <a:r>
              <a:rPr lang="en-US" altLang="ko-KR" dirty="0"/>
              <a:t>r(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r>
              <a:rPr lang="ko-KR" altLang="en-US" dirty="0"/>
              <a:t>의 곱으로 나타난다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디지털 영상</a:t>
            </a:r>
            <a:endParaRPr lang="en-US" altLang="ko-KR" dirty="0"/>
          </a:p>
          <a:p>
            <a:pPr lvl="1"/>
            <a:r>
              <a:rPr lang="ko-KR" altLang="en-US" b="1" dirty="0"/>
              <a:t>표본화</a:t>
            </a:r>
            <a:r>
              <a:rPr lang="en-US" altLang="ko-KR" b="1" dirty="0"/>
              <a:t>(sampling)</a:t>
            </a:r>
            <a:r>
              <a:rPr lang="ko-KR" altLang="en-US" b="1" dirty="0"/>
              <a:t>와 양자화</a:t>
            </a:r>
            <a:r>
              <a:rPr lang="en-US" altLang="ko-KR" b="1" dirty="0"/>
              <a:t>(quantization) </a:t>
            </a:r>
            <a:r>
              <a:rPr lang="ko-KR" altLang="en-US" dirty="0"/>
              <a:t>단계를 거쳐서 일정한 수의 </a:t>
            </a:r>
            <a:r>
              <a:rPr lang="ko-KR" altLang="en-US" dirty="0" err="1"/>
              <a:t>화소의</a:t>
            </a:r>
            <a:r>
              <a:rPr lang="ko-KR" altLang="en-US" dirty="0"/>
              <a:t> 집합 </a:t>
            </a:r>
            <a:r>
              <a:rPr lang="en-US" altLang="ko-KR" dirty="0"/>
              <a:t>M×N </a:t>
            </a:r>
            <a:r>
              <a:rPr lang="ko-KR" altLang="en-US" dirty="0"/>
              <a:t>크기로 표현</a:t>
            </a:r>
            <a:endParaRPr lang="en-US" altLang="ko-KR" dirty="0"/>
          </a:p>
          <a:p>
            <a:r>
              <a:rPr lang="ko-KR" altLang="en-US" dirty="0"/>
              <a:t>영상 처리 응용 분야 </a:t>
            </a:r>
            <a:endParaRPr lang="en-US" altLang="ko-KR" dirty="0"/>
          </a:p>
          <a:p>
            <a:pPr lvl="1"/>
            <a:r>
              <a:rPr lang="ko-KR" altLang="en-US" dirty="0"/>
              <a:t>의료 분야</a:t>
            </a:r>
            <a:r>
              <a:rPr lang="en-US" altLang="ko-KR" dirty="0"/>
              <a:t>, </a:t>
            </a:r>
            <a:r>
              <a:rPr lang="ko-KR" altLang="en-US" dirty="0"/>
              <a:t>방송통신 분야</a:t>
            </a:r>
            <a:r>
              <a:rPr lang="en-US" altLang="ko-KR" dirty="0"/>
              <a:t>, </a:t>
            </a:r>
            <a:r>
              <a:rPr lang="ko-KR" altLang="en-US" dirty="0"/>
              <a:t>계산 </a:t>
            </a:r>
            <a:r>
              <a:rPr lang="ko-KR" altLang="en-US" dirty="0" err="1"/>
              <a:t>사진학등</a:t>
            </a:r>
            <a:r>
              <a:rPr lang="en-US" altLang="ko-KR" dirty="0"/>
              <a:t> </a:t>
            </a:r>
            <a:r>
              <a:rPr lang="ko-KR" altLang="en-US" dirty="0"/>
              <a:t>다양한 응용분야들</a:t>
            </a:r>
            <a:endParaRPr lang="en-US" altLang="ko-KR" dirty="0"/>
          </a:p>
          <a:p>
            <a:pPr lvl="1"/>
            <a:r>
              <a:rPr lang="ko-KR" altLang="en-US" dirty="0"/>
              <a:t>응응 분야가 점차 확대</a:t>
            </a:r>
          </a:p>
        </p:txBody>
      </p:sp>
    </p:spTree>
    <p:extLst>
      <p:ext uri="{BB962C8B-B14F-4D97-AF65-F5344CB8AC3E}">
        <p14:creationId xmlns:p14="http://schemas.microsoft.com/office/powerpoint/2010/main" val="1780249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 읽어 올 것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625348-4903-49BD-B316-5EB849C4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98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E045-738F-43E9-2470-3BF010D4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휴강안내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BDF2-061B-CE59-0F4A-4603EF814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일</a:t>
            </a:r>
            <a:r>
              <a:rPr lang="en-US" altLang="ko-KR" dirty="0">
                <a:solidFill>
                  <a:srgbClr val="FF0000"/>
                </a:solidFill>
              </a:rPr>
              <a:t>(14</a:t>
            </a:r>
            <a:r>
              <a:rPr lang="ko-KR" altLang="en-US" dirty="0">
                <a:solidFill>
                  <a:srgbClr val="FF0000"/>
                </a:solidFill>
              </a:rPr>
              <a:t>일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, 13</a:t>
            </a:r>
            <a:r>
              <a:rPr lang="ko-KR" altLang="en-US" dirty="0"/>
              <a:t>일 휴강</a:t>
            </a:r>
            <a:endParaRPr lang="en-US" altLang="ko-KR" dirty="0"/>
          </a:p>
          <a:p>
            <a:r>
              <a:rPr lang="ko-KR" altLang="en-US" dirty="0"/>
              <a:t>보강</a:t>
            </a:r>
            <a:endParaRPr lang="en-US" altLang="ko-KR" dirty="0"/>
          </a:p>
          <a:p>
            <a:pPr lvl="1"/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일</a:t>
            </a:r>
            <a:r>
              <a:rPr lang="en-US" altLang="ko-KR" dirty="0">
                <a:solidFill>
                  <a:srgbClr val="FF0000"/>
                </a:solidFill>
              </a:rPr>
              <a:t>(14</a:t>
            </a:r>
            <a:r>
              <a:rPr lang="ko-KR" altLang="en-US" dirty="0">
                <a:solidFill>
                  <a:srgbClr val="FF0000"/>
                </a:solidFill>
              </a:rPr>
              <a:t>일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 : </a:t>
            </a:r>
            <a:r>
              <a:rPr lang="ko-KR" altLang="en-US" dirty="0"/>
              <a:t>인터넷 강의</a:t>
            </a:r>
            <a:r>
              <a:rPr lang="en-US" altLang="ko-KR" dirty="0"/>
              <a:t>(</a:t>
            </a:r>
            <a:r>
              <a:rPr lang="ko-KR" altLang="en-US" dirty="0"/>
              <a:t>원 강의시간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13</a:t>
            </a:r>
            <a:r>
              <a:rPr lang="ko-KR" altLang="en-US" dirty="0"/>
              <a:t>일</a:t>
            </a:r>
            <a:r>
              <a:rPr lang="en-US" altLang="ko-KR" dirty="0"/>
              <a:t> : </a:t>
            </a:r>
            <a:r>
              <a:rPr lang="ko-KR" altLang="en-US" dirty="0"/>
              <a:t>인터넷 강의</a:t>
            </a:r>
            <a:r>
              <a:rPr lang="en-US" altLang="ko-KR" dirty="0"/>
              <a:t>(</a:t>
            </a:r>
            <a:r>
              <a:rPr lang="ko-KR" altLang="en-US" dirty="0"/>
              <a:t>원 강의시간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19</a:t>
            </a:r>
            <a:r>
              <a:rPr lang="ko-KR" altLang="en-US" dirty="0"/>
              <a:t>일</a:t>
            </a:r>
            <a:r>
              <a:rPr lang="en-US" altLang="ko-KR" dirty="0">
                <a:solidFill>
                  <a:srgbClr val="FF0000"/>
                </a:solidFill>
              </a:rPr>
              <a:t>(21</a:t>
            </a:r>
            <a:r>
              <a:rPr lang="ko-KR" altLang="en-US" dirty="0">
                <a:solidFill>
                  <a:srgbClr val="FF0000"/>
                </a:solidFill>
              </a:rPr>
              <a:t>일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dirty="0"/>
              <a:t> : </a:t>
            </a:r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 : </a:t>
            </a:r>
            <a:r>
              <a:rPr lang="ko-KR" altLang="en-US" dirty="0"/>
              <a:t>실습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FF070-9406-295C-6136-D6B7E49E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EA76D-AC0B-4A8D-A15D-FF0B16DFAD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74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CHAPTER 01</a:t>
            </a:r>
            <a:br>
              <a:rPr lang="en-US" altLang="ko-KR" b="1" dirty="0"/>
            </a:br>
            <a:r>
              <a:rPr lang="ko-KR" altLang="en-US" dirty="0"/>
              <a:t>영상 처리 개요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PART 01 </a:t>
            </a:r>
            <a:r>
              <a:rPr lang="ko-KR" altLang="en-US" dirty="0"/>
              <a:t>영상 처리 개요 및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10779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그림 개체 틀 3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영상 </a:t>
            </a:r>
            <a:r>
              <a:rPr lang="ko-KR" altLang="en-US" dirty="0" err="1"/>
              <a:t>처리란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1.2 </a:t>
            </a:r>
            <a:r>
              <a:rPr lang="ko-KR" altLang="en-US" dirty="0"/>
              <a:t>영상 처리의 수준</a:t>
            </a:r>
          </a:p>
          <a:p>
            <a:r>
              <a:rPr lang="en-US" altLang="ko-KR" dirty="0"/>
              <a:t>1.3 </a:t>
            </a:r>
            <a:r>
              <a:rPr lang="ko-KR" altLang="en-US" dirty="0"/>
              <a:t>영상 처리의 역사</a:t>
            </a:r>
          </a:p>
          <a:p>
            <a:r>
              <a:rPr lang="en-US" altLang="ko-KR" dirty="0"/>
              <a:t>1.4 </a:t>
            </a:r>
            <a:r>
              <a:rPr lang="ko-KR" altLang="en-US" dirty="0"/>
              <a:t>영상 처리 관련 분야</a:t>
            </a:r>
          </a:p>
          <a:p>
            <a:r>
              <a:rPr lang="en-US" altLang="ko-KR" dirty="0"/>
              <a:t>1.5 </a:t>
            </a:r>
            <a:r>
              <a:rPr lang="ko-KR" altLang="en-US" dirty="0"/>
              <a:t>영상의 형성 과정</a:t>
            </a:r>
          </a:p>
          <a:p>
            <a:r>
              <a:rPr lang="en-US" altLang="ko-KR" dirty="0"/>
              <a:t>1.6 </a:t>
            </a:r>
            <a:r>
              <a:rPr lang="ko-KR" altLang="en-US" dirty="0"/>
              <a:t>디지털 영상의 표현과 영상 처리</a:t>
            </a:r>
          </a:p>
          <a:p>
            <a:r>
              <a:rPr lang="en-US" altLang="ko-KR" dirty="0"/>
              <a:t>1.7 </a:t>
            </a:r>
            <a:r>
              <a:rPr lang="ko-KR" altLang="en-US" dirty="0"/>
              <a:t>영상 처리 응용 분야</a:t>
            </a:r>
          </a:p>
        </p:txBody>
      </p:sp>
    </p:spTree>
    <p:extLst>
      <p:ext uri="{BB962C8B-B14F-4D97-AF65-F5344CB8AC3E}">
        <p14:creationId xmlns:p14="http://schemas.microsoft.com/office/powerpoint/2010/main" val="279170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1.1</a:t>
            </a:r>
            <a:r>
              <a:rPr lang="ko-KR" altLang="en-US"/>
              <a:t>영상 처리란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화소</a:t>
            </a:r>
            <a:endParaRPr lang="en-US" altLang="ko-KR"/>
          </a:p>
          <a:p>
            <a:pPr lvl="1"/>
            <a:r>
              <a:rPr lang="ko-KR" altLang="en-US"/>
              <a:t>영상의 구성요소</a:t>
            </a:r>
          </a:p>
          <a:p>
            <a:r>
              <a:rPr lang="ko-KR" altLang="en-US"/>
              <a:t>화소 처리 </a:t>
            </a:r>
            <a:endParaRPr lang="en-US" altLang="ko-KR"/>
          </a:p>
          <a:p>
            <a:pPr lvl="1"/>
            <a:r>
              <a:rPr lang="ko-KR" altLang="en-US"/>
              <a:t>영상 처리의 출발점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영상</a:t>
            </a:r>
            <a:endParaRPr lang="en-US" altLang="ko-KR"/>
          </a:p>
          <a:p>
            <a:pPr lvl="1"/>
            <a:r>
              <a:rPr lang="en-US" altLang="ko-KR"/>
              <a:t> </a:t>
            </a:r>
            <a:r>
              <a:rPr lang="ko-KR" altLang="en-US"/>
              <a:t>밝기와 색상이 다른 일정한 수의 화소들로 구성</a:t>
            </a:r>
            <a:endParaRPr lang="en-US" altLang="ko-KR"/>
          </a:p>
          <a:p>
            <a:pPr lvl="3"/>
            <a:endParaRPr lang="en-US" altLang="ko-KR"/>
          </a:p>
          <a:p>
            <a:r>
              <a:rPr lang="ko-KR" altLang="en-US"/>
              <a:t>영상처리</a:t>
            </a:r>
            <a:endParaRPr lang="en-US" altLang="ko-KR"/>
          </a:p>
          <a:p>
            <a:pPr lvl="1"/>
            <a:r>
              <a:rPr lang="ko-KR" altLang="en-US"/>
              <a:t>입력된 영상을 어떤 목적을 위해 처리하는 기술</a:t>
            </a:r>
          </a:p>
          <a:p>
            <a:pPr lvl="1"/>
            <a:r>
              <a:rPr lang="en-US" altLang="ko-KR"/>
              <a:t>어떤 목적을 위해 수학적 연산을 이용해 화소들에 대해 변화를 주는 것</a:t>
            </a:r>
          </a:p>
          <a:p>
            <a:pPr lvl="1"/>
            <a:r>
              <a:rPr lang="ko-KR" altLang="en-US"/>
              <a:t>아날로그 영상 처리 </a:t>
            </a:r>
            <a:r>
              <a:rPr lang="en-US" altLang="ko-KR"/>
              <a:t>/ </a:t>
            </a:r>
            <a:r>
              <a:rPr lang="ko-KR" altLang="en-US"/>
              <a:t>디지털 영상 처리</a:t>
            </a:r>
            <a:endParaRPr lang="en-US" altLang="ko-KR"/>
          </a:p>
          <a:p>
            <a:endParaRPr lang="ko-KR" altLang="en-US" dirty="0"/>
          </a:p>
        </p:txBody>
      </p:sp>
      <p:pic>
        <p:nvPicPr>
          <p:cNvPr id="1025" name="_x394641920" descr="EMB00000cf058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5" y="740701"/>
            <a:ext cx="4364121" cy="321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76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224" y="1548461"/>
            <a:ext cx="6182936" cy="4760860"/>
          </a:xfrm>
          <a:prstGeom prst="roundRect">
            <a:avLst>
              <a:gd name="adj" fmla="val 681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1.1</a:t>
            </a:r>
            <a:r>
              <a:rPr lang="ko-KR" altLang="en-US"/>
              <a:t>영상 처리란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영상처리의 예</a:t>
            </a:r>
            <a:endParaRPr lang="en-US" altLang="ko-KR"/>
          </a:p>
          <a:p>
            <a:pPr lvl="1"/>
            <a:endParaRPr lang="en-US" altLang="ko-KR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7728182" y="1552262"/>
            <a:ext cx="2356625" cy="606375"/>
          </a:xfrm>
          <a:prstGeom prst="wedgeRoundRectCallout">
            <a:avLst>
              <a:gd name="adj1" fmla="val -71990"/>
              <a:gd name="adj2" fmla="val 11725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133" dirty="0"/>
              <a:t>100</a:t>
            </a:r>
            <a:r>
              <a:rPr lang="ko-KR" altLang="en-US" sz="2133" dirty="0" err="1"/>
              <a:t>화소</a:t>
            </a:r>
            <a:r>
              <a:rPr lang="ko-KR" altLang="en-US" sz="2133" dirty="0"/>
              <a:t> 더하기</a:t>
            </a: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7728182" y="3817387"/>
            <a:ext cx="2356625" cy="606375"/>
          </a:xfrm>
          <a:prstGeom prst="wedgeRoundRectCallout">
            <a:avLst>
              <a:gd name="adj1" fmla="val -82717"/>
              <a:gd name="adj2" fmla="val 6250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133" dirty="0"/>
              <a:t>100 </a:t>
            </a:r>
            <a:r>
              <a:rPr lang="ko-KR" altLang="en-US" sz="2133" dirty="0" err="1"/>
              <a:t>화소</a:t>
            </a:r>
            <a:r>
              <a:rPr lang="ko-KR" altLang="en-US" sz="2133" dirty="0"/>
              <a:t> 빼기</a:t>
            </a:r>
          </a:p>
        </p:txBody>
      </p:sp>
    </p:spTree>
    <p:extLst>
      <p:ext uri="{BB962C8B-B14F-4D97-AF65-F5344CB8AC3E}">
        <p14:creationId xmlns:p14="http://schemas.microsoft.com/office/powerpoint/2010/main" val="136838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1.2 </a:t>
            </a:r>
            <a:r>
              <a:rPr lang="ko-KR" altLang="en-US"/>
              <a:t>영상처리의 수준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저수준 영상처리</a:t>
            </a:r>
            <a:endParaRPr lang="en-US" altLang="ko-KR"/>
          </a:p>
          <a:p>
            <a:pPr lvl="1"/>
            <a:r>
              <a:rPr lang="ko-KR" altLang="en-US"/>
              <a:t>영상 처리 결과가 영상인 경우</a:t>
            </a:r>
            <a:endParaRPr lang="en-US" altLang="ko-KR"/>
          </a:p>
          <a:p>
            <a:r>
              <a:rPr lang="ko-KR" altLang="en-US"/>
              <a:t>고수준 영상처리</a:t>
            </a:r>
            <a:endParaRPr lang="en-US" altLang="ko-KR"/>
          </a:p>
          <a:p>
            <a:pPr lvl="1"/>
            <a:r>
              <a:rPr lang="ko-KR" altLang="en-US"/>
              <a:t>영상 처리 결과가 영상이 아니라</a:t>
            </a:r>
            <a:r>
              <a:rPr lang="en-US" altLang="ko-KR"/>
              <a:t>, </a:t>
            </a:r>
            <a:r>
              <a:rPr lang="ko-KR" altLang="en-US"/>
              <a:t>영상의 특성을 나타내는 경우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691" y="2948947"/>
            <a:ext cx="6355399" cy="400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10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영상 처리의 역사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영상처리의 시작</a:t>
            </a:r>
            <a:endParaRPr lang="en-US" altLang="ko-KR"/>
          </a:p>
          <a:p>
            <a:pPr lvl="1"/>
            <a:r>
              <a:rPr lang="en-US" altLang="ko-KR"/>
              <a:t>1920</a:t>
            </a:r>
            <a:r>
              <a:rPr lang="ko-KR" altLang="en-US"/>
              <a:t>년대 초반 런던과 뉴욕 간에 해저 케이블을 통한 신문사들이 사진 전송</a:t>
            </a:r>
            <a:endParaRPr lang="en-US" altLang="ko-KR"/>
          </a:p>
          <a:p>
            <a:pPr lvl="2"/>
            <a:r>
              <a:rPr lang="ko-KR" altLang="en-US"/>
              <a:t>대서양간 이미지 전송</a:t>
            </a:r>
            <a:r>
              <a:rPr lang="en-US" altLang="ko-KR"/>
              <a:t>: 1</a:t>
            </a:r>
            <a:r>
              <a:rPr lang="ko-KR" altLang="en-US"/>
              <a:t>주일 이상 </a:t>
            </a:r>
            <a:r>
              <a:rPr lang="en-US" altLang="ko-KR">
                <a:sym typeface="Wingdings" panose="05000000000000000000" pitchFamily="2" charset="2"/>
              </a:rPr>
              <a:t> 3</a:t>
            </a:r>
            <a:r>
              <a:rPr lang="ko-KR" altLang="en-US">
                <a:sym typeface="Wingdings" panose="05000000000000000000" pitchFamily="2" charset="2"/>
              </a:rPr>
              <a:t>시간</a:t>
            </a:r>
            <a:endParaRPr lang="en-US" altLang="ko-KR"/>
          </a:p>
          <a:p>
            <a:pPr lvl="4"/>
            <a:endParaRPr lang="en-US" altLang="ko-KR"/>
          </a:p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6" y="2372883"/>
            <a:ext cx="5831393" cy="372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5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AE08412D4EBB54D9C920F7DBB8633B7" ma:contentTypeVersion="0" ma:contentTypeDescription="새 문서를 만듭니다." ma:contentTypeScope="" ma:versionID="82b0ca898c7b81d683e3624012f51e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3a56f05622b7ede34acd3e0bc4545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D6C486-D8A6-4BBD-B41B-D48BAC2E4C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E73DFE-60F0-4028-A4DE-808BF39318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0A714B6-75BE-4F2A-847D-E16AED60270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</TotalTime>
  <Words>893</Words>
  <Application>Microsoft Office PowerPoint</Application>
  <PresentationFormat>Widescreen</PresentationFormat>
  <Paragraphs>165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맑은 고딕</vt:lpstr>
      <vt:lpstr>휴먼옛체</vt:lpstr>
      <vt:lpstr>Arial</vt:lpstr>
      <vt:lpstr>Georgia</vt:lpstr>
      <vt:lpstr>Times New Roman</vt:lpstr>
      <vt:lpstr>Wingdings</vt:lpstr>
      <vt:lpstr>Office 테마</vt:lpstr>
      <vt:lpstr>컴퓨터비전 제1주</vt:lpstr>
      <vt:lpstr>강의소개</vt:lpstr>
      <vt:lpstr>휴강안내</vt:lpstr>
      <vt:lpstr>CHAPTER 01 영상 처리 개요</vt:lpstr>
      <vt:lpstr>목차</vt:lpstr>
      <vt:lpstr>1.1영상 처리란?</vt:lpstr>
      <vt:lpstr>1.1영상 처리란?</vt:lpstr>
      <vt:lpstr>1.2 영상처리의 수준</vt:lpstr>
      <vt:lpstr>1.3 영상 처리의 역사</vt:lpstr>
      <vt:lpstr>1.3 영상 처리의 역사</vt:lpstr>
      <vt:lpstr>1.3 영상 처리의 역사</vt:lpstr>
      <vt:lpstr>1.4 영상 처리 관련 분야</vt:lpstr>
      <vt:lpstr>1.5 영상의 형성 과정</vt:lpstr>
      <vt:lpstr>1.5 영상의 형성 과정</vt:lpstr>
      <vt:lpstr>1.5 영상의 형성 과정</vt:lpstr>
      <vt:lpstr>1.6 디지털 영상의 표현과 영상 처리</vt:lpstr>
      <vt:lpstr>1.6 디지털 영상의 표현과 영상 처리</vt:lpstr>
      <vt:lpstr>1.7 영상 처리 응용 분야</vt:lpstr>
      <vt:lpstr>1.7 영상 처리 응용 분야</vt:lpstr>
      <vt:lpstr>1.7 영상 처리 응용 분야</vt:lpstr>
      <vt:lpstr>1.7 영상 처리 응용 분야</vt:lpstr>
      <vt:lpstr>단원 요약</vt:lpstr>
      <vt:lpstr>할일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기초C언어 제1주</dc:title>
  <dc:creator>hwlee</dc:creator>
  <cp:lastModifiedBy>Hyung Won Lee</cp:lastModifiedBy>
  <cp:revision>65</cp:revision>
  <cp:lastPrinted>2017-02-13T22:50:26Z</cp:lastPrinted>
  <dcterms:created xsi:type="dcterms:W3CDTF">2015-05-15T08:43:14Z</dcterms:created>
  <dcterms:modified xsi:type="dcterms:W3CDTF">2024-03-04T20:42:12Z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0x0101001AE08412D4EBB54D9C920F7DBB8633B7</vt:lpwstr>
  </property>
</Properties>
</file>