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4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64267-D30C-4D21-B934-C1B2ED08FFAE}" type="datetimeFigureOut">
              <a:rPr lang="en-US" smtClean="0"/>
              <a:t>16-Oct-17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DA151-0C1D-4466-A1C7-10EB71CCC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90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Always on: </a:t>
            </a: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sẳn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disaster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A151-0C1D-4466-A1C7-10EB71CCC1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8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Polybase</a:t>
            </a:r>
            <a:r>
              <a:rPr lang="en-US" dirty="0" smtClean="0"/>
              <a:t>: </a:t>
            </a:r>
            <a:r>
              <a:rPr lang="en-US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A151-0C1D-4466-A1C7-10EB71CCC1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30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-5" dirty="0" smtClean="0">
                <a:latin typeface="Cambria"/>
                <a:cs typeface="Cambria"/>
              </a:rPr>
              <a:t>Powerful </a:t>
            </a:r>
            <a:r>
              <a:rPr lang="en-US" b="1" dirty="0" smtClean="0">
                <a:latin typeface="Cambria"/>
                <a:cs typeface="Cambria"/>
              </a:rPr>
              <a:t>Insights </a:t>
            </a:r>
            <a:r>
              <a:rPr lang="en-US" b="1" spc="-5" dirty="0" smtClean="0">
                <a:latin typeface="Cambria"/>
                <a:cs typeface="Cambria"/>
              </a:rPr>
              <a:t>on any</a:t>
            </a:r>
            <a:r>
              <a:rPr lang="en-US" b="1" spc="-15" dirty="0" smtClean="0">
                <a:latin typeface="Cambria"/>
                <a:cs typeface="Cambria"/>
              </a:rPr>
              <a:t> </a:t>
            </a:r>
            <a:r>
              <a:rPr lang="en-US" b="1" spc="-5" dirty="0" smtClean="0">
                <a:latin typeface="Cambria"/>
                <a:cs typeface="Cambria"/>
              </a:rPr>
              <a:t>Device; </a:t>
            </a:r>
            <a:r>
              <a:rPr lang="en-US" b="1" spc="-5" dirty="0" err="1" smtClean="0">
                <a:latin typeface="Cambria"/>
                <a:cs typeface="Cambria"/>
              </a:rPr>
              <a:t>thông</a:t>
            </a:r>
            <a:r>
              <a:rPr lang="en-US" b="1" spc="-5" baseline="0" dirty="0" smtClean="0">
                <a:latin typeface="Cambria"/>
                <a:cs typeface="Cambria"/>
              </a:rPr>
              <a:t> tin chi </a:t>
            </a:r>
            <a:r>
              <a:rPr lang="en-US" b="1" spc="-5" baseline="0" dirty="0" err="1" smtClean="0">
                <a:latin typeface="Cambria"/>
                <a:cs typeface="Cambria"/>
              </a:rPr>
              <a:t>tiết</a:t>
            </a:r>
            <a:r>
              <a:rPr lang="en-US" b="1" spc="-5" baseline="0" dirty="0" smtClean="0">
                <a:latin typeface="Cambria"/>
                <a:cs typeface="Cambria"/>
              </a:rPr>
              <a:t> </a:t>
            </a:r>
            <a:r>
              <a:rPr lang="en-US" b="1" spc="-5" baseline="0" dirty="0" err="1" smtClean="0">
                <a:latin typeface="Cambria"/>
                <a:cs typeface="Cambria"/>
              </a:rPr>
              <a:t>mạnh</a:t>
            </a:r>
            <a:r>
              <a:rPr lang="en-US" b="1" spc="-5" baseline="0" dirty="0" smtClean="0">
                <a:latin typeface="Cambria"/>
                <a:cs typeface="Cambria"/>
              </a:rPr>
              <a:t> </a:t>
            </a:r>
            <a:r>
              <a:rPr lang="en-US" b="1" spc="-5" baseline="0" dirty="0" err="1" smtClean="0">
                <a:latin typeface="Cambria"/>
                <a:cs typeface="Cambria"/>
              </a:rPr>
              <a:t>mẽ</a:t>
            </a:r>
            <a:r>
              <a:rPr lang="en-US" b="1" spc="-5" baseline="0" dirty="0" smtClean="0">
                <a:latin typeface="Cambria"/>
                <a:cs typeface="Cambria"/>
              </a:rPr>
              <a:t> </a:t>
            </a:r>
            <a:r>
              <a:rPr lang="en-US" b="1" spc="-5" baseline="0" dirty="0" err="1" smtClean="0">
                <a:latin typeface="Cambria"/>
                <a:cs typeface="Cambria"/>
              </a:rPr>
              <a:t>trên</a:t>
            </a:r>
            <a:r>
              <a:rPr lang="en-US" b="1" spc="-5" baseline="0" dirty="0" smtClean="0">
                <a:latin typeface="Cambria"/>
                <a:cs typeface="Cambria"/>
              </a:rPr>
              <a:t> </a:t>
            </a:r>
            <a:r>
              <a:rPr lang="en-US" b="1" spc="-5" baseline="0" dirty="0" err="1" smtClean="0">
                <a:latin typeface="Cambria"/>
                <a:cs typeface="Cambria"/>
              </a:rPr>
              <a:t>thiết</a:t>
            </a:r>
            <a:r>
              <a:rPr lang="en-US" b="1" spc="-5" baseline="0" dirty="0" smtClean="0">
                <a:latin typeface="Cambria"/>
                <a:cs typeface="Cambria"/>
              </a:rPr>
              <a:t> </a:t>
            </a:r>
            <a:r>
              <a:rPr lang="en-US" b="1" spc="-5" baseline="0" dirty="0" err="1" smtClean="0">
                <a:latin typeface="Cambria"/>
                <a:cs typeface="Cambria"/>
              </a:rPr>
              <a:t>bị</a:t>
            </a:r>
            <a:r>
              <a:rPr lang="en-US" b="1" spc="-5" baseline="0" dirty="0" smtClean="0">
                <a:latin typeface="Cambria"/>
                <a:cs typeface="Cambria"/>
              </a:rPr>
              <a:t> </a:t>
            </a:r>
            <a:r>
              <a:rPr lang="en-US" b="1" spc="-5" baseline="0" dirty="0" err="1" smtClean="0">
                <a:latin typeface="Cambria"/>
                <a:cs typeface="Cambria"/>
              </a:rPr>
              <a:t>bất</a:t>
            </a:r>
            <a:r>
              <a:rPr lang="en-US" b="1" spc="-5" baseline="0" dirty="0" smtClean="0">
                <a:latin typeface="Cambria"/>
                <a:cs typeface="Cambria"/>
              </a:rPr>
              <a:t> </a:t>
            </a:r>
            <a:r>
              <a:rPr lang="en-US" b="1" spc="-5" baseline="0" dirty="0" err="1" smtClean="0">
                <a:latin typeface="Cambria"/>
                <a:cs typeface="Cambria"/>
              </a:rPr>
              <a:t>kỳ</a:t>
            </a:r>
            <a:endParaRPr lang="en-US" b="1" spc="-5" dirty="0" smtClean="0">
              <a:latin typeface="Cambria"/>
              <a:cs typeface="Cambri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A151-0C1D-4466-A1C7-10EB71CCC1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5" dirty="0"/>
              <a:t> </a:t>
            </a:r>
            <a:r>
              <a:rPr dirty="0"/>
              <a:t>16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1F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5" dirty="0"/>
              <a:t> </a:t>
            </a:r>
            <a:r>
              <a:rPr dirty="0"/>
              <a:t>16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5" dirty="0"/>
              <a:t> </a:t>
            </a:r>
            <a:r>
              <a:rPr dirty="0"/>
              <a:t>16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5" dirty="0"/>
              <a:t> </a:t>
            </a:r>
            <a:r>
              <a:rPr dirty="0"/>
              <a:t>16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5" dirty="0"/>
              <a:t> </a:t>
            </a:r>
            <a:r>
              <a:rPr dirty="0"/>
              <a:t>16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461517"/>
            <a:ext cx="877887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heavy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21053"/>
            <a:ext cx="8301990" cy="2513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1F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2437" y="6642303"/>
            <a:ext cx="82169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07125" y="6642303"/>
            <a:ext cx="193040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5" dirty="0"/>
              <a:t> </a:t>
            </a:r>
            <a:r>
              <a:rPr dirty="0"/>
              <a:t>16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12885" y="6642303"/>
            <a:ext cx="214629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112" y="1057655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49006" y="243332"/>
            <a:ext cx="898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 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88564" y="4402835"/>
            <a:ext cx="3240024" cy="23225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172205" y="264921"/>
            <a:ext cx="2009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/>
              <a:t>Session</a:t>
            </a:r>
            <a:r>
              <a:rPr u="none" spc="-85" dirty="0"/>
              <a:t> </a:t>
            </a:r>
            <a:r>
              <a:rPr u="none" dirty="0"/>
              <a:t>16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73757" y="1697863"/>
            <a:ext cx="456501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7415" marR="5080" indent="-89535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001F5F"/>
                </a:solidFill>
                <a:latin typeface="Calibri"/>
                <a:cs typeface="Calibri"/>
              </a:rPr>
              <a:t>Introduction to</a:t>
            </a:r>
            <a:r>
              <a:rPr sz="4400" b="1" spc="-1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001F5F"/>
                </a:solidFill>
                <a:latin typeface="Calibri"/>
                <a:cs typeface="Calibri"/>
              </a:rPr>
              <a:t>SQL  </a:t>
            </a:r>
            <a:r>
              <a:rPr sz="4400" b="1" dirty="0">
                <a:solidFill>
                  <a:srgbClr val="001F5F"/>
                </a:solidFill>
                <a:latin typeface="Calibri"/>
                <a:cs typeface="Calibri"/>
              </a:rPr>
              <a:t>Server</a:t>
            </a:r>
            <a:r>
              <a:rPr sz="440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001F5F"/>
                </a:solidFill>
                <a:latin typeface="Calibri"/>
                <a:cs typeface="Calibri"/>
              </a:rPr>
              <a:t>2016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M</a:t>
            </a:r>
            <a:r>
              <a:rPr spc="-5" dirty="0"/>
              <a:t>ission-Critical Performance</a:t>
            </a:r>
            <a:r>
              <a:rPr dirty="0"/>
              <a:t> </a:t>
            </a:r>
            <a:r>
              <a:rPr spc="-10" dirty="0"/>
              <a:t>4-5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5940" y="1321053"/>
            <a:ext cx="5872480" cy="130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Improved Scability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can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be achieved</a:t>
            </a:r>
            <a:r>
              <a:rPr sz="2400" spc="-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through: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Times New Roman"/>
              <a:cs typeface="Times New Roman"/>
            </a:endParaRPr>
          </a:p>
          <a:p>
            <a:pPr marL="1607820">
              <a:lnSpc>
                <a:spcPct val="100000"/>
              </a:lnSpc>
            </a:pPr>
            <a:r>
              <a:rPr sz="2800" spc="-10" dirty="0">
                <a:latin typeface="Cambria"/>
                <a:cs typeface="Cambria"/>
              </a:rPr>
              <a:t>Enhanced </a:t>
            </a:r>
            <a:r>
              <a:rPr sz="2800" spc="-5" dirty="0">
                <a:latin typeface="Cambria"/>
                <a:cs typeface="Cambria"/>
              </a:rPr>
              <a:t>Database Caching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38350" y="2733294"/>
            <a:ext cx="649605" cy="108585"/>
          </a:xfrm>
          <a:custGeom>
            <a:avLst/>
            <a:gdLst/>
            <a:ahLst/>
            <a:cxnLst/>
            <a:rect l="l" t="t" r="r" b="b"/>
            <a:pathLst>
              <a:path w="649605" h="108585">
                <a:moveTo>
                  <a:pt x="649224" y="0"/>
                </a:moveTo>
                <a:lnTo>
                  <a:pt x="152400" y="0"/>
                </a:lnTo>
                <a:lnTo>
                  <a:pt x="0" y="108203"/>
                </a:lnTo>
                <a:lnTo>
                  <a:pt x="496823" y="108203"/>
                </a:lnTo>
                <a:lnTo>
                  <a:pt x="649224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38350" y="2733294"/>
            <a:ext cx="649605" cy="108585"/>
          </a:xfrm>
          <a:custGeom>
            <a:avLst/>
            <a:gdLst/>
            <a:ahLst/>
            <a:cxnLst/>
            <a:rect l="l" t="t" r="r" b="b"/>
            <a:pathLst>
              <a:path w="649605" h="108585">
                <a:moveTo>
                  <a:pt x="0" y="108203"/>
                </a:moveTo>
                <a:lnTo>
                  <a:pt x="152400" y="0"/>
                </a:lnTo>
                <a:lnTo>
                  <a:pt x="649224" y="0"/>
                </a:lnTo>
                <a:lnTo>
                  <a:pt x="496823" y="108203"/>
                </a:lnTo>
                <a:lnTo>
                  <a:pt x="0" y="108203"/>
                </a:lnTo>
                <a:close/>
              </a:path>
            </a:pathLst>
          </a:custGeom>
          <a:ln w="25907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25673" y="2733294"/>
            <a:ext cx="650875" cy="108585"/>
          </a:xfrm>
          <a:custGeom>
            <a:avLst/>
            <a:gdLst/>
            <a:ahLst/>
            <a:cxnLst/>
            <a:rect l="l" t="t" r="r" b="b"/>
            <a:pathLst>
              <a:path w="650875" h="108585">
                <a:moveTo>
                  <a:pt x="650748" y="0"/>
                </a:moveTo>
                <a:lnTo>
                  <a:pt x="152400" y="0"/>
                </a:lnTo>
                <a:lnTo>
                  <a:pt x="0" y="108203"/>
                </a:lnTo>
                <a:lnTo>
                  <a:pt x="498348" y="108203"/>
                </a:lnTo>
                <a:lnTo>
                  <a:pt x="65074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25673" y="2733294"/>
            <a:ext cx="650875" cy="108585"/>
          </a:xfrm>
          <a:custGeom>
            <a:avLst/>
            <a:gdLst/>
            <a:ahLst/>
            <a:cxnLst/>
            <a:rect l="l" t="t" r="r" b="b"/>
            <a:pathLst>
              <a:path w="650875" h="108585">
                <a:moveTo>
                  <a:pt x="0" y="108203"/>
                </a:moveTo>
                <a:lnTo>
                  <a:pt x="152400" y="0"/>
                </a:lnTo>
                <a:lnTo>
                  <a:pt x="650748" y="0"/>
                </a:lnTo>
                <a:lnTo>
                  <a:pt x="498348" y="108203"/>
                </a:lnTo>
                <a:lnTo>
                  <a:pt x="0" y="108203"/>
                </a:lnTo>
                <a:close/>
              </a:path>
            </a:pathLst>
          </a:custGeom>
          <a:ln w="25908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14521" y="2733294"/>
            <a:ext cx="650875" cy="108585"/>
          </a:xfrm>
          <a:custGeom>
            <a:avLst/>
            <a:gdLst/>
            <a:ahLst/>
            <a:cxnLst/>
            <a:rect l="l" t="t" r="r" b="b"/>
            <a:pathLst>
              <a:path w="650875" h="108585">
                <a:moveTo>
                  <a:pt x="650748" y="0"/>
                </a:moveTo>
                <a:lnTo>
                  <a:pt x="152400" y="0"/>
                </a:lnTo>
                <a:lnTo>
                  <a:pt x="0" y="108203"/>
                </a:lnTo>
                <a:lnTo>
                  <a:pt x="498348" y="108203"/>
                </a:lnTo>
                <a:lnTo>
                  <a:pt x="65074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14521" y="2733294"/>
            <a:ext cx="650875" cy="108585"/>
          </a:xfrm>
          <a:custGeom>
            <a:avLst/>
            <a:gdLst/>
            <a:ahLst/>
            <a:cxnLst/>
            <a:rect l="l" t="t" r="r" b="b"/>
            <a:pathLst>
              <a:path w="650875" h="108585">
                <a:moveTo>
                  <a:pt x="0" y="108203"/>
                </a:moveTo>
                <a:lnTo>
                  <a:pt x="152400" y="0"/>
                </a:lnTo>
                <a:lnTo>
                  <a:pt x="650748" y="0"/>
                </a:lnTo>
                <a:lnTo>
                  <a:pt x="498348" y="108203"/>
                </a:lnTo>
                <a:lnTo>
                  <a:pt x="0" y="108203"/>
                </a:lnTo>
                <a:close/>
              </a:path>
            </a:pathLst>
          </a:custGeom>
          <a:ln w="25908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03370" y="2733294"/>
            <a:ext cx="649605" cy="108585"/>
          </a:xfrm>
          <a:custGeom>
            <a:avLst/>
            <a:gdLst/>
            <a:ahLst/>
            <a:cxnLst/>
            <a:rect l="l" t="t" r="r" b="b"/>
            <a:pathLst>
              <a:path w="649604" h="108585">
                <a:moveTo>
                  <a:pt x="649224" y="0"/>
                </a:moveTo>
                <a:lnTo>
                  <a:pt x="152400" y="0"/>
                </a:lnTo>
                <a:lnTo>
                  <a:pt x="0" y="108203"/>
                </a:lnTo>
                <a:lnTo>
                  <a:pt x="496823" y="108203"/>
                </a:lnTo>
                <a:lnTo>
                  <a:pt x="649224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03370" y="2733294"/>
            <a:ext cx="649605" cy="108585"/>
          </a:xfrm>
          <a:custGeom>
            <a:avLst/>
            <a:gdLst/>
            <a:ahLst/>
            <a:cxnLst/>
            <a:rect l="l" t="t" r="r" b="b"/>
            <a:pathLst>
              <a:path w="649604" h="108585">
                <a:moveTo>
                  <a:pt x="0" y="108203"/>
                </a:moveTo>
                <a:lnTo>
                  <a:pt x="152400" y="0"/>
                </a:lnTo>
                <a:lnTo>
                  <a:pt x="649224" y="0"/>
                </a:lnTo>
                <a:lnTo>
                  <a:pt x="496823" y="108203"/>
                </a:lnTo>
                <a:lnTo>
                  <a:pt x="0" y="108203"/>
                </a:lnTo>
                <a:close/>
              </a:path>
            </a:pathLst>
          </a:custGeom>
          <a:ln w="25907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90694" y="2733294"/>
            <a:ext cx="650875" cy="108585"/>
          </a:xfrm>
          <a:custGeom>
            <a:avLst/>
            <a:gdLst/>
            <a:ahLst/>
            <a:cxnLst/>
            <a:rect l="l" t="t" r="r" b="b"/>
            <a:pathLst>
              <a:path w="650875" h="108585">
                <a:moveTo>
                  <a:pt x="650748" y="0"/>
                </a:moveTo>
                <a:lnTo>
                  <a:pt x="152400" y="0"/>
                </a:lnTo>
                <a:lnTo>
                  <a:pt x="0" y="108203"/>
                </a:lnTo>
                <a:lnTo>
                  <a:pt x="498348" y="108203"/>
                </a:lnTo>
                <a:lnTo>
                  <a:pt x="65074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90694" y="2733294"/>
            <a:ext cx="650875" cy="108585"/>
          </a:xfrm>
          <a:custGeom>
            <a:avLst/>
            <a:gdLst/>
            <a:ahLst/>
            <a:cxnLst/>
            <a:rect l="l" t="t" r="r" b="b"/>
            <a:pathLst>
              <a:path w="650875" h="108585">
                <a:moveTo>
                  <a:pt x="0" y="108203"/>
                </a:moveTo>
                <a:lnTo>
                  <a:pt x="152400" y="0"/>
                </a:lnTo>
                <a:lnTo>
                  <a:pt x="650748" y="0"/>
                </a:lnTo>
                <a:lnTo>
                  <a:pt x="498348" y="108203"/>
                </a:lnTo>
                <a:lnTo>
                  <a:pt x="0" y="108203"/>
                </a:lnTo>
                <a:close/>
              </a:path>
            </a:pathLst>
          </a:custGeom>
          <a:ln w="25908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79541" y="2733294"/>
            <a:ext cx="649605" cy="108585"/>
          </a:xfrm>
          <a:custGeom>
            <a:avLst/>
            <a:gdLst/>
            <a:ahLst/>
            <a:cxnLst/>
            <a:rect l="l" t="t" r="r" b="b"/>
            <a:pathLst>
              <a:path w="649604" h="108585">
                <a:moveTo>
                  <a:pt x="649224" y="0"/>
                </a:moveTo>
                <a:lnTo>
                  <a:pt x="152400" y="0"/>
                </a:lnTo>
                <a:lnTo>
                  <a:pt x="0" y="108203"/>
                </a:lnTo>
                <a:lnTo>
                  <a:pt x="496823" y="108203"/>
                </a:lnTo>
                <a:lnTo>
                  <a:pt x="649224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79541" y="2733294"/>
            <a:ext cx="649605" cy="108585"/>
          </a:xfrm>
          <a:custGeom>
            <a:avLst/>
            <a:gdLst/>
            <a:ahLst/>
            <a:cxnLst/>
            <a:rect l="l" t="t" r="r" b="b"/>
            <a:pathLst>
              <a:path w="649604" h="108585">
                <a:moveTo>
                  <a:pt x="0" y="108203"/>
                </a:moveTo>
                <a:lnTo>
                  <a:pt x="152400" y="0"/>
                </a:lnTo>
                <a:lnTo>
                  <a:pt x="649224" y="0"/>
                </a:lnTo>
                <a:lnTo>
                  <a:pt x="496823" y="108203"/>
                </a:lnTo>
                <a:lnTo>
                  <a:pt x="0" y="108203"/>
                </a:lnTo>
                <a:close/>
              </a:path>
            </a:pathLst>
          </a:custGeom>
          <a:ln w="25907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66865" y="2733294"/>
            <a:ext cx="650875" cy="108585"/>
          </a:xfrm>
          <a:custGeom>
            <a:avLst/>
            <a:gdLst/>
            <a:ahLst/>
            <a:cxnLst/>
            <a:rect l="l" t="t" r="r" b="b"/>
            <a:pathLst>
              <a:path w="650875" h="108585">
                <a:moveTo>
                  <a:pt x="650748" y="0"/>
                </a:moveTo>
                <a:lnTo>
                  <a:pt x="152400" y="0"/>
                </a:lnTo>
                <a:lnTo>
                  <a:pt x="0" y="108203"/>
                </a:lnTo>
                <a:lnTo>
                  <a:pt x="498348" y="108203"/>
                </a:lnTo>
                <a:lnTo>
                  <a:pt x="65074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66865" y="2733294"/>
            <a:ext cx="650875" cy="108585"/>
          </a:xfrm>
          <a:custGeom>
            <a:avLst/>
            <a:gdLst/>
            <a:ahLst/>
            <a:cxnLst/>
            <a:rect l="l" t="t" r="r" b="b"/>
            <a:pathLst>
              <a:path w="650875" h="108585">
                <a:moveTo>
                  <a:pt x="0" y="108203"/>
                </a:moveTo>
                <a:lnTo>
                  <a:pt x="152400" y="0"/>
                </a:lnTo>
                <a:lnTo>
                  <a:pt x="650748" y="0"/>
                </a:lnTo>
                <a:lnTo>
                  <a:pt x="498348" y="108203"/>
                </a:lnTo>
                <a:lnTo>
                  <a:pt x="0" y="108203"/>
                </a:lnTo>
                <a:close/>
              </a:path>
            </a:pathLst>
          </a:custGeom>
          <a:ln w="25908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5" dirty="0"/>
              <a:t> </a:t>
            </a:r>
            <a:r>
              <a:rPr dirty="0"/>
              <a:t>16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M</a:t>
            </a:r>
            <a:r>
              <a:rPr spc="-5" dirty="0"/>
              <a:t>ission-Critical Performance</a:t>
            </a:r>
            <a:r>
              <a:rPr dirty="0"/>
              <a:t> </a:t>
            </a:r>
            <a:r>
              <a:rPr spc="-10" dirty="0"/>
              <a:t>5-5	</a:t>
            </a:r>
          </a:p>
        </p:txBody>
      </p:sp>
      <p:sp>
        <p:nvSpPr>
          <p:cNvPr id="17" name="object 17"/>
          <p:cNvSpPr/>
          <p:nvPr/>
        </p:nvSpPr>
        <p:spPr>
          <a:xfrm>
            <a:off x="5202173" y="2463545"/>
            <a:ext cx="372110" cy="990600"/>
          </a:xfrm>
          <a:custGeom>
            <a:avLst/>
            <a:gdLst/>
            <a:ahLst/>
            <a:cxnLst/>
            <a:rect l="l" t="t" r="r" b="b"/>
            <a:pathLst>
              <a:path w="372110" h="990600">
                <a:moveTo>
                  <a:pt x="371855" y="990600"/>
                </a:moveTo>
                <a:lnTo>
                  <a:pt x="313066" y="983962"/>
                </a:lnTo>
                <a:lnTo>
                  <a:pt x="262024" y="965480"/>
                </a:lnTo>
                <a:lnTo>
                  <a:pt x="221784" y="937299"/>
                </a:lnTo>
                <a:lnTo>
                  <a:pt x="195401" y="901565"/>
                </a:lnTo>
                <a:lnTo>
                  <a:pt x="185927" y="860425"/>
                </a:lnTo>
                <a:lnTo>
                  <a:pt x="185927" y="625475"/>
                </a:lnTo>
                <a:lnTo>
                  <a:pt x="176454" y="584334"/>
                </a:lnTo>
                <a:lnTo>
                  <a:pt x="150071" y="548600"/>
                </a:lnTo>
                <a:lnTo>
                  <a:pt x="109831" y="520419"/>
                </a:lnTo>
                <a:lnTo>
                  <a:pt x="58789" y="501937"/>
                </a:lnTo>
                <a:lnTo>
                  <a:pt x="0" y="495300"/>
                </a:lnTo>
                <a:lnTo>
                  <a:pt x="58789" y="488662"/>
                </a:lnTo>
                <a:lnTo>
                  <a:pt x="109831" y="470180"/>
                </a:lnTo>
                <a:lnTo>
                  <a:pt x="150071" y="441999"/>
                </a:lnTo>
                <a:lnTo>
                  <a:pt x="176454" y="406265"/>
                </a:lnTo>
                <a:lnTo>
                  <a:pt x="185927" y="365125"/>
                </a:lnTo>
                <a:lnTo>
                  <a:pt x="185927" y="130175"/>
                </a:lnTo>
                <a:lnTo>
                  <a:pt x="195401" y="89034"/>
                </a:lnTo>
                <a:lnTo>
                  <a:pt x="221784" y="53300"/>
                </a:lnTo>
                <a:lnTo>
                  <a:pt x="262024" y="25119"/>
                </a:lnTo>
                <a:lnTo>
                  <a:pt x="313066" y="6637"/>
                </a:lnTo>
                <a:lnTo>
                  <a:pt x="371855" y="0"/>
                </a:lnTo>
              </a:path>
            </a:pathLst>
          </a:custGeom>
          <a:ln w="25908">
            <a:solidFill>
              <a:srgbClr val="AEAE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5940" y="1321053"/>
            <a:ext cx="7297420" cy="3142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Other than Always Encrypted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security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feature, the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other  security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upgrades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are: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>
              <a:latin typeface="Times New Roman"/>
              <a:cs typeface="Times New Roman"/>
            </a:endParaRPr>
          </a:p>
          <a:p>
            <a:pPr marL="3424554" marR="2791460" indent="-281305">
              <a:lnSpc>
                <a:spcPts val="2590"/>
              </a:lnSpc>
            </a:pPr>
            <a:r>
              <a:rPr sz="2400" spc="-5" dirty="0">
                <a:latin typeface="Cambria"/>
                <a:cs typeface="Cambria"/>
              </a:rPr>
              <a:t>Row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Level  </a:t>
            </a:r>
            <a:r>
              <a:rPr sz="2400" spc="-5" dirty="0">
                <a:latin typeface="Cambria"/>
                <a:cs typeface="Cambria"/>
              </a:rPr>
              <a:t>Security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Times New Roman"/>
              <a:cs typeface="Times New Roman"/>
            </a:endParaRPr>
          </a:p>
          <a:p>
            <a:pPr marL="121920" algn="ctr">
              <a:lnSpc>
                <a:spcPts val="2735"/>
              </a:lnSpc>
            </a:pPr>
            <a:r>
              <a:rPr sz="2400" spc="-5" dirty="0">
                <a:latin typeface="Cambria"/>
                <a:cs typeface="Cambria"/>
              </a:rPr>
              <a:t>Information</a:t>
            </a:r>
            <a:endParaRPr sz="2400">
              <a:latin typeface="Cambria"/>
              <a:cs typeface="Cambria"/>
            </a:endParaRPr>
          </a:p>
          <a:p>
            <a:pPr marL="600710" algn="ctr">
              <a:lnSpc>
                <a:spcPts val="2735"/>
              </a:lnSpc>
            </a:pPr>
            <a:r>
              <a:rPr sz="2400" spc="-5" dirty="0">
                <a:latin typeface="Cambria"/>
                <a:cs typeface="Cambria"/>
              </a:rPr>
              <a:t>Masking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05221" y="3633978"/>
            <a:ext cx="372110" cy="990600"/>
          </a:xfrm>
          <a:custGeom>
            <a:avLst/>
            <a:gdLst/>
            <a:ahLst/>
            <a:cxnLst/>
            <a:rect l="l" t="t" r="r" b="b"/>
            <a:pathLst>
              <a:path w="372110" h="990600">
                <a:moveTo>
                  <a:pt x="371855" y="990600"/>
                </a:moveTo>
                <a:lnTo>
                  <a:pt x="313066" y="983962"/>
                </a:lnTo>
                <a:lnTo>
                  <a:pt x="262024" y="965480"/>
                </a:lnTo>
                <a:lnTo>
                  <a:pt x="221784" y="937299"/>
                </a:lnTo>
                <a:lnTo>
                  <a:pt x="195401" y="901565"/>
                </a:lnTo>
                <a:lnTo>
                  <a:pt x="185927" y="860425"/>
                </a:lnTo>
                <a:lnTo>
                  <a:pt x="185927" y="625475"/>
                </a:lnTo>
                <a:lnTo>
                  <a:pt x="176454" y="584334"/>
                </a:lnTo>
                <a:lnTo>
                  <a:pt x="150071" y="548600"/>
                </a:lnTo>
                <a:lnTo>
                  <a:pt x="109831" y="520419"/>
                </a:lnTo>
                <a:lnTo>
                  <a:pt x="58789" y="501937"/>
                </a:lnTo>
                <a:lnTo>
                  <a:pt x="0" y="495300"/>
                </a:lnTo>
                <a:lnTo>
                  <a:pt x="58789" y="488662"/>
                </a:lnTo>
                <a:lnTo>
                  <a:pt x="109831" y="470180"/>
                </a:lnTo>
                <a:lnTo>
                  <a:pt x="150071" y="441999"/>
                </a:lnTo>
                <a:lnTo>
                  <a:pt x="176454" y="406265"/>
                </a:lnTo>
                <a:lnTo>
                  <a:pt x="185927" y="365125"/>
                </a:lnTo>
                <a:lnTo>
                  <a:pt x="185927" y="130175"/>
                </a:lnTo>
                <a:lnTo>
                  <a:pt x="195401" y="89034"/>
                </a:lnTo>
                <a:lnTo>
                  <a:pt x="221784" y="53300"/>
                </a:lnTo>
                <a:lnTo>
                  <a:pt x="262024" y="25119"/>
                </a:lnTo>
                <a:lnTo>
                  <a:pt x="313066" y="6637"/>
                </a:lnTo>
                <a:lnTo>
                  <a:pt x="371855" y="0"/>
                </a:lnTo>
              </a:path>
            </a:pathLst>
          </a:custGeom>
          <a:ln w="25908">
            <a:solidFill>
              <a:srgbClr val="AEAE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5" dirty="0"/>
              <a:t> </a:t>
            </a:r>
            <a:r>
              <a:rPr dirty="0"/>
              <a:t>16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D</a:t>
            </a:r>
            <a:r>
              <a:rPr spc="-5" dirty="0"/>
              <a:t>eeper </a:t>
            </a:r>
            <a:r>
              <a:rPr dirty="0"/>
              <a:t>Insights across </a:t>
            </a:r>
            <a:r>
              <a:rPr spc="-10" dirty="0"/>
              <a:t>Data</a:t>
            </a:r>
            <a:r>
              <a:rPr spc="-45" dirty="0"/>
              <a:t> </a:t>
            </a:r>
            <a:r>
              <a:rPr dirty="0"/>
              <a:t>1-4	</a:t>
            </a:r>
          </a:p>
        </p:txBody>
      </p:sp>
      <p:sp>
        <p:nvSpPr>
          <p:cNvPr id="17" name="object 17"/>
          <p:cNvSpPr/>
          <p:nvPr/>
        </p:nvSpPr>
        <p:spPr>
          <a:xfrm>
            <a:off x="3304794" y="2684526"/>
            <a:ext cx="3249295" cy="1195070"/>
          </a:xfrm>
          <a:custGeom>
            <a:avLst/>
            <a:gdLst/>
            <a:ahLst/>
            <a:cxnLst/>
            <a:rect l="l" t="t" r="r" b="b"/>
            <a:pathLst>
              <a:path w="3249295" h="1195070">
                <a:moveTo>
                  <a:pt x="0" y="1194816"/>
                </a:moveTo>
                <a:lnTo>
                  <a:pt x="3249168" y="1194816"/>
                </a:lnTo>
                <a:lnTo>
                  <a:pt x="3249168" y="0"/>
                </a:lnTo>
                <a:lnTo>
                  <a:pt x="0" y="0"/>
                </a:lnTo>
                <a:lnTo>
                  <a:pt x="0" y="1194816"/>
                </a:lnTo>
                <a:close/>
              </a:path>
            </a:pathLst>
          </a:custGeom>
          <a:solidFill>
            <a:srgbClr val="F1F1F1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04794" y="2684526"/>
            <a:ext cx="3249295" cy="1195070"/>
          </a:xfrm>
          <a:custGeom>
            <a:avLst/>
            <a:gdLst/>
            <a:ahLst/>
            <a:cxnLst/>
            <a:rect l="l" t="t" r="r" b="b"/>
            <a:pathLst>
              <a:path w="3249295" h="1195070">
                <a:moveTo>
                  <a:pt x="0" y="1194816"/>
                </a:moveTo>
                <a:lnTo>
                  <a:pt x="3249168" y="1194816"/>
                </a:lnTo>
                <a:lnTo>
                  <a:pt x="3249168" y="0"/>
                </a:lnTo>
                <a:lnTo>
                  <a:pt x="0" y="0"/>
                </a:lnTo>
                <a:lnTo>
                  <a:pt x="0" y="1194816"/>
                </a:lnTo>
                <a:close/>
              </a:path>
            </a:pathLst>
          </a:custGeom>
          <a:ln w="25908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12285" y="3084016"/>
            <a:ext cx="105473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5" dirty="0">
                <a:solidFill>
                  <a:srgbClr val="001F5F"/>
                </a:solidFill>
                <a:latin typeface="Cambria"/>
                <a:cs typeface="Cambria"/>
              </a:rPr>
              <a:t>PolyBase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04794" y="3879341"/>
            <a:ext cx="3249295" cy="1195070"/>
          </a:xfrm>
          <a:custGeom>
            <a:avLst/>
            <a:gdLst/>
            <a:ahLst/>
            <a:cxnLst/>
            <a:rect l="l" t="t" r="r" b="b"/>
            <a:pathLst>
              <a:path w="3249295" h="1195070">
                <a:moveTo>
                  <a:pt x="0" y="1194816"/>
                </a:moveTo>
                <a:lnTo>
                  <a:pt x="3249168" y="1194816"/>
                </a:lnTo>
                <a:lnTo>
                  <a:pt x="3249168" y="0"/>
                </a:lnTo>
                <a:lnTo>
                  <a:pt x="0" y="0"/>
                </a:lnTo>
                <a:lnTo>
                  <a:pt x="0" y="1194816"/>
                </a:lnTo>
                <a:close/>
              </a:path>
            </a:pathLst>
          </a:custGeom>
          <a:solidFill>
            <a:srgbClr val="F1F1F1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04794" y="3879341"/>
            <a:ext cx="3249295" cy="1195070"/>
          </a:xfrm>
          <a:custGeom>
            <a:avLst/>
            <a:gdLst/>
            <a:ahLst/>
            <a:cxnLst/>
            <a:rect l="l" t="t" r="r" b="b"/>
            <a:pathLst>
              <a:path w="3249295" h="1195070">
                <a:moveTo>
                  <a:pt x="0" y="1194816"/>
                </a:moveTo>
                <a:lnTo>
                  <a:pt x="3249168" y="1194816"/>
                </a:lnTo>
                <a:lnTo>
                  <a:pt x="3249168" y="0"/>
                </a:lnTo>
                <a:lnTo>
                  <a:pt x="0" y="0"/>
                </a:lnTo>
                <a:lnTo>
                  <a:pt x="0" y="1194816"/>
                </a:lnTo>
                <a:close/>
              </a:path>
            </a:pathLst>
          </a:custGeom>
          <a:ln w="25908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04794" y="5074158"/>
            <a:ext cx="3249295" cy="1193800"/>
          </a:xfrm>
          <a:custGeom>
            <a:avLst/>
            <a:gdLst/>
            <a:ahLst/>
            <a:cxnLst/>
            <a:rect l="l" t="t" r="r" b="b"/>
            <a:pathLst>
              <a:path w="3249295" h="1193800">
                <a:moveTo>
                  <a:pt x="0" y="1193291"/>
                </a:moveTo>
                <a:lnTo>
                  <a:pt x="3249168" y="1193291"/>
                </a:lnTo>
                <a:lnTo>
                  <a:pt x="3249168" y="0"/>
                </a:lnTo>
                <a:lnTo>
                  <a:pt x="0" y="0"/>
                </a:lnTo>
                <a:lnTo>
                  <a:pt x="0" y="1193291"/>
                </a:lnTo>
                <a:close/>
              </a:path>
            </a:pathLst>
          </a:custGeom>
          <a:solidFill>
            <a:srgbClr val="F1F1F1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04794" y="5074158"/>
            <a:ext cx="3249295" cy="1193800"/>
          </a:xfrm>
          <a:custGeom>
            <a:avLst/>
            <a:gdLst/>
            <a:ahLst/>
            <a:cxnLst/>
            <a:rect l="l" t="t" r="r" b="b"/>
            <a:pathLst>
              <a:path w="3249295" h="1193800">
                <a:moveTo>
                  <a:pt x="0" y="1193291"/>
                </a:moveTo>
                <a:lnTo>
                  <a:pt x="3249168" y="1193291"/>
                </a:lnTo>
                <a:lnTo>
                  <a:pt x="3249168" y="0"/>
                </a:lnTo>
                <a:lnTo>
                  <a:pt x="0" y="0"/>
                </a:lnTo>
                <a:lnTo>
                  <a:pt x="0" y="1193291"/>
                </a:lnTo>
                <a:close/>
              </a:path>
            </a:pathLst>
          </a:custGeom>
          <a:ln w="25908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12285" y="3997579"/>
            <a:ext cx="2441575" cy="196151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47370">
              <a:lnSpc>
                <a:spcPct val="87900"/>
              </a:lnSpc>
              <a:spcBef>
                <a:spcPts val="405"/>
              </a:spcBef>
            </a:pPr>
            <a:r>
              <a:rPr sz="2100" spc="-15" dirty="0">
                <a:solidFill>
                  <a:srgbClr val="001F5F"/>
                </a:solidFill>
                <a:latin typeface="Cambria"/>
                <a:cs typeface="Cambria"/>
              </a:rPr>
              <a:t>Power 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Query</a:t>
            </a:r>
            <a:r>
              <a:rPr sz="2100" spc="-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10" dirty="0">
                <a:solidFill>
                  <a:srgbClr val="001F5F"/>
                </a:solidFill>
                <a:latin typeface="Cambria"/>
                <a:cs typeface="Cambria"/>
              </a:rPr>
              <a:t>for  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Analytics and  </a:t>
            </a:r>
            <a:r>
              <a:rPr sz="2100" spc="-10" dirty="0">
                <a:solidFill>
                  <a:srgbClr val="001F5F"/>
                </a:solidFill>
                <a:latin typeface="Cambria"/>
                <a:cs typeface="Cambria"/>
              </a:rPr>
              <a:t>Reporting</a:t>
            </a: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ts val="2365"/>
              </a:lnSpc>
            </a:pPr>
            <a:r>
              <a:rPr sz="2100" spc="-20" dirty="0">
                <a:solidFill>
                  <a:srgbClr val="001F5F"/>
                </a:solidFill>
                <a:latin typeface="Cambria"/>
                <a:cs typeface="Cambria"/>
              </a:rPr>
              <a:t>Improved 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SQL</a:t>
            </a:r>
            <a:r>
              <a:rPr sz="2100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10" dirty="0">
                <a:solidFill>
                  <a:srgbClr val="001F5F"/>
                </a:solidFill>
                <a:latin typeface="Cambria"/>
                <a:cs typeface="Cambria"/>
              </a:rPr>
              <a:t>Server</a:t>
            </a:r>
            <a:endParaRPr sz="2100">
              <a:latin typeface="Cambria"/>
              <a:cs typeface="Cambria"/>
            </a:endParaRPr>
          </a:p>
          <a:p>
            <a:pPr marL="12700">
              <a:lnSpc>
                <a:spcPts val="2365"/>
              </a:lnSpc>
            </a:pPr>
            <a:r>
              <a:rPr sz="2100" spc="-10" dirty="0">
                <a:solidFill>
                  <a:srgbClr val="001F5F"/>
                </a:solidFill>
                <a:latin typeface="Cambria"/>
                <a:cs typeface="Cambria"/>
              </a:rPr>
              <a:t>Integration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 Services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40101" y="2205989"/>
            <a:ext cx="1193800" cy="1193800"/>
          </a:xfrm>
          <a:custGeom>
            <a:avLst/>
            <a:gdLst/>
            <a:ahLst/>
            <a:cxnLst/>
            <a:rect l="l" t="t" r="r" b="b"/>
            <a:pathLst>
              <a:path w="1193800" h="1193800">
                <a:moveTo>
                  <a:pt x="596646" y="0"/>
                </a:moveTo>
                <a:lnTo>
                  <a:pt x="547705" y="1977"/>
                </a:lnTo>
                <a:lnTo>
                  <a:pt x="499855" y="7807"/>
                </a:lnTo>
                <a:lnTo>
                  <a:pt x="453249" y="17337"/>
                </a:lnTo>
                <a:lnTo>
                  <a:pt x="408041" y="30412"/>
                </a:lnTo>
                <a:lnTo>
                  <a:pt x="364384" y="46880"/>
                </a:lnTo>
                <a:lnTo>
                  <a:pt x="322432" y="66587"/>
                </a:lnTo>
                <a:lnTo>
                  <a:pt x="282337" y="89380"/>
                </a:lnTo>
                <a:lnTo>
                  <a:pt x="244254" y="115104"/>
                </a:lnTo>
                <a:lnTo>
                  <a:pt x="208336" y="143607"/>
                </a:lnTo>
                <a:lnTo>
                  <a:pt x="174736" y="174736"/>
                </a:lnTo>
                <a:lnTo>
                  <a:pt x="143607" y="208336"/>
                </a:lnTo>
                <a:lnTo>
                  <a:pt x="115104" y="244254"/>
                </a:lnTo>
                <a:lnTo>
                  <a:pt x="89380" y="282337"/>
                </a:lnTo>
                <a:lnTo>
                  <a:pt x="66587" y="322432"/>
                </a:lnTo>
                <a:lnTo>
                  <a:pt x="46880" y="364384"/>
                </a:lnTo>
                <a:lnTo>
                  <a:pt x="30412" y="408041"/>
                </a:lnTo>
                <a:lnTo>
                  <a:pt x="17337" y="453249"/>
                </a:lnTo>
                <a:lnTo>
                  <a:pt x="7807" y="499855"/>
                </a:lnTo>
                <a:lnTo>
                  <a:pt x="1977" y="547705"/>
                </a:lnTo>
                <a:lnTo>
                  <a:pt x="0" y="596646"/>
                </a:lnTo>
                <a:lnTo>
                  <a:pt x="1977" y="645586"/>
                </a:lnTo>
                <a:lnTo>
                  <a:pt x="7807" y="693436"/>
                </a:lnTo>
                <a:lnTo>
                  <a:pt x="17337" y="740042"/>
                </a:lnTo>
                <a:lnTo>
                  <a:pt x="30412" y="785250"/>
                </a:lnTo>
                <a:lnTo>
                  <a:pt x="46880" y="828907"/>
                </a:lnTo>
                <a:lnTo>
                  <a:pt x="66587" y="870859"/>
                </a:lnTo>
                <a:lnTo>
                  <a:pt x="89380" y="910954"/>
                </a:lnTo>
                <a:lnTo>
                  <a:pt x="115104" y="949037"/>
                </a:lnTo>
                <a:lnTo>
                  <a:pt x="143607" y="984955"/>
                </a:lnTo>
                <a:lnTo>
                  <a:pt x="174736" y="1018555"/>
                </a:lnTo>
                <a:lnTo>
                  <a:pt x="208336" y="1049684"/>
                </a:lnTo>
                <a:lnTo>
                  <a:pt x="244254" y="1078187"/>
                </a:lnTo>
                <a:lnTo>
                  <a:pt x="282337" y="1103911"/>
                </a:lnTo>
                <a:lnTo>
                  <a:pt x="322432" y="1126704"/>
                </a:lnTo>
                <a:lnTo>
                  <a:pt x="364384" y="1146411"/>
                </a:lnTo>
                <a:lnTo>
                  <a:pt x="408041" y="1162879"/>
                </a:lnTo>
                <a:lnTo>
                  <a:pt x="453249" y="1175954"/>
                </a:lnTo>
                <a:lnTo>
                  <a:pt x="499855" y="1185484"/>
                </a:lnTo>
                <a:lnTo>
                  <a:pt x="547705" y="1191314"/>
                </a:lnTo>
                <a:lnTo>
                  <a:pt x="596646" y="1193292"/>
                </a:lnTo>
                <a:lnTo>
                  <a:pt x="645586" y="1191314"/>
                </a:lnTo>
                <a:lnTo>
                  <a:pt x="693436" y="1185484"/>
                </a:lnTo>
                <a:lnTo>
                  <a:pt x="740042" y="1175954"/>
                </a:lnTo>
                <a:lnTo>
                  <a:pt x="785250" y="1162879"/>
                </a:lnTo>
                <a:lnTo>
                  <a:pt x="828907" y="1146411"/>
                </a:lnTo>
                <a:lnTo>
                  <a:pt x="870859" y="1126704"/>
                </a:lnTo>
                <a:lnTo>
                  <a:pt x="910954" y="1103911"/>
                </a:lnTo>
                <a:lnTo>
                  <a:pt x="949037" y="1078187"/>
                </a:lnTo>
                <a:lnTo>
                  <a:pt x="984955" y="1049684"/>
                </a:lnTo>
                <a:lnTo>
                  <a:pt x="1018555" y="1018555"/>
                </a:lnTo>
                <a:lnTo>
                  <a:pt x="1049684" y="984955"/>
                </a:lnTo>
                <a:lnTo>
                  <a:pt x="1078187" y="949037"/>
                </a:lnTo>
                <a:lnTo>
                  <a:pt x="1103911" y="910954"/>
                </a:lnTo>
                <a:lnTo>
                  <a:pt x="1126704" y="870859"/>
                </a:lnTo>
                <a:lnTo>
                  <a:pt x="1146411" y="828907"/>
                </a:lnTo>
                <a:lnTo>
                  <a:pt x="1162879" y="785250"/>
                </a:lnTo>
                <a:lnTo>
                  <a:pt x="1175954" y="740042"/>
                </a:lnTo>
                <a:lnTo>
                  <a:pt x="1185484" y="693436"/>
                </a:lnTo>
                <a:lnTo>
                  <a:pt x="1191314" y="645586"/>
                </a:lnTo>
                <a:lnTo>
                  <a:pt x="1193292" y="596646"/>
                </a:lnTo>
                <a:lnTo>
                  <a:pt x="1191314" y="547705"/>
                </a:lnTo>
                <a:lnTo>
                  <a:pt x="1185484" y="499855"/>
                </a:lnTo>
                <a:lnTo>
                  <a:pt x="1175954" y="453249"/>
                </a:lnTo>
                <a:lnTo>
                  <a:pt x="1162879" y="408041"/>
                </a:lnTo>
                <a:lnTo>
                  <a:pt x="1146411" y="364384"/>
                </a:lnTo>
                <a:lnTo>
                  <a:pt x="1126704" y="322432"/>
                </a:lnTo>
                <a:lnTo>
                  <a:pt x="1103911" y="282337"/>
                </a:lnTo>
                <a:lnTo>
                  <a:pt x="1078187" y="244254"/>
                </a:lnTo>
                <a:lnTo>
                  <a:pt x="1049684" y="208336"/>
                </a:lnTo>
                <a:lnTo>
                  <a:pt x="1018555" y="174736"/>
                </a:lnTo>
                <a:lnTo>
                  <a:pt x="984955" y="143607"/>
                </a:lnTo>
                <a:lnTo>
                  <a:pt x="949037" y="115104"/>
                </a:lnTo>
                <a:lnTo>
                  <a:pt x="910954" y="89380"/>
                </a:lnTo>
                <a:lnTo>
                  <a:pt x="870859" y="66587"/>
                </a:lnTo>
                <a:lnTo>
                  <a:pt x="828907" y="46880"/>
                </a:lnTo>
                <a:lnTo>
                  <a:pt x="785250" y="30412"/>
                </a:lnTo>
                <a:lnTo>
                  <a:pt x="740042" y="17337"/>
                </a:lnTo>
                <a:lnTo>
                  <a:pt x="693436" y="7807"/>
                </a:lnTo>
                <a:lnTo>
                  <a:pt x="645586" y="1977"/>
                </a:lnTo>
                <a:lnTo>
                  <a:pt x="59664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40101" y="2205989"/>
            <a:ext cx="1193800" cy="1193800"/>
          </a:xfrm>
          <a:custGeom>
            <a:avLst/>
            <a:gdLst/>
            <a:ahLst/>
            <a:cxnLst/>
            <a:rect l="l" t="t" r="r" b="b"/>
            <a:pathLst>
              <a:path w="1193800" h="1193800">
                <a:moveTo>
                  <a:pt x="0" y="596646"/>
                </a:moveTo>
                <a:lnTo>
                  <a:pt x="1977" y="547705"/>
                </a:lnTo>
                <a:lnTo>
                  <a:pt x="7807" y="499855"/>
                </a:lnTo>
                <a:lnTo>
                  <a:pt x="17337" y="453249"/>
                </a:lnTo>
                <a:lnTo>
                  <a:pt x="30412" y="408041"/>
                </a:lnTo>
                <a:lnTo>
                  <a:pt x="46880" y="364384"/>
                </a:lnTo>
                <a:lnTo>
                  <a:pt x="66587" y="322432"/>
                </a:lnTo>
                <a:lnTo>
                  <a:pt x="89380" y="282337"/>
                </a:lnTo>
                <a:lnTo>
                  <a:pt x="115104" y="244254"/>
                </a:lnTo>
                <a:lnTo>
                  <a:pt x="143607" y="208336"/>
                </a:lnTo>
                <a:lnTo>
                  <a:pt x="174736" y="174736"/>
                </a:lnTo>
                <a:lnTo>
                  <a:pt x="208336" y="143607"/>
                </a:lnTo>
                <a:lnTo>
                  <a:pt x="244254" y="115104"/>
                </a:lnTo>
                <a:lnTo>
                  <a:pt x="282337" y="89380"/>
                </a:lnTo>
                <a:lnTo>
                  <a:pt x="322432" y="66587"/>
                </a:lnTo>
                <a:lnTo>
                  <a:pt x="364384" y="46880"/>
                </a:lnTo>
                <a:lnTo>
                  <a:pt x="408041" y="30412"/>
                </a:lnTo>
                <a:lnTo>
                  <a:pt x="453249" y="17337"/>
                </a:lnTo>
                <a:lnTo>
                  <a:pt x="499855" y="7807"/>
                </a:lnTo>
                <a:lnTo>
                  <a:pt x="547705" y="1977"/>
                </a:lnTo>
                <a:lnTo>
                  <a:pt x="596646" y="0"/>
                </a:lnTo>
                <a:lnTo>
                  <a:pt x="645586" y="1977"/>
                </a:lnTo>
                <a:lnTo>
                  <a:pt x="693436" y="7807"/>
                </a:lnTo>
                <a:lnTo>
                  <a:pt x="740042" y="17337"/>
                </a:lnTo>
                <a:lnTo>
                  <a:pt x="785250" y="30412"/>
                </a:lnTo>
                <a:lnTo>
                  <a:pt x="828907" y="46880"/>
                </a:lnTo>
                <a:lnTo>
                  <a:pt x="870859" y="66587"/>
                </a:lnTo>
                <a:lnTo>
                  <a:pt x="910954" y="89380"/>
                </a:lnTo>
                <a:lnTo>
                  <a:pt x="949037" y="115104"/>
                </a:lnTo>
                <a:lnTo>
                  <a:pt x="984955" y="143607"/>
                </a:lnTo>
                <a:lnTo>
                  <a:pt x="1018555" y="174736"/>
                </a:lnTo>
                <a:lnTo>
                  <a:pt x="1049684" y="208336"/>
                </a:lnTo>
                <a:lnTo>
                  <a:pt x="1078187" y="244254"/>
                </a:lnTo>
                <a:lnTo>
                  <a:pt x="1103911" y="282337"/>
                </a:lnTo>
                <a:lnTo>
                  <a:pt x="1126704" y="322432"/>
                </a:lnTo>
                <a:lnTo>
                  <a:pt x="1146411" y="364384"/>
                </a:lnTo>
                <a:lnTo>
                  <a:pt x="1162879" y="408041"/>
                </a:lnTo>
                <a:lnTo>
                  <a:pt x="1175954" y="453249"/>
                </a:lnTo>
                <a:lnTo>
                  <a:pt x="1185484" y="499855"/>
                </a:lnTo>
                <a:lnTo>
                  <a:pt x="1191314" y="547705"/>
                </a:lnTo>
                <a:lnTo>
                  <a:pt x="1193292" y="596646"/>
                </a:lnTo>
                <a:lnTo>
                  <a:pt x="1191314" y="645586"/>
                </a:lnTo>
                <a:lnTo>
                  <a:pt x="1185484" y="693436"/>
                </a:lnTo>
                <a:lnTo>
                  <a:pt x="1175954" y="740042"/>
                </a:lnTo>
                <a:lnTo>
                  <a:pt x="1162879" y="785250"/>
                </a:lnTo>
                <a:lnTo>
                  <a:pt x="1146411" y="828907"/>
                </a:lnTo>
                <a:lnTo>
                  <a:pt x="1126704" y="870859"/>
                </a:lnTo>
                <a:lnTo>
                  <a:pt x="1103911" y="910954"/>
                </a:lnTo>
                <a:lnTo>
                  <a:pt x="1078187" y="949037"/>
                </a:lnTo>
                <a:lnTo>
                  <a:pt x="1049684" y="984955"/>
                </a:lnTo>
                <a:lnTo>
                  <a:pt x="1018555" y="1018555"/>
                </a:lnTo>
                <a:lnTo>
                  <a:pt x="984955" y="1049684"/>
                </a:lnTo>
                <a:lnTo>
                  <a:pt x="949037" y="1078187"/>
                </a:lnTo>
                <a:lnTo>
                  <a:pt x="910954" y="1103911"/>
                </a:lnTo>
                <a:lnTo>
                  <a:pt x="870859" y="1126704"/>
                </a:lnTo>
                <a:lnTo>
                  <a:pt x="828907" y="1146411"/>
                </a:lnTo>
                <a:lnTo>
                  <a:pt x="785250" y="1162879"/>
                </a:lnTo>
                <a:lnTo>
                  <a:pt x="740042" y="1175954"/>
                </a:lnTo>
                <a:lnTo>
                  <a:pt x="693436" y="1185484"/>
                </a:lnTo>
                <a:lnTo>
                  <a:pt x="645586" y="1191314"/>
                </a:lnTo>
                <a:lnTo>
                  <a:pt x="596646" y="1193292"/>
                </a:lnTo>
                <a:lnTo>
                  <a:pt x="547705" y="1191314"/>
                </a:lnTo>
                <a:lnTo>
                  <a:pt x="499855" y="1185484"/>
                </a:lnTo>
                <a:lnTo>
                  <a:pt x="453249" y="1175954"/>
                </a:lnTo>
                <a:lnTo>
                  <a:pt x="408041" y="1162879"/>
                </a:lnTo>
                <a:lnTo>
                  <a:pt x="364384" y="1146411"/>
                </a:lnTo>
                <a:lnTo>
                  <a:pt x="322432" y="1126704"/>
                </a:lnTo>
                <a:lnTo>
                  <a:pt x="282337" y="1103911"/>
                </a:lnTo>
                <a:lnTo>
                  <a:pt x="244254" y="1078187"/>
                </a:lnTo>
                <a:lnTo>
                  <a:pt x="208336" y="1049684"/>
                </a:lnTo>
                <a:lnTo>
                  <a:pt x="174736" y="1018555"/>
                </a:lnTo>
                <a:lnTo>
                  <a:pt x="143607" y="984955"/>
                </a:lnTo>
                <a:lnTo>
                  <a:pt x="115104" y="949037"/>
                </a:lnTo>
                <a:lnTo>
                  <a:pt x="89380" y="910954"/>
                </a:lnTo>
                <a:lnTo>
                  <a:pt x="66587" y="870859"/>
                </a:lnTo>
                <a:lnTo>
                  <a:pt x="46880" y="828907"/>
                </a:lnTo>
                <a:lnTo>
                  <a:pt x="30412" y="785250"/>
                </a:lnTo>
                <a:lnTo>
                  <a:pt x="17337" y="740042"/>
                </a:lnTo>
                <a:lnTo>
                  <a:pt x="7807" y="693436"/>
                </a:lnTo>
                <a:lnTo>
                  <a:pt x="1977" y="645586"/>
                </a:lnTo>
                <a:lnTo>
                  <a:pt x="0" y="59664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35940" y="1321053"/>
            <a:ext cx="7270115" cy="135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SQL Server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2016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allows more flexibility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terms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of data 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portability.</a:t>
            </a:r>
            <a:endParaRPr sz="2400">
              <a:latin typeface="Cambria"/>
              <a:cs typeface="Cambria"/>
            </a:endParaRPr>
          </a:p>
          <a:p>
            <a:pPr marL="2016760">
              <a:lnSpc>
                <a:spcPct val="100000"/>
              </a:lnSpc>
              <a:spcBef>
                <a:spcPts val="2305"/>
              </a:spcBef>
            </a:pPr>
            <a:r>
              <a:rPr sz="2000" b="1" spc="-10" dirty="0">
                <a:solidFill>
                  <a:srgbClr val="001F5F"/>
                </a:solidFill>
                <a:latin typeface="Cambria"/>
                <a:cs typeface="Cambria"/>
              </a:rPr>
              <a:t>Access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5" dirty="0"/>
              <a:t> </a:t>
            </a:r>
            <a:r>
              <a:rPr dirty="0"/>
              <a:t>16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2651505" y="2613151"/>
            <a:ext cx="571500" cy="59944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48260">
              <a:lnSpc>
                <a:spcPts val="2110"/>
              </a:lnSpc>
              <a:spcBef>
                <a:spcPts val="415"/>
              </a:spcBef>
            </a:pPr>
            <a:r>
              <a:rPr sz="2000" b="1" spc="-20" dirty="0">
                <a:solidFill>
                  <a:srgbClr val="001F5F"/>
                </a:solidFill>
                <a:latin typeface="Cambria"/>
                <a:cs typeface="Cambria"/>
              </a:rPr>
              <a:t>Any  </a:t>
            </a:r>
            <a:r>
              <a:rPr sz="2000" b="1" dirty="0">
                <a:solidFill>
                  <a:srgbClr val="001F5F"/>
                </a:solidFill>
                <a:latin typeface="Cambria"/>
                <a:cs typeface="Cambria"/>
              </a:rPr>
              <a:t>Data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5" dirty="0"/>
              <a:t> </a:t>
            </a:r>
            <a:r>
              <a:rPr dirty="0"/>
              <a:t>16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D</a:t>
            </a:r>
            <a:r>
              <a:rPr spc="-5" dirty="0"/>
              <a:t>eeper </a:t>
            </a:r>
            <a:r>
              <a:rPr dirty="0"/>
              <a:t>Insights across </a:t>
            </a:r>
            <a:r>
              <a:rPr spc="-10" dirty="0"/>
              <a:t>Data</a:t>
            </a:r>
            <a:r>
              <a:rPr spc="-45" dirty="0"/>
              <a:t> </a:t>
            </a:r>
            <a:r>
              <a:rPr dirty="0"/>
              <a:t>2-4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5940" y="1321053"/>
            <a:ext cx="5351780" cy="211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Cambria"/>
                <a:cs typeface="Cambria"/>
              </a:rPr>
              <a:t>Scale and</a:t>
            </a:r>
            <a:r>
              <a:rPr sz="2400" b="1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mbria"/>
                <a:cs typeface="Cambria"/>
              </a:rPr>
              <a:t>Manage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Features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of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new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data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management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tools: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ts val="259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Enterprise-grade Analysis</a:t>
            </a:r>
            <a:r>
              <a:rPr sz="24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Services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ts val="259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SQL Server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Data Tools</a:t>
            </a:r>
            <a:r>
              <a:rPr sz="24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(SSDT)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ts val="273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Enhanced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Master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Data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Services</a:t>
            </a:r>
            <a:r>
              <a:rPr sz="24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(MDS)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5" dirty="0"/>
              <a:t> </a:t>
            </a:r>
            <a:r>
              <a:rPr dirty="0"/>
              <a:t>16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D</a:t>
            </a:r>
            <a:r>
              <a:rPr spc="-5" dirty="0"/>
              <a:t>eeper </a:t>
            </a:r>
            <a:r>
              <a:rPr dirty="0"/>
              <a:t>Insights across </a:t>
            </a:r>
            <a:r>
              <a:rPr spc="-10" dirty="0"/>
              <a:t>Data</a:t>
            </a:r>
            <a:r>
              <a:rPr spc="-45" dirty="0"/>
              <a:t> </a:t>
            </a:r>
            <a:r>
              <a:rPr dirty="0"/>
              <a:t>3-4	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ambria"/>
                <a:cs typeface="Cambria"/>
              </a:rPr>
              <a:t>Powerful </a:t>
            </a:r>
            <a:r>
              <a:rPr b="1" dirty="0">
                <a:latin typeface="Cambria"/>
                <a:cs typeface="Cambria"/>
              </a:rPr>
              <a:t>Insights </a:t>
            </a:r>
            <a:r>
              <a:rPr b="1" spc="-5" dirty="0">
                <a:latin typeface="Cambria"/>
                <a:cs typeface="Cambria"/>
              </a:rPr>
              <a:t>on any</a:t>
            </a:r>
            <a:r>
              <a:rPr b="1" spc="-15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Device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722630" algn="l"/>
                <a:tab pos="1774189" algn="l"/>
                <a:tab pos="2644775" algn="l"/>
                <a:tab pos="3986529" algn="l"/>
                <a:tab pos="4993640" algn="l"/>
                <a:tab pos="5809615" algn="l"/>
                <a:tab pos="6386830" algn="l"/>
                <a:tab pos="7429500" algn="l"/>
                <a:tab pos="7911465" algn="l"/>
              </a:tabLst>
            </a:pPr>
            <a:r>
              <a:rPr spc="-5" dirty="0"/>
              <a:t>SQ</a:t>
            </a:r>
            <a:r>
              <a:rPr dirty="0"/>
              <a:t>L	</a:t>
            </a:r>
            <a:r>
              <a:rPr spc="-5" dirty="0"/>
              <a:t>Ser</a:t>
            </a:r>
            <a:r>
              <a:rPr dirty="0"/>
              <a:t>v</a:t>
            </a:r>
            <a:r>
              <a:rPr spc="-10" dirty="0"/>
              <a:t>e</a:t>
            </a:r>
            <a:r>
              <a:rPr dirty="0"/>
              <a:t>r	</a:t>
            </a:r>
            <a:r>
              <a:rPr spc="-10" dirty="0"/>
              <a:t>20</a:t>
            </a:r>
            <a:r>
              <a:rPr dirty="0"/>
              <a:t>16	</a:t>
            </a:r>
            <a:r>
              <a:rPr spc="-5" dirty="0"/>
              <a:t>p</a:t>
            </a:r>
            <a:r>
              <a:rPr spc="-15" dirty="0"/>
              <a:t>r</a:t>
            </a:r>
            <a:r>
              <a:rPr dirty="0"/>
              <a:t>ovid</a:t>
            </a:r>
            <a:r>
              <a:rPr spc="0" dirty="0"/>
              <a:t>e</a:t>
            </a:r>
            <a:r>
              <a:rPr dirty="0"/>
              <a:t>s	</a:t>
            </a:r>
            <a:r>
              <a:rPr spc="-5" dirty="0"/>
              <a:t>n</a:t>
            </a:r>
            <a:r>
              <a:rPr spc="0" dirty="0"/>
              <a:t>a</a:t>
            </a:r>
            <a:r>
              <a:rPr spc="-5" dirty="0"/>
              <a:t>tiv</a:t>
            </a:r>
            <a:r>
              <a:rPr dirty="0"/>
              <a:t>e	</a:t>
            </a:r>
            <a:r>
              <a:rPr spc="-5" dirty="0"/>
              <a:t>app</a:t>
            </a:r>
            <a:r>
              <a:rPr dirty="0"/>
              <a:t>s	for	Pow</a:t>
            </a:r>
            <a:r>
              <a:rPr spc="0" dirty="0"/>
              <a:t>e</a:t>
            </a:r>
            <a:r>
              <a:rPr dirty="0"/>
              <a:t>r	</a:t>
            </a:r>
            <a:r>
              <a:rPr spc="-5" dirty="0"/>
              <a:t>B</a:t>
            </a:r>
            <a:r>
              <a:rPr dirty="0"/>
              <a:t>I	f</a:t>
            </a:r>
            <a:r>
              <a:rPr spc="-25" dirty="0"/>
              <a:t>o</a:t>
            </a:r>
            <a:r>
              <a:rPr dirty="0"/>
              <a:t>r  </a:t>
            </a:r>
            <a:r>
              <a:rPr spc="-5" dirty="0"/>
              <a:t>Android, Windows, </a:t>
            </a:r>
            <a:r>
              <a:rPr dirty="0"/>
              <a:t>and </a:t>
            </a:r>
            <a:r>
              <a:rPr spc="-5" dirty="0"/>
              <a:t>iOS. Features</a:t>
            </a:r>
            <a:r>
              <a:rPr spc="-35" dirty="0"/>
              <a:t> </a:t>
            </a:r>
            <a:r>
              <a:rPr spc="-5" dirty="0"/>
              <a:t>are: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73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pc="-5" dirty="0"/>
              <a:t>Mobile Business Intelligence </a:t>
            </a:r>
            <a:r>
              <a:rPr dirty="0"/>
              <a:t>(BI)</a:t>
            </a:r>
          </a:p>
          <a:p>
            <a:pPr marL="355600" indent="-342900">
              <a:lnSpc>
                <a:spcPts val="273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pc="-5" dirty="0"/>
              <a:t>Query </a:t>
            </a:r>
            <a:r>
              <a:rPr dirty="0"/>
              <a:t>for </a:t>
            </a:r>
            <a:r>
              <a:rPr spc="-5" dirty="0"/>
              <a:t>reporting </a:t>
            </a:r>
            <a:r>
              <a:rPr dirty="0"/>
              <a:t>and</a:t>
            </a:r>
            <a:r>
              <a:rPr spc="-35" dirty="0"/>
              <a:t> </a:t>
            </a:r>
            <a:r>
              <a:rPr spc="-5" dirty="0"/>
              <a:t>Analytics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D</a:t>
            </a:r>
            <a:r>
              <a:rPr spc="-5" dirty="0"/>
              <a:t>eeper </a:t>
            </a:r>
            <a:r>
              <a:rPr dirty="0"/>
              <a:t>Insights across </a:t>
            </a:r>
            <a:r>
              <a:rPr spc="-10" dirty="0"/>
              <a:t>Data</a:t>
            </a:r>
            <a:r>
              <a:rPr spc="-45" dirty="0"/>
              <a:t> </a:t>
            </a:r>
            <a:r>
              <a:rPr dirty="0"/>
              <a:t>4-4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5940" y="1321053"/>
            <a:ext cx="8256270" cy="174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Cambria"/>
                <a:cs typeface="Cambria"/>
              </a:rPr>
              <a:t>Built-in Advanced </a:t>
            </a:r>
            <a:r>
              <a:rPr sz="2400" b="1" dirty="0">
                <a:solidFill>
                  <a:srgbClr val="001F5F"/>
                </a:solidFill>
                <a:latin typeface="Cambria"/>
                <a:cs typeface="Cambria"/>
              </a:rPr>
              <a:t>Analytics </a:t>
            </a:r>
            <a:r>
              <a:rPr sz="2400" b="1" spc="-5" dirty="0">
                <a:solidFill>
                  <a:srgbClr val="001F5F"/>
                </a:solidFill>
                <a:latin typeface="Cambria"/>
                <a:cs typeface="Cambria"/>
              </a:rPr>
              <a:t>at Massive</a:t>
            </a:r>
            <a:r>
              <a:rPr sz="2400" b="1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mbria"/>
                <a:cs typeface="Cambria"/>
              </a:rPr>
              <a:t>Scale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R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algorithms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can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be directly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executed on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SQL Server 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through 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advanced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 analytics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ts val="255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R is a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widely popular open-source programming</a:t>
            </a:r>
            <a:r>
              <a:rPr sz="24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language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940" y="4649800"/>
            <a:ext cx="7831455" cy="137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4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R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Services integrates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unique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R distribution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into the</a:t>
            </a:r>
            <a:r>
              <a:rPr sz="2400" spc="-8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SQL</a:t>
            </a:r>
            <a:endParaRPr sz="2400" dirty="0">
              <a:latin typeface="Cambria"/>
              <a:cs typeface="Cambria"/>
            </a:endParaRPr>
          </a:p>
          <a:p>
            <a:pPr marL="355600">
              <a:lnSpc>
                <a:spcPts val="2595"/>
              </a:lnSpc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Server</a:t>
            </a:r>
            <a:r>
              <a:rPr sz="24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platform</a:t>
            </a:r>
            <a:endParaRPr sz="2400" dirty="0">
              <a:latin typeface="Cambria"/>
              <a:cs typeface="Cambria"/>
            </a:endParaRPr>
          </a:p>
          <a:p>
            <a:pPr marL="355600" marR="5080" indent="-342900">
              <a:lnSpc>
                <a:spcPts val="2590"/>
              </a:lnSpc>
              <a:spcBef>
                <a:spcPts val="185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R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Services enables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to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create easily deployable, intelligent, 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and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predictive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applications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43505" y="3793997"/>
            <a:ext cx="1286510" cy="571500"/>
          </a:xfrm>
          <a:prstGeom prst="rect">
            <a:avLst/>
          </a:prstGeom>
          <a:solidFill>
            <a:srgbClr val="00AFEF"/>
          </a:solidFill>
          <a:ln w="25907">
            <a:solidFill>
              <a:srgbClr val="A1A1A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5410">
              <a:lnSpc>
                <a:spcPts val="2195"/>
              </a:lnSpc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Advanced</a:t>
            </a:r>
            <a:endParaRPr sz="2000">
              <a:latin typeface="Cambria"/>
              <a:cs typeface="Cambria"/>
            </a:endParaRPr>
          </a:p>
          <a:p>
            <a:pPr marL="158750">
              <a:lnSpc>
                <a:spcPts val="2300"/>
              </a:lnSpc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analytics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73017" y="3793997"/>
            <a:ext cx="1499870" cy="571500"/>
          </a:xfrm>
          <a:prstGeom prst="rect">
            <a:avLst/>
          </a:prstGeom>
          <a:solidFill>
            <a:srgbClr val="00AFEF"/>
          </a:solidFill>
          <a:ln w="25907">
            <a:solidFill>
              <a:srgbClr val="A1A1A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95"/>
              </a:lnSpc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Data</a:t>
            </a:r>
            <a:endParaRPr sz="2000">
              <a:latin typeface="Cambria"/>
              <a:cs typeface="Cambria"/>
            </a:endParaRPr>
          </a:p>
          <a:p>
            <a:pPr marL="635" algn="ctr">
              <a:lnSpc>
                <a:spcPts val="2300"/>
              </a:lnSpc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exploration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15890" y="3793997"/>
            <a:ext cx="1286510" cy="571500"/>
          </a:xfrm>
          <a:prstGeom prst="rect">
            <a:avLst/>
          </a:prstGeom>
          <a:solidFill>
            <a:srgbClr val="00AFEF"/>
          </a:solidFill>
          <a:ln w="25907">
            <a:solidFill>
              <a:srgbClr val="A1A1A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ts val="2195"/>
              </a:lnSpc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Machine</a:t>
            </a:r>
            <a:endParaRPr sz="2000">
              <a:latin typeface="Cambria"/>
              <a:cs typeface="Cambria"/>
            </a:endParaRPr>
          </a:p>
          <a:p>
            <a:pPr marL="191135">
              <a:lnSpc>
                <a:spcPts val="2300"/>
              </a:lnSpc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learning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43505" y="3222498"/>
            <a:ext cx="4358640" cy="215265"/>
          </a:xfrm>
          <a:prstGeom prst="rect">
            <a:avLst/>
          </a:prstGeom>
          <a:solidFill>
            <a:srgbClr val="7E7E7E"/>
          </a:solidFill>
          <a:ln w="25907">
            <a:solidFill>
              <a:srgbClr val="A1A1A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89"/>
              </a:lnSpc>
            </a:pPr>
            <a:r>
              <a:rPr sz="1600" spc="-5" dirty="0">
                <a:solidFill>
                  <a:srgbClr val="FFFFFF"/>
                </a:solidFill>
                <a:latin typeface="Cambria"/>
                <a:cs typeface="Cambria"/>
              </a:rPr>
              <a:t>R </a:t>
            </a:r>
            <a:r>
              <a:rPr sz="1600" spc="-10" dirty="0">
                <a:solidFill>
                  <a:srgbClr val="FFFFFF"/>
                </a:solidFill>
                <a:latin typeface="Cambria"/>
                <a:cs typeface="Cambria"/>
              </a:rPr>
              <a:t>Enables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16146" y="3437382"/>
            <a:ext cx="142240" cy="356870"/>
          </a:xfrm>
          <a:custGeom>
            <a:avLst/>
            <a:gdLst/>
            <a:ahLst/>
            <a:cxnLst/>
            <a:rect l="l" t="t" r="r" b="b"/>
            <a:pathLst>
              <a:path w="142239" h="356870">
                <a:moveTo>
                  <a:pt x="141732" y="285750"/>
                </a:moveTo>
                <a:lnTo>
                  <a:pt x="0" y="285750"/>
                </a:lnTo>
                <a:lnTo>
                  <a:pt x="70866" y="356616"/>
                </a:lnTo>
                <a:lnTo>
                  <a:pt x="141732" y="285750"/>
                </a:lnTo>
                <a:close/>
              </a:path>
              <a:path w="142239" h="356870">
                <a:moveTo>
                  <a:pt x="106299" y="0"/>
                </a:moveTo>
                <a:lnTo>
                  <a:pt x="35433" y="0"/>
                </a:lnTo>
                <a:lnTo>
                  <a:pt x="35433" y="285750"/>
                </a:lnTo>
                <a:lnTo>
                  <a:pt x="106299" y="285750"/>
                </a:lnTo>
                <a:lnTo>
                  <a:pt x="10629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16146" y="3437382"/>
            <a:ext cx="142240" cy="356870"/>
          </a:xfrm>
          <a:custGeom>
            <a:avLst/>
            <a:gdLst/>
            <a:ahLst/>
            <a:cxnLst/>
            <a:rect l="l" t="t" r="r" b="b"/>
            <a:pathLst>
              <a:path w="142239" h="356870">
                <a:moveTo>
                  <a:pt x="141732" y="285750"/>
                </a:moveTo>
                <a:lnTo>
                  <a:pt x="106299" y="285750"/>
                </a:lnTo>
                <a:lnTo>
                  <a:pt x="106299" y="0"/>
                </a:lnTo>
                <a:lnTo>
                  <a:pt x="35433" y="0"/>
                </a:lnTo>
                <a:lnTo>
                  <a:pt x="35433" y="285750"/>
                </a:lnTo>
                <a:lnTo>
                  <a:pt x="0" y="285750"/>
                </a:lnTo>
                <a:lnTo>
                  <a:pt x="70866" y="356616"/>
                </a:lnTo>
                <a:lnTo>
                  <a:pt x="141732" y="285750"/>
                </a:lnTo>
                <a:close/>
              </a:path>
            </a:pathLst>
          </a:custGeom>
          <a:ln w="25908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15005" y="3437382"/>
            <a:ext cx="143510" cy="356870"/>
          </a:xfrm>
          <a:custGeom>
            <a:avLst/>
            <a:gdLst/>
            <a:ahLst/>
            <a:cxnLst/>
            <a:rect l="l" t="t" r="r" b="b"/>
            <a:pathLst>
              <a:path w="143510" h="356870">
                <a:moveTo>
                  <a:pt x="143256" y="284988"/>
                </a:moveTo>
                <a:lnTo>
                  <a:pt x="0" y="284988"/>
                </a:lnTo>
                <a:lnTo>
                  <a:pt x="71628" y="356616"/>
                </a:lnTo>
                <a:lnTo>
                  <a:pt x="143256" y="284988"/>
                </a:lnTo>
                <a:close/>
              </a:path>
              <a:path w="143510" h="356870">
                <a:moveTo>
                  <a:pt x="107442" y="0"/>
                </a:moveTo>
                <a:lnTo>
                  <a:pt x="35814" y="0"/>
                </a:lnTo>
                <a:lnTo>
                  <a:pt x="35814" y="284988"/>
                </a:lnTo>
                <a:lnTo>
                  <a:pt x="107442" y="284988"/>
                </a:lnTo>
                <a:lnTo>
                  <a:pt x="107442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15005" y="3437382"/>
            <a:ext cx="143510" cy="356870"/>
          </a:xfrm>
          <a:custGeom>
            <a:avLst/>
            <a:gdLst/>
            <a:ahLst/>
            <a:cxnLst/>
            <a:rect l="l" t="t" r="r" b="b"/>
            <a:pathLst>
              <a:path w="143510" h="356870">
                <a:moveTo>
                  <a:pt x="143256" y="284988"/>
                </a:moveTo>
                <a:lnTo>
                  <a:pt x="107442" y="284988"/>
                </a:lnTo>
                <a:lnTo>
                  <a:pt x="107442" y="0"/>
                </a:lnTo>
                <a:lnTo>
                  <a:pt x="35814" y="0"/>
                </a:lnTo>
                <a:lnTo>
                  <a:pt x="35814" y="284988"/>
                </a:lnTo>
                <a:lnTo>
                  <a:pt x="0" y="284988"/>
                </a:lnTo>
                <a:lnTo>
                  <a:pt x="71628" y="356616"/>
                </a:lnTo>
                <a:lnTo>
                  <a:pt x="143256" y="284988"/>
                </a:lnTo>
                <a:close/>
              </a:path>
            </a:pathLst>
          </a:custGeom>
          <a:ln w="25908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87390" y="3437382"/>
            <a:ext cx="143510" cy="356870"/>
          </a:xfrm>
          <a:custGeom>
            <a:avLst/>
            <a:gdLst/>
            <a:ahLst/>
            <a:cxnLst/>
            <a:rect l="l" t="t" r="r" b="b"/>
            <a:pathLst>
              <a:path w="143510" h="356870">
                <a:moveTo>
                  <a:pt x="143255" y="284988"/>
                </a:moveTo>
                <a:lnTo>
                  <a:pt x="0" y="284988"/>
                </a:lnTo>
                <a:lnTo>
                  <a:pt x="71627" y="356616"/>
                </a:lnTo>
                <a:lnTo>
                  <a:pt x="143255" y="284988"/>
                </a:lnTo>
                <a:close/>
              </a:path>
              <a:path w="143510" h="356870">
                <a:moveTo>
                  <a:pt x="107441" y="0"/>
                </a:moveTo>
                <a:lnTo>
                  <a:pt x="35813" y="0"/>
                </a:lnTo>
                <a:lnTo>
                  <a:pt x="35813" y="284988"/>
                </a:lnTo>
                <a:lnTo>
                  <a:pt x="107441" y="284988"/>
                </a:lnTo>
                <a:lnTo>
                  <a:pt x="107441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87390" y="3437382"/>
            <a:ext cx="143510" cy="356870"/>
          </a:xfrm>
          <a:custGeom>
            <a:avLst/>
            <a:gdLst/>
            <a:ahLst/>
            <a:cxnLst/>
            <a:rect l="l" t="t" r="r" b="b"/>
            <a:pathLst>
              <a:path w="143510" h="356870">
                <a:moveTo>
                  <a:pt x="143255" y="284988"/>
                </a:moveTo>
                <a:lnTo>
                  <a:pt x="107441" y="284988"/>
                </a:lnTo>
                <a:lnTo>
                  <a:pt x="107441" y="0"/>
                </a:lnTo>
                <a:lnTo>
                  <a:pt x="35813" y="0"/>
                </a:lnTo>
                <a:lnTo>
                  <a:pt x="35813" y="284988"/>
                </a:lnTo>
                <a:lnTo>
                  <a:pt x="0" y="284988"/>
                </a:lnTo>
                <a:lnTo>
                  <a:pt x="71627" y="356616"/>
                </a:lnTo>
                <a:lnTo>
                  <a:pt x="143255" y="284988"/>
                </a:lnTo>
                <a:close/>
              </a:path>
            </a:pathLst>
          </a:custGeom>
          <a:ln w="25908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5" dirty="0"/>
              <a:t> </a:t>
            </a:r>
            <a:r>
              <a:rPr dirty="0"/>
              <a:t>16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dirty="0"/>
              <a:t>H</a:t>
            </a:r>
            <a:r>
              <a:rPr dirty="0"/>
              <a:t>yper Scale</a:t>
            </a:r>
            <a:r>
              <a:rPr spc="-90" dirty="0"/>
              <a:t> </a:t>
            </a:r>
            <a:r>
              <a:rPr spc="-5" dirty="0"/>
              <a:t>Cloud	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Architecture </a:t>
            </a:r>
            <a:r>
              <a:rPr dirty="0"/>
              <a:t>of </a:t>
            </a:r>
            <a:r>
              <a:rPr spc="-5" dirty="0"/>
              <a:t>SQL Server </a:t>
            </a:r>
            <a:r>
              <a:rPr dirty="0"/>
              <a:t>2016 </a:t>
            </a:r>
            <a:r>
              <a:rPr spc="-5" dirty="0"/>
              <a:t>enables the user to work  smoothly with the cloud </a:t>
            </a:r>
            <a:r>
              <a:rPr dirty="0"/>
              <a:t>in a </a:t>
            </a:r>
            <a:r>
              <a:rPr spc="-5" dirty="0"/>
              <a:t>hybrid </a:t>
            </a:r>
            <a:r>
              <a:rPr dirty="0"/>
              <a:t>environment, in </a:t>
            </a:r>
            <a:r>
              <a:rPr spc="-5" dirty="0"/>
              <a:t>which </a:t>
            </a:r>
            <a:r>
              <a:rPr dirty="0"/>
              <a:t>data  </a:t>
            </a:r>
            <a:r>
              <a:rPr spc="-5" dirty="0"/>
              <a:t>and </a:t>
            </a:r>
            <a:r>
              <a:rPr dirty="0"/>
              <a:t>services reside in different </a:t>
            </a:r>
            <a:r>
              <a:rPr spc="-5" dirty="0"/>
              <a:t>locations. </a:t>
            </a:r>
            <a:r>
              <a:rPr dirty="0"/>
              <a:t>This is </a:t>
            </a:r>
            <a:r>
              <a:rPr spc="-5" dirty="0"/>
              <a:t>achieved  through:</a:t>
            </a:r>
          </a:p>
        </p:txBody>
      </p:sp>
      <p:sp>
        <p:nvSpPr>
          <p:cNvPr id="18" name="object 18"/>
          <p:cNvSpPr/>
          <p:nvPr/>
        </p:nvSpPr>
        <p:spPr>
          <a:xfrm>
            <a:off x="2541478" y="2770758"/>
            <a:ext cx="3773021" cy="3877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650994" y="3856990"/>
            <a:ext cx="1232535" cy="7080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ctr">
              <a:lnSpc>
                <a:spcPct val="90100"/>
              </a:lnSpc>
              <a:spcBef>
                <a:spcPts val="285"/>
              </a:spcBef>
            </a:pPr>
            <a:r>
              <a:rPr sz="1600" spc="-10" dirty="0">
                <a:latin typeface="Cambria"/>
                <a:cs typeface="Cambria"/>
              </a:rPr>
              <a:t>Breakthrough  </a:t>
            </a:r>
            <a:r>
              <a:rPr sz="1600" spc="-5" dirty="0">
                <a:latin typeface="Cambria"/>
                <a:cs typeface="Cambria"/>
              </a:rPr>
              <a:t>Hybrid  </a:t>
            </a:r>
            <a:r>
              <a:rPr sz="1600" spc="-10" dirty="0">
                <a:latin typeface="Cambria"/>
                <a:cs typeface="Cambria"/>
              </a:rPr>
              <a:t>Situations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5" dirty="0"/>
              <a:t> </a:t>
            </a:r>
            <a:r>
              <a:rPr dirty="0"/>
              <a:t>16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4211573" y="5634634"/>
            <a:ext cx="4768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"/>
                <a:cs typeface="Cambria"/>
              </a:rPr>
              <a:t>E</a:t>
            </a:r>
            <a:r>
              <a:rPr sz="1800" spc="-10" dirty="0">
                <a:latin typeface="Cambria"/>
                <a:cs typeface="Cambria"/>
              </a:rPr>
              <a:t>a</a:t>
            </a:r>
            <a:r>
              <a:rPr sz="1800" spc="-5" dirty="0">
                <a:latin typeface="Cambria"/>
                <a:cs typeface="Cambria"/>
              </a:rPr>
              <a:t>s</a:t>
            </a:r>
            <a:r>
              <a:rPr sz="1800" dirty="0">
                <a:latin typeface="Cambria"/>
                <a:cs typeface="Cambria"/>
              </a:rPr>
              <a:t>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94735" y="4057853"/>
            <a:ext cx="1097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"/>
                <a:cs typeface="Cambria"/>
              </a:rPr>
              <a:t>Uniformity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5" dirty="0"/>
              <a:t> </a:t>
            </a:r>
            <a:r>
              <a:rPr dirty="0"/>
              <a:t>16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V</a:t>
            </a:r>
            <a:r>
              <a:rPr spc="-5" dirty="0"/>
              <a:t>arious </a:t>
            </a:r>
            <a:r>
              <a:rPr dirty="0"/>
              <a:t>Editions of SQL </a:t>
            </a:r>
            <a:r>
              <a:rPr spc="-5" dirty="0"/>
              <a:t>Server</a:t>
            </a:r>
            <a:r>
              <a:rPr spc="-85" dirty="0"/>
              <a:t> </a:t>
            </a:r>
            <a:r>
              <a:rPr dirty="0"/>
              <a:t>2016	</a:t>
            </a: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36562" y="1493774"/>
          <a:ext cx="7889875" cy="4815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110"/>
                <a:gridCol w="6501765"/>
              </a:tblGrid>
              <a:tr h="731520">
                <a:tc>
                  <a:txBody>
                    <a:bodyPr/>
                    <a:lstStyle/>
                    <a:p>
                      <a:pPr marL="97790" marR="3911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SQL</a:t>
                      </a:r>
                      <a:r>
                        <a:rPr sz="1400" b="1" spc="-7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Server  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Edition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Description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Enterprise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630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Delivers comprehensive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high-end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datacenter capabilities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with super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fast  performance, unlimited virtualization, and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end-to-end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business</a:t>
                      </a:r>
                      <a:r>
                        <a:rPr sz="1400" spc="6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intelligence.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89979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Standard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1479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Delivers basic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data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management and business intelligence database for medium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to  small-scale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organizations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to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run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their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applications and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supports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tools for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on- 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premise and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cloud.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Web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996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Provides scalability, affordability, and manageability capabilities and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delivers a low 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total-cost-of-ownership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option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for companies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that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are into Web</a:t>
                      </a:r>
                      <a:r>
                        <a:rPr sz="1400" spc="-7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hosting.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Developer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990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Delivers all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the functionality of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Enterprise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edition to developers but is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not intended 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to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be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used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as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production server.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Ideal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for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development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and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testing</a:t>
                      </a:r>
                      <a:r>
                        <a:rPr sz="1400" spc="-2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environments.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110807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Express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1047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Delivers an entry-level, free database and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is ideal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for learning and building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desktop 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and small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server data-driven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applications. Also suitable for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independent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software  vendors,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developers,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and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hobbyists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building client</a:t>
                      </a:r>
                      <a:r>
                        <a:rPr sz="1400" spc="-1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applications.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5" dirty="0"/>
              <a:t> </a:t>
            </a:r>
            <a:r>
              <a:rPr dirty="0"/>
              <a:t>16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dirty="0"/>
              <a:t>S</a:t>
            </a:r>
            <a:r>
              <a:rPr dirty="0"/>
              <a:t>ummary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5940" y="1006329"/>
            <a:ext cx="8196580" cy="495427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880"/>
              </a:spcBef>
            </a:pPr>
            <a:r>
              <a:rPr sz="2800" spc="-10" dirty="0">
                <a:solidFill>
                  <a:srgbClr val="001F5F"/>
                </a:solidFill>
                <a:latin typeface="Cambria"/>
                <a:cs typeface="Cambria"/>
              </a:rPr>
              <a:t>SQL Server</a:t>
            </a: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 2016</a:t>
            </a:r>
            <a:endParaRPr sz="2800">
              <a:latin typeface="Cambria"/>
              <a:cs typeface="Cambria"/>
            </a:endParaRPr>
          </a:p>
          <a:p>
            <a:pPr marL="355600" marR="1149350" indent="-342900">
              <a:lnSpc>
                <a:spcPts val="2590"/>
              </a:lnSpc>
              <a:spcBef>
                <a:spcPts val="1005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Great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features: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User can create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better scalable,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high 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performance, and more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secure</a:t>
            </a:r>
            <a:r>
              <a:rPr sz="24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applications.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ts val="241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Hybrid cloud can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be used whenever</a:t>
            </a:r>
            <a:r>
              <a:rPr sz="24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required.</a:t>
            </a:r>
            <a:endParaRPr sz="2400">
              <a:latin typeface="Cambria"/>
              <a:cs typeface="Cambria"/>
            </a:endParaRPr>
          </a:p>
          <a:p>
            <a:pPr marL="355600" marR="276225" indent="-342900">
              <a:lnSpc>
                <a:spcPts val="2590"/>
              </a:lnSpc>
              <a:spcBef>
                <a:spcPts val="180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New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features: Stretch Database, Always Encrypted,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Native  JSON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support,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2400" spc="-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PolyBase.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ts val="241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Enhanced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features: 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In-Memory</a:t>
            </a:r>
            <a:r>
              <a:rPr sz="2400" spc="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OLTP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ts val="259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Four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main editions:</a:t>
            </a:r>
            <a:endParaRPr sz="2400">
              <a:latin typeface="Cambria"/>
              <a:cs typeface="Cambria"/>
            </a:endParaRPr>
          </a:p>
          <a:p>
            <a:pPr marL="355600">
              <a:lnSpc>
                <a:spcPts val="2595"/>
              </a:lnSpc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Enterprise, Standard, Express,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24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Developer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ts val="259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Express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Edition: Free and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offers basic features.</a:t>
            </a:r>
            <a:endParaRPr sz="2400">
              <a:latin typeface="Cambria"/>
              <a:cs typeface="Cambria"/>
            </a:endParaRPr>
          </a:p>
          <a:p>
            <a:pPr marL="355600" marR="5080" indent="-9525">
              <a:lnSpc>
                <a:spcPts val="2590"/>
              </a:lnSpc>
              <a:spcBef>
                <a:spcPts val="185"/>
              </a:spcBef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Does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not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support: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Advanced new features introduced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SQL  Server</a:t>
            </a:r>
            <a:r>
              <a:rPr sz="24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2016.</a:t>
            </a:r>
            <a:endParaRPr sz="2400">
              <a:latin typeface="Cambria"/>
              <a:cs typeface="Cambria"/>
            </a:endParaRPr>
          </a:p>
          <a:p>
            <a:pPr marL="355600" marR="366395" indent="-342900">
              <a:lnSpc>
                <a:spcPts val="259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Enterprise Edition: Premium edition, supports all the  basic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and advanced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features.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5" dirty="0"/>
              <a:t> </a:t>
            </a:r>
            <a:r>
              <a:rPr dirty="0"/>
              <a:t>16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O</a:t>
            </a:r>
            <a:r>
              <a:rPr spc="-5" dirty="0"/>
              <a:t>bjectives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3540" y="1517726"/>
            <a:ext cx="7957820" cy="120205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Describe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an overview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of SQL Server</a:t>
            </a:r>
            <a:r>
              <a:rPr sz="2400" spc="-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2016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Outline the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new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features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of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SQL Server</a:t>
            </a:r>
            <a:r>
              <a:rPr sz="2400" spc="-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2016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List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and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describe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different editions of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SQL Server</a:t>
            </a:r>
            <a:r>
              <a:rPr sz="2400" spc="-114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2016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112" y="1057655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49006" y="243332"/>
            <a:ext cx="898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 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5" dirty="0"/>
              <a:t> </a:t>
            </a:r>
            <a:r>
              <a:rPr dirty="0"/>
              <a:t>16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30200" y="408508"/>
            <a:ext cx="24041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Introduction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14019" y="1243490"/>
            <a:ext cx="8449945" cy="502031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280"/>
              </a:spcBef>
            </a:pP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SQL </a:t>
            </a:r>
            <a:r>
              <a:rPr sz="2800" spc="-10" dirty="0">
                <a:solidFill>
                  <a:srgbClr val="001F5F"/>
                </a:solidFill>
                <a:latin typeface="Cambria"/>
                <a:cs typeface="Cambria"/>
              </a:rPr>
              <a:t>Server</a:t>
            </a: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 2016</a:t>
            </a:r>
            <a:endParaRPr sz="2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Latest version of Microsoft’s database</a:t>
            </a:r>
            <a:r>
              <a:rPr sz="28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server</a:t>
            </a: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▪"/>
            </a:pPr>
            <a:endParaRPr sz="2650">
              <a:latin typeface="Times New Roman"/>
              <a:cs typeface="Times New Roman"/>
            </a:endParaRPr>
          </a:p>
          <a:p>
            <a:pPr marL="355600" marR="560070" indent="-342900">
              <a:lnSpc>
                <a:spcPts val="302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Brought </a:t>
            </a:r>
            <a:r>
              <a:rPr sz="2800" spc="-10" dirty="0">
                <a:solidFill>
                  <a:srgbClr val="001F5F"/>
                </a:solidFill>
                <a:latin typeface="Cambria"/>
                <a:cs typeface="Cambria"/>
              </a:rPr>
              <a:t>major </a:t>
            </a: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change in </a:t>
            </a:r>
            <a:r>
              <a:rPr sz="2800" spc="-10" dirty="0">
                <a:solidFill>
                  <a:srgbClr val="001F5F"/>
                </a:solidFill>
                <a:latin typeface="Cambria"/>
                <a:cs typeface="Cambria"/>
              </a:rPr>
              <a:t>arenas </a:t>
            </a: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such as speedy  </a:t>
            </a:r>
            <a:r>
              <a:rPr sz="2800" spc="-10" dirty="0">
                <a:solidFill>
                  <a:srgbClr val="001F5F"/>
                </a:solidFill>
                <a:latin typeface="Cambria"/>
                <a:cs typeface="Cambria"/>
              </a:rPr>
              <a:t>transactions, </a:t>
            </a: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enhanced security, and </a:t>
            </a:r>
            <a:r>
              <a:rPr sz="2800" spc="-10" dirty="0">
                <a:solidFill>
                  <a:srgbClr val="001F5F"/>
                </a:solidFill>
                <a:latin typeface="Cambria"/>
                <a:cs typeface="Cambria"/>
              </a:rPr>
              <a:t>hybrid</a:t>
            </a:r>
            <a:r>
              <a:rPr sz="2800" spc="1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cloud</a:t>
            </a:r>
            <a:endParaRPr sz="2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2650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001F5F"/>
                </a:solidFill>
                <a:latin typeface="Cambria"/>
                <a:cs typeface="Cambria"/>
              </a:rPr>
              <a:t>AlwaysOn </a:t>
            </a: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ensures database 100% database</a:t>
            </a:r>
            <a:r>
              <a:rPr sz="28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Cambria"/>
                <a:cs typeface="Cambria"/>
              </a:rPr>
              <a:t>up-time</a:t>
            </a: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▪"/>
            </a:pPr>
            <a:endParaRPr sz="265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3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001F5F"/>
                </a:solidFill>
                <a:latin typeface="Cambria"/>
                <a:cs typeface="Cambria"/>
              </a:rPr>
              <a:t>Enhanced Business </a:t>
            </a: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Intelligence tools enable business  for better data</a:t>
            </a:r>
            <a:r>
              <a:rPr sz="28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Cambria"/>
                <a:cs typeface="Cambria"/>
              </a:rPr>
              <a:t>analytics</a:t>
            </a:r>
            <a:endParaRPr sz="2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2640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Supports data backup on</a:t>
            </a:r>
            <a:r>
              <a:rPr sz="28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cloud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5" dirty="0"/>
              <a:t> </a:t>
            </a:r>
            <a:r>
              <a:rPr dirty="0"/>
              <a:t>16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W</a:t>
            </a:r>
            <a:r>
              <a:rPr spc="-5" dirty="0"/>
              <a:t>hat </a:t>
            </a:r>
            <a:r>
              <a:rPr dirty="0"/>
              <a:t>is </a:t>
            </a:r>
            <a:r>
              <a:rPr spc="-5" dirty="0"/>
              <a:t>New </a:t>
            </a:r>
            <a:r>
              <a:rPr dirty="0"/>
              <a:t>in SQL Server 2016</a:t>
            </a:r>
            <a:r>
              <a:rPr spc="-75" dirty="0"/>
              <a:t> </a:t>
            </a:r>
            <a:r>
              <a:rPr spc="-5" dirty="0"/>
              <a:t>1-2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3540" y="1535684"/>
            <a:ext cx="3747770" cy="314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19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Enhanced</a:t>
            </a:r>
            <a:r>
              <a:rPr sz="2800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In-Memory</a:t>
            </a:r>
            <a:endParaRPr sz="2800">
              <a:latin typeface="Cambria"/>
              <a:cs typeface="Cambria"/>
            </a:endParaRPr>
          </a:p>
          <a:p>
            <a:pPr marL="355600" indent="-342900">
              <a:lnSpc>
                <a:spcPts val="302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Always </a:t>
            </a:r>
            <a:r>
              <a:rPr sz="2800" spc="-10" dirty="0">
                <a:solidFill>
                  <a:srgbClr val="001F5F"/>
                </a:solidFill>
                <a:latin typeface="Cambria"/>
                <a:cs typeface="Cambria"/>
              </a:rPr>
              <a:t>Encrypted</a:t>
            </a:r>
            <a:endParaRPr sz="2800">
              <a:latin typeface="Cambria"/>
              <a:cs typeface="Cambria"/>
            </a:endParaRPr>
          </a:p>
          <a:p>
            <a:pPr marL="355600" indent="-342900">
              <a:lnSpc>
                <a:spcPts val="302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001F5F"/>
                </a:solidFill>
                <a:latin typeface="Cambria"/>
                <a:cs typeface="Cambria"/>
              </a:rPr>
              <a:t>Advanced</a:t>
            </a: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Cambria"/>
                <a:cs typeface="Cambria"/>
              </a:rPr>
              <a:t>Analytics</a:t>
            </a:r>
            <a:endParaRPr sz="2800">
              <a:latin typeface="Cambria"/>
              <a:cs typeface="Cambria"/>
            </a:endParaRPr>
          </a:p>
          <a:p>
            <a:pPr marL="355600" indent="-342900">
              <a:lnSpc>
                <a:spcPts val="302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Rich Visualizations</a:t>
            </a:r>
            <a:endParaRPr sz="2800">
              <a:latin typeface="Cambria"/>
              <a:cs typeface="Cambria"/>
            </a:endParaRPr>
          </a:p>
          <a:p>
            <a:pPr marL="355600" indent="-342900">
              <a:lnSpc>
                <a:spcPts val="302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PolyBase</a:t>
            </a:r>
            <a:r>
              <a:rPr sz="28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Technology</a:t>
            </a:r>
            <a:endParaRPr sz="2800">
              <a:latin typeface="Cambria"/>
              <a:cs typeface="Cambria"/>
            </a:endParaRPr>
          </a:p>
          <a:p>
            <a:pPr marL="355600" indent="-342900">
              <a:lnSpc>
                <a:spcPts val="302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Stretch</a:t>
            </a:r>
            <a:r>
              <a:rPr sz="2800" spc="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Database</a:t>
            </a:r>
            <a:endParaRPr sz="2800">
              <a:latin typeface="Cambria"/>
              <a:cs typeface="Cambria"/>
            </a:endParaRPr>
          </a:p>
          <a:p>
            <a:pPr marL="355600" indent="-342900">
              <a:lnSpc>
                <a:spcPts val="302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001F5F"/>
                </a:solidFill>
                <a:latin typeface="Cambria"/>
                <a:cs typeface="Cambria"/>
              </a:rPr>
              <a:t>AlwaysOn</a:t>
            </a:r>
            <a:endParaRPr sz="2800">
              <a:latin typeface="Cambria"/>
              <a:cs typeface="Cambria"/>
            </a:endParaRPr>
          </a:p>
          <a:p>
            <a:pPr marL="355600" indent="-342900">
              <a:lnSpc>
                <a:spcPts val="319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Consistent</a:t>
            </a:r>
            <a:r>
              <a:rPr sz="28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Experience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W</a:t>
            </a:r>
            <a:r>
              <a:rPr spc="-5" dirty="0"/>
              <a:t>hat </a:t>
            </a:r>
            <a:r>
              <a:rPr dirty="0"/>
              <a:t>is </a:t>
            </a:r>
            <a:r>
              <a:rPr spc="-5" dirty="0"/>
              <a:t>New </a:t>
            </a:r>
            <a:r>
              <a:rPr dirty="0"/>
              <a:t>in SQL Server 2016</a:t>
            </a:r>
            <a:r>
              <a:rPr spc="-75" dirty="0"/>
              <a:t> </a:t>
            </a:r>
            <a:r>
              <a:rPr spc="-5" dirty="0"/>
              <a:t>2-2	</a:t>
            </a:r>
          </a:p>
        </p:txBody>
      </p:sp>
      <p:sp>
        <p:nvSpPr>
          <p:cNvPr id="17" name="object 17"/>
          <p:cNvSpPr/>
          <p:nvPr/>
        </p:nvSpPr>
        <p:spPr>
          <a:xfrm>
            <a:off x="356615" y="1629155"/>
            <a:ext cx="8609076" cy="47518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7288" y="1097407"/>
            <a:ext cx="65347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Pictorial representation of key features of SQL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Server 2016</a:t>
            </a:r>
            <a:r>
              <a:rPr sz="2000" spc="-1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: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5" dirty="0"/>
              <a:t> </a:t>
            </a:r>
            <a:r>
              <a:rPr dirty="0"/>
              <a:t>16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E</a:t>
            </a:r>
            <a:r>
              <a:rPr spc="-5" dirty="0"/>
              <a:t>volution </a:t>
            </a:r>
            <a:r>
              <a:rPr dirty="0"/>
              <a:t>of SQL </a:t>
            </a:r>
            <a:r>
              <a:rPr spc="-5" dirty="0"/>
              <a:t>Server</a:t>
            </a:r>
            <a:r>
              <a:rPr spc="-55" dirty="0"/>
              <a:t> </a:t>
            </a:r>
            <a:r>
              <a:rPr dirty="0"/>
              <a:t>2016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3540" y="1438402"/>
            <a:ext cx="83940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Following figure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shows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 long journey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of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 flagship database  product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of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Microsoft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from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year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2000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to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4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present: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7868" y="2564892"/>
            <a:ext cx="8136635" cy="37536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5" dirty="0"/>
              <a:t> </a:t>
            </a:r>
            <a:r>
              <a:rPr dirty="0"/>
              <a:t>16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M</a:t>
            </a:r>
            <a:r>
              <a:rPr spc="-5" dirty="0"/>
              <a:t>ission-Critical Performance</a:t>
            </a:r>
            <a:r>
              <a:rPr dirty="0"/>
              <a:t> </a:t>
            </a:r>
            <a:r>
              <a:rPr spc="-10" dirty="0"/>
              <a:t>1-5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5940" y="1321053"/>
            <a:ext cx="81051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Mission-critical performance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is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measured basically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terms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of  four</a:t>
            </a:r>
            <a:r>
              <a:rPr sz="24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parameters: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89098" y="2422398"/>
            <a:ext cx="779145" cy="779145"/>
          </a:xfrm>
          <a:custGeom>
            <a:avLst/>
            <a:gdLst/>
            <a:ahLst/>
            <a:cxnLst/>
            <a:rect l="l" t="t" r="r" b="b"/>
            <a:pathLst>
              <a:path w="779145" h="779144">
                <a:moveTo>
                  <a:pt x="389382" y="0"/>
                </a:moveTo>
                <a:lnTo>
                  <a:pt x="340546" y="3034"/>
                </a:lnTo>
                <a:lnTo>
                  <a:pt x="293518" y="11894"/>
                </a:lnTo>
                <a:lnTo>
                  <a:pt x="248664" y="26214"/>
                </a:lnTo>
                <a:lnTo>
                  <a:pt x="206348" y="45629"/>
                </a:lnTo>
                <a:lnTo>
                  <a:pt x="166936" y="69774"/>
                </a:lnTo>
                <a:lnTo>
                  <a:pt x="130793" y="98284"/>
                </a:lnTo>
                <a:lnTo>
                  <a:pt x="98284" y="130793"/>
                </a:lnTo>
                <a:lnTo>
                  <a:pt x="69774" y="166936"/>
                </a:lnTo>
                <a:lnTo>
                  <a:pt x="45629" y="206348"/>
                </a:lnTo>
                <a:lnTo>
                  <a:pt x="26214" y="248664"/>
                </a:lnTo>
                <a:lnTo>
                  <a:pt x="11894" y="293518"/>
                </a:lnTo>
                <a:lnTo>
                  <a:pt x="3034" y="340546"/>
                </a:lnTo>
                <a:lnTo>
                  <a:pt x="0" y="389382"/>
                </a:lnTo>
                <a:lnTo>
                  <a:pt x="3034" y="438217"/>
                </a:lnTo>
                <a:lnTo>
                  <a:pt x="11894" y="485245"/>
                </a:lnTo>
                <a:lnTo>
                  <a:pt x="26214" y="530099"/>
                </a:lnTo>
                <a:lnTo>
                  <a:pt x="45629" y="572415"/>
                </a:lnTo>
                <a:lnTo>
                  <a:pt x="69774" y="611827"/>
                </a:lnTo>
                <a:lnTo>
                  <a:pt x="98284" y="647970"/>
                </a:lnTo>
                <a:lnTo>
                  <a:pt x="130793" y="680479"/>
                </a:lnTo>
                <a:lnTo>
                  <a:pt x="166936" y="708989"/>
                </a:lnTo>
                <a:lnTo>
                  <a:pt x="206348" y="733134"/>
                </a:lnTo>
                <a:lnTo>
                  <a:pt x="248664" y="752549"/>
                </a:lnTo>
                <a:lnTo>
                  <a:pt x="293518" y="766869"/>
                </a:lnTo>
                <a:lnTo>
                  <a:pt x="340546" y="775729"/>
                </a:lnTo>
                <a:lnTo>
                  <a:pt x="389382" y="778764"/>
                </a:lnTo>
                <a:lnTo>
                  <a:pt x="438217" y="775729"/>
                </a:lnTo>
                <a:lnTo>
                  <a:pt x="485245" y="766869"/>
                </a:lnTo>
                <a:lnTo>
                  <a:pt x="530099" y="752549"/>
                </a:lnTo>
                <a:lnTo>
                  <a:pt x="572415" y="733134"/>
                </a:lnTo>
                <a:lnTo>
                  <a:pt x="611827" y="708989"/>
                </a:lnTo>
                <a:lnTo>
                  <a:pt x="647970" y="680479"/>
                </a:lnTo>
                <a:lnTo>
                  <a:pt x="680479" y="647970"/>
                </a:lnTo>
                <a:lnTo>
                  <a:pt x="708989" y="611827"/>
                </a:lnTo>
                <a:lnTo>
                  <a:pt x="733134" y="572415"/>
                </a:lnTo>
                <a:lnTo>
                  <a:pt x="752549" y="530099"/>
                </a:lnTo>
                <a:lnTo>
                  <a:pt x="766869" y="485245"/>
                </a:lnTo>
                <a:lnTo>
                  <a:pt x="775729" y="438217"/>
                </a:lnTo>
                <a:lnTo>
                  <a:pt x="778764" y="389382"/>
                </a:lnTo>
                <a:lnTo>
                  <a:pt x="775729" y="340546"/>
                </a:lnTo>
                <a:lnTo>
                  <a:pt x="766869" y="293518"/>
                </a:lnTo>
                <a:lnTo>
                  <a:pt x="752549" y="248664"/>
                </a:lnTo>
                <a:lnTo>
                  <a:pt x="733134" y="206348"/>
                </a:lnTo>
                <a:lnTo>
                  <a:pt x="708989" y="166936"/>
                </a:lnTo>
                <a:lnTo>
                  <a:pt x="680479" y="130793"/>
                </a:lnTo>
                <a:lnTo>
                  <a:pt x="647970" y="98284"/>
                </a:lnTo>
                <a:lnTo>
                  <a:pt x="611827" y="69774"/>
                </a:lnTo>
                <a:lnTo>
                  <a:pt x="572415" y="45629"/>
                </a:lnTo>
                <a:lnTo>
                  <a:pt x="530099" y="26214"/>
                </a:lnTo>
                <a:lnTo>
                  <a:pt x="485245" y="11894"/>
                </a:lnTo>
                <a:lnTo>
                  <a:pt x="438217" y="3034"/>
                </a:lnTo>
                <a:lnTo>
                  <a:pt x="389382" y="0"/>
                </a:lnTo>
                <a:close/>
              </a:path>
            </a:pathLst>
          </a:custGeom>
          <a:solidFill>
            <a:srgbClr val="DDDDDD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89098" y="2422398"/>
            <a:ext cx="779145" cy="779145"/>
          </a:xfrm>
          <a:custGeom>
            <a:avLst/>
            <a:gdLst/>
            <a:ahLst/>
            <a:cxnLst/>
            <a:rect l="l" t="t" r="r" b="b"/>
            <a:pathLst>
              <a:path w="779145" h="779144">
                <a:moveTo>
                  <a:pt x="0" y="389382"/>
                </a:moveTo>
                <a:lnTo>
                  <a:pt x="3034" y="340546"/>
                </a:lnTo>
                <a:lnTo>
                  <a:pt x="11894" y="293518"/>
                </a:lnTo>
                <a:lnTo>
                  <a:pt x="26214" y="248664"/>
                </a:lnTo>
                <a:lnTo>
                  <a:pt x="45629" y="206348"/>
                </a:lnTo>
                <a:lnTo>
                  <a:pt x="69774" y="166936"/>
                </a:lnTo>
                <a:lnTo>
                  <a:pt x="98284" y="130793"/>
                </a:lnTo>
                <a:lnTo>
                  <a:pt x="130793" y="98284"/>
                </a:lnTo>
                <a:lnTo>
                  <a:pt x="166936" y="69774"/>
                </a:lnTo>
                <a:lnTo>
                  <a:pt x="206348" y="45629"/>
                </a:lnTo>
                <a:lnTo>
                  <a:pt x="248664" y="26214"/>
                </a:lnTo>
                <a:lnTo>
                  <a:pt x="293518" y="11894"/>
                </a:lnTo>
                <a:lnTo>
                  <a:pt x="340546" y="3034"/>
                </a:lnTo>
                <a:lnTo>
                  <a:pt x="389382" y="0"/>
                </a:lnTo>
                <a:lnTo>
                  <a:pt x="438217" y="3034"/>
                </a:lnTo>
                <a:lnTo>
                  <a:pt x="485245" y="11894"/>
                </a:lnTo>
                <a:lnTo>
                  <a:pt x="530099" y="26214"/>
                </a:lnTo>
                <a:lnTo>
                  <a:pt x="572415" y="45629"/>
                </a:lnTo>
                <a:lnTo>
                  <a:pt x="611827" y="69774"/>
                </a:lnTo>
                <a:lnTo>
                  <a:pt x="647970" y="98284"/>
                </a:lnTo>
                <a:lnTo>
                  <a:pt x="680479" y="130793"/>
                </a:lnTo>
                <a:lnTo>
                  <a:pt x="708989" y="166936"/>
                </a:lnTo>
                <a:lnTo>
                  <a:pt x="733134" y="206348"/>
                </a:lnTo>
                <a:lnTo>
                  <a:pt x="752549" y="248664"/>
                </a:lnTo>
                <a:lnTo>
                  <a:pt x="766869" y="293518"/>
                </a:lnTo>
                <a:lnTo>
                  <a:pt x="775729" y="340546"/>
                </a:lnTo>
                <a:lnTo>
                  <a:pt x="778764" y="389382"/>
                </a:lnTo>
                <a:lnTo>
                  <a:pt x="775729" y="438217"/>
                </a:lnTo>
                <a:lnTo>
                  <a:pt x="766869" y="485245"/>
                </a:lnTo>
                <a:lnTo>
                  <a:pt x="752549" y="530099"/>
                </a:lnTo>
                <a:lnTo>
                  <a:pt x="733134" y="572415"/>
                </a:lnTo>
                <a:lnTo>
                  <a:pt x="708989" y="611827"/>
                </a:lnTo>
                <a:lnTo>
                  <a:pt x="680479" y="647970"/>
                </a:lnTo>
                <a:lnTo>
                  <a:pt x="647970" y="680479"/>
                </a:lnTo>
                <a:lnTo>
                  <a:pt x="611827" y="708989"/>
                </a:lnTo>
                <a:lnTo>
                  <a:pt x="572415" y="733134"/>
                </a:lnTo>
                <a:lnTo>
                  <a:pt x="530099" y="752549"/>
                </a:lnTo>
                <a:lnTo>
                  <a:pt x="485245" y="766869"/>
                </a:lnTo>
                <a:lnTo>
                  <a:pt x="438217" y="775729"/>
                </a:lnTo>
                <a:lnTo>
                  <a:pt x="389382" y="778764"/>
                </a:lnTo>
                <a:lnTo>
                  <a:pt x="340546" y="775729"/>
                </a:lnTo>
                <a:lnTo>
                  <a:pt x="293518" y="766869"/>
                </a:lnTo>
                <a:lnTo>
                  <a:pt x="248664" y="752549"/>
                </a:lnTo>
                <a:lnTo>
                  <a:pt x="206348" y="733134"/>
                </a:lnTo>
                <a:lnTo>
                  <a:pt x="166936" y="708989"/>
                </a:lnTo>
                <a:lnTo>
                  <a:pt x="130793" y="680479"/>
                </a:lnTo>
                <a:lnTo>
                  <a:pt x="98284" y="647970"/>
                </a:lnTo>
                <a:lnTo>
                  <a:pt x="69774" y="611827"/>
                </a:lnTo>
                <a:lnTo>
                  <a:pt x="45629" y="572415"/>
                </a:lnTo>
                <a:lnTo>
                  <a:pt x="26214" y="530099"/>
                </a:lnTo>
                <a:lnTo>
                  <a:pt x="11894" y="485245"/>
                </a:lnTo>
                <a:lnTo>
                  <a:pt x="3034" y="438217"/>
                </a:lnTo>
                <a:lnTo>
                  <a:pt x="0" y="38938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89098" y="3201161"/>
            <a:ext cx="779145" cy="779145"/>
          </a:xfrm>
          <a:custGeom>
            <a:avLst/>
            <a:gdLst/>
            <a:ahLst/>
            <a:cxnLst/>
            <a:rect l="l" t="t" r="r" b="b"/>
            <a:pathLst>
              <a:path w="779145" h="779145">
                <a:moveTo>
                  <a:pt x="389382" y="0"/>
                </a:moveTo>
                <a:lnTo>
                  <a:pt x="340546" y="3034"/>
                </a:lnTo>
                <a:lnTo>
                  <a:pt x="293518" y="11894"/>
                </a:lnTo>
                <a:lnTo>
                  <a:pt x="248664" y="26214"/>
                </a:lnTo>
                <a:lnTo>
                  <a:pt x="206348" y="45629"/>
                </a:lnTo>
                <a:lnTo>
                  <a:pt x="166936" y="69774"/>
                </a:lnTo>
                <a:lnTo>
                  <a:pt x="130793" y="98284"/>
                </a:lnTo>
                <a:lnTo>
                  <a:pt x="98284" y="130793"/>
                </a:lnTo>
                <a:lnTo>
                  <a:pt x="69774" y="166936"/>
                </a:lnTo>
                <a:lnTo>
                  <a:pt x="45629" y="206348"/>
                </a:lnTo>
                <a:lnTo>
                  <a:pt x="26214" y="248664"/>
                </a:lnTo>
                <a:lnTo>
                  <a:pt x="11894" y="293518"/>
                </a:lnTo>
                <a:lnTo>
                  <a:pt x="3034" y="340546"/>
                </a:lnTo>
                <a:lnTo>
                  <a:pt x="0" y="389382"/>
                </a:lnTo>
                <a:lnTo>
                  <a:pt x="3034" y="438217"/>
                </a:lnTo>
                <a:lnTo>
                  <a:pt x="11894" y="485245"/>
                </a:lnTo>
                <a:lnTo>
                  <a:pt x="26214" y="530099"/>
                </a:lnTo>
                <a:lnTo>
                  <a:pt x="45629" y="572415"/>
                </a:lnTo>
                <a:lnTo>
                  <a:pt x="69774" y="611827"/>
                </a:lnTo>
                <a:lnTo>
                  <a:pt x="98284" y="647970"/>
                </a:lnTo>
                <a:lnTo>
                  <a:pt x="130793" y="680479"/>
                </a:lnTo>
                <a:lnTo>
                  <a:pt x="166936" y="708989"/>
                </a:lnTo>
                <a:lnTo>
                  <a:pt x="206348" y="733134"/>
                </a:lnTo>
                <a:lnTo>
                  <a:pt x="248664" y="752549"/>
                </a:lnTo>
                <a:lnTo>
                  <a:pt x="293518" y="766869"/>
                </a:lnTo>
                <a:lnTo>
                  <a:pt x="340546" y="775729"/>
                </a:lnTo>
                <a:lnTo>
                  <a:pt x="389382" y="778764"/>
                </a:lnTo>
                <a:lnTo>
                  <a:pt x="438217" y="775729"/>
                </a:lnTo>
                <a:lnTo>
                  <a:pt x="485245" y="766869"/>
                </a:lnTo>
                <a:lnTo>
                  <a:pt x="530099" y="752549"/>
                </a:lnTo>
                <a:lnTo>
                  <a:pt x="572415" y="733134"/>
                </a:lnTo>
                <a:lnTo>
                  <a:pt x="611827" y="708989"/>
                </a:lnTo>
                <a:lnTo>
                  <a:pt x="647970" y="680479"/>
                </a:lnTo>
                <a:lnTo>
                  <a:pt x="680479" y="647970"/>
                </a:lnTo>
                <a:lnTo>
                  <a:pt x="708989" y="611827"/>
                </a:lnTo>
                <a:lnTo>
                  <a:pt x="733134" y="572415"/>
                </a:lnTo>
                <a:lnTo>
                  <a:pt x="752549" y="530099"/>
                </a:lnTo>
                <a:lnTo>
                  <a:pt x="766869" y="485245"/>
                </a:lnTo>
                <a:lnTo>
                  <a:pt x="775729" y="438217"/>
                </a:lnTo>
                <a:lnTo>
                  <a:pt x="778764" y="389382"/>
                </a:lnTo>
                <a:lnTo>
                  <a:pt x="775729" y="340546"/>
                </a:lnTo>
                <a:lnTo>
                  <a:pt x="766869" y="293518"/>
                </a:lnTo>
                <a:lnTo>
                  <a:pt x="752549" y="248664"/>
                </a:lnTo>
                <a:lnTo>
                  <a:pt x="733134" y="206348"/>
                </a:lnTo>
                <a:lnTo>
                  <a:pt x="708989" y="166936"/>
                </a:lnTo>
                <a:lnTo>
                  <a:pt x="680479" y="130793"/>
                </a:lnTo>
                <a:lnTo>
                  <a:pt x="647970" y="98284"/>
                </a:lnTo>
                <a:lnTo>
                  <a:pt x="611827" y="69774"/>
                </a:lnTo>
                <a:lnTo>
                  <a:pt x="572415" y="45629"/>
                </a:lnTo>
                <a:lnTo>
                  <a:pt x="530099" y="26214"/>
                </a:lnTo>
                <a:lnTo>
                  <a:pt x="485245" y="11894"/>
                </a:lnTo>
                <a:lnTo>
                  <a:pt x="438217" y="3034"/>
                </a:lnTo>
                <a:lnTo>
                  <a:pt x="389382" y="0"/>
                </a:lnTo>
                <a:close/>
              </a:path>
            </a:pathLst>
          </a:custGeom>
          <a:solidFill>
            <a:srgbClr val="DDDDDD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89098" y="3201161"/>
            <a:ext cx="779145" cy="779145"/>
          </a:xfrm>
          <a:custGeom>
            <a:avLst/>
            <a:gdLst/>
            <a:ahLst/>
            <a:cxnLst/>
            <a:rect l="l" t="t" r="r" b="b"/>
            <a:pathLst>
              <a:path w="779145" h="779145">
                <a:moveTo>
                  <a:pt x="0" y="389382"/>
                </a:moveTo>
                <a:lnTo>
                  <a:pt x="3034" y="340546"/>
                </a:lnTo>
                <a:lnTo>
                  <a:pt x="11894" y="293518"/>
                </a:lnTo>
                <a:lnTo>
                  <a:pt x="26214" y="248664"/>
                </a:lnTo>
                <a:lnTo>
                  <a:pt x="45629" y="206348"/>
                </a:lnTo>
                <a:lnTo>
                  <a:pt x="69774" y="166936"/>
                </a:lnTo>
                <a:lnTo>
                  <a:pt x="98284" y="130793"/>
                </a:lnTo>
                <a:lnTo>
                  <a:pt x="130793" y="98284"/>
                </a:lnTo>
                <a:lnTo>
                  <a:pt x="166936" y="69774"/>
                </a:lnTo>
                <a:lnTo>
                  <a:pt x="206348" y="45629"/>
                </a:lnTo>
                <a:lnTo>
                  <a:pt x="248664" y="26214"/>
                </a:lnTo>
                <a:lnTo>
                  <a:pt x="293518" y="11894"/>
                </a:lnTo>
                <a:lnTo>
                  <a:pt x="340546" y="3034"/>
                </a:lnTo>
                <a:lnTo>
                  <a:pt x="389382" y="0"/>
                </a:lnTo>
                <a:lnTo>
                  <a:pt x="438217" y="3034"/>
                </a:lnTo>
                <a:lnTo>
                  <a:pt x="485245" y="11894"/>
                </a:lnTo>
                <a:lnTo>
                  <a:pt x="530099" y="26214"/>
                </a:lnTo>
                <a:lnTo>
                  <a:pt x="572415" y="45629"/>
                </a:lnTo>
                <a:lnTo>
                  <a:pt x="611827" y="69774"/>
                </a:lnTo>
                <a:lnTo>
                  <a:pt x="647970" y="98284"/>
                </a:lnTo>
                <a:lnTo>
                  <a:pt x="680479" y="130793"/>
                </a:lnTo>
                <a:lnTo>
                  <a:pt x="708989" y="166936"/>
                </a:lnTo>
                <a:lnTo>
                  <a:pt x="733134" y="206348"/>
                </a:lnTo>
                <a:lnTo>
                  <a:pt x="752549" y="248664"/>
                </a:lnTo>
                <a:lnTo>
                  <a:pt x="766869" y="293518"/>
                </a:lnTo>
                <a:lnTo>
                  <a:pt x="775729" y="340546"/>
                </a:lnTo>
                <a:lnTo>
                  <a:pt x="778764" y="389382"/>
                </a:lnTo>
                <a:lnTo>
                  <a:pt x="775729" y="438217"/>
                </a:lnTo>
                <a:lnTo>
                  <a:pt x="766869" y="485245"/>
                </a:lnTo>
                <a:lnTo>
                  <a:pt x="752549" y="530099"/>
                </a:lnTo>
                <a:lnTo>
                  <a:pt x="733134" y="572415"/>
                </a:lnTo>
                <a:lnTo>
                  <a:pt x="708989" y="611827"/>
                </a:lnTo>
                <a:lnTo>
                  <a:pt x="680479" y="647970"/>
                </a:lnTo>
                <a:lnTo>
                  <a:pt x="647970" y="680479"/>
                </a:lnTo>
                <a:lnTo>
                  <a:pt x="611827" y="708989"/>
                </a:lnTo>
                <a:lnTo>
                  <a:pt x="572415" y="733134"/>
                </a:lnTo>
                <a:lnTo>
                  <a:pt x="530099" y="752549"/>
                </a:lnTo>
                <a:lnTo>
                  <a:pt x="485245" y="766869"/>
                </a:lnTo>
                <a:lnTo>
                  <a:pt x="438217" y="775729"/>
                </a:lnTo>
                <a:lnTo>
                  <a:pt x="389382" y="778764"/>
                </a:lnTo>
                <a:lnTo>
                  <a:pt x="340546" y="775729"/>
                </a:lnTo>
                <a:lnTo>
                  <a:pt x="293518" y="766869"/>
                </a:lnTo>
                <a:lnTo>
                  <a:pt x="248664" y="752549"/>
                </a:lnTo>
                <a:lnTo>
                  <a:pt x="206348" y="733134"/>
                </a:lnTo>
                <a:lnTo>
                  <a:pt x="166936" y="708989"/>
                </a:lnTo>
                <a:lnTo>
                  <a:pt x="130793" y="680479"/>
                </a:lnTo>
                <a:lnTo>
                  <a:pt x="98284" y="647970"/>
                </a:lnTo>
                <a:lnTo>
                  <a:pt x="69774" y="611827"/>
                </a:lnTo>
                <a:lnTo>
                  <a:pt x="45629" y="572415"/>
                </a:lnTo>
                <a:lnTo>
                  <a:pt x="26214" y="530099"/>
                </a:lnTo>
                <a:lnTo>
                  <a:pt x="11894" y="485245"/>
                </a:lnTo>
                <a:lnTo>
                  <a:pt x="3034" y="438217"/>
                </a:lnTo>
                <a:lnTo>
                  <a:pt x="0" y="38938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89098" y="3979926"/>
            <a:ext cx="779145" cy="780415"/>
          </a:xfrm>
          <a:custGeom>
            <a:avLst/>
            <a:gdLst/>
            <a:ahLst/>
            <a:cxnLst/>
            <a:rect l="l" t="t" r="r" b="b"/>
            <a:pathLst>
              <a:path w="779145" h="780414">
                <a:moveTo>
                  <a:pt x="389382" y="0"/>
                </a:moveTo>
                <a:lnTo>
                  <a:pt x="340546" y="3038"/>
                </a:lnTo>
                <a:lnTo>
                  <a:pt x="293518" y="11912"/>
                </a:lnTo>
                <a:lnTo>
                  <a:pt x="248664" y="26255"/>
                </a:lnTo>
                <a:lnTo>
                  <a:pt x="206348" y="45701"/>
                </a:lnTo>
                <a:lnTo>
                  <a:pt x="166936" y="69887"/>
                </a:lnTo>
                <a:lnTo>
                  <a:pt x="130793" y="98446"/>
                </a:lnTo>
                <a:lnTo>
                  <a:pt x="98284" y="131014"/>
                </a:lnTo>
                <a:lnTo>
                  <a:pt x="69774" y="167225"/>
                </a:lnTo>
                <a:lnTo>
                  <a:pt x="45629" y="206713"/>
                </a:lnTo>
                <a:lnTo>
                  <a:pt x="26214" y="249115"/>
                </a:lnTo>
                <a:lnTo>
                  <a:pt x="11894" y="294064"/>
                </a:lnTo>
                <a:lnTo>
                  <a:pt x="3034" y="341195"/>
                </a:lnTo>
                <a:lnTo>
                  <a:pt x="0" y="390144"/>
                </a:lnTo>
                <a:lnTo>
                  <a:pt x="3034" y="439092"/>
                </a:lnTo>
                <a:lnTo>
                  <a:pt x="11894" y="486223"/>
                </a:lnTo>
                <a:lnTo>
                  <a:pt x="26214" y="531172"/>
                </a:lnTo>
                <a:lnTo>
                  <a:pt x="45629" y="573574"/>
                </a:lnTo>
                <a:lnTo>
                  <a:pt x="69774" y="613062"/>
                </a:lnTo>
                <a:lnTo>
                  <a:pt x="98284" y="649273"/>
                </a:lnTo>
                <a:lnTo>
                  <a:pt x="130793" y="681841"/>
                </a:lnTo>
                <a:lnTo>
                  <a:pt x="166936" y="710400"/>
                </a:lnTo>
                <a:lnTo>
                  <a:pt x="206348" y="734586"/>
                </a:lnTo>
                <a:lnTo>
                  <a:pt x="248664" y="754032"/>
                </a:lnTo>
                <a:lnTo>
                  <a:pt x="293518" y="768375"/>
                </a:lnTo>
                <a:lnTo>
                  <a:pt x="340546" y="777249"/>
                </a:lnTo>
                <a:lnTo>
                  <a:pt x="389382" y="780288"/>
                </a:lnTo>
                <a:lnTo>
                  <a:pt x="438217" y="777249"/>
                </a:lnTo>
                <a:lnTo>
                  <a:pt x="485245" y="768375"/>
                </a:lnTo>
                <a:lnTo>
                  <a:pt x="530099" y="754032"/>
                </a:lnTo>
                <a:lnTo>
                  <a:pt x="572415" y="734586"/>
                </a:lnTo>
                <a:lnTo>
                  <a:pt x="611827" y="710400"/>
                </a:lnTo>
                <a:lnTo>
                  <a:pt x="647970" y="681841"/>
                </a:lnTo>
                <a:lnTo>
                  <a:pt x="680479" y="649273"/>
                </a:lnTo>
                <a:lnTo>
                  <a:pt x="708989" y="613062"/>
                </a:lnTo>
                <a:lnTo>
                  <a:pt x="733134" y="573574"/>
                </a:lnTo>
                <a:lnTo>
                  <a:pt x="752549" y="531172"/>
                </a:lnTo>
                <a:lnTo>
                  <a:pt x="766869" y="486223"/>
                </a:lnTo>
                <a:lnTo>
                  <a:pt x="775729" y="439092"/>
                </a:lnTo>
                <a:lnTo>
                  <a:pt x="778764" y="390144"/>
                </a:lnTo>
                <a:lnTo>
                  <a:pt x="775729" y="341195"/>
                </a:lnTo>
                <a:lnTo>
                  <a:pt x="766869" y="294064"/>
                </a:lnTo>
                <a:lnTo>
                  <a:pt x="752549" y="249115"/>
                </a:lnTo>
                <a:lnTo>
                  <a:pt x="733134" y="206713"/>
                </a:lnTo>
                <a:lnTo>
                  <a:pt x="708989" y="167225"/>
                </a:lnTo>
                <a:lnTo>
                  <a:pt x="680479" y="131014"/>
                </a:lnTo>
                <a:lnTo>
                  <a:pt x="647970" y="98446"/>
                </a:lnTo>
                <a:lnTo>
                  <a:pt x="611827" y="69887"/>
                </a:lnTo>
                <a:lnTo>
                  <a:pt x="572415" y="45701"/>
                </a:lnTo>
                <a:lnTo>
                  <a:pt x="530099" y="26255"/>
                </a:lnTo>
                <a:lnTo>
                  <a:pt x="485245" y="11912"/>
                </a:lnTo>
                <a:lnTo>
                  <a:pt x="438217" y="3038"/>
                </a:lnTo>
                <a:lnTo>
                  <a:pt x="389382" y="0"/>
                </a:lnTo>
                <a:close/>
              </a:path>
            </a:pathLst>
          </a:custGeom>
          <a:solidFill>
            <a:srgbClr val="DDDDDD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89098" y="3979926"/>
            <a:ext cx="779145" cy="780415"/>
          </a:xfrm>
          <a:custGeom>
            <a:avLst/>
            <a:gdLst/>
            <a:ahLst/>
            <a:cxnLst/>
            <a:rect l="l" t="t" r="r" b="b"/>
            <a:pathLst>
              <a:path w="779145" h="780414">
                <a:moveTo>
                  <a:pt x="0" y="390144"/>
                </a:moveTo>
                <a:lnTo>
                  <a:pt x="3034" y="341195"/>
                </a:lnTo>
                <a:lnTo>
                  <a:pt x="11894" y="294064"/>
                </a:lnTo>
                <a:lnTo>
                  <a:pt x="26214" y="249115"/>
                </a:lnTo>
                <a:lnTo>
                  <a:pt x="45629" y="206713"/>
                </a:lnTo>
                <a:lnTo>
                  <a:pt x="69774" y="167225"/>
                </a:lnTo>
                <a:lnTo>
                  <a:pt x="98284" y="131014"/>
                </a:lnTo>
                <a:lnTo>
                  <a:pt x="130793" y="98446"/>
                </a:lnTo>
                <a:lnTo>
                  <a:pt x="166936" y="69887"/>
                </a:lnTo>
                <a:lnTo>
                  <a:pt x="206348" y="45701"/>
                </a:lnTo>
                <a:lnTo>
                  <a:pt x="248664" y="26255"/>
                </a:lnTo>
                <a:lnTo>
                  <a:pt x="293518" y="11912"/>
                </a:lnTo>
                <a:lnTo>
                  <a:pt x="340546" y="3038"/>
                </a:lnTo>
                <a:lnTo>
                  <a:pt x="389382" y="0"/>
                </a:lnTo>
                <a:lnTo>
                  <a:pt x="438217" y="3038"/>
                </a:lnTo>
                <a:lnTo>
                  <a:pt x="485245" y="11912"/>
                </a:lnTo>
                <a:lnTo>
                  <a:pt x="530099" y="26255"/>
                </a:lnTo>
                <a:lnTo>
                  <a:pt x="572415" y="45701"/>
                </a:lnTo>
                <a:lnTo>
                  <a:pt x="611827" y="69887"/>
                </a:lnTo>
                <a:lnTo>
                  <a:pt x="647970" y="98446"/>
                </a:lnTo>
                <a:lnTo>
                  <a:pt x="680479" y="131014"/>
                </a:lnTo>
                <a:lnTo>
                  <a:pt x="708989" y="167225"/>
                </a:lnTo>
                <a:lnTo>
                  <a:pt x="733134" y="206713"/>
                </a:lnTo>
                <a:lnTo>
                  <a:pt x="752549" y="249115"/>
                </a:lnTo>
                <a:lnTo>
                  <a:pt x="766869" y="294064"/>
                </a:lnTo>
                <a:lnTo>
                  <a:pt x="775729" y="341195"/>
                </a:lnTo>
                <a:lnTo>
                  <a:pt x="778764" y="390144"/>
                </a:lnTo>
                <a:lnTo>
                  <a:pt x="775729" y="439092"/>
                </a:lnTo>
                <a:lnTo>
                  <a:pt x="766869" y="486223"/>
                </a:lnTo>
                <a:lnTo>
                  <a:pt x="752549" y="531172"/>
                </a:lnTo>
                <a:lnTo>
                  <a:pt x="733134" y="573574"/>
                </a:lnTo>
                <a:lnTo>
                  <a:pt x="708989" y="613062"/>
                </a:lnTo>
                <a:lnTo>
                  <a:pt x="680479" y="649273"/>
                </a:lnTo>
                <a:lnTo>
                  <a:pt x="647970" y="681841"/>
                </a:lnTo>
                <a:lnTo>
                  <a:pt x="611827" y="710400"/>
                </a:lnTo>
                <a:lnTo>
                  <a:pt x="572415" y="734586"/>
                </a:lnTo>
                <a:lnTo>
                  <a:pt x="530099" y="754032"/>
                </a:lnTo>
                <a:lnTo>
                  <a:pt x="485245" y="768375"/>
                </a:lnTo>
                <a:lnTo>
                  <a:pt x="438217" y="777249"/>
                </a:lnTo>
                <a:lnTo>
                  <a:pt x="389382" y="780288"/>
                </a:lnTo>
                <a:lnTo>
                  <a:pt x="340546" y="777249"/>
                </a:lnTo>
                <a:lnTo>
                  <a:pt x="293518" y="768375"/>
                </a:lnTo>
                <a:lnTo>
                  <a:pt x="248664" y="754032"/>
                </a:lnTo>
                <a:lnTo>
                  <a:pt x="206348" y="734586"/>
                </a:lnTo>
                <a:lnTo>
                  <a:pt x="166936" y="710400"/>
                </a:lnTo>
                <a:lnTo>
                  <a:pt x="130793" y="681841"/>
                </a:lnTo>
                <a:lnTo>
                  <a:pt x="98284" y="649273"/>
                </a:lnTo>
                <a:lnTo>
                  <a:pt x="69774" y="613062"/>
                </a:lnTo>
                <a:lnTo>
                  <a:pt x="45629" y="573574"/>
                </a:lnTo>
                <a:lnTo>
                  <a:pt x="26214" y="531172"/>
                </a:lnTo>
                <a:lnTo>
                  <a:pt x="11894" y="486223"/>
                </a:lnTo>
                <a:lnTo>
                  <a:pt x="3034" y="439092"/>
                </a:lnTo>
                <a:lnTo>
                  <a:pt x="0" y="39014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89098" y="4760214"/>
            <a:ext cx="779145" cy="779145"/>
          </a:xfrm>
          <a:custGeom>
            <a:avLst/>
            <a:gdLst/>
            <a:ahLst/>
            <a:cxnLst/>
            <a:rect l="l" t="t" r="r" b="b"/>
            <a:pathLst>
              <a:path w="779145" h="779145">
                <a:moveTo>
                  <a:pt x="389382" y="0"/>
                </a:moveTo>
                <a:lnTo>
                  <a:pt x="340546" y="3034"/>
                </a:lnTo>
                <a:lnTo>
                  <a:pt x="293518" y="11894"/>
                </a:lnTo>
                <a:lnTo>
                  <a:pt x="248664" y="26214"/>
                </a:lnTo>
                <a:lnTo>
                  <a:pt x="206348" y="45629"/>
                </a:lnTo>
                <a:lnTo>
                  <a:pt x="166936" y="69774"/>
                </a:lnTo>
                <a:lnTo>
                  <a:pt x="130793" y="98284"/>
                </a:lnTo>
                <a:lnTo>
                  <a:pt x="98284" y="130793"/>
                </a:lnTo>
                <a:lnTo>
                  <a:pt x="69774" y="166936"/>
                </a:lnTo>
                <a:lnTo>
                  <a:pt x="45629" y="206348"/>
                </a:lnTo>
                <a:lnTo>
                  <a:pt x="26214" y="248664"/>
                </a:lnTo>
                <a:lnTo>
                  <a:pt x="11894" y="293518"/>
                </a:lnTo>
                <a:lnTo>
                  <a:pt x="3034" y="340546"/>
                </a:lnTo>
                <a:lnTo>
                  <a:pt x="0" y="389381"/>
                </a:lnTo>
                <a:lnTo>
                  <a:pt x="3034" y="438217"/>
                </a:lnTo>
                <a:lnTo>
                  <a:pt x="11894" y="485245"/>
                </a:lnTo>
                <a:lnTo>
                  <a:pt x="26214" y="530099"/>
                </a:lnTo>
                <a:lnTo>
                  <a:pt x="45629" y="572415"/>
                </a:lnTo>
                <a:lnTo>
                  <a:pt x="69774" y="611827"/>
                </a:lnTo>
                <a:lnTo>
                  <a:pt x="98284" y="647970"/>
                </a:lnTo>
                <a:lnTo>
                  <a:pt x="130793" y="680479"/>
                </a:lnTo>
                <a:lnTo>
                  <a:pt x="166936" y="708989"/>
                </a:lnTo>
                <a:lnTo>
                  <a:pt x="206348" y="733134"/>
                </a:lnTo>
                <a:lnTo>
                  <a:pt x="248664" y="752549"/>
                </a:lnTo>
                <a:lnTo>
                  <a:pt x="293518" y="766869"/>
                </a:lnTo>
                <a:lnTo>
                  <a:pt x="340546" y="775729"/>
                </a:lnTo>
                <a:lnTo>
                  <a:pt x="389382" y="778763"/>
                </a:lnTo>
                <a:lnTo>
                  <a:pt x="438217" y="775729"/>
                </a:lnTo>
                <a:lnTo>
                  <a:pt x="485245" y="766869"/>
                </a:lnTo>
                <a:lnTo>
                  <a:pt x="530099" y="752549"/>
                </a:lnTo>
                <a:lnTo>
                  <a:pt x="572415" y="733134"/>
                </a:lnTo>
                <a:lnTo>
                  <a:pt x="611827" y="708989"/>
                </a:lnTo>
                <a:lnTo>
                  <a:pt x="647970" y="680479"/>
                </a:lnTo>
                <a:lnTo>
                  <a:pt x="680479" y="647970"/>
                </a:lnTo>
                <a:lnTo>
                  <a:pt x="708989" y="611827"/>
                </a:lnTo>
                <a:lnTo>
                  <a:pt x="733134" y="572415"/>
                </a:lnTo>
                <a:lnTo>
                  <a:pt x="752549" y="530099"/>
                </a:lnTo>
                <a:lnTo>
                  <a:pt x="766869" y="485245"/>
                </a:lnTo>
                <a:lnTo>
                  <a:pt x="775729" y="438217"/>
                </a:lnTo>
                <a:lnTo>
                  <a:pt x="778764" y="389381"/>
                </a:lnTo>
                <a:lnTo>
                  <a:pt x="775729" y="340546"/>
                </a:lnTo>
                <a:lnTo>
                  <a:pt x="766869" y="293518"/>
                </a:lnTo>
                <a:lnTo>
                  <a:pt x="752549" y="248664"/>
                </a:lnTo>
                <a:lnTo>
                  <a:pt x="733134" y="206348"/>
                </a:lnTo>
                <a:lnTo>
                  <a:pt x="708989" y="166936"/>
                </a:lnTo>
                <a:lnTo>
                  <a:pt x="680479" y="130793"/>
                </a:lnTo>
                <a:lnTo>
                  <a:pt x="647970" y="98284"/>
                </a:lnTo>
                <a:lnTo>
                  <a:pt x="611827" y="69774"/>
                </a:lnTo>
                <a:lnTo>
                  <a:pt x="572415" y="45629"/>
                </a:lnTo>
                <a:lnTo>
                  <a:pt x="530099" y="26214"/>
                </a:lnTo>
                <a:lnTo>
                  <a:pt x="485245" y="11894"/>
                </a:lnTo>
                <a:lnTo>
                  <a:pt x="438217" y="3034"/>
                </a:lnTo>
                <a:lnTo>
                  <a:pt x="389382" y="0"/>
                </a:lnTo>
                <a:close/>
              </a:path>
            </a:pathLst>
          </a:custGeom>
          <a:solidFill>
            <a:srgbClr val="DDDDDD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89098" y="4760214"/>
            <a:ext cx="779145" cy="779145"/>
          </a:xfrm>
          <a:custGeom>
            <a:avLst/>
            <a:gdLst/>
            <a:ahLst/>
            <a:cxnLst/>
            <a:rect l="l" t="t" r="r" b="b"/>
            <a:pathLst>
              <a:path w="779145" h="779145">
                <a:moveTo>
                  <a:pt x="0" y="389381"/>
                </a:moveTo>
                <a:lnTo>
                  <a:pt x="3034" y="340546"/>
                </a:lnTo>
                <a:lnTo>
                  <a:pt x="11894" y="293518"/>
                </a:lnTo>
                <a:lnTo>
                  <a:pt x="26214" y="248664"/>
                </a:lnTo>
                <a:lnTo>
                  <a:pt x="45629" y="206348"/>
                </a:lnTo>
                <a:lnTo>
                  <a:pt x="69774" y="166936"/>
                </a:lnTo>
                <a:lnTo>
                  <a:pt x="98284" y="130793"/>
                </a:lnTo>
                <a:lnTo>
                  <a:pt x="130793" y="98284"/>
                </a:lnTo>
                <a:lnTo>
                  <a:pt x="166936" y="69774"/>
                </a:lnTo>
                <a:lnTo>
                  <a:pt x="206348" y="45629"/>
                </a:lnTo>
                <a:lnTo>
                  <a:pt x="248664" y="26214"/>
                </a:lnTo>
                <a:lnTo>
                  <a:pt x="293518" y="11894"/>
                </a:lnTo>
                <a:lnTo>
                  <a:pt x="340546" y="3034"/>
                </a:lnTo>
                <a:lnTo>
                  <a:pt x="389382" y="0"/>
                </a:lnTo>
                <a:lnTo>
                  <a:pt x="438217" y="3034"/>
                </a:lnTo>
                <a:lnTo>
                  <a:pt x="485245" y="11894"/>
                </a:lnTo>
                <a:lnTo>
                  <a:pt x="530099" y="26214"/>
                </a:lnTo>
                <a:lnTo>
                  <a:pt x="572415" y="45629"/>
                </a:lnTo>
                <a:lnTo>
                  <a:pt x="611827" y="69774"/>
                </a:lnTo>
                <a:lnTo>
                  <a:pt x="647970" y="98284"/>
                </a:lnTo>
                <a:lnTo>
                  <a:pt x="680479" y="130793"/>
                </a:lnTo>
                <a:lnTo>
                  <a:pt x="708989" y="166936"/>
                </a:lnTo>
                <a:lnTo>
                  <a:pt x="733134" y="206348"/>
                </a:lnTo>
                <a:lnTo>
                  <a:pt x="752549" y="248664"/>
                </a:lnTo>
                <a:lnTo>
                  <a:pt x="766869" y="293518"/>
                </a:lnTo>
                <a:lnTo>
                  <a:pt x="775729" y="340546"/>
                </a:lnTo>
                <a:lnTo>
                  <a:pt x="778764" y="389381"/>
                </a:lnTo>
                <a:lnTo>
                  <a:pt x="775729" y="438217"/>
                </a:lnTo>
                <a:lnTo>
                  <a:pt x="766869" y="485245"/>
                </a:lnTo>
                <a:lnTo>
                  <a:pt x="752549" y="530099"/>
                </a:lnTo>
                <a:lnTo>
                  <a:pt x="733134" y="572415"/>
                </a:lnTo>
                <a:lnTo>
                  <a:pt x="708989" y="611827"/>
                </a:lnTo>
                <a:lnTo>
                  <a:pt x="680479" y="647970"/>
                </a:lnTo>
                <a:lnTo>
                  <a:pt x="647970" y="680479"/>
                </a:lnTo>
                <a:lnTo>
                  <a:pt x="611827" y="708989"/>
                </a:lnTo>
                <a:lnTo>
                  <a:pt x="572415" y="733134"/>
                </a:lnTo>
                <a:lnTo>
                  <a:pt x="530099" y="752549"/>
                </a:lnTo>
                <a:lnTo>
                  <a:pt x="485245" y="766869"/>
                </a:lnTo>
                <a:lnTo>
                  <a:pt x="438217" y="775729"/>
                </a:lnTo>
                <a:lnTo>
                  <a:pt x="389382" y="778763"/>
                </a:lnTo>
                <a:lnTo>
                  <a:pt x="340546" y="775729"/>
                </a:lnTo>
                <a:lnTo>
                  <a:pt x="293518" y="766869"/>
                </a:lnTo>
                <a:lnTo>
                  <a:pt x="248664" y="752549"/>
                </a:lnTo>
                <a:lnTo>
                  <a:pt x="206348" y="733134"/>
                </a:lnTo>
                <a:lnTo>
                  <a:pt x="166936" y="708989"/>
                </a:lnTo>
                <a:lnTo>
                  <a:pt x="130793" y="680479"/>
                </a:lnTo>
                <a:lnTo>
                  <a:pt x="98284" y="647970"/>
                </a:lnTo>
                <a:lnTo>
                  <a:pt x="69774" y="611827"/>
                </a:lnTo>
                <a:lnTo>
                  <a:pt x="45629" y="572415"/>
                </a:lnTo>
                <a:lnTo>
                  <a:pt x="26214" y="530099"/>
                </a:lnTo>
                <a:lnTo>
                  <a:pt x="11894" y="485245"/>
                </a:lnTo>
                <a:lnTo>
                  <a:pt x="3034" y="438217"/>
                </a:lnTo>
                <a:lnTo>
                  <a:pt x="0" y="38938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65779" y="2253488"/>
            <a:ext cx="2548890" cy="314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100"/>
              </a:lnSpc>
              <a:spcBef>
                <a:spcPts val="100"/>
              </a:spcBef>
            </a:pPr>
            <a:r>
              <a:rPr sz="3600" dirty="0">
                <a:latin typeface="Cambria"/>
                <a:cs typeface="Cambria"/>
              </a:rPr>
              <a:t>Pe</a:t>
            </a:r>
            <a:r>
              <a:rPr sz="3600" spc="-15" dirty="0">
                <a:latin typeface="Cambria"/>
                <a:cs typeface="Cambria"/>
              </a:rPr>
              <a:t>r</a:t>
            </a:r>
            <a:r>
              <a:rPr sz="3600" dirty="0">
                <a:latin typeface="Cambria"/>
                <a:cs typeface="Cambria"/>
              </a:rPr>
              <a:t>forman</a:t>
            </a:r>
            <a:r>
              <a:rPr sz="3600" spc="-15" dirty="0">
                <a:latin typeface="Cambria"/>
                <a:cs typeface="Cambria"/>
              </a:rPr>
              <a:t>c</a:t>
            </a:r>
            <a:r>
              <a:rPr sz="3600" dirty="0">
                <a:latin typeface="Cambria"/>
                <a:cs typeface="Cambria"/>
              </a:rPr>
              <a:t>e  </a:t>
            </a:r>
            <a:r>
              <a:rPr sz="3600" spc="-10" dirty="0">
                <a:latin typeface="Cambria"/>
                <a:cs typeface="Cambria"/>
              </a:rPr>
              <a:t>Availability  Scalability  Security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5" dirty="0"/>
              <a:t> </a:t>
            </a:r>
            <a:r>
              <a:rPr dirty="0"/>
              <a:t>16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M</a:t>
            </a:r>
            <a:r>
              <a:rPr spc="-5" dirty="0"/>
              <a:t>ission-Critical Performance</a:t>
            </a:r>
            <a:r>
              <a:rPr dirty="0"/>
              <a:t> </a:t>
            </a:r>
            <a:r>
              <a:rPr spc="-10" dirty="0"/>
              <a:t>2-5	</a:t>
            </a:r>
          </a:p>
        </p:txBody>
      </p:sp>
      <p:sp>
        <p:nvSpPr>
          <p:cNvPr id="17" name="object 17"/>
          <p:cNvSpPr/>
          <p:nvPr/>
        </p:nvSpPr>
        <p:spPr>
          <a:xfrm>
            <a:off x="1524761" y="1866138"/>
            <a:ext cx="5568950" cy="637540"/>
          </a:xfrm>
          <a:custGeom>
            <a:avLst/>
            <a:gdLst/>
            <a:ahLst/>
            <a:cxnLst/>
            <a:rect l="l" t="t" r="r" b="b"/>
            <a:pathLst>
              <a:path w="5568950" h="637539">
                <a:moveTo>
                  <a:pt x="5462524" y="0"/>
                </a:moveTo>
                <a:lnTo>
                  <a:pt x="106172" y="0"/>
                </a:lnTo>
                <a:lnTo>
                  <a:pt x="64829" y="8338"/>
                </a:lnTo>
                <a:lnTo>
                  <a:pt x="31083" y="31083"/>
                </a:lnTo>
                <a:lnTo>
                  <a:pt x="8338" y="64829"/>
                </a:lnTo>
                <a:lnTo>
                  <a:pt x="0" y="106172"/>
                </a:lnTo>
                <a:lnTo>
                  <a:pt x="0" y="530860"/>
                </a:lnTo>
                <a:lnTo>
                  <a:pt x="8338" y="572202"/>
                </a:lnTo>
                <a:lnTo>
                  <a:pt x="31083" y="605948"/>
                </a:lnTo>
                <a:lnTo>
                  <a:pt x="64829" y="628693"/>
                </a:lnTo>
                <a:lnTo>
                  <a:pt x="106172" y="637032"/>
                </a:lnTo>
                <a:lnTo>
                  <a:pt x="5462524" y="637032"/>
                </a:lnTo>
                <a:lnTo>
                  <a:pt x="5503866" y="628693"/>
                </a:lnTo>
                <a:lnTo>
                  <a:pt x="5537612" y="605948"/>
                </a:lnTo>
                <a:lnTo>
                  <a:pt x="5560357" y="572202"/>
                </a:lnTo>
                <a:lnTo>
                  <a:pt x="5568696" y="530860"/>
                </a:lnTo>
                <a:lnTo>
                  <a:pt x="5568696" y="106172"/>
                </a:lnTo>
                <a:lnTo>
                  <a:pt x="5560357" y="64829"/>
                </a:lnTo>
                <a:lnTo>
                  <a:pt x="5537612" y="31083"/>
                </a:lnTo>
                <a:lnTo>
                  <a:pt x="5503866" y="8338"/>
                </a:lnTo>
                <a:lnTo>
                  <a:pt x="5462524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4761" y="1866138"/>
            <a:ext cx="5568950" cy="637540"/>
          </a:xfrm>
          <a:custGeom>
            <a:avLst/>
            <a:gdLst/>
            <a:ahLst/>
            <a:cxnLst/>
            <a:rect l="l" t="t" r="r" b="b"/>
            <a:pathLst>
              <a:path w="5568950" h="637539">
                <a:moveTo>
                  <a:pt x="0" y="106172"/>
                </a:moveTo>
                <a:lnTo>
                  <a:pt x="8338" y="64829"/>
                </a:lnTo>
                <a:lnTo>
                  <a:pt x="31083" y="31083"/>
                </a:lnTo>
                <a:lnTo>
                  <a:pt x="64829" y="8338"/>
                </a:lnTo>
                <a:lnTo>
                  <a:pt x="106172" y="0"/>
                </a:lnTo>
                <a:lnTo>
                  <a:pt x="5462524" y="0"/>
                </a:lnTo>
                <a:lnTo>
                  <a:pt x="5503866" y="8338"/>
                </a:lnTo>
                <a:lnTo>
                  <a:pt x="5537612" y="31083"/>
                </a:lnTo>
                <a:lnTo>
                  <a:pt x="5560357" y="64829"/>
                </a:lnTo>
                <a:lnTo>
                  <a:pt x="5568696" y="106172"/>
                </a:lnTo>
                <a:lnTo>
                  <a:pt x="5568696" y="530860"/>
                </a:lnTo>
                <a:lnTo>
                  <a:pt x="5560357" y="572202"/>
                </a:lnTo>
                <a:lnTo>
                  <a:pt x="5537612" y="605948"/>
                </a:lnTo>
                <a:lnTo>
                  <a:pt x="5503866" y="628693"/>
                </a:lnTo>
                <a:lnTo>
                  <a:pt x="5462524" y="637032"/>
                </a:lnTo>
                <a:lnTo>
                  <a:pt x="106172" y="637032"/>
                </a:lnTo>
                <a:lnTo>
                  <a:pt x="64829" y="628693"/>
                </a:lnTo>
                <a:lnTo>
                  <a:pt x="31083" y="605948"/>
                </a:lnTo>
                <a:lnTo>
                  <a:pt x="8338" y="572202"/>
                </a:lnTo>
                <a:lnTo>
                  <a:pt x="0" y="530860"/>
                </a:lnTo>
                <a:lnTo>
                  <a:pt x="0" y="10617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24761" y="2600705"/>
            <a:ext cx="5568950" cy="637540"/>
          </a:xfrm>
          <a:custGeom>
            <a:avLst/>
            <a:gdLst/>
            <a:ahLst/>
            <a:cxnLst/>
            <a:rect l="l" t="t" r="r" b="b"/>
            <a:pathLst>
              <a:path w="5568950" h="637539">
                <a:moveTo>
                  <a:pt x="5462524" y="0"/>
                </a:moveTo>
                <a:lnTo>
                  <a:pt x="106172" y="0"/>
                </a:lnTo>
                <a:lnTo>
                  <a:pt x="64829" y="8338"/>
                </a:lnTo>
                <a:lnTo>
                  <a:pt x="31083" y="31083"/>
                </a:lnTo>
                <a:lnTo>
                  <a:pt x="8338" y="64829"/>
                </a:lnTo>
                <a:lnTo>
                  <a:pt x="0" y="106172"/>
                </a:lnTo>
                <a:lnTo>
                  <a:pt x="0" y="530860"/>
                </a:lnTo>
                <a:lnTo>
                  <a:pt x="8338" y="572202"/>
                </a:lnTo>
                <a:lnTo>
                  <a:pt x="31083" y="605948"/>
                </a:lnTo>
                <a:lnTo>
                  <a:pt x="64829" y="628693"/>
                </a:lnTo>
                <a:lnTo>
                  <a:pt x="106172" y="637032"/>
                </a:lnTo>
                <a:lnTo>
                  <a:pt x="5462524" y="637032"/>
                </a:lnTo>
                <a:lnTo>
                  <a:pt x="5503866" y="628693"/>
                </a:lnTo>
                <a:lnTo>
                  <a:pt x="5537612" y="605948"/>
                </a:lnTo>
                <a:lnTo>
                  <a:pt x="5560357" y="572202"/>
                </a:lnTo>
                <a:lnTo>
                  <a:pt x="5568696" y="530860"/>
                </a:lnTo>
                <a:lnTo>
                  <a:pt x="5568696" y="106172"/>
                </a:lnTo>
                <a:lnTo>
                  <a:pt x="5560357" y="64829"/>
                </a:lnTo>
                <a:lnTo>
                  <a:pt x="5537612" y="31083"/>
                </a:lnTo>
                <a:lnTo>
                  <a:pt x="5503866" y="8338"/>
                </a:lnTo>
                <a:lnTo>
                  <a:pt x="5462524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4761" y="2600705"/>
            <a:ext cx="5568950" cy="637540"/>
          </a:xfrm>
          <a:custGeom>
            <a:avLst/>
            <a:gdLst/>
            <a:ahLst/>
            <a:cxnLst/>
            <a:rect l="l" t="t" r="r" b="b"/>
            <a:pathLst>
              <a:path w="5568950" h="637539">
                <a:moveTo>
                  <a:pt x="0" y="106172"/>
                </a:moveTo>
                <a:lnTo>
                  <a:pt x="8338" y="64829"/>
                </a:lnTo>
                <a:lnTo>
                  <a:pt x="31083" y="31083"/>
                </a:lnTo>
                <a:lnTo>
                  <a:pt x="64829" y="8338"/>
                </a:lnTo>
                <a:lnTo>
                  <a:pt x="106172" y="0"/>
                </a:lnTo>
                <a:lnTo>
                  <a:pt x="5462524" y="0"/>
                </a:lnTo>
                <a:lnTo>
                  <a:pt x="5503866" y="8338"/>
                </a:lnTo>
                <a:lnTo>
                  <a:pt x="5537612" y="31083"/>
                </a:lnTo>
                <a:lnTo>
                  <a:pt x="5560357" y="64829"/>
                </a:lnTo>
                <a:lnTo>
                  <a:pt x="5568696" y="106172"/>
                </a:lnTo>
                <a:lnTo>
                  <a:pt x="5568696" y="530860"/>
                </a:lnTo>
                <a:lnTo>
                  <a:pt x="5560357" y="572202"/>
                </a:lnTo>
                <a:lnTo>
                  <a:pt x="5537612" y="605948"/>
                </a:lnTo>
                <a:lnTo>
                  <a:pt x="5503866" y="628693"/>
                </a:lnTo>
                <a:lnTo>
                  <a:pt x="5462524" y="637032"/>
                </a:lnTo>
                <a:lnTo>
                  <a:pt x="106172" y="637032"/>
                </a:lnTo>
                <a:lnTo>
                  <a:pt x="64829" y="628693"/>
                </a:lnTo>
                <a:lnTo>
                  <a:pt x="31083" y="605948"/>
                </a:lnTo>
                <a:lnTo>
                  <a:pt x="8338" y="572202"/>
                </a:lnTo>
                <a:lnTo>
                  <a:pt x="0" y="530860"/>
                </a:lnTo>
                <a:lnTo>
                  <a:pt x="0" y="10617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4761" y="3335273"/>
            <a:ext cx="5568950" cy="637540"/>
          </a:xfrm>
          <a:custGeom>
            <a:avLst/>
            <a:gdLst/>
            <a:ahLst/>
            <a:cxnLst/>
            <a:rect l="l" t="t" r="r" b="b"/>
            <a:pathLst>
              <a:path w="5568950" h="637539">
                <a:moveTo>
                  <a:pt x="5462524" y="0"/>
                </a:moveTo>
                <a:lnTo>
                  <a:pt x="106172" y="0"/>
                </a:lnTo>
                <a:lnTo>
                  <a:pt x="64829" y="8338"/>
                </a:lnTo>
                <a:lnTo>
                  <a:pt x="31083" y="31083"/>
                </a:lnTo>
                <a:lnTo>
                  <a:pt x="8338" y="64829"/>
                </a:lnTo>
                <a:lnTo>
                  <a:pt x="0" y="106172"/>
                </a:lnTo>
                <a:lnTo>
                  <a:pt x="0" y="530860"/>
                </a:lnTo>
                <a:lnTo>
                  <a:pt x="8338" y="572202"/>
                </a:lnTo>
                <a:lnTo>
                  <a:pt x="31083" y="605948"/>
                </a:lnTo>
                <a:lnTo>
                  <a:pt x="64829" y="628693"/>
                </a:lnTo>
                <a:lnTo>
                  <a:pt x="106172" y="637032"/>
                </a:lnTo>
                <a:lnTo>
                  <a:pt x="5462524" y="637032"/>
                </a:lnTo>
                <a:lnTo>
                  <a:pt x="5503866" y="628693"/>
                </a:lnTo>
                <a:lnTo>
                  <a:pt x="5537612" y="605948"/>
                </a:lnTo>
                <a:lnTo>
                  <a:pt x="5560357" y="572202"/>
                </a:lnTo>
                <a:lnTo>
                  <a:pt x="5568696" y="530860"/>
                </a:lnTo>
                <a:lnTo>
                  <a:pt x="5568696" y="106172"/>
                </a:lnTo>
                <a:lnTo>
                  <a:pt x="5560357" y="64829"/>
                </a:lnTo>
                <a:lnTo>
                  <a:pt x="5537612" y="31083"/>
                </a:lnTo>
                <a:lnTo>
                  <a:pt x="5503866" y="8338"/>
                </a:lnTo>
                <a:lnTo>
                  <a:pt x="5462524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4761" y="3335273"/>
            <a:ext cx="5568950" cy="637540"/>
          </a:xfrm>
          <a:custGeom>
            <a:avLst/>
            <a:gdLst/>
            <a:ahLst/>
            <a:cxnLst/>
            <a:rect l="l" t="t" r="r" b="b"/>
            <a:pathLst>
              <a:path w="5568950" h="637539">
                <a:moveTo>
                  <a:pt x="0" y="106172"/>
                </a:moveTo>
                <a:lnTo>
                  <a:pt x="8338" y="64829"/>
                </a:lnTo>
                <a:lnTo>
                  <a:pt x="31083" y="31083"/>
                </a:lnTo>
                <a:lnTo>
                  <a:pt x="64829" y="8338"/>
                </a:lnTo>
                <a:lnTo>
                  <a:pt x="106172" y="0"/>
                </a:lnTo>
                <a:lnTo>
                  <a:pt x="5462524" y="0"/>
                </a:lnTo>
                <a:lnTo>
                  <a:pt x="5503866" y="8338"/>
                </a:lnTo>
                <a:lnTo>
                  <a:pt x="5537612" y="31083"/>
                </a:lnTo>
                <a:lnTo>
                  <a:pt x="5560357" y="64829"/>
                </a:lnTo>
                <a:lnTo>
                  <a:pt x="5568696" y="106172"/>
                </a:lnTo>
                <a:lnTo>
                  <a:pt x="5568696" y="530860"/>
                </a:lnTo>
                <a:lnTo>
                  <a:pt x="5560357" y="572202"/>
                </a:lnTo>
                <a:lnTo>
                  <a:pt x="5537612" y="605948"/>
                </a:lnTo>
                <a:lnTo>
                  <a:pt x="5503866" y="628693"/>
                </a:lnTo>
                <a:lnTo>
                  <a:pt x="5462524" y="637032"/>
                </a:lnTo>
                <a:lnTo>
                  <a:pt x="106172" y="637032"/>
                </a:lnTo>
                <a:lnTo>
                  <a:pt x="64829" y="628693"/>
                </a:lnTo>
                <a:lnTo>
                  <a:pt x="31083" y="605948"/>
                </a:lnTo>
                <a:lnTo>
                  <a:pt x="8338" y="572202"/>
                </a:lnTo>
                <a:lnTo>
                  <a:pt x="0" y="530860"/>
                </a:lnTo>
                <a:lnTo>
                  <a:pt x="0" y="10617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4761" y="4069841"/>
            <a:ext cx="5568950" cy="637540"/>
          </a:xfrm>
          <a:custGeom>
            <a:avLst/>
            <a:gdLst/>
            <a:ahLst/>
            <a:cxnLst/>
            <a:rect l="l" t="t" r="r" b="b"/>
            <a:pathLst>
              <a:path w="5568950" h="637539">
                <a:moveTo>
                  <a:pt x="5462524" y="0"/>
                </a:moveTo>
                <a:lnTo>
                  <a:pt x="106172" y="0"/>
                </a:lnTo>
                <a:lnTo>
                  <a:pt x="64829" y="8338"/>
                </a:lnTo>
                <a:lnTo>
                  <a:pt x="31083" y="31083"/>
                </a:lnTo>
                <a:lnTo>
                  <a:pt x="8338" y="64829"/>
                </a:lnTo>
                <a:lnTo>
                  <a:pt x="0" y="106172"/>
                </a:lnTo>
                <a:lnTo>
                  <a:pt x="0" y="530860"/>
                </a:lnTo>
                <a:lnTo>
                  <a:pt x="8338" y="572202"/>
                </a:lnTo>
                <a:lnTo>
                  <a:pt x="31083" y="605948"/>
                </a:lnTo>
                <a:lnTo>
                  <a:pt x="64829" y="628693"/>
                </a:lnTo>
                <a:lnTo>
                  <a:pt x="106172" y="637032"/>
                </a:lnTo>
                <a:lnTo>
                  <a:pt x="5462524" y="637032"/>
                </a:lnTo>
                <a:lnTo>
                  <a:pt x="5503866" y="628693"/>
                </a:lnTo>
                <a:lnTo>
                  <a:pt x="5537612" y="605948"/>
                </a:lnTo>
                <a:lnTo>
                  <a:pt x="5560357" y="572202"/>
                </a:lnTo>
                <a:lnTo>
                  <a:pt x="5568696" y="530860"/>
                </a:lnTo>
                <a:lnTo>
                  <a:pt x="5568696" y="106172"/>
                </a:lnTo>
                <a:lnTo>
                  <a:pt x="5560357" y="64829"/>
                </a:lnTo>
                <a:lnTo>
                  <a:pt x="5537612" y="31083"/>
                </a:lnTo>
                <a:lnTo>
                  <a:pt x="5503866" y="8338"/>
                </a:lnTo>
                <a:lnTo>
                  <a:pt x="5462524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4761" y="4069841"/>
            <a:ext cx="5568950" cy="637540"/>
          </a:xfrm>
          <a:custGeom>
            <a:avLst/>
            <a:gdLst/>
            <a:ahLst/>
            <a:cxnLst/>
            <a:rect l="l" t="t" r="r" b="b"/>
            <a:pathLst>
              <a:path w="5568950" h="637539">
                <a:moveTo>
                  <a:pt x="0" y="106172"/>
                </a:moveTo>
                <a:lnTo>
                  <a:pt x="8338" y="64829"/>
                </a:lnTo>
                <a:lnTo>
                  <a:pt x="31083" y="31083"/>
                </a:lnTo>
                <a:lnTo>
                  <a:pt x="64829" y="8338"/>
                </a:lnTo>
                <a:lnTo>
                  <a:pt x="106172" y="0"/>
                </a:lnTo>
                <a:lnTo>
                  <a:pt x="5462524" y="0"/>
                </a:lnTo>
                <a:lnTo>
                  <a:pt x="5503866" y="8338"/>
                </a:lnTo>
                <a:lnTo>
                  <a:pt x="5537612" y="31083"/>
                </a:lnTo>
                <a:lnTo>
                  <a:pt x="5560357" y="64829"/>
                </a:lnTo>
                <a:lnTo>
                  <a:pt x="5568696" y="106172"/>
                </a:lnTo>
                <a:lnTo>
                  <a:pt x="5568696" y="530860"/>
                </a:lnTo>
                <a:lnTo>
                  <a:pt x="5560357" y="572202"/>
                </a:lnTo>
                <a:lnTo>
                  <a:pt x="5537612" y="605948"/>
                </a:lnTo>
                <a:lnTo>
                  <a:pt x="5503866" y="628693"/>
                </a:lnTo>
                <a:lnTo>
                  <a:pt x="5462524" y="637032"/>
                </a:lnTo>
                <a:lnTo>
                  <a:pt x="106172" y="637032"/>
                </a:lnTo>
                <a:lnTo>
                  <a:pt x="64829" y="628693"/>
                </a:lnTo>
                <a:lnTo>
                  <a:pt x="31083" y="605948"/>
                </a:lnTo>
                <a:lnTo>
                  <a:pt x="8338" y="572202"/>
                </a:lnTo>
                <a:lnTo>
                  <a:pt x="0" y="530860"/>
                </a:lnTo>
                <a:lnTo>
                  <a:pt x="0" y="10617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4761" y="4804409"/>
            <a:ext cx="5568950" cy="637540"/>
          </a:xfrm>
          <a:custGeom>
            <a:avLst/>
            <a:gdLst/>
            <a:ahLst/>
            <a:cxnLst/>
            <a:rect l="l" t="t" r="r" b="b"/>
            <a:pathLst>
              <a:path w="5568950" h="637539">
                <a:moveTo>
                  <a:pt x="5462524" y="0"/>
                </a:moveTo>
                <a:lnTo>
                  <a:pt x="106172" y="0"/>
                </a:lnTo>
                <a:lnTo>
                  <a:pt x="64829" y="8338"/>
                </a:lnTo>
                <a:lnTo>
                  <a:pt x="31083" y="31083"/>
                </a:lnTo>
                <a:lnTo>
                  <a:pt x="8338" y="64829"/>
                </a:lnTo>
                <a:lnTo>
                  <a:pt x="0" y="106171"/>
                </a:lnTo>
                <a:lnTo>
                  <a:pt x="0" y="530859"/>
                </a:lnTo>
                <a:lnTo>
                  <a:pt x="8338" y="572202"/>
                </a:lnTo>
                <a:lnTo>
                  <a:pt x="31083" y="605948"/>
                </a:lnTo>
                <a:lnTo>
                  <a:pt x="64829" y="628693"/>
                </a:lnTo>
                <a:lnTo>
                  <a:pt x="106172" y="637031"/>
                </a:lnTo>
                <a:lnTo>
                  <a:pt x="5462524" y="637031"/>
                </a:lnTo>
                <a:lnTo>
                  <a:pt x="5503866" y="628693"/>
                </a:lnTo>
                <a:lnTo>
                  <a:pt x="5537612" y="605948"/>
                </a:lnTo>
                <a:lnTo>
                  <a:pt x="5560357" y="572202"/>
                </a:lnTo>
                <a:lnTo>
                  <a:pt x="5568696" y="530859"/>
                </a:lnTo>
                <a:lnTo>
                  <a:pt x="5568696" y="106171"/>
                </a:lnTo>
                <a:lnTo>
                  <a:pt x="5560357" y="64829"/>
                </a:lnTo>
                <a:lnTo>
                  <a:pt x="5537612" y="31083"/>
                </a:lnTo>
                <a:lnTo>
                  <a:pt x="5503866" y="8338"/>
                </a:lnTo>
                <a:lnTo>
                  <a:pt x="5462524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24761" y="4804409"/>
            <a:ext cx="5568950" cy="637540"/>
          </a:xfrm>
          <a:custGeom>
            <a:avLst/>
            <a:gdLst/>
            <a:ahLst/>
            <a:cxnLst/>
            <a:rect l="l" t="t" r="r" b="b"/>
            <a:pathLst>
              <a:path w="5568950" h="637539">
                <a:moveTo>
                  <a:pt x="0" y="106171"/>
                </a:moveTo>
                <a:lnTo>
                  <a:pt x="8338" y="64829"/>
                </a:lnTo>
                <a:lnTo>
                  <a:pt x="31083" y="31083"/>
                </a:lnTo>
                <a:lnTo>
                  <a:pt x="64829" y="8338"/>
                </a:lnTo>
                <a:lnTo>
                  <a:pt x="106172" y="0"/>
                </a:lnTo>
                <a:lnTo>
                  <a:pt x="5462524" y="0"/>
                </a:lnTo>
                <a:lnTo>
                  <a:pt x="5503866" y="8338"/>
                </a:lnTo>
                <a:lnTo>
                  <a:pt x="5537612" y="31083"/>
                </a:lnTo>
                <a:lnTo>
                  <a:pt x="5560357" y="64829"/>
                </a:lnTo>
                <a:lnTo>
                  <a:pt x="5568696" y="106171"/>
                </a:lnTo>
                <a:lnTo>
                  <a:pt x="5568696" y="530859"/>
                </a:lnTo>
                <a:lnTo>
                  <a:pt x="5560357" y="572202"/>
                </a:lnTo>
                <a:lnTo>
                  <a:pt x="5537612" y="605948"/>
                </a:lnTo>
                <a:lnTo>
                  <a:pt x="5503866" y="628693"/>
                </a:lnTo>
                <a:lnTo>
                  <a:pt x="5462524" y="637031"/>
                </a:lnTo>
                <a:lnTo>
                  <a:pt x="106172" y="637031"/>
                </a:lnTo>
                <a:lnTo>
                  <a:pt x="64829" y="628693"/>
                </a:lnTo>
                <a:lnTo>
                  <a:pt x="31083" y="605948"/>
                </a:lnTo>
                <a:lnTo>
                  <a:pt x="8338" y="572202"/>
                </a:lnTo>
                <a:lnTo>
                  <a:pt x="0" y="530859"/>
                </a:lnTo>
                <a:lnTo>
                  <a:pt x="0" y="10617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35940" y="1321053"/>
            <a:ext cx="5097145" cy="394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Performance can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be achieved through</a:t>
            </a:r>
            <a:r>
              <a:rPr sz="2400" spc="-6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:</a:t>
            </a:r>
            <a:endParaRPr sz="2400" dirty="0">
              <a:latin typeface="Cambria"/>
              <a:cs typeface="Cambria"/>
            </a:endParaRPr>
          </a:p>
          <a:p>
            <a:pPr marL="1095375">
              <a:lnSpc>
                <a:spcPct val="100000"/>
              </a:lnSpc>
              <a:spcBef>
                <a:spcPts val="2440"/>
              </a:spcBef>
            </a:pPr>
            <a:r>
              <a:rPr sz="2000" spc="-5" dirty="0">
                <a:latin typeface="Cambria"/>
                <a:cs typeface="Cambria"/>
              </a:rPr>
              <a:t>Operational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Analytics</a:t>
            </a:r>
            <a:endParaRPr sz="2000" dirty="0">
              <a:latin typeface="Cambria"/>
              <a:cs typeface="Cambria"/>
            </a:endParaRPr>
          </a:p>
          <a:p>
            <a:pPr marL="1095375" marR="478155">
              <a:lnSpc>
                <a:spcPct val="241000"/>
              </a:lnSpc>
            </a:pPr>
            <a:r>
              <a:rPr sz="2000" spc="-5" dirty="0">
                <a:latin typeface="Cambria"/>
                <a:cs typeface="Cambria"/>
              </a:rPr>
              <a:t>In-Memory OLTP improvements  Query Data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Store</a:t>
            </a:r>
          </a:p>
          <a:p>
            <a:pPr marL="1095375" marR="2162810">
              <a:lnSpc>
                <a:spcPct val="241000"/>
              </a:lnSpc>
            </a:pPr>
            <a:r>
              <a:rPr sz="2000" dirty="0">
                <a:latin typeface="Cambria"/>
                <a:cs typeface="Cambria"/>
              </a:rPr>
              <a:t>Native JSON  </a:t>
            </a:r>
            <a:r>
              <a:rPr sz="2000" spc="-5" dirty="0">
                <a:latin typeface="Cambria"/>
                <a:cs typeface="Cambria"/>
              </a:rPr>
              <a:t>Temporal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Tables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5" dirty="0"/>
              <a:t> </a:t>
            </a:r>
            <a:r>
              <a:rPr dirty="0"/>
              <a:t>16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M</a:t>
            </a:r>
            <a:r>
              <a:rPr spc="-5" dirty="0"/>
              <a:t>ission-Critical Performance</a:t>
            </a:r>
            <a:r>
              <a:rPr dirty="0"/>
              <a:t> </a:t>
            </a:r>
            <a:r>
              <a:rPr spc="-10" dirty="0"/>
              <a:t>3-5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5940" y="1321053"/>
            <a:ext cx="70307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Higher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Availability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can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be achieved through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enhanced 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AlwaysOn feature</a:t>
            </a:r>
            <a:r>
              <a:rPr sz="2400" spc="-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by: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90066" y="2205989"/>
            <a:ext cx="3126105" cy="1876425"/>
          </a:xfrm>
          <a:custGeom>
            <a:avLst/>
            <a:gdLst/>
            <a:ahLst/>
            <a:cxnLst/>
            <a:rect l="l" t="t" r="r" b="b"/>
            <a:pathLst>
              <a:path w="3126104" h="1876425">
                <a:moveTo>
                  <a:pt x="0" y="1876044"/>
                </a:moveTo>
                <a:lnTo>
                  <a:pt x="3125724" y="1876044"/>
                </a:lnTo>
                <a:lnTo>
                  <a:pt x="3125724" y="0"/>
                </a:lnTo>
                <a:lnTo>
                  <a:pt x="0" y="0"/>
                </a:lnTo>
                <a:lnTo>
                  <a:pt x="0" y="1876044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0066" y="2205989"/>
            <a:ext cx="3126105" cy="1876425"/>
          </a:xfrm>
          <a:custGeom>
            <a:avLst/>
            <a:gdLst/>
            <a:ahLst/>
            <a:cxnLst/>
            <a:rect l="l" t="t" r="r" b="b"/>
            <a:pathLst>
              <a:path w="3126104" h="1876425">
                <a:moveTo>
                  <a:pt x="0" y="1876044"/>
                </a:moveTo>
                <a:lnTo>
                  <a:pt x="3125724" y="1876044"/>
                </a:lnTo>
                <a:lnTo>
                  <a:pt x="3125724" y="0"/>
                </a:lnTo>
                <a:lnTo>
                  <a:pt x="0" y="0"/>
                </a:lnTo>
                <a:lnTo>
                  <a:pt x="0" y="187604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90066" y="2486024"/>
            <a:ext cx="3126105" cy="12661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93345" marR="85725" algn="ctr">
              <a:lnSpc>
                <a:spcPct val="90000"/>
              </a:lnSpc>
              <a:spcBef>
                <a:spcPts val="359"/>
              </a:spcBef>
            </a:pPr>
            <a:r>
              <a:rPr sz="2200" spc="-5" dirty="0">
                <a:latin typeface="Cambria"/>
                <a:cs typeface="Cambria"/>
              </a:rPr>
              <a:t>Up to three synchronous  reproductions for </a:t>
            </a:r>
            <a:r>
              <a:rPr sz="2200" spc="-10" dirty="0">
                <a:latin typeface="Cambria"/>
                <a:cs typeface="Cambria"/>
              </a:rPr>
              <a:t>auto  </a:t>
            </a:r>
            <a:r>
              <a:rPr sz="2200" spc="-5" dirty="0">
                <a:latin typeface="Cambria"/>
                <a:cs typeface="Cambria"/>
              </a:rPr>
              <a:t>fail-over </a:t>
            </a:r>
            <a:r>
              <a:rPr sz="2200" spc="-10" dirty="0">
                <a:latin typeface="Cambria"/>
                <a:cs typeface="Cambria"/>
              </a:rPr>
              <a:t>across </a:t>
            </a:r>
            <a:r>
              <a:rPr sz="2200" spc="-5" dirty="0">
                <a:latin typeface="Cambria"/>
                <a:cs typeface="Cambria"/>
              </a:rPr>
              <a:t>domain  </a:t>
            </a:r>
            <a:r>
              <a:rPr sz="2200" spc="-10" dirty="0">
                <a:latin typeface="Cambria"/>
                <a:cs typeface="Cambria"/>
              </a:rPr>
              <a:t>names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29734" y="2205989"/>
            <a:ext cx="3126105" cy="1876425"/>
          </a:xfrm>
          <a:custGeom>
            <a:avLst/>
            <a:gdLst/>
            <a:ahLst/>
            <a:cxnLst/>
            <a:rect l="l" t="t" r="r" b="b"/>
            <a:pathLst>
              <a:path w="3126104" h="1876425">
                <a:moveTo>
                  <a:pt x="0" y="1876044"/>
                </a:moveTo>
                <a:lnTo>
                  <a:pt x="3125723" y="1876044"/>
                </a:lnTo>
                <a:lnTo>
                  <a:pt x="3125723" y="0"/>
                </a:lnTo>
                <a:lnTo>
                  <a:pt x="0" y="0"/>
                </a:lnTo>
                <a:lnTo>
                  <a:pt x="0" y="1876044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29734" y="2205989"/>
            <a:ext cx="3126105" cy="1876425"/>
          </a:xfrm>
          <a:custGeom>
            <a:avLst/>
            <a:gdLst/>
            <a:ahLst/>
            <a:cxnLst/>
            <a:rect l="l" t="t" r="r" b="b"/>
            <a:pathLst>
              <a:path w="3126104" h="1876425">
                <a:moveTo>
                  <a:pt x="0" y="1876044"/>
                </a:moveTo>
                <a:lnTo>
                  <a:pt x="3125723" y="1876044"/>
                </a:lnTo>
                <a:lnTo>
                  <a:pt x="3125723" y="0"/>
                </a:lnTo>
                <a:lnTo>
                  <a:pt x="0" y="0"/>
                </a:lnTo>
                <a:lnTo>
                  <a:pt x="0" y="187604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729734" y="2636900"/>
            <a:ext cx="3126105" cy="96456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59385" marR="153035" algn="ctr">
              <a:lnSpc>
                <a:spcPct val="90100"/>
              </a:lnSpc>
              <a:spcBef>
                <a:spcPts val="355"/>
              </a:spcBef>
            </a:pPr>
            <a:r>
              <a:rPr sz="2200" spc="-5" dirty="0">
                <a:latin typeface="Cambria"/>
                <a:cs typeface="Cambria"/>
              </a:rPr>
              <a:t>Round-robin </a:t>
            </a:r>
            <a:r>
              <a:rPr sz="2200" spc="-10" dirty="0">
                <a:latin typeface="Cambria"/>
                <a:cs typeface="Cambria"/>
              </a:rPr>
              <a:t>method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  load </a:t>
            </a:r>
            <a:r>
              <a:rPr sz="2200" spc="-10" dirty="0">
                <a:latin typeface="Cambria"/>
                <a:cs typeface="Cambria"/>
              </a:rPr>
              <a:t>balancing </a:t>
            </a:r>
            <a:r>
              <a:rPr sz="2200" spc="-5" dirty="0">
                <a:latin typeface="Cambria"/>
                <a:cs typeface="Cambria"/>
              </a:rPr>
              <a:t>of  replicas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90066" y="4394453"/>
            <a:ext cx="3126105" cy="1874520"/>
          </a:xfrm>
          <a:custGeom>
            <a:avLst/>
            <a:gdLst/>
            <a:ahLst/>
            <a:cxnLst/>
            <a:rect l="l" t="t" r="r" b="b"/>
            <a:pathLst>
              <a:path w="3126104" h="1874520">
                <a:moveTo>
                  <a:pt x="0" y="1874520"/>
                </a:moveTo>
                <a:lnTo>
                  <a:pt x="3125724" y="1874520"/>
                </a:lnTo>
                <a:lnTo>
                  <a:pt x="3125724" y="0"/>
                </a:lnTo>
                <a:lnTo>
                  <a:pt x="0" y="0"/>
                </a:lnTo>
                <a:lnTo>
                  <a:pt x="0" y="187452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90066" y="4394453"/>
            <a:ext cx="3126105" cy="1874520"/>
          </a:xfrm>
          <a:custGeom>
            <a:avLst/>
            <a:gdLst/>
            <a:ahLst/>
            <a:cxnLst/>
            <a:rect l="l" t="t" r="r" b="b"/>
            <a:pathLst>
              <a:path w="3126104" h="1874520">
                <a:moveTo>
                  <a:pt x="0" y="1874520"/>
                </a:moveTo>
                <a:lnTo>
                  <a:pt x="3125724" y="1874520"/>
                </a:lnTo>
                <a:lnTo>
                  <a:pt x="3125724" y="0"/>
                </a:lnTo>
                <a:lnTo>
                  <a:pt x="0" y="0"/>
                </a:lnTo>
                <a:lnTo>
                  <a:pt x="0" y="187452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290066" y="4523613"/>
            <a:ext cx="3126105" cy="156781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35890" marR="125730" indent="-1270" algn="ctr">
              <a:lnSpc>
                <a:spcPct val="90000"/>
              </a:lnSpc>
              <a:spcBef>
                <a:spcPts val="359"/>
              </a:spcBef>
            </a:pPr>
            <a:r>
              <a:rPr sz="2200" spc="-5" dirty="0">
                <a:latin typeface="Cambria"/>
                <a:cs typeface="Cambria"/>
              </a:rPr>
              <a:t>SQL Server </a:t>
            </a:r>
            <a:r>
              <a:rPr sz="2200" spc="-10" dirty="0">
                <a:latin typeface="Cambria"/>
                <a:cs typeface="Cambria"/>
              </a:rPr>
              <a:t>Integration  Services </a:t>
            </a:r>
            <a:r>
              <a:rPr sz="2200" spc="-5" dirty="0">
                <a:latin typeface="Cambria"/>
                <a:cs typeface="Cambria"/>
              </a:rPr>
              <a:t>(SSIS) </a:t>
            </a:r>
            <a:r>
              <a:rPr sz="2200" spc="-10" dirty="0">
                <a:latin typeface="Cambria"/>
                <a:cs typeface="Cambria"/>
              </a:rPr>
              <a:t>and  </a:t>
            </a:r>
            <a:r>
              <a:rPr sz="2200" spc="-5" dirty="0">
                <a:latin typeface="Cambria"/>
                <a:cs typeface="Cambria"/>
              </a:rPr>
              <a:t>Distributed Transaction  Coordinator (DTC)  support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29734" y="4394453"/>
            <a:ext cx="3126105" cy="1874520"/>
          </a:xfrm>
          <a:custGeom>
            <a:avLst/>
            <a:gdLst/>
            <a:ahLst/>
            <a:cxnLst/>
            <a:rect l="l" t="t" r="r" b="b"/>
            <a:pathLst>
              <a:path w="3126104" h="1874520">
                <a:moveTo>
                  <a:pt x="0" y="1874520"/>
                </a:moveTo>
                <a:lnTo>
                  <a:pt x="3125723" y="1874520"/>
                </a:lnTo>
                <a:lnTo>
                  <a:pt x="3125723" y="0"/>
                </a:lnTo>
                <a:lnTo>
                  <a:pt x="0" y="0"/>
                </a:lnTo>
                <a:lnTo>
                  <a:pt x="0" y="187452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29734" y="4394453"/>
            <a:ext cx="3126105" cy="1874520"/>
          </a:xfrm>
          <a:custGeom>
            <a:avLst/>
            <a:gdLst/>
            <a:ahLst/>
            <a:cxnLst/>
            <a:rect l="l" t="t" r="r" b="b"/>
            <a:pathLst>
              <a:path w="3126104" h="1874520">
                <a:moveTo>
                  <a:pt x="0" y="1874520"/>
                </a:moveTo>
                <a:lnTo>
                  <a:pt x="3125723" y="1874520"/>
                </a:lnTo>
                <a:lnTo>
                  <a:pt x="3125723" y="0"/>
                </a:lnTo>
                <a:lnTo>
                  <a:pt x="0" y="0"/>
                </a:lnTo>
                <a:lnTo>
                  <a:pt x="0" y="187452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729734" y="4674489"/>
            <a:ext cx="3126105" cy="12661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11454" marR="206375" indent="1270" algn="ctr">
              <a:lnSpc>
                <a:spcPct val="90000"/>
              </a:lnSpc>
              <a:spcBef>
                <a:spcPts val="359"/>
              </a:spcBef>
            </a:pPr>
            <a:r>
              <a:rPr sz="2200" spc="-5" dirty="0">
                <a:latin typeface="Cambria"/>
                <a:cs typeface="Cambria"/>
              </a:rPr>
              <a:t>Depending on </a:t>
            </a:r>
            <a:r>
              <a:rPr sz="2200" spc="-10" dirty="0">
                <a:latin typeface="Cambria"/>
                <a:cs typeface="Cambria"/>
              </a:rPr>
              <a:t>the  </a:t>
            </a:r>
            <a:r>
              <a:rPr sz="2200" spc="-5" dirty="0">
                <a:latin typeface="Cambria"/>
                <a:cs typeface="Cambria"/>
              </a:rPr>
              <a:t>database health </a:t>
            </a:r>
            <a:r>
              <a:rPr sz="2200" spc="-10" dirty="0">
                <a:latin typeface="Cambria"/>
                <a:cs typeface="Cambria"/>
              </a:rPr>
              <a:t>and  </a:t>
            </a:r>
            <a:r>
              <a:rPr sz="2200" spc="-5" dirty="0">
                <a:latin typeface="Cambria"/>
                <a:cs typeface="Cambria"/>
              </a:rPr>
              <a:t>support for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automated  </a:t>
            </a:r>
            <a:r>
              <a:rPr sz="2200" spc="-5" dirty="0">
                <a:latin typeface="Cambria"/>
                <a:cs typeface="Cambria"/>
              </a:rPr>
              <a:t>failover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5" dirty="0"/>
              <a:t> </a:t>
            </a:r>
            <a:r>
              <a:rPr dirty="0"/>
              <a:t>16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1003</Words>
  <Application>Microsoft Office PowerPoint</Application>
  <PresentationFormat>On-screen Show (4:3)</PresentationFormat>
  <Paragraphs>211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</vt:lpstr>
      <vt:lpstr>Tahoma</vt:lpstr>
      <vt:lpstr>Times New Roman</vt:lpstr>
      <vt:lpstr>Office Theme</vt:lpstr>
      <vt:lpstr>Session 16</vt:lpstr>
      <vt:lpstr>Objectives </vt:lpstr>
      <vt:lpstr>Introduction</vt:lpstr>
      <vt:lpstr>What is New in SQL Server 2016 1-2 </vt:lpstr>
      <vt:lpstr>What is New in SQL Server 2016 2-2 </vt:lpstr>
      <vt:lpstr>Evolution of SQL Server 2016 </vt:lpstr>
      <vt:lpstr>Mission-Critical Performance 1-5 </vt:lpstr>
      <vt:lpstr>Mission-Critical Performance 2-5 </vt:lpstr>
      <vt:lpstr>Mission-Critical Performance 3-5 </vt:lpstr>
      <vt:lpstr>Mission-Critical Performance 4-5 </vt:lpstr>
      <vt:lpstr>Mission-Critical Performance 5-5 </vt:lpstr>
      <vt:lpstr>Deeper Insights across Data 1-4 </vt:lpstr>
      <vt:lpstr>Deeper Insights across Data 2-4 </vt:lpstr>
      <vt:lpstr>Deeper Insights across Data 3-4 </vt:lpstr>
      <vt:lpstr>Deeper Insights across Data 4-4 </vt:lpstr>
      <vt:lpstr>Hyper Scale Cloud </vt:lpstr>
      <vt:lpstr>Various Editions of SQL Server 2016 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Mamta Murthy</dc:creator>
  <cp:lastModifiedBy>Thuy Le Mong</cp:lastModifiedBy>
  <cp:revision>4</cp:revision>
  <dcterms:created xsi:type="dcterms:W3CDTF">2017-10-15T06:19:45Z</dcterms:created>
  <dcterms:modified xsi:type="dcterms:W3CDTF">2017-10-16T09:29:11Z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2017-10-15T00:00:00Z</vt:filetime>
  </property>
</Properties>
</file>