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84478"/>
            <a:ext cx="8171180" cy="4684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8378" y="6561226"/>
            <a:ext cx="67373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63524" y="6561226"/>
            <a:ext cx="192912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3079" y="6561226"/>
            <a:ext cx="19494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3175"/>
          </a:xfrm>
          <a:custGeom>
            <a:avLst/>
            <a:gdLst/>
            <a:ahLst/>
            <a:cxnLst/>
            <a:rect l="l" t="t" r="r" b="b"/>
            <a:pathLst>
              <a:path w="8629650" h="3175">
                <a:moveTo>
                  <a:pt x="0" y="0"/>
                </a:moveTo>
                <a:lnTo>
                  <a:pt x="8629650" y="3175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514" y="243966"/>
            <a:ext cx="897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7039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1570" y="264667"/>
            <a:ext cx="200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85" dirty="0"/>
              <a:t> </a:t>
            </a:r>
            <a:r>
              <a:rPr u="none" dirty="0"/>
              <a:t>17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50185" y="1697227"/>
            <a:ext cx="381063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New </a:t>
            </a:r>
            <a:r>
              <a:rPr sz="4400" b="1" spc="-25" dirty="0">
                <a:solidFill>
                  <a:srgbClr val="001F5F"/>
                </a:solidFill>
                <a:latin typeface="Calibri"/>
                <a:cs typeface="Calibri"/>
              </a:rPr>
              <a:t>Features</a:t>
            </a:r>
            <a:r>
              <a:rPr sz="44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of  SQL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r>
              <a:rPr sz="44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2016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201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Steps to </a:t>
            </a:r>
            <a:r>
              <a:rPr u="none" spc="-5" dirty="0"/>
              <a:t>Perform </a:t>
            </a:r>
            <a:r>
              <a:rPr u="none" dirty="0"/>
              <a:t>Real</a:t>
            </a:r>
            <a:r>
              <a:rPr u="none" spc="-110" dirty="0"/>
              <a:t> </a:t>
            </a:r>
            <a:r>
              <a:rPr u="none" spc="-5" dirty="0"/>
              <a:t>Time</a:t>
            </a:r>
          </a:p>
        </p:txBody>
      </p:sp>
      <p:sp>
        <p:nvSpPr>
          <p:cNvPr id="17" name="object 17"/>
          <p:cNvSpPr/>
          <p:nvPr/>
        </p:nvSpPr>
        <p:spPr>
          <a:xfrm>
            <a:off x="457962" y="4702302"/>
            <a:ext cx="8229600" cy="942340"/>
          </a:xfrm>
          <a:custGeom>
            <a:avLst/>
            <a:gdLst/>
            <a:ahLst/>
            <a:cxnLst/>
            <a:rect l="l" t="t" r="r" b="b"/>
            <a:pathLst>
              <a:path w="8229600" h="942339">
                <a:moveTo>
                  <a:pt x="0" y="941832"/>
                </a:moveTo>
                <a:lnTo>
                  <a:pt x="8229600" y="941832"/>
                </a:lnTo>
                <a:lnTo>
                  <a:pt x="8229600" y="0"/>
                </a:lnTo>
                <a:lnTo>
                  <a:pt x="0" y="0"/>
                </a:lnTo>
                <a:lnTo>
                  <a:pt x="0" y="94183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479805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perational</a:t>
            </a:r>
            <a:r>
              <a:rPr sz="3600" b="1" u="heavy" spc="-10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Analytics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962" y="4702302"/>
            <a:ext cx="8229600" cy="942340"/>
          </a:xfrm>
          <a:custGeom>
            <a:avLst/>
            <a:gdLst/>
            <a:ahLst/>
            <a:cxnLst/>
            <a:rect l="l" t="t" r="r" b="b"/>
            <a:pathLst>
              <a:path w="8229600" h="942339">
                <a:moveTo>
                  <a:pt x="0" y="941832"/>
                </a:moveTo>
                <a:lnTo>
                  <a:pt x="8229600" y="941832"/>
                </a:lnTo>
                <a:lnTo>
                  <a:pt x="8229600" y="0"/>
                </a:lnTo>
                <a:lnTo>
                  <a:pt x="0" y="0"/>
                </a:lnTo>
                <a:lnTo>
                  <a:pt x="0" y="94183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3490" y="4787265"/>
            <a:ext cx="70358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80895" marR="5080" indent="-206883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Set up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Analytics framework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fetch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directly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from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Operational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Workload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962" y="3214877"/>
            <a:ext cx="8229600" cy="1525905"/>
          </a:xfrm>
          <a:custGeom>
            <a:avLst/>
            <a:gdLst/>
            <a:ahLst/>
            <a:cxnLst/>
            <a:rect l="l" t="t" r="r" b="b"/>
            <a:pathLst>
              <a:path w="8229600" h="1525904">
                <a:moveTo>
                  <a:pt x="4496308" y="1144143"/>
                </a:moveTo>
                <a:lnTo>
                  <a:pt x="3733291" y="1144143"/>
                </a:lnTo>
                <a:lnTo>
                  <a:pt x="4114800" y="1525524"/>
                </a:lnTo>
                <a:lnTo>
                  <a:pt x="4496308" y="1144143"/>
                </a:lnTo>
                <a:close/>
              </a:path>
              <a:path w="8229600" h="1525904">
                <a:moveTo>
                  <a:pt x="4305427" y="991235"/>
                </a:moveTo>
                <a:lnTo>
                  <a:pt x="3924173" y="991235"/>
                </a:lnTo>
                <a:lnTo>
                  <a:pt x="3924173" y="1144143"/>
                </a:lnTo>
                <a:lnTo>
                  <a:pt x="4305427" y="1144143"/>
                </a:lnTo>
                <a:lnTo>
                  <a:pt x="4305427" y="991235"/>
                </a:lnTo>
                <a:close/>
              </a:path>
              <a:path w="8229600" h="1525904">
                <a:moveTo>
                  <a:pt x="8229600" y="0"/>
                </a:moveTo>
                <a:lnTo>
                  <a:pt x="0" y="0"/>
                </a:lnTo>
                <a:lnTo>
                  <a:pt x="0" y="991235"/>
                </a:lnTo>
                <a:lnTo>
                  <a:pt x="8229600" y="991235"/>
                </a:lnTo>
                <a:lnTo>
                  <a:pt x="8229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962" y="3214877"/>
            <a:ext cx="8229600" cy="1525905"/>
          </a:xfrm>
          <a:custGeom>
            <a:avLst/>
            <a:gdLst/>
            <a:ahLst/>
            <a:cxnLst/>
            <a:rect l="l" t="t" r="r" b="b"/>
            <a:pathLst>
              <a:path w="8229600" h="1525904">
                <a:moveTo>
                  <a:pt x="8229600" y="991235"/>
                </a:moveTo>
                <a:lnTo>
                  <a:pt x="4305427" y="991235"/>
                </a:lnTo>
                <a:lnTo>
                  <a:pt x="4305427" y="1144143"/>
                </a:lnTo>
                <a:lnTo>
                  <a:pt x="4496308" y="1144143"/>
                </a:lnTo>
                <a:lnTo>
                  <a:pt x="4114800" y="1525524"/>
                </a:lnTo>
                <a:lnTo>
                  <a:pt x="3733291" y="1144143"/>
                </a:lnTo>
                <a:lnTo>
                  <a:pt x="3924173" y="1144143"/>
                </a:lnTo>
                <a:lnTo>
                  <a:pt x="3924173" y="991235"/>
                </a:lnTo>
                <a:lnTo>
                  <a:pt x="0" y="991235"/>
                </a:lnTo>
                <a:lnTo>
                  <a:pt x="0" y="0"/>
                </a:lnTo>
                <a:lnTo>
                  <a:pt x="8229600" y="0"/>
                </a:lnTo>
                <a:lnTo>
                  <a:pt x="8229600" y="99123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22882" y="3488893"/>
            <a:ext cx="5697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Create columnstore indexes 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those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962" y="1744217"/>
            <a:ext cx="8229600" cy="1472565"/>
          </a:xfrm>
          <a:custGeom>
            <a:avLst/>
            <a:gdLst/>
            <a:ahLst/>
            <a:cxnLst/>
            <a:rect l="l" t="t" r="r" b="b"/>
            <a:pathLst>
              <a:path w="8229600" h="1472564">
                <a:moveTo>
                  <a:pt x="4482973" y="1104138"/>
                </a:moveTo>
                <a:lnTo>
                  <a:pt x="3746627" y="1104138"/>
                </a:lnTo>
                <a:lnTo>
                  <a:pt x="4114800" y="1472183"/>
                </a:lnTo>
                <a:lnTo>
                  <a:pt x="4482973" y="1104138"/>
                </a:lnTo>
                <a:close/>
              </a:path>
              <a:path w="8229600" h="1472564">
                <a:moveTo>
                  <a:pt x="4298696" y="956563"/>
                </a:moveTo>
                <a:lnTo>
                  <a:pt x="3930904" y="956563"/>
                </a:lnTo>
                <a:lnTo>
                  <a:pt x="3930904" y="1104138"/>
                </a:lnTo>
                <a:lnTo>
                  <a:pt x="4298696" y="1104138"/>
                </a:lnTo>
                <a:lnTo>
                  <a:pt x="4298696" y="956563"/>
                </a:lnTo>
                <a:close/>
              </a:path>
              <a:path w="8229600" h="1472564">
                <a:moveTo>
                  <a:pt x="8229600" y="0"/>
                </a:moveTo>
                <a:lnTo>
                  <a:pt x="0" y="0"/>
                </a:lnTo>
                <a:lnTo>
                  <a:pt x="0" y="956563"/>
                </a:lnTo>
                <a:lnTo>
                  <a:pt x="8229600" y="956563"/>
                </a:lnTo>
                <a:lnTo>
                  <a:pt x="8229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962" y="1744217"/>
            <a:ext cx="8229600" cy="1472565"/>
          </a:xfrm>
          <a:custGeom>
            <a:avLst/>
            <a:gdLst/>
            <a:ahLst/>
            <a:cxnLst/>
            <a:rect l="l" t="t" r="r" b="b"/>
            <a:pathLst>
              <a:path w="8229600" h="1472564">
                <a:moveTo>
                  <a:pt x="8229600" y="956563"/>
                </a:moveTo>
                <a:lnTo>
                  <a:pt x="4298696" y="956563"/>
                </a:lnTo>
                <a:lnTo>
                  <a:pt x="4298696" y="1104138"/>
                </a:lnTo>
                <a:lnTo>
                  <a:pt x="4482973" y="1104138"/>
                </a:lnTo>
                <a:lnTo>
                  <a:pt x="4114800" y="1472183"/>
                </a:lnTo>
                <a:lnTo>
                  <a:pt x="3746627" y="1104138"/>
                </a:lnTo>
                <a:lnTo>
                  <a:pt x="3930904" y="1104138"/>
                </a:lnTo>
                <a:lnTo>
                  <a:pt x="3930904" y="956563"/>
                </a:lnTo>
                <a:lnTo>
                  <a:pt x="0" y="956563"/>
                </a:lnTo>
                <a:lnTo>
                  <a:pt x="0" y="0"/>
                </a:lnTo>
                <a:lnTo>
                  <a:pt x="8229600" y="0"/>
                </a:lnTo>
                <a:lnTo>
                  <a:pt x="8229600" y="95656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29690" y="1836165"/>
            <a:ext cx="68821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5755" marR="5080" indent="-285369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Identify the table(s) and the columns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required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run 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84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In-memory </a:t>
            </a:r>
            <a:r>
              <a:rPr u="none" spc="-10" dirty="0"/>
              <a:t>Enhancements</a:t>
            </a:r>
            <a:r>
              <a:rPr u="none" spc="10" dirty="0"/>
              <a:t> </a:t>
            </a:r>
            <a:r>
              <a:rPr u="none" dirty="0"/>
              <a:t>and</a:t>
            </a:r>
          </a:p>
        </p:txBody>
      </p:sp>
      <p:sp>
        <p:nvSpPr>
          <p:cNvPr id="17" name="object 17"/>
          <p:cNvSpPr/>
          <p:nvPr/>
        </p:nvSpPr>
        <p:spPr>
          <a:xfrm>
            <a:off x="2220467" y="1947672"/>
            <a:ext cx="4806696" cy="4472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479805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600" b="1" u="heavy" spc="-1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dvanced</a:t>
            </a:r>
            <a:r>
              <a:rPr sz="3600" b="1" u="heavy" spc="-5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Analytics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7593" y="1293698"/>
            <a:ext cx="71735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Figure shows the </a:t>
            </a:r>
            <a:r>
              <a:rPr sz="2000" spc="-10" dirty="0">
                <a:latin typeface="Cambria"/>
                <a:cs typeface="Cambria"/>
              </a:rPr>
              <a:t>representation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In-memory enhancements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mbria"/>
                <a:cs typeface="Cambria"/>
              </a:rPr>
              <a:t>Advanced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Analytics.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3175"/>
          </a:xfrm>
          <a:custGeom>
            <a:avLst/>
            <a:gdLst/>
            <a:ahLst/>
            <a:cxnLst/>
            <a:rect l="l" t="t" r="r" b="b"/>
            <a:pathLst>
              <a:path w="8629650" h="3175">
                <a:moveTo>
                  <a:pt x="0" y="0"/>
                </a:moveTo>
                <a:lnTo>
                  <a:pt x="8629650" y="3175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514" y="243966"/>
            <a:ext cx="897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32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NonClustered Columnstore</a:t>
            </a:r>
            <a:r>
              <a:rPr u="none" spc="-40" dirty="0"/>
              <a:t> </a:t>
            </a:r>
            <a:r>
              <a:rPr u="none" dirty="0"/>
              <a:t>Index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5940" y="1063878"/>
            <a:ext cx="6071870" cy="271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Standard configuration</a:t>
            </a:r>
            <a:r>
              <a:rPr sz="20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requires: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160"/>
              </a:lnSpc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Separate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Warehouse for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000" spc="-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000">
              <a:latin typeface="Cambria"/>
              <a:cs typeface="Cambria"/>
            </a:endParaRPr>
          </a:p>
          <a:p>
            <a:pPr marL="12700" marR="1684655">
              <a:lnSpc>
                <a:spcPts val="2160"/>
              </a:lnSpc>
              <a:spcBef>
                <a:spcPts val="15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 collected from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multiple</a:t>
            </a:r>
            <a:r>
              <a:rPr sz="2000" spc="-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sources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Hence,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provides: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02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Updateable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NonClustered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Columnstore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Index</a:t>
            </a: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(NCCI)</a:t>
            </a:r>
            <a:endParaRPr sz="2000">
              <a:latin typeface="Cambria"/>
              <a:cs typeface="Cambria"/>
            </a:endParaRPr>
          </a:p>
          <a:p>
            <a:pPr marL="756285" lvl="1" indent="-342900">
              <a:lnSpc>
                <a:spcPts val="195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Real time analytics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operational</a:t>
            </a:r>
            <a:r>
              <a:rPr sz="18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schema</a:t>
            </a:r>
            <a:endParaRPr sz="1800">
              <a:latin typeface="Cambria"/>
              <a:cs typeface="Cambria"/>
            </a:endParaRPr>
          </a:p>
          <a:p>
            <a:pPr marL="756285" lvl="1" indent="-342900">
              <a:lnSpc>
                <a:spcPts val="1945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Existing OLTP need not be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changed</a:t>
            </a:r>
            <a:endParaRPr sz="1800">
              <a:latin typeface="Cambria"/>
              <a:cs typeface="Cambria"/>
            </a:endParaRPr>
          </a:p>
          <a:p>
            <a:pPr marL="756285" lvl="1" indent="-342900">
              <a:lnSpc>
                <a:spcPts val="205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Single NCCI can replace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other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OLTP workload</a:t>
            </a:r>
            <a:r>
              <a:rPr sz="18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indexes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Following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figure shows 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 with</a:t>
            </a:r>
            <a:r>
              <a:rPr sz="2000" spc="-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NCCI: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1372" y="4175759"/>
            <a:ext cx="6858000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800" y="4171188"/>
            <a:ext cx="6867525" cy="1990725"/>
          </a:xfrm>
          <a:custGeom>
            <a:avLst/>
            <a:gdLst/>
            <a:ahLst/>
            <a:cxnLst/>
            <a:rect l="l" t="t" r="r" b="b"/>
            <a:pathLst>
              <a:path w="6867525" h="1990725">
                <a:moveTo>
                  <a:pt x="0" y="1990344"/>
                </a:moveTo>
                <a:lnTo>
                  <a:pt x="6867144" y="1990344"/>
                </a:lnTo>
                <a:lnTo>
                  <a:pt x="6867144" y="0"/>
                </a:lnTo>
                <a:lnTo>
                  <a:pt x="0" y="0"/>
                </a:lnTo>
                <a:lnTo>
                  <a:pt x="0" y="19903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2540"/>
            <a:ext cx="674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Challenges </a:t>
            </a:r>
            <a:r>
              <a:rPr u="none" dirty="0"/>
              <a:t>with NCCI</a:t>
            </a:r>
            <a:r>
              <a:rPr u="none" spc="-85" dirty="0"/>
              <a:t> </a:t>
            </a:r>
            <a:r>
              <a:rPr u="none" spc="-5" dirty="0"/>
              <a:t>Configuration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50875"/>
            <a:ext cx="8778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nd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Solution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1975" y="5579364"/>
            <a:ext cx="7127875" cy="5867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Overall,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 is a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trade-off between real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time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operational analytics and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its</a:t>
            </a:r>
            <a:r>
              <a:rPr sz="1600" spc="2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impact</a:t>
            </a:r>
            <a:endParaRPr sz="16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operational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workload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7817" y="1415033"/>
            <a:ext cx="4650105" cy="1386840"/>
          </a:xfrm>
          <a:custGeom>
            <a:avLst/>
            <a:gdLst/>
            <a:ahLst/>
            <a:cxnLst/>
            <a:rect l="l" t="t" r="r" b="b"/>
            <a:pathLst>
              <a:path w="4650105" h="1386839">
                <a:moveTo>
                  <a:pt x="4418584" y="0"/>
                </a:moveTo>
                <a:lnTo>
                  <a:pt x="0" y="0"/>
                </a:lnTo>
                <a:lnTo>
                  <a:pt x="0" y="1386839"/>
                </a:lnTo>
                <a:lnTo>
                  <a:pt x="4418584" y="1386839"/>
                </a:lnTo>
                <a:lnTo>
                  <a:pt x="4465161" y="1382143"/>
                </a:lnTo>
                <a:lnTo>
                  <a:pt x="4508545" y="1368673"/>
                </a:lnTo>
                <a:lnTo>
                  <a:pt x="4547807" y="1347359"/>
                </a:lnTo>
                <a:lnTo>
                  <a:pt x="4582017" y="1319133"/>
                </a:lnTo>
                <a:lnTo>
                  <a:pt x="4610243" y="1284923"/>
                </a:lnTo>
                <a:lnTo>
                  <a:pt x="4631557" y="1245661"/>
                </a:lnTo>
                <a:lnTo>
                  <a:pt x="4645027" y="1202277"/>
                </a:lnTo>
                <a:lnTo>
                  <a:pt x="4649724" y="1155699"/>
                </a:lnTo>
                <a:lnTo>
                  <a:pt x="4649724" y="231139"/>
                </a:lnTo>
                <a:lnTo>
                  <a:pt x="4645027" y="184562"/>
                </a:lnTo>
                <a:lnTo>
                  <a:pt x="4631557" y="141178"/>
                </a:lnTo>
                <a:lnTo>
                  <a:pt x="4610243" y="101916"/>
                </a:lnTo>
                <a:lnTo>
                  <a:pt x="4582017" y="67706"/>
                </a:lnTo>
                <a:lnTo>
                  <a:pt x="4547807" y="39480"/>
                </a:lnTo>
                <a:lnTo>
                  <a:pt x="4508545" y="18166"/>
                </a:lnTo>
                <a:lnTo>
                  <a:pt x="4465161" y="4696"/>
                </a:lnTo>
                <a:lnTo>
                  <a:pt x="4418584" y="0"/>
                </a:lnTo>
                <a:close/>
              </a:path>
            </a:pathLst>
          </a:custGeom>
          <a:solidFill>
            <a:srgbClr val="F1F1F1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7817" y="1415033"/>
            <a:ext cx="4650105" cy="1386840"/>
          </a:xfrm>
          <a:custGeom>
            <a:avLst/>
            <a:gdLst/>
            <a:ahLst/>
            <a:cxnLst/>
            <a:rect l="l" t="t" r="r" b="b"/>
            <a:pathLst>
              <a:path w="4650105" h="1386839">
                <a:moveTo>
                  <a:pt x="4649724" y="231139"/>
                </a:moveTo>
                <a:lnTo>
                  <a:pt x="4649724" y="1155699"/>
                </a:lnTo>
                <a:lnTo>
                  <a:pt x="4645027" y="1202277"/>
                </a:lnTo>
                <a:lnTo>
                  <a:pt x="4631557" y="1245661"/>
                </a:lnTo>
                <a:lnTo>
                  <a:pt x="4610243" y="1284923"/>
                </a:lnTo>
                <a:lnTo>
                  <a:pt x="4582017" y="1319133"/>
                </a:lnTo>
                <a:lnTo>
                  <a:pt x="4547807" y="1347359"/>
                </a:lnTo>
                <a:lnTo>
                  <a:pt x="4508545" y="1368673"/>
                </a:lnTo>
                <a:lnTo>
                  <a:pt x="4465161" y="1382143"/>
                </a:lnTo>
                <a:lnTo>
                  <a:pt x="4418584" y="1386839"/>
                </a:lnTo>
                <a:lnTo>
                  <a:pt x="0" y="1386839"/>
                </a:lnTo>
                <a:lnTo>
                  <a:pt x="0" y="0"/>
                </a:lnTo>
                <a:lnTo>
                  <a:pt x="4418584" y="0"/>
                </a:lnTo>
                <a:lnTo>
                  <a:pt x="4465161" y="4696"/>
                </a:lnTo>
                <a:lnTo>
                  <a:pt x="4508545" y="18166"/>
                </a:lnTo>
                <a:lnTo>
                  <a:pt x="4547807" y="39480"/>
                </a:lnTo>
                <a:lnTo>
                  <a:pt x="4582017" y="67706"/>
                </a:lnTo>
                <a:lnTo>
                  <a:pt x="4610243" y="101916"/>
                </a:lnTo>
                <a:lnTo>
                  <a:pt x="4631557" y="141178"/>
                </a:lnTo>
                <a:lnTo>
                  <a:pt x="4645027" y="184562"/>
                </a:lnTo>
                <a:lnTo>
                  <a:pt x="4649724" y="231139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79290" y="1369313"/>
            <a:ext cx="4015104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queries</a:t>
            </a:r>
            <a:endParaRPr sz="1600">
              <a:latin typeface="Cambria"/>
              <a:cs typeface="Cambria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Normalized schema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OLTP</a:t>
            </a:r>
            <a:r>
              <a:rPr sz="16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1600">
              <a:latin typeface="Cambria"/>
              <a:cs typeface="Cambria"/>
            </a:endParaRPr>
          </a:p>
          <a:p>
            <a:pPr marL="184785" indent="-172085">
              <a:lnSpc>
                <a:spcPts val="1825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Normalization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might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involve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complex</a:t>
            </a:r>
            <a:r>
              <a:rPr sz="1600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joins</a:t>
            </a:r>
            <a:endParaRPr sz="1600">
              <a:latin typeface="Cambria"/>
              <a:cs typeface="Cambria"/>
            </a:endParaRPr>
          </a:p>
          <a:p>
            <a:pPr marL="184785">
              <a:lnSpc>
                <a:spcPts val="1825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between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many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1600">
              <a:latin typeface="Cambria"/>
              <a:cs typeface="Cambria"/>
            </a:endParaRPr>
          </a:p>
          <a:p>
            <a:pPr marL="184785" marR="5080" indent="-172085">
              <a:lnSpc>
                <a:spcPts val="173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Using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same </a:t>
            </a: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OLTP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database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might lead to 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very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poor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62633" y="1471422"/>
            <a:ext cx="2615565" cy="1274445"/>
          </a:xfrm>
          <a:custGeom>
            <a:avLst/>
            <a:gdLst/>
            <a:ahLst/>
            <a:cxnLst/>
            <a:rect l="l" t="t" r="r" b="b"/>
            <a:pathLst>
              <a:path w="2615565" h="1274445">
                <a:moveTo>
                  <a:pt x="2402840" y="0"/>
                </a:moveTo>
                <a:lnTo>
                  <a:pt x="212344" y="0"/>
                </a:lnTo>
                <a:lnTo>
                  <a:pt x="163672" y="5610"/>
                </a:lnTo>
                <a:lnTo>
                  <a:pt x="118983" y="21592"/>
                </a:lnTo>
                <a:lnTo>
                  <a:pt x="79556" y="46666"/>
                </a:lnTo>
                <a:lnTo>
                  <a:pt x="46666" y="79556"/>
                </a:lnTo>
                <a:lnTo>
                  <a:pt x="21592" y="118983"/>
                </a:lnTo>
                <a:lnTo>
                  <a:pt x="5610" y="163672"/>
                </a:lnTo>
                <a:lnTo>
                  <a:pt x="0" y="212343"/>
                </a:lnTo>
                <a:lnTo>
                  <a:pt x="0" y="1061719"/>
                </a:lnTo>
                <a:lnTo>
                  <a:pt x="5610" y="1110391"/>
                </a:lnTo>
                <a:lnTo>
                  <a:pt x="21592" y="1155080"/>
                </a:lnTo>
                <a:lnTo>
                  <a:pt x="46666" y="1194507"/>
                </a:lnTo>
                <a:lnTo>
                  <a:pt x="79556" y="1227397"/>
                </a:lnTo>
                <a:lnTo>
                  <a:pt x="118983" y="1252471"/>
                </a:lnTo>
                <a:lnTo>
                  <a:pt x="163672" y="1268453"/>
                </a:lnTo>
                <a:lnTo>
                  <a:pt x="212344" y="1274063"/>
                </a:lnTo>
                <a:lnTo>
                  <a:pt x="2402840" y="1274063"/>
                </a:lnTo>
                <a:lnTo>
                  <a:pt x="2451511" y="1268453"/>
                </a:lnTo>
                <a:lnTo>
                  <a:pt x="2496200" y="1252471"/>
                </a:lnTo>
                <a:lnTo>
                  <a:pt x="2535627" y="1227397"/>
                </a:lnTo>
                <a:lnTo>
                  <a:pt x="2568517" y="1194507"/>
                </a:lnTo>
                <a:lnTo>
                  <a:pt x="2593591" y="1155080"/>
                </a:lnTo>
                <a:lnTo>
                  <a:pt x="2609573" y="1110391"/>
                </a:lnTo>
                <a:lnTo>
                  <a:pt x="2615184" y="1061719"/>
                </a:lnTo>
                <a:lnTo>
                  <a:pt x="2615184" y="212343"/>
                </a:lnTo>
                <a:lnTo>
                  <a:pt x="2609573" y="163672"/>
                </a:lnTo>
                <a:lnTo>
                  <a:pt x="2593591" y="118983"/>
                </a:lnTo>
                <a:lnTo>
                  <a:pt x="2568517" y="79556"/>
                </a:lnTo>
                <a:lnTo>
                  <a:pt x="2535627" y="46666"/>
                </a:lnTo>
                <a:lnTo>
                  <a:pt x="2496200" y="21592"/>
                </a:lnTo>
                <a:lnTo>
                  <a:pt x="2451511" y="5610"/>
                </a:lnTo>
                <a:lnTo>
                  <a:pt x="240284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2633" y="1471422"/>
            <a:ext cx="2615565" cy="1274445"/>
          </a:xfrm>
          <a:custGeom>
            <a:avLst/>
            <a:gdLst/>
            <a:ahLst/>
            <a:cxnLst/>
            <a:rect l="l" t="t" r="r" b="b"/>
            <a:pathLst>
              <a:path w="2615565" h="1274445">
                <a:moveTo>
                  <a:pt x="0" y="212343"/>
                </a:moveTo>
                <a:lnTo>
                  <a:pt x="5610" y="163672"/>
                </a:lnTo>
                <a:lnTo>
                  <a:pt x="21592" y="118983"/>
                </a:lnTo>
                <a:lnTo>
                  <a:pt x="46666" y="79556"/>
                </a:lnTo>
                <a:lnTo>
                  <a:pt x="79556" y="46666"/>
                </a:lnTo>
                <a:lnTo>
                  <a:pt x="118983" y="21592"/>
                </a:lnTo>
                <a:lnTo>
                  <a:pt x="163672" y="5610"/>
                </a:lnTo>
                <a:lnTo>
                  <a:pt x="212344" y="0"/>
                </a:lnTo>
                <a:lnTo>
                  <a:pt x="2402840" y="0"/>
                </a:lnTo>
                <a:lnTo>
                  <a:pt x="2451511" y="5610"/>
                </a:lnTo>
                <a:lnTo>
                  <a:pt x="2496200" y="21592"/>
                </a:lnTo>
                <a:lnTo>
                  <a:pt x="2535627" y="46666"/>
                </a:lnTo>
                <a:lnTo>
                  <a:pt x="2568517" y="79556"/>
                </a:lnTo>
                <a:lnTo>
                  <a:pt x="2593591" y="118983"/>
                </a:lnTo>
                <a:lnTo>
                  <a:pt x="2609573" y="163672"/>
                </a:lnTo>
                <a:lnTo>
                  <a:pt x="2615184" y="212343"/>
                </a:lnTo>
                <a:lnTo>
                  <a:pt x="2615184" y="1061719"/>
                </a:lnTo>
                <a:lnTo>
                  <a:pt x="2609573" y="1110391"/>
                </a:lnTo>
                <a:lnTo>
                  <a:pt x="2593591" y="1155080"/>
                </a:lnTo>
                <a:lnTo>
                  <a:pt x="2568517" y="1194507"/>
                </a:lnTo>
                <a:lnTo>
                  <a:pt x="2535627" y="1227397"/>
                </a:lnTo>
                <a:lnTo>
                  <a:pt x="2496200" y="1252471"/>
                </a:lnTo>
                <a:lnTo>
                  <a:pt x="2451511" y="1268453"/>
                </a:lnTo>
                <a:lnTo>
                  <a:pt x="2402840" y="1274063"/>
                </a:lnTo>
                <a:lnTo>
                  <a:pt x="212344" y="1274063"/>
                </a:lnTo>
                <a:lnTo>
                  <a:pt x="163672" y="1268453"/>
                </a:lnTo>
                <a:lnTo>
                  <a:pt x="118983" y="1252471"/>
                </a:lnTo>
                <a:lnTo>
                  <a:pt x="79556" y="1227397"/>
                </a:lnTo>
                <a:lnTo>
                  <a:pt x="46666" y="1194507"/>
                </a:lnTo>
                <a:lnTo>
                  <a:pt x="21592" y="1155080"/>
                </a:lnTo>
                <a:lnTo>
                  <a:pt x="5610" y="1110391"/>
                </a:lnTo>
                <a:lnTo>
                  <a:pt x="0" y="1061719"/>
                </a:lnTo>
                <a:lnTo>
                  <a:pt x="0" y="2123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54835" y="1885645"/>
            <a:ext cx="1432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Challenges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80865" y="2929889"/>
            <a:ext cx="4653280" cy="1190625"/>
          </a:xfrm>
          <a:custGeom>
            <a:avLst/>
            <a:gdLst/>
            <a:ahLst/>
            <a:cxnLst/>
            <a:rect l="l" t="t" r="r" b="b"/>
            <a:pathLst>
              <a:path w="4653280" h="1190625">
                <a:moveTo>
                  <a:pt x="4454398" y="0"/>
                </a:moveTo>
                <a:lnTo>
                  <a:pt x="0" y="0"/>
                </a:lnTo>
                <a:lnTo>
                  <a:pt x="0" y="1190244"/>
                </a:lnTo>
                <a:lnTo>
                  <a:pt x="4454398" y="1190244"/>
                </a:lnTo>
                <a:lnTo>
                  <a:pt x="4499896" y="1185007"/>
                </a:lnTo>
                <a:lnTo>
                  <a:pt x="4541656" y="1170088"/>
                </a:lnTo>
                <a:lnTo>
                  <a:pt x="4578488" y="1146676"/>
                </a:lnTo>
                <a:lnTo>
                  <a:pt x="4609204" y="1115960"/>
                </a:lnTo>
                <a:lnTo>
                  <a:pt x="4632616" y="1079128"/>
                </a:lnTo>
                <a:lnTo>
                  <a:pt x="4647535" y="1037368"/>
                </a:lnTo>
                <a:lnTo>
                  <a:pt x="4652772" y="991869"/>
                </a:lnTo>
                <a:lnTo>
                  <a:pt x="4652772" y="198374"/>
                </a:lnTo>
                <a:lnTo>
                  <a:pt x="4647535" y="152875"/>
                </a:lnTo>
                <a:lnTo>
                  <a:pt x="4632616" y="111115"/>
                </a:lnTo>
                <a:lnTo>
                  <a:pt x="4609204" y="74283"/>
                </a:lnTo>
                <a:lnTo>
                  <a:pt x="4578488" y="43567"/>
                </a:lnTo>
                <a:lnTo>
                  <a:pt x="4541656" y="20155"/>
                </a:lnTo>
                <a:lnTo>
                  <a:pt x="4499896" y="5236"/>
                </a:lnTo>
                <a:lnTo>
                  <a:pt x="4454398" y="0"/>
                </a:lnTo>
                <a:close/>
              </a:path>
            </a:pathLst>
          </a:custGeom>
          <a:solidFill>
            <a:srgbClr val="F1F1F1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0865" y="2929889"/>
            <a:ext cx="4653280" cy="1190625"/>
          </a:xfrm>
          <a:custGeom>
            <a:avLst/>
            <a:gdLst/>
            <a:ahLst/>
            <a:cxnLst/>
            <a:rect l="l" t="t" r="r" b="b"/>
            <a:pathLst>
              <a:path w="4653280" h="1190625">
                <a:moveTo>
                  <a:pt x="4652772" y="198374"/>
                </a:moveTo>
                <a:lnTo>
                  <a:pt x="4652772" y="991869"/>
                </a:lnTo>
                <a:lnTo>
                  <a:pt x="4647535" y="1037368"/>
                </a:lnTo>
                <a:lnTo>
                  <a:pt x="4632616" y="1079128"/>
                </a:lnTo>
                <a:lnTo>
                  <a:pt x="4609204" y="1115960"/>
                </a:lnTo>
                <a:lnTo>
                  <a:pt x="4578488" y="1146676"/>
                </a:lnTo>
                <a:lnTo>
                  <a:pt x="4541656" y="1170088"/>
                </a:lnTo>
                <a:lnTo>
                  <a:pt x="4499896" y="1185007"/>
                </a:lnTo>
                <a:lnTo>
                  <a:pt x="4454398" y="1190244"/>
                </a:lnTo>
                <a:lnTo>
                  <a:pt x="0" y="1190244"/>
                </a:lnTo>
                <a:lnTo>
                  <a:pt x="0" y="0"/>
                </a:lnTo>
                <a:lnTo>
                  <a:pt x="4454398" y="0"/>
                </a:lnTo>
                <a:lnTo>
                  <a:pt x="4499896" y="5236"/>
                </a:lnTo>
                <a:lnTo>
                  <a:pt x="4541656" y="20155"/>
                </a:lnTo>
                <a:lnTo>
                  <a:pt x="4578488" y="43567"/>
                </a:lnTo>
                <a:lnTo>
                  <a:pt x="4609204" y="74283"/>
                </a:lnTo>
                <a:lnTo>
                  <a:pt x="4632616" y="111115"/>
                </a:lnTo>
                <a:lnTo>
                  <a:pt x="4647535" y="152875"/>
                </a:lnTo>
                <a:lnTo>
                  <a:pt x="4652772" y="198374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28364" y="3031617"/>
            <a:ext cx="4309110" cy="9518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146685" indent="-172085">
              <a:lnSpc>
                <a:spcPts val="173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Use of NCCI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which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execute many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analytics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queries in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few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seconds</a:t>
            </a:r>
            <a:endParaRPr sz="1600">
              <a:latin typeface="Cambria"/>
              <a:cs typeface="Cambria"/>
            </a:endParaRPr>
          </a:p>
          <a:p>
            <a:pPr marL="184785" indent="-172085">
              <a:lnSpc>
                <a:spcPts val="1795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 dedicated Data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Warehouse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could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improve</a:t>
            </a:r>
            <a:r>
              <a:rPr sz="1600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marL="184785">
              <a:lnSpc>
                <a:spcPts val="1825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query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2633" y="2864357"/>
            <a:ext cx="2618740" cy="1274445"/>
          </a:xfrm>
          <a:custGeom>
            <a:avLst/>
            <a:gdLst/>
            <a:ahLst/>
            <a:cxnLst/>
            <a:rect l="l" t="t" r="r" b="b"/>
            <a:pathLst>
              <a:path w="2618740" h="1274445">
                <a:moveTo>
                  <a:pt x="2405888" y="0"/>
                </a:moveTo>
                <a:lnTo>
                  <a:pt x="212344" y="0"/>
                </a:lnTo>
                <a:lnTo>
                  <a:pt x="163672" y="5610"/>
                </a:lnTo>
                <a:lnTo>
                  <a:pt x="118983" y="21592"/>
                </a:lnTo>
                <a:lnTo>
                  <a:pt x="79556" y="46666"/>
                </a:lnTo>
                <a:lnTo>
                  <a:pt x="46666" y="79556"/>
                </a:lnTo>
                <a:lnTo>
                  <a:pt x="21592" y="118983"/>
                </a:lnTo>
                <a:lnTo>
                  <a:pt x="5610" y="163672"/>
                </a:lnTo>
                <a:lnTo>
                  <a:pt x="0" y="212344"/>
                </a:lnTo>
                <a:lnTo>
                  <a:pt x="0" y="1061720"/>
                </a:lnTo>
                <a:lnTo>
                  <a:pt x="5610" y="1110391"/>
                </a:lnTo>
                <a:lnTo>
                  <a:pt x="21592" y="1155080"/>
                </a:lnTo>
                <a:lnTo>
                  <a:pt x="46666" y="1194507"/>
                </a:lnTo>
                <a:lnTo>
                  <a:pt x="79556" y="1227397"/>
                </a:lnTo>
                <a:lnTo>
                  <a:pt x="118983" y="1252471"/>
                </a:lnTo>
                <a:lnTo>
                  <a:pt x="163672" y="1268453"/>
                </a:lnTo>
                <a:lnTo>
                  <a:pt x="212344" y="1274064"/>
                </a:lnTo>
                <a:lnTo>
                  <a:pt x="2405888" y="1274064"/>
                </a:lnTo>
                <a:lnTo>
                  <a:pt x="2454559" y="1268453"/>
                </a:lnTo>
                <a:lnTo>
                  <a:pt x="2499248" y="1252471"/>
                </a:lnTo>
                <a:lnTo>
                  <a:pt x="2538675" y="1227397"/>
                </a:lnTo>
                <a:lnTo>
                  <a:pt x="2571565" y="1194507"/>
                </a:lnTo>
                <a:lnTo>
                  <a:pt x="2596639" y="1155080"/>
                </a:lnTo>
                <a:lnTo>
                  <a:pt x="2612621" y="1110391"/>
                </a:lnTo>
                <a:lnTo>
                  <a:pt x="2618232" y="1061720"/>
                </a:lnTo>
                <a:lnTo>
                  <a:pt x="2618232" y="212344"/>
                </a:lnTo>
                <a:lnTo>
                  <a:pt x="2612621" y="163672"/>
                </a:lnTo>
                <a:lnTo>
                  <a:pt x="2596639" y="118983"/>
                </a:lnTo>
                <a:lnTo>
                  <a:pt x="2571565" y="79556"/>
                </a:lnTo>
                <a:lnTo>
                  <a:pt x="2538675" y="46666"/>
                </a:lnTo>
                <a:lnTo>
                  <a:pt x="2499248" y="21592"/>
                </a:lnTo>
                <a:lnTo>
                  <a:pt x="2454559" y="5610"/>
                </a:lnTo>
                <a:lnTo>
                  <a:pt x="24058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2633" y="2864357"/>
            <a:ext cx="2618740" cy="1274445"/>
          </a:xfrm>
          <a:custGeom>
            <a:avLst/>
            <a:gdLst/>
            <a:ahLst/>
            <a:cxnLst/>
            <a:rect l="l" t="t" r="r" b="b"/>
            <a:pathLst>
              <a:path w="2618740" h="1274445">
                <a:moveTo>
                  <a:pt x="0" y="212344"/>
                </a:moveTo>
                <a:lnTo>
                  <a:pt x="5610" y="163672"/>
                </a:lnTo>
                <a:lnTo>
                  <a:pt x="21592" y="118983"/>
                </a:lnTo>
                <a:lnTo>
                  <a:pt x="46666" y="79556"/>
                </a:lnTo>
                <a:lnTo>
                  <a:pt x="79556" y="46666"/>
                </a:lnTo>
                <a:lnTo>
                  <a:pt x="118983" y="21592"/>
                </a:lnTo>
                <a:lnTo>
                  <a:pt x="163672" y="5610"/>
                </a:lnTo>
                <a:lnTo>
                  <a:pt x="212344" y="0"/>
                </a:lnTo>
                <a:lnTo>
                  <a:pt x="2405888" y="0"/>
                </a:lnTo>
                <a:lnTo>
                  <a:pt x="2454559" y="5610"/>
                </a:lnTo>
                <a:lnTo>
                  <a:pt x="2499248" y="21592"/>
                </a:lnTo>
                <a:lnTo>
                  <a:pt x="2538675" y="46666"/>
                </a:lnTo>
                <a:lnTo>
                  <a:pt x="2571565" y="79556"/>
                </a:lnTo>
                <a:lnTo>
                  <a:pt x="2596639" y="118983"/>
                </a:lnTo>
                <a:lnTo>
                  <a:pt x="2612621" y="163672"/>
                </a:lnTo>
                <a:lnTo>
                  <a:pt x="2618232" y="212344"/>
                </a:lnTo>
                <a:lnTo>
                  <a:pt x="2618232" y="1061720"/>
                </a:lnTo>
                <a:lnTo>
                  <a:pt x="2612621" y="1110391"/>
                </a:lnTo>
                <a:lnTo>
                  <a:pt x="2596639" y="1155080"/>
                </a:lnTo>
                <a:lnTo>
                  <a:pt x="2571565" y="1194507"/>
                </a:lnTo>
                <a:lnTo>
                  <a:pt x="2538675" y="1227397"/>
                </a:lnTo>
                <a:lnTo>
                  <a:pt x="2499248" y="1252471"/>
                </a:lnTo>
                <a:lnTo>
                  <a:pt x="2454559" y="1268453"/>
                </a:lnTo>
                <a:lnTo>
                  <a:pt x="2405888" y="1274064"/>
                </a:lnTo>
                <a:lnTo>
                  <a:pt x="212344" y="1274064"/>
                </a:lnTo>
                <a:lnTo>
                  <a:pt x="163672" y="1268453"/>
                </a:lnTo>
                <a:lnTo>
                  <a:pt x="118983" y="1252471"/>
                </a:lnTo>
                <a:lnTo>
                  <a:pt x="79556" y="1227397"/>
                </a:lnTo>
                <a:lnTo>
                  <a:pt x="46666" y="1194507"/>
                </a:lnTo>
                <a:lnTo>
                  <a:pt x="21592" y="1155080"/>
                </a:lnTo>
                <a:lnTo>
                  <a:pt x="5610" y="1110391"/>
                </a:lnTo>
                <a:lnTo>
                  <a:pt x="0" y="1061720"/>
                </a:lnTo>
                <a:lnTo>
                  <a:pt x="0" y="2123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16379" y="3279775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80865" y="4263390"/>
            <a:ext cx="4653280" cy="1150620"/>
          </a:xfrm>
          <a:custGeom>
            <a:avLst/>
            <a:gdLst/>
            <a:ahLst/>
            <a:cxnLst/>
            <a:rect l="l" t="t" r="r" b="b"/>
            <a:pathLst>
              <a:path w="4653280" h="1150620">
                <a:moveTo>
                  <a:pt x="4461002" y="0"/>
                </a:moveTo>
                <a:lnTo>
                  <a:pt x="0" y="0"/>
                </a:lnTo>
                <a:lnTo>
                  <a:pt x="0" y="1150619"/>
                </a:lnTo>
                <a:lnTo>
                  <a:pt x="4461002" y="1150619"/>
                </a:lnTo>
                <a:lnTo>
                  <a:pt x="4504975" y="1145555"/>
                </a:lnTo>
                <a:lnTo>
                  <a:pt x="4545340" y="1131129"/>
                </a:lnTo>
                <a:lnTo>
                  <a:pt x="4580947" y="1108492"/>
                </a:lnTo>
                <a:lnTo>
                  <a:pt x="4610644" y="1078795"/>
                </a:lnTo>
                <a:lnTo>
                  <a:pt x="4633281" y="1043188"/>
                </a:lnTo>
                <a:lnTo>
                  <a:pt x="4647707" y="1002823"/>
                </a:lnTo>
                <a:lnTo>
                  <a:pt x="4652772" y="958849"/>
                </a:lnTo>
                <a:lnTo>
                  <a:pt x="4652772" y="191769"/>
                </a:lnTo>
                <a:lnTo>
                  <a:pt x="4647707" y="147796"/>
                </a:lnTo>
                <a:lnTo>
                  <a:pt x="4633281" y="107431"/>
                </a:lnTo>
                <a:lnTo>
                  <a:pt x="4610644" y="71824"/>
                </a:lnTo>
                <a:lnTo>
                  <a:pt x="4580947" y="42127"/>
                </a:lnTo>
                <a:lnTo>
                  <a:pt x="4545340" y="19490"/>
                </a:lnTo>
                <a:lnTo>
                  <a:pt x="4504975" y="5064"/>
                </a:lnTo>
                <a:lnTo>
                  <a:pt x="4461002" y="0"/>
                </a:lnTo>
                <a:close/>
              </a:path>
            </a:pathLst>
          </a:custGeom>
          <a:solidFill>
            <a:srgbClr val="F1F1F1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0865" y="4263390"/>
            <a:ext cx="4653280" cy="1150620"/>
          </a:xfrm>
          <a:custGeom>
            <a:avLst/>
            <a:gdLst/>
            <a:ahLst/>
            <a:cxnLst/>
            <a:rect l="l" t="t" r="r" b="b"/>
            <a:pathLst>
              <a:path w="4653280" h="1150620">
                <a:moveTo>
                  <a:pt x="4652772" y="191769"/>
                </a:moveTo>
                <a:lnTo>
                  <a:pt x="4652772" y="958849"/>
                </a:lnTo>
                <a:lnTo>
                  <a:pt x="4647707" y="1002823"/>
                </a:lnTo>
                <a:lnTo>
                  <a:pt x="4633281" y="1043188"/>
                </a:lnTo>
                <a:lnTo>
                  <a:pt x="4610644" y="1078795"/>
                </a:lnTo>
                <a:lnTo>
                  <a:pt x="4580947" y="1108492"/>
                </a:lnTo>
                <a:lnTo>
                  <a:pt x="4545340" y="1131129"/>
                </a:lnTo>
                <a:lnTo>
                  <a:pt x="4504975" y="1145555"/>
                </a:lnTo>
                <a:lnTo>
                  <a:pt x="4461002" y="1150619"/>
                </a:lnTo>
                <a:lnTo>
                  <a:pt x="0" y="1150619"/>
                </a:lnTo>
                <a:lnTo>
                  <a:pt x="0" y="0"/>
                </a:lnTo>
                <a:lnTo>
                  <a:pt x="4461002" y="0"/>
                </a:lnTo>
                <a:lnTo>
                  <a:pt x="4504975" y="5064"/>
                </a:lnTo>
                <a:lnTo>
                  <a:pt x="4545340" y="19490"/>
                </a:lnTo>
                <a:lnTo>
                  <a:pt x="4580947" y="42127"/>
                </a:lnTo>
                <a:lnTo>
                  <a:pt x="4610644" y="71824"/>
                </a:lnTo>
                <a:lnTo>
                  <a:pt x="4633281" y="107431"/>
                </a:lnTo>
                <a:lnTo>
                  <a:pt x="4647707" y="147796"/>
                </a:lnTo>
                <a:lnTo>
                  <a:pt x="4652772" y="191769"/>
                </a:lnTo>
                <a:close/>
              </a:path>
            </a:pathLst>
          </a:custGeom>
          <a:ln w="2590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28364" y="4333113"/>
            <a:ext cx="372681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Filtered Columnstore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Index</a:t>
            </a:r>
            <a:endParaRPr sz="1600">
              <a:latin typeface="Cambria"/>
              <a:cs typeface="Cambria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Compression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Delay</a:t>
            </a:r>
            <a:endParaRPr sz="1600">
              <a:latin typeface="Cambria"/>
              <a:cs typeface="Cambria"/>
            </a:endParaRPr>
          </a:p>
          <a:p>
            <a:pPr marL="184785" marR="5080" indent="-172085">
              <a:lnSpc>
                <a:spcPts val="173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Offloading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Analytics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Queries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 Readable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Secondary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62633" y="4202429"/>
            <a:ext cx="2618740" cy="1274445"/>
          </a:xfrm>
          <a:custGeom>
            <a:avLst/>
            <a:gdLst/>
            <a:ahLst/>
            <a:cxnLst/>
            <a:rect l="l" t="t" r="r" b="b"/>
            <a:pathLst>
              <a:path w="2618740" h="1274445">
                <a:moveTo>
                  <a:pt x="2405888" y="0"/>
                </a:moveTo>
                <a:lnTo>
                  <a:pt x="212344" y="0"/>
                </a:lnTo>
                <a:lnTo>
                  <a:pt x="163672" y="5610"/>
                </a:lnTo>
                <a:lnTo>
                  <a:pt x="118983" y="21592"/>
                </a:lnTo>
                <a:lnTo>
                  <a:pt x="79556" y="46666"/>
                </a:lnTo>
                <a:lnTo>
                  <a:pt x="46666" y="79556"/>
                </a:lnTo>
                <a:lnTo>
                  <a:pt x="21592" y="118983"/>
                </a:lnTo>
                <a:lnTo>
                  <a:pt x="5610" y="163672"/>
                </a:lnTo>
                <a:lnTo>
                  <a:pt x="0" y="212344"/>
                </a:lnTo>
                <a:lnTo>
                  <a:pt x="0" y="1061720"/>
                </a:lnTo>
                <a:lnTo>
                  <a:pt x="5610" y="1110391"/>
                </a:lnTo>
                <a:lnTo>
                  <a:pt x="21592" y="1155080"/>
                </a:lnTo>
                <a:lnTo>
                  <a:pt x="46666" y="1194507"/>
                </a:lnTo>
                <a:lnTo>
                  <a:pt x="79556" y="1227397"/>
                </a:lnTo>
                <a:lnTo>
                  <a:pt x="118983" y="1252471"/>
                </a:lnTo>
                <a:lnTo>
                  <a:pt x="163672" y="1268453"/>
                </a:lnTo>
                <a:lnTo>
                  <a:pt x="212344" y="1274064"/>
                </a:lnTo>
                <a:lnTo>
                  <a:pt x="2405888" y="1274064"/>
                </a:lnTo>
                <a:lnTo>
                  <a:pt x="2454559" y="1268453"/>
                </a:lnTo>
                <a:lnTo>
                  <a:pt x="2499248" y="1252471"/>
                </a:lnTo>
                <a:lnTo>
                  <a:pt x="2538675" y="1227397"/>
                </a:lnTo>
                <a:lnTo>
                  <a:pt x="2571565" y="1194507"/>
                </a:lnTo>
                <a:lnTo>
                  <a:pt x="2596639" y="1155080"/>
                </a:lnTo>
                <a:lnTo>
                  <a:pt x="2612621" y="1110391"/>
                </a:lnTo>
                <a:lnTo>
                  <a:pt x="2618232" y="1061720"/>
                </a:lnTo>
                <a:lnTo>
                  <a:pt x="2618232" y="212344"/>
                </a:lnTo>
                <a:lnTo>
                  <a:pt x="2612621" y="163672"/>
                </a:lnTo>
                <a:lnTo>
                  <a:pt x="2596639" y="118983"/>
                </a:lnTo>
                <a:lnTo>
                  <a:pt x="2571565" y="79556"/>
                </a:lnTo>
                <a:lnTo>
                  <a:pt x="2538675" y="46666"/>
                </a:lnTo>
                <a:lnTo>
                  <a:pt x="2499248" y="21592"/>
                </a:lnTo>
                <a:lnTo>
                  <a:pt x="2454559" y="5610"/>
                </a:lnTo>
                <a:lnTo>
                  <a:pt x="24058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2633" y="4202429"/>
            <a:ext cx="2618740" cy="1274445"/>
          </a:xfrm>
          <a:custGeom>
            <a:avLst/>
            <a:gdLst/>
            <a:ahLst/>
            <a:cxnLst/>
            <a:rect l="l" t="t" r="r" b="b"/>
            <a:pathLst>
              <a:path w="2618740" h="1274445">
                <a:moveTo>
                  <a:pt x="0" y="212344"/>
                </a:moveTo>
                <a:lnTo>
                  <a:pt x="5610" y="163672"/>
                </a:lnTo>
                <a:lnTo>
                  <a:pt x="21592" y="118983"/>
                </a:lnTo>
                <a:lnTo>
                  <a:pt x="46666" y="79556"/>
                </a:lnTo>
                <a:lnTo>
                  <a:pt x="79556" y="46666"/>
                </a:lnTo>
                <a:lnTo>
                  <a:pt x="118983" y="21592"/>
                </a:lnTo>
                <a:lnTo>
                  <a:pt x="163672" y="5610"/>
                </a:lnTo>
                <a:lnTo>
                  <a:pt x="212344" y="0"/>
                </a:lnTo>
                <a:lnTo>
                  <a:pt x="2405888" y="0"/>
                </a:lnTo>
                <a:lnTo>
                  <a:pt x="2454559" y="5610"/>
                </a:lnTo>
                <a:lnTo>
                  <a:pt x="2499248" y="21592"/>
                </a:lnTo>
                <a:lnTo>
                  <a:pt x="2538675" y="46666"/>
                </a:lnTo>
                <a:lnTo>
                  <a:pt x="2571565" y="79556"/>
                </a:lnTo>
                <a:lnTo>
                  <a:pt x="2596639" y="118983"/>
                </a:lnTo>
                <a:lnTo>
                  <a:pt x="2612621" y="163672"/>
                </a:lnTo>
                <a:lnTo>
                  <a:pt x="2618232" y="212344"/>
                </a:lnTo>
                <a:lnTo>
                  <a:pt x="2618232" y="1061720"/>
                </a:lnTo>
                <a:lnTo>
                  <a:pt x="2612621" y="1110391"/>
                </a:lnTo>
                <a:lnTo>
                  <a:pt x="2596639" y="1155080"/>
                </a:lnTo>
                <a:lnTo>
                  <a:pt x="2571565" y="1194507"/>
                </a:lnTo>
                <a:lnTo>
                  <a:pt x="2538675" y="1227397"/>
                </a:lnTo>
                <a:lnTo>
                  <a:pt x="2499248" y="1252471"/>
                </a:lnTo>
                <a:lnTo>
                  <a:pt x="2454559" y="1268453"/>
                </a:lnTo>
                <a:lnTo>
                  <a:pt x="2405888" y="1274064"/>
                </a:lnTo>
                <a:lnTo>
                  <a:pt x="212344" y="1274064"/>
                </a:lnTo>
                <a:lnTo>
                  <a:pt x="163672" y="1268453"/>
                </a:lnTo>
                <a:lnTo>
                  <a:pt x="118983" y="1252471"/>
                </a:lnTo>
                <a:lnTo>
                  <a:pt x="79556" y="1227397"/>
                </a:lnTo>
                <a:lnTo>
                  <a:pt x="46666" y="1194507"/>
                </a:lnTo>
                <a:lnTo>
                  <a:pt x="21592" y="1155080"/>
                </a:lnTo>
                <a:lnTo>
                  <a:pt x="5610" y="1110391"/>
                </a:lnTo>
                <a:lnTo>
                  <a:pt x="0" y="1061720"/>
                </a:lnTo>
                <a:lnTo>
                  <a:pt x="0" y="2123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99946" y="4288663"/>
            <a:ext cx="19418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Reduce</a:t>
            </a:r>
            <a:r>
              <a:rPr sz="24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impact  on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operational  workload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890" y="1500377"/>
            <a:ext cx="3785870" cy="3359150"/>
          </a:xfrm>
          <a:custGeom>
            <a:avLst/>
            <a:gdLst/>
            <a:ahLst/>
            <a:cxnLst/>
            <a:rect l="l" t="t" r="r" b="b"/>
            <a:pathLst>
              <a:path w="3785870" h="3359150">
                <a:moveTo>
                  <a:pt x="3225800" y="0"/>
                </a:moveTo>
                <a:lnTo>
                  <a:pt x="559828" y="0"/>
                </a:lnTo>
                <a:lnTo>
                  <a:pt x="511525" y="2055"/>
                </a:lnTo>
                <a:lnTo>
                  <a:pt x="464362" y="8109"/>
                </a:lnTo>
                <a:lnTo>
                  <a:pt x="418508" y="17993"/>
                </a:lnTo>
                <a:lnTo>
                  <a:pt x="374131" y="31539"/>
                </a:lnTo>
                <a:lnTo>
                  <a:pt x="331400" y="48579"/>
                </a:lnTo>
                <a:lnTo>
                  <a:pt x="290481" y="68945"/>
                </a:lnTo>
                <a:lnTo>
                  <a:pt x="251544" y="92469"/>
                </a:lnTo>
                <a:lnTo>
                  <a:pt x="214756" y="118982"/>
                </a:lnTo>
                <a:lnTo>
                  <a:pt x="180285" y="148316"/>
                </a:lnTo>
                <a:lnTo>
                  <a:pt x="148299" y="180303"/>
                </a:lnTo>
                <a:lnTo>
                  <a:pt x="118967" y="214775"/>
                </a:lnTo>
                <a:lnTo>
                  <a:pt x="92457" y="251563"/>
                </a:lnTo>
                <a:lnTo>
                  <a:pt x="68935" y="290499"/>
                </a:lnTo>
                <a:lnTo>
                  <a:pt x="48572" y="331416"/>
                </a:lnTo>
                <a:lnTo>
                  <a:pt x="31534" y="374145"/>
                </a:lnTo>
                <a:lnTo>
                  <a:pt x="17990" y="418517"/>
                </a:lnTo>
                <a:lnTo>
                  <a:pt x="8107" y="464365"/>
                </a:lnTo>
                <a:lnTo>
                  <a:pt x="2054" y="511521"/>
                </a:lnTo>
                <a:lnTo>
                  <a:pt x="0" y="559815"/>
                </a:lnTo>
                <a:lnTo>
                  <a:pt x="0" y="2799079"/>
                </a:lnTo>
                <a:lnTo>
                  <a:pt x="2054" y="2847374"/>
                </a:lnTo>
                <a:lnTo>
                  <a:pt x="8107" y="2894530"/>
                </a:lnTo>
                <a:lnTo>
                  <a:pt x="17990" y="2940378"/>
                </a:lnTo>
                <a:lnTo>
                  <a:pt x="31534" y="2984750"/>
                </a:lnTo>
                <a:lnTo>
                  <a:pt x="48572" y="3027479"/>
                </a:lnTo>
                <a:lnTo>
                  <a:pt x="68935" y="3068396"/>
                </a:lnTo>
                <a:lnTo>
                  <a:pt x="92457" y="3107332"/>
                </a:lnTo>
                <a:lnTo>
                  <a:pt x="118967" y="3144120"/>
                </a:lnTo>
                <a:lnTo>
                  <a:pt x="148299" y="3178592"/>
                </a:lnTo>
                <a:lnTo>
                  <a:pt x="180285" y="3210579"/>
                </a:lnTo>
                <a:lnTo>
                  <a:pt x="214756" y="3239913"/>
                </a:lnTo>
                <a:lnTo>
                  <a:pt x="251544" y="3266426"/>
                </a:lnTo>
                <a:lnTo>
                  <a:pt x="290481" y="3289950"/>
                </a:lnTo>
                <a:lnTo>
                  <a:pt x="331400" y="3310316"/>
                </a:lnTo>
                <a:lnTo>
                  <a:pt x="374131" y="3327356"/>
                </a:lnTo>
                <a:lnTo>
                  <a:pt x="418508" y="3340902"/>
                </a:lnTo>
                <a:lnTo>
                  <a:pt x="464362" y="3350786"/>
                </a:lnTo>
                <a:lnTo>
                  <a:pt x="511525" y="3356840"/>
                </a:lnTo>
                <a:lnTo>
                  <a:pt x="559828" y="3358896"/>
                </a:lnTo>
                <a:lnTo>
                  <a:pt x="3225800" y="3358896"/>
                </a:lnTo>
                <a:lnTo>
                  <a:pt x="3274094" y="3356840"/>
                </a:lnTo>
                <a:lnTo>
                  <a:pt x="3321250" y="3350786"/>
                </a:lnTo>
                <a:lnTo>
                  <a:pt x="3367098" y="3340902"/>
                </a:lnTo>
                <a:lnTo>
                  <a:pt x="3411470" y="3327356"/>
                </a:lnTo>
                <a:lnTo>
                  <a:pt x="3454199" y="3310316"/>
                </a:lnTo>
                <a:lnTo>
                  <a:pt x="3495116" y="3289950"/>
                </a:lnTo>
                <a:lnTo>
                  <a:pt x="3534052" y="3266426"/>
                </a:lnTo>
                <a:lnTo>
                  <a:pt x="3570840" y="3239913"/>
                </a:lnTo>
                <a:lnTo>
                  <a:pt x="3605312" y="3210579"/>
                </a:lnTo>
                <a:lnTo>
                  <a:pt x="3637299" y="3178592"/>
                </a:lnTo>
                <a:lnTo>
                  <a:pt x="3666633" y="3144120"/>
                </a:lnTo>
                <a:lnTo>
                  <a:pt x="3693146" y="3107332"/>
                </a:lnTo>
                <a:lnTo>
                  <a:pt x="3716670" y="3068396"/>
                </a:lnTo>
                <a:lnTo>
                  <a:pt x="3737036" y="3027479"/>
                </a:lnTo>
                <a:lnTo>
                  <a:pt x="3754076" y="2984750"/>
                </a:lnTo>
                <a:lnTo>
                  <a:pt x="3767622" y="2940378"/>
                </a:lnTo>
                <a:lnTo>
                  <a:pt x="3777506" y="2894530"/>
                </a:lnTo>
                <a:lnTo>
                  <a:pt x="3783560" y="2847374"/>
                </a:lnTo>
                <a:lnTo>
                  <a:pt x="3785616" y="2799079"/>
                </a:lnTo>
                <a:lnTo>
                  <a:pt x="3785616" y="559815"/>
                </a:lnTo>
                <a:lnTo>
                  <a:pt x="3783560" y="511521"/>
                </a:lnTo>
                <a:lnTo>
                  <a:pt x="3777506" y="464365"/>
                </a:lnTo>
                <a:lnTo>
                  <a:pt x="3767622" y="418517"/>
                </a:lnTo>
                <a:lnTo>
                  <a:pt x="3754076" y="374145"/>
                </a:lnTo>
                <a:lnTo>
                  <a:pt x="3737036" y="331416"/>
                </a:lnTo>
                <a:lnTo>
                  <a:pt x="3716670" y="290499"/>
                </a:lnTo>
                <a:lnTo>
                  <a:pt x="3693146" y="251563"/>
                </a:lnTo>
                <a:lnTo>
                  <a:pt x="3666633" y="214775"/>
                </a:lnTo>
                <a:lnTo>
                  <a:pt x="3637299" y="180303"/>
                </a:lnTo>
                <a:lnTo>
                  <a:pt x="3605312" y="148316"/>
                </a:lnTo>
                <a:lnTo>
                  <a:pt x="3570840" y="118982"/>
                </a:lnTo>
                <a:lnTo>
                  <a:pt x="3534052" y="92469"/>
                </a:lnTo>
                <a:lnTo>
                  <a:pt x="3495116" y="68945"/>
                </a:lnTo>
                <a:lnTo>
                  <a:pt x="3454199" y="48579"/>
                </a:lnTo>
                <a:lnTo>
                  <a:pt x="3411470" y="31539"/>
                </a:lnTo>
                <a:lnTo>
                  <a:pt x="3367098" y="17993"/>
                </a:lnTo>
                <a:lnTo>
                  <a:pt x="3321250" y="8109"/>
                </a:lnTo>
                <a:lnTo>
                  <a:pt x="3274094" y="2055"/>
                </a:lnTo>
                <a:lnTo>
                  <a:pt x="32258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N</a:t>
            </a:r>
            <a:r>
              <a:rPr dirty="0"/>
              <a:t>ative </a:t>
            </a:r>
            <a:r>
              <a:rPr spc="-5" dirty="0"/>
              <a:t>JSON</a:t>
            </a:r>
            <a:r>
              <a:rPr spc="-100" dirty="0"/>
              <a:t> </a:t>
            </a:r>
            <a:r>
              <a:rPr dirty="0"/>
              <a:t>Support	</a:t>
            </a:r>
          </a:p>
        </p:txBody>
      </p:sp>
      <p:sp>
        <p:nvSpPr>
          <p:cNvPr id="18" name="object 18"/>
          <p:cNvSpPr/>
          <p:nvPr/>
        </p:nvSpPr>
        <p:spPr>
          <a:xfrm>
            <a:off x="643890" y="1500377"/>
            <a:ext cx="3785870" cy="3359150"/>
          </a:xfrm>
          <a:custGeom>
            <a:avLst/>
            <a:gdLst/>
            <a:ahLst/>
            <a:cxnLst/>
            <a:rect l="l" t="t" r="r" b="b"/>
            <a:pathLst>
              <a:path w="3785870" h="3359150">
                <a:moveTo>
                  <a:pt x="0" y="559815"/>
                </a:moveTo>
                <a:lnTo>
                  <a:pt x="2054" y="511521"/>
                </a:lnTo>
                <a:lnTo>
                  <a:pt x="8107" y="464365"/>
                </a:lnTo>
                <a:lnTo>
                  <a:pt x="17990" y="418517"/>
                </a:lnTo>
                <a:lnTo>
                  <a:pt x="31534" y="374145"/>
                </a:lnTo>
                <a:lnTo>
                  <a:pt x="48572" y="331416"/>
                </a:lnTo>
                <a:lnTo>
                  <a:pt x="68935" y="290499"/>
                </a:lnTo>
                <a:lnTo>
                  <a:pt x="92457" y="251563"/>
                </a:lnTo>
                <a:lnTo>
                  <a:pt x="118967" y="214775"/>
                </a:lnTo>
                <a:lnTo>
                  <a:pt x="148299" y="180303"/>
                </a:lnTo>
                <a:lnTo>
                  <a:pt x="180285" y="148316"/>
                </a:lnTo>
                <a:lnTo>
                  <a:pt x="214756" y="118982"/>
                </a:lnTo>
                <a:lnTo>
                  <a:pt x="251544" y="92469"/>
                </a:lnTo>
                <a:lnTo>
                  <a:pt x="290481" y="68945"/>
                </a:lnTo>
                <a:lnTo>
                  <a:pt x="331400" y="48579"/>
                </a:lnTo>
                <a:lnTo>
                  <a:pt x="374131" y="31539"/>
                </a:lnTo>
                <a:lnTo>
                  <a:pt x="418508" y="17993"/>
                </a:lnTo>
                <a:lnTo>
                  <a:pt x="464362" y="8109"/>
                </a:lnTo>
                <a:lnTo>
                  <a:pt x="511525" y="2055"/>
                </a:lnTo>
                <a:lnTo>
                  <a:pt x="559828" y="0"/>
                </a:lnTo>
                <a:lnTo>
                  <a:pt x="3225800" y="0"/>
                </a:lnTo>
                <a:lnTo>
                  <a:pt x="3274094" y="2055"/>
                </a:lnTo>
                <a:lnTo>
                  <a:pt x="3321250" y="8109"/>
                </a:lnTo>
                <a:lnTo>
                  <a:pt x="3367098" y="17993"/>
                </a:lnTo>
                <a:lnTo>
                  <a:pt x="3411470" y="31539"/>
                </a:lnTo>
                <a:lnTo>
                  <a:pt x="3454199" y="48579"/>
                </a:lnTo>
                <a:lnTo>
                  <a:pt x="3495116" y="68945"/>
                </a:lnTo>
                <a:lnTo>
                  <a:pt x="3534052" y="92469"/>
                </a:lnTo>
                <a:lnTo>
                  <a:pt x="3570840" y="118982"/>
                </a:lnTo>
                <a:lnTo>
                  <a:pt x="3605312" y="148316"/>
                </a:lnTo>
                <a:lnTo>
                  <a:pt x="3637299" y="180303"/>
                </a:lnTo>
                <a:lnTo>
                  <a:pt x="3666633" y="214775"/>
                </a:lnTo>
                <a:lnTo>
                  <a:pt x="3693146" y="251563"/>
                </a:lnTo>
                <a:lnTo>
                  <a:pt x="3716670" y="290499"/>
                </a:lnTo>
                <a:lnTo>
                  <a:pt x="3737036" y="331416"/>
                </a:lnTo>
                <a:lnTo>
                  <a:pt x="3754076" y="374145"/>
                </a:lnTo>
                <a:lnTo>
                  <a:pt x="3767622" y="418517"/>
                </a:lnTo>
                <a:lnTo>
                  <a:pt x="3777506" y="464365"/>
                </a:lnTo>
                <a:lnTo>
                  <a:pt x="3783560" y="511521"/>
                </a:lnTo>
                <a:lnTo>
                  <a:pt x="3785616" y="559815"/>
                </a:lnTo>
                <a:lnTo>
                  <a:pt x="3785616" y="2799079"/>
                </a:lnTo>
                <a:lnTo>
                  <a:pt x="3783560" y="2847374"/>
                </a:lnTo>
                <a:lnTo>
                  <a:pt x="3777506" y="2894530"/>
                </a:lnTo>
                <a:lnTo>
                  <a:pt x="3767622" y="2940378"/>
                </a:lnTo>
                <a:lnTo>
                  <a:pt x="3754076" y="2984750"/>
                </a:lnTo>
                <a:lnTo>
                  <a:pt x="3737036" y="3027479"/>
                </a:lnTo>
                <a:lnTo>
                  <a:pt x="3716670" y="3068396"/>
                </a:lnTo>
                <a:lnTo>
                  <a:pt x="3693146" y="3107332"/>
                </a:lnTo>
                <a:lnTo>
                  <a:pt x="3666633" y="3144120"/>
                </a:lnTo>
                <a:lnTo>
                  <a:pt x="3637299" y="3178592"/>
                </a:lnTo>
                <a:lnTo>
                  <a:pt x="3605312" y="3210579"/>
                </a:lnTo>
                <a:lnTo>
                  <a:pt x="3570840" y="3239913"/>
                </a:lnTo>
                <a:lnTo>
                  <a:pt x="3534052" y="3266426"/>
                </a:lnTo>
                <a:lnTo>
                  <a:pt x="3495116" y="3289950"/>
                </a:lnTo>
                <a:lnTo>
                  <a:pt x="3454199" y="3310316"/>
                </a:lnTo>
                <a:lnTo>
                  <a:pt x="3411470" y="3327356"/>
                </a:lnTo>
                <a:lnTo>
                  <a:pt x="3367098" y="3340902"/>
                </a:lnTo>
                <a:lnTo>
                  <a:pt x="3321250" y="3350786"/>
                </a:lnTo>
                <a:lnTo>
                  <a:pt x="3274094" y="3356840"/>
                </a:lnTo>
                <a:lnTo>
                  <a:pt x="3225800" y="3358896"/>
                </a:lnTo>
                <a:lnTo>
                  <a:pt x="559828" y="3358896"/>
                </a:lnTo>
                <a:lnTo>
                  <a:pt x="511525" y="3356840"/>
                </a:lnTo>
                <a:lnTo>
                  <a:pt x="464362" y="3350786"/>
                </a:lnTo>
                <a:lnTo>
                  <a:pt x="418508" y="3340902"/>
                </a:lnTo>
                <a:lnTo>
                  <a:pt x="374131" y="3327356"/>
                </a:lnTo>
                <a:lnTo>
                  <a:pt x="331400" y="3310316"/>
                </a:lnTo>
                <a:lnTo>
                  <a:pt x="290481" y="3289950"/>
                </a:lnTo>
                <a:lnTo>
                  <a:pt x="251544" y="3266426"/>
                </a:lnTo>
                <a:lnTo>
                  <a:pt x="214756" y="3239913"/>
                </a:lnTo>
                <a:lnTo>
                  <a:pt x="180285" y="3210579"/>
                </a:lnTo>
                <a:lnTo>
                  <a:pt x="148299" y="3178592"/>
                </a:lnTo>
                <a:lnTo>
                  <a:pt x="118967" y="3144120"/>
                </a:lnTo>
                <a:lnTo>
                  <a:pt x="92457" y="3107332"/>
                </a:lnTo>
                <a:lnTo>
                  <a:pt x="68935" y="3068396"/>
                </a:lnTo>
                <a:lnTo>
                  <a:pt x="48572" y="3027479"/>
                </a:lnTo>
                <a:lnTo>
                  <a:pt x="31534" y="2984750"/>
                </a:lnTo>
                <a:lnTo>
                  <a:pt x="17990" y="2940378"/>
                </a:lnTo>
                <a:lnTo>
                  <a:pt x="8107" y="2894530"/>
                </a:lnTo>
                <a:lnTo>
                  <a:pt x="2054" y="2847374"/>
                </a:lnTo>
                <a:lnTo>
                  <a:pt x="0" y="2799079"/>
                </a:lnTo>
                <a:lnTo>
                  <a:pt x="0" y="559815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5850" y="1572514"/>
            <a:ext cx="22256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JavaScript</a:t>
            </a:r>
            <a:r>
              <a:rPr sz="24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Object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Notation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(JSON)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5850" y="2563494"/>
            <a:ext cx="3063875" cy="2171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49530" indent="-228600">
              <a:lnSpc>
                <a:spcPts val="2380"/>
              </a:lnSpc>
              <a:spcBef>
                <a:spcPts val="390"/>
              </a:spcBef>
              <a:buClr>
                <a:srgbClr val="000000"/>
              </a:buClr>
              <a:buFont typeface="Arial"/>
              <a:buChar char="▪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A subset of </a:t>
            </a:r>
            <a:r>
              <a:rPr sz="2200" spc="-20" dirty="0">
                <a:solidFill>
                  <a:srgbClr val="001F5F"/>
                </a:solidFill>
                <a:latin typeface="Cambria"/>
                <a:cs typeface="Cambria"/>
              </a:rPr>
              <a:t>JavaScript 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programming</a:t>
            </a:r>
            <a:r>
              <a:rPr sz="22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language</a:t>
            </a:r>
            <a:endParaRPr sz="2200">
              <a:latin typeface="Cambria"/>
              <a:cs typeface="Cambria"/>
            </a:endParaRPr>
          </a:p>
          <a:p>
            <a:pPr marL="241300" indent="-228600">
              <a:lnSpc>
                <a:spcPts val="2205"/>
              </a:lnSpc>
              <a:buClr>
                <a:srgbClr val="000000"/>
              </a:buClr>
              <a:buFont typeface="Arial"/>
              <a:buChar char="▪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Language-independent,</a:t>
            </a:r>
            <a:endParaRPr sz="2200">
              <a:latin typeface="Cambria"/>
              <a:cs typeface="Cambria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lightweight</a:t>
            </a:r>
            <a:endParaRPr sz="2200">
              <a:latin typeface="Cambria"/>
              <a:cs typeface="Cambria"/>
            </a:endParaRPr>
          </a:p>
          <a:p>
            <a:pPr marL="241300" marR="669925" indent="-228600" algn="just">
              <a:lnSpc>
                <a:spcPts val="2380"/>
              </a:lnSpc>
              <a:spcBef>
                <a:spcPts val="165"/>
              </a:spcBef>
              <a:buClr>
                <a:srgbClr val="000000"/>
              </a:buClr>
              <a:buFont typeface="Arial"/>
              <a:buChar char="▪"/>
              <a:tabLst>
                <a:tab pos="241300" algn="l"/>
              </a:tabLst>
            </a:pP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Provides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a human 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readable </a:t>
            </a:r>
            <a:r>
              <a:rPr sz="2200" spc="-20" dirty="0">
                <a:solidFill>
                  <a:srgbClr val="001F5F"/>
                </a:solidFill>
                <a:latin typeface="Cambria"/>
                <a:cs typeface="Cambria"/>
              </a:rPr>
              <a:t>text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data 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exchange</a:t>
            </a:r>
            <a:r>
              <a:rPr sz="22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format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1134" y="1572005"/>
            <a:ext cx="3787140" cy="3357879"/>
          </a:xfrm>
          <a:custGeom>
            <a:avLst/>
            <a:gdLst/>
            <a:ahLst/>
            <a:cxnLst/>
            <a:rect l="l" t="t" r="r" b="b"/>
            <a:pathLst>
              <a:path w="3787140" h="3357879">
                <a:moveTo>
                  <a:pt x="3227578" y="0"/>
                </a:moveTo>
                <a:lnTo>
                  <a:pt x="559562" y="0"/>
                </a:lnTo>
                <a:lnTo>
                  <a:pt x="511287" y="2054"/>
                </a:lnTo>
                <a:lnTo>
                  <a:pt x="464151" y="8105"/>
                </a:lnTo>
                <a:lnTo>
                  <a:pt x="418323" y="17984"/>
                </a:lnTo>
                <a:lnTo>
                  <a:pt x="373970" y="31523"/>
                </a:lnTo>
                <a:lnTo>
                  <a:pt x="331260" y="48555"/>
                </a:lnTo>
                <a:lnTo>
                  <a:pt x="290362" y="68911"/>
                </a:lnTo>
                <a:lnTo>
                  <a:pt x="251443" y="92424"/>
                </a:lnTo>
                <a:lnTo>
                  <a:pt x="214671" y="118924"/>
                </a:lnTo>
                <a:lnTo>
                  <a:pt x="180216" y="148244"/>
                </a:lnTo>
                <a:lnTo>
                  <a:pt x="148244" y="180216"/>
                </a:lnTo>
                <a:lnTo>
                  <a:pt x="118924" y="214671"/>
                </a:lnTo>
                <a:lnTo>
                  <a:pt x="92424" y="251443"/>
                </a:lnTo>
                <a:lnTo>
                  <a:pt x="68911" y="290362"/>
                </a:lnTo>
                <a:lnTo>
                  <a:pt x="48555" y="331260"/>
                </a:lnTo>
                <a:lnTo>
                  <a:pt x="31523" y="373970"/>
                </a:lnTo>
                <a:lnTo>
                  <a:pt x="17984" y="418323"/>
                </a:lnTo>
                <a:lnTo>
                  <a:pt x="8105" y="464151"/>
                </a:lnTo>
                <a:lnTo>
                  <a:pt x="2054" y="511287"/>
                </a:lnTo>
                <a:lnTo>
                  <a:pt x="0" y="559562"/>
                </a:lnTo>
                <a:lnTo>
                  <a:pt x="0" y="2797810"/>
                </a:lnTo>
                <a:lnTo>
                  <a:pt x="2054" y="2846084"/>
                </a:lnTo>
                <a:lnTo>
                  <a:pt x="8105" y="2893220"/>
                </a:lnTo>
                <a:lnTo>
                  <a:pt x="17984" y="2939048"/>
                </a:lnTo>
                <a:lnTo>
                  <a:pt x="31523" y="2983401"/>
                </a:lnTo>
                <a:lnTo>
                  <a:pt x="48555" y="3026111"/>
                </a:lnTo>
                <a:lnTo>
                  <a:pt x="68911" y="3067009"/>
                </a:lnTo>
                <a:lnTo>
                  <a:pt x="92424" y="3105928"/>
                </a:lnTo>
                <a:lnTo>
                  <a:pt x="118924" y="3142700"/>
                </a:lnTo>
                <a:lnTo>
                  <a:pt x="148244" y="3177155"/>
                </a:lnTo>
                <a:lnTo>
                  <a:pt x="180216" y="3209127"/>
                </a:lnTo>
                <a:lnTo>
                  <a:pt x="214671" y="3238447"/>
                </a:lnTo>
                <a:lnTo>
                  <a:pt x="251443" y="3264947"/>
                </a:lnTo>
                <a:lnTo>
                  <a:pt x="290362" y="3288460"/>
                </a:lnTo>
                <a:lnTo>
                  <a:pt x="331260" y="3308816"/>
                </a:lnTo>
                <a:lnTo>
                  <a:pt x="373970" y="3325848"/>
                </a:lnTo>
                <a:lnTo>
                  <a:pt x="418323" y="3339387"/>
                </a:lnTo>
                <a:lnTo>
                  <a:pt x="464151" y="3349266"/>
                </a:lnTo>
                <a:lnTo>
                  <a:pt x="511287" y="3355317"/>
                </a:lnTo>
                <a:lnTo>
                  <a:pt x="559562" y="3357372"/>
                </a:lnTo>
                <a:lnTo>
                  <a:pt x="3227578" y="3357372"/>
                </a:lnTo>
                <a:lnTo>
                  <a:pt x="3275852" y="3355317"/>
                </a:lnTo>
                <a:lnTo>
                  <a:pt x="3322988" y="3349266"/>
                </a:lnTo>
                <a:lnTo>
                  <a:pt x="3368816" y="3339387"/>
                </a:lnTo>
                <a:lnTo>
                  <a:pt x="3413169" y="3325848"/>
                </a:lnTo>
                <a:lnTo>
                  <a:pt x="3455879" y="3308816"/>
                </a:lnTo>
                <a:lnTo>
                  <a:pt x="3496777" y="3288460"/>
                </a:lnTo>
                <a:lnTo>
                  <a:pt x="3535696" y="3264947"/>
                </a:lnTo>
                <a:lnTo>
                  <a:pt x="3572468" y="3238447"/>
                </a:lnTo>
                <a:lnTo>
                  <a:pt x="3606923" y="3209127"/>
                </a:lnTo>
                <a:lnTo>
                  <a:pt x="3638895" y="3177155"/>
                </a:lnTo>
                <a:lnTo>
                  <a:pt x="3668215" y="3142700"/>
                </a:lnTo>
                <a:lnTo>
                  <a:pt x="3694715" y="3105928"/>
                </a:lnTo>
                <a:lnTo>
                  <a:pt x="3718228" y="3067009"/>
                </a:lnTo>
                <a:lnTo>
                  <a:pt x="3738584" y="3026111"/>
                </a:lnTo>
                <a:lnTo>
                  <a:pt x="3755616" y="2983401"/>
                </a:lnTo>
                <a:lnTo>
                  <a:pt x="3769155" y="2939048"/>
                </a:lnTo>
                <a:lnTo>
                  <a:pt x="3779034" y="2893220"/>
                </a:lnTo>
                <a:lnTo>
                  <a:pt x="3785085" y="2846084"/>
                </a:lnTo>
                <a:lnTo>
                  <a:pt x="3787140" y="2797810"/>
                </a:lnTo>
                <a:lnTo>
                  <a:pt x="3787140" y="559562"/>
                </a:lnTo>
                <a:lnTo>
                  <a:pt x="3785085" y="511287"/>
                </a:lnTo>
                <a:lnTo>
                  <a:pt x="3779034" y="464151"/>
                </a:lnTo>
                <a:lnTo>
                  <a:pt x="3769155" y="418323"/>
                </a:lnTo>
                <a:lnTo>
                  <a:pt x="3755616" y="373970"/>
                </a:lnTo>
                <a:lnTo>
                  <a:pt x="3738584" y="331260"/>
                </a:lnTo>
                <a:lnTo>
                  <a:pt x="3718228" y="290362"/>
                </a:lnTo>
                <a:lnTo>
                  <a:pt x="3694715" y="251443"/>
                </a:lnTo>
                <a:lnTo>
                  <a:pt x="3668215" y="214671"/>
                </a:lnTo>
                <a:lnTo>
                  <a:pt x="3638895" y="180216"/>
                </a:lnTo>
                <a:lnTo>
                  <a:pt x="3606923" y="148244"/>
                </a:lnTo>
                <a:lnTo>
                  <a:pt x="3572468" y="118924"/>
                </a:lnTo>
                <a:lnTo>
                  <a:pt x="3535696" y="92424"/>
                </a:lnTo>
                <a:lnTo>
                  <a:pt x="3496777" y="68911"/>
                </a:lnTo>
                <a:lnTo>
                  <a:pt x="3455879" y="48555"/>
                </a:lnTo>
                <a:lnTo>
                  <a:pt x="3413169" y="31523"/>
                </a:lnTo>
                <a:lnTo>
                  <a:pt x="3368816" y="17984"/>
                </a:lnTo>
                <a:lnTo>
                  <a:pt x="3322988" y="8105"/>
                </a:lnTo>
                <a:lnTo>
                  <a:pt x="3275852" y="2054"/>
                </a:lnTo>
                <a:lnTo>
                  <a:pt x="322757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1134" y="1572005"/>
            <a:ext cx="3787140" cy="3357879"/>
          </a:xfrm>
          <a:custGeom>
            <a:avLst/>
            <a:gdLst/>
            <a:ahLst/>
            <a:cxnLst/>
            <a:rect l="l" t="t" r="r" b="b"/>
            <a:pathLst>
              <a:path w="3787140" h="3357879">
                <a:moveTo>
                  <a:pt x="0" y="559562"/>
                </a:moveTo>
                <a:lnTo>
                  <a:pt x="2054" y="511287"/>
                </a:lnTo>
                <a:lnTo>
                  <a:pt x="8105" y="464151"/>
                </a:lnTo>
                <a:lnTo>
                  <a:pt x="17984" y="418323"/>
                </a:lnTo>
                <a:lnTo>
                  <a:pt x="31523" y="373970"/>
                </a:lnTo>
                <a:lnTo>
                  <a:pt x="48555" y="331260"/>
                </a:lnTo>
                <a:lnTo>
                  <a:pt x="68911" y="290362"/>
                </a:lnTo>
                <a:lnTo>
                  <a:pt x="92424" y="251443"/>
                </a:lnTo>
                <a:lnTo>
                  <a:pt x="118924" y="214671"/>
                </a:lnTo>
                <a:lnTo>
                  <a:pt x="148244" y="180216"/>
                </a:lnTo>
                <a:lnTo>
                  <a:pt x="180216" y="148244"/>
                </a:lnTo>
                <a:lnTo>
                  <a:pt x="214671" y="118924"/>
                </a:lnTo>
                <a:lnTo>
                  <a:pt x="251443" y="92424"/>
                </a:lnTo>
                <a:lnTo>
                  <a:pt x="290362" y="68911"/>
                </a:lnTo>
                <a:lnTo>
                  <a:pt x="331260" y="48555"/>
                </a:lnTo>
                <a:lnTo>
                  <a:pt x="373970" y="31523"/>
                </a:lnTo>
                <a:lnTo>
                  <a:pt x="418323" y="17984"/>
                </a:lnTo>
                <a:lnTo>
                  <a:pt x="464151" y="8105"/>
                </a:lnTo>
                <a:lnTo>
                  <a:pt x="511287" y="2054"/>
                </a:lnTo>
                <a:lnTo>
                  <a:pt x="559562" y="0"/>
                </a:lnTo>
                <a:lnTo>
                  <a:pt x="3227578" y="0"/>
                </a:lnTo>
                <a:lnTo>
                  <a:pt x="3275852" y="2054"/>
                </a:lnTo>
                <a:lnTo>
                  <a:pt x="3322988" y="8105"/>
                </a:lnTo>
                <a:lnTo>
                  <a:pt x="3368816" y="17984"/>
                </a:lnTo>
                <a:lnTo>
                  <a:pt x="3413169" y="31523"/>
                </a:lnTo>
                <a:lnTo>
                  <a:pt x="3455879" y="48555"/>
                </a:lnTo>
                <a:lnTo>
                  <a:pt x="3496777" y="68911"/>
                </a:lnTo>
                <a:lnTo>
                  <a:pt x="3535696" y="92424"/>
                </a:lnTo>
                <a:lnTo>
                  <a:pt x="3572468" y="118924"/>
                </a:lnTo>
                <a:lnTo>
                  <a:pt x="3606923" y="148244"/>
                </a:lnTo>
                <a:lnTo>
                  <a:pt x="3638895" y="180216"/>
                </a:lnTo>
                <a:lnTo>
                  <a:pt x="3668215" y="214671"/>
                </a:lnTo>
                <a:lnTo>
                  <a:pt x="3694715" y="251443"/>
                </a:lnTo>
                <a:lnTo>
                  <a:pt x="3718228" y="290362"/>
                </a:lnTo>
                <a:lnTo>
                  <a:pt x="3738584" y="331260"/>
                </a:lnTo>
                <a:lnTo>
                  <a:pt x="3755616" y="373970"/>
                </a:lnTo>
                <a:lnTo>
                  <a:pt x="3769155" y="418323"/>
                </a:lnTo>
                <a:lnTo>
                  <a:pt x="3779034" y="464151"/>
                </a:lnTo>
                <a:lnTo>
                  <a:pt x="3785085" y="511287"/>
                </a:lnTo>
                <a:lnTo>
                  <a:pt x="3787140" y="559562"/>
                </a:lnTo>
                <a:lnTo>
                  <a:pt x="3787140" y="2797810"/>
                </a:lnTo>
                <a:lnTo>
                  <a:pt x="3785085" y="2846084"/>
                </a:lnTo>
                <a:lnTo>
                  <a:pt x="3779034" y="2893220"/>
                </a:lnTo>
                <a:lnTo>
                  <a:pt x="3769155" y="2939048"/>
                </a:lnTo>
                <a:lnTo>
                  <a:pt x="3755616" y="2983401"/>
                </a:lnTo>
                <a:lnTo>
                  <a:pt x="3738584" y="3026111"/>
                </a:lnTo>
                <a:lnTo>
                  <a:pt x="3718228" y="3067009"/>
                </a:lnTo>
                <a:lnTo>
                  <a:pt x="3694715" y="3105928"/>
                </a:lnTo>
                <a:lnTo>
                  <a:pt x="3668215" y="3142700"/>
                </a:lnTo>
                <a:lnTo>
                  <a:pt x="3638895" y="3177155"/>
                </a:lnTo>
                <a:lnTo>
                  <a:pt x="3606923" y="3209127"/>
                </a:lnTo>
                <a:lnTo>
                  <a:pt x="3572468" y="3238447"/>
                </a:lnTo>
                <a:lnTo>
                  <a:pt x="3535696" y="3264947"/>
                </a:lnTo>
                <a:lnTo>
                  <a:pt x="3496777" y="3288460"/>
                </a:lnTo>
                <a:lnTo>
                  <a:pt x="3455879" y="3308816"/>
                </a:lnTo>
                <a:lnTo>
                  <a:pt x="3413169" y="3325848"/>
                </a:lnTo>
                <a:lnTo>
                  <a:pt x="3368816" y="3339387"/>
                </a:lnTo>
                <a:lnTo>
                  <a:pt x="3322988" y="3349266"/>
                </a:lnTo>
                <a:lnTo>
                  <a:pt x="3275852" y="3355317"/>
                </a:lnTo>
                <a:lnTo>
                  <a:pt x="3227578" y="3357372"/>
                </a:lnTo>
                <a:lnTo>
                  <a:pt x="559562" y="3357372"/>
                </a:lnTo>
                <a:lnTo>
                  <a:pt x="511287" y="3355317"/>
                </a:lnTo>
                <a:lnTo>
                  <a:pt x="464151" y="3349266"/>
                </a:lnTo>
                <a:lnTo>
                  <a:pt x="418323" y="3339387"/>
                </a:lnTo>
                <a:lnTo>
                  <a:pt x="373970" y="3325848"/>
                </a:lnTo>
                <a:lnTo>
                  <a:pt x="331260" y="3308816"/>
                </a:lnTo>
                <a:lnTo>
                  <a:pt x="290362" y="3288460"/>
                </a:lnTo>
                <a:lnTo>
                  <a:pt x="251443" y="3264947"/>
                </a:lnTo>
                <a:lnTo>
                  <a:pt x="214671" y="3238447"/>
                </a:lnTo>
                <a:lnTo>
                  <a:pt x="180216" y="3209127"/>
                </a:lnTo>
                <a:lnTo>
                  <a:pt x="148244" y="3177155"/>
                </a:lnTo>
                <a:lnTo>
                  <a:pt x="118924" y="3142700"/>
                </a:lnTo>
                <a:lnTo>
                  <a:pt x="92424" y="3105928"/>
                </a:lnTo>
                <a:lnTo>
                  <a:pt x="68911" y="3067009"/>
                </a:lnTo>
                <a:lnTo>
                  <a:pt x="48555" y="3026111"/>
                </a:lnTo>
                <a:lnTo>
                  <a:pt x="31523" y="2983401"/>
                </a:lnTo>
                <a:lnTo>
                  <a:pt x="17984" y="2939048"/>
                </a:lnTo>
                <a:lnTo>
                  <a:pt x="8105" y="2893220"/>
                </a:lnTo>
                <a:lnTo>
                  <a:pt x="2054" y="2846084"/>
                </a:lnTo>
                <a:lnTo>
                  <a:pt x="0" y="2797810"/>
                </a:lnTo>
                <a:lnTo>
                  <a:pt x="0" y="559562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43958" y="1808734"/>
            <a:ext cx="219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400" spc="-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743958" y="2470149"/>
            <a:ext cx="3185795" cy="2171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97790" indent="-228600">
              <a:lnSpc>
                <a:spcPts val="2380"/>
              </a:lnSpc>
              <a:spcBef>
                <a:spcPts val="390"/>
              </a:spcBef>
              <a:buClr>
                <a:srgbClr val="000000"/>
              </a:buClr>
              <a:buFont typeface="Arial"/>
              <a:buChar char="▪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1F5F"/>
                </a:solidFill>
                <a:latin typeface="Cambria"/>
                <a:cs typeface="Cambria"/>
              </a:rPr>
              <a:t>Native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support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JSON  data</a:t>
            </a:r>
            <a:endParaRPr sz="2200">
              <a:latin typeface="Cambria"/>
              <a:cs typeface="Cambria"/>
            </a:endParaRPr>
          </a:p>
          <a:p>
            <a:pPr marL="241300" indent="-228600">
              <a:lnSpc>
                <a:spcPts val="2205"/>
              </a:lnSpc>
              <a:buClr>
                <a:srgbClr val="000000"/>
              </a:buClr>
              <a:buFont typeface="Arial"/>
              <a:buChar char="▪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Supports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JSON data</a:t>
            </a:r>
            <a:r>
              <a:rPr sz="22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endParaRPr sz="2200">
              <a:latin typeface="Cambria"/>
              <a:cs typeface="Cambria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its </a:t>
            </a:r>
            <a:r>
              <a:rPr sz="2200" spc="-35" dirty="0">
                <a:solidFill>
                  <a:srgbClr val="001F5F"/>
                </a:solidFill>
                <a:latin typeface="Cambria"/>
                <a:cs typeface="Cambria"/>
              </a:rPr>
              <a:t>NVARCHAR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2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endParaRPr sz="2200">
              <a:latin typeface="Cambria"/>
              <a:cs typeface="Cambria"/>
            </a:endParaRPr>
          </a:p>
          <a:p>
            <a:pPr marL="299085" marR="403225" indent="-286385">
              <a:lnSpc>
                <a:spcPts val="2380"/>
              </a:lnSpc>
              <a:spcBef>
                <a:spcPts val="165"/>
              </a:spcBef>
              <a:buClr>
                <a:srgbClr val="000000"/>
              </a:buClr>
              <a:buFont typeface="Arial"/>
              <a:buChar char="▪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200" spc="-35" dirty="0">
                <a:solidFill>
                  <a:srgbClr val="001F5F"/>
                </a:solidFill>
                <a:latin typeface="Cambria"/>
                <a:cs typeface="Cambria"/>
              </a:rPr>
              <a:t>NVARCHAR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data 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type </a:t>
            </a:r>
            <a:r>
              <a:rPr sz="2200" spc="-15" dirty="0">
                <a:solidFill>
                  <a:srgbClr val="001F5F"/>
                </a:solidFill>
                <a:latin typeface="Cambria"/>
                <a:cs typeface="Cambria"/>
              </a:rPr>
              <a:t>provides more  </a:t>
            </a: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flexibility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532" y="4977384"/>
            <a:ext cx="7245350" cy="58547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6002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Developers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concentrate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application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logic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than having to write functions to  parse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JSON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Cambria"/>
                <a:cs typeface="Cambria"/>
              </a:rPr>
              <a:t>Exporting </a:t>
            </a:r>
            <a:r>
              <a:rPr u="none" spc="-5" dirty="0">
                <a:latin typeface="Cambria"/>
                <a:cs typeface="Cambria"/>
              </a:rPr>
              <a:t>Tabular Data as</a:t>
            </a:r>
            <a:r>
              <a:rPr u="none" spc="-95" dirty="0">
                <a:latin typeface="Cambria"/>
                <a:cs typeface="Cambria"/>
              </a:rPr>
              <a:t> </a:t>
            </a:r>
            <a:r>
              <a:rPr u="none" dirty="0">
                <a:latin typeface="Cambria"/>
                <a:cs typeface="Cambria"/>
              </a:rPr>
              <a:t>JSON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42671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ata</a:t>
            </a:r>
            <a:r>
              <a:rPr sz="3600" b="1" u="heavy" spc="-10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1-5	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7" y="1438783"/>
            <a:ext cx="820547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Following are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clauses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export tabular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JSON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FOR JSON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[AUTO|PATH]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clause</a:t>
            </a:r>
            <a:endParaRPr sz="2400">
              <a:latin typeface="Cambria"/>
              <a:cs typeface="Cambria"/>
            </a:endParaRPr>
          </a:p>
          <a:p>
            <a:pPr marL="4114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Use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this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clause 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queries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fetch data in JSON</a:t>
            </a:r>
            <a:r>
              <a:rPr sz="24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format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FOR JSON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AUTO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clause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automatically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formats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nested JSON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sub</a:t>
            </a:r>
            <a:endParaRPr sz="2400">
              <a:latin typeface="Cambria"/>
              <a:cs typeface="Cambria"/>
            </a:endParaRPr>
          </a:p>
          <a:p>
            <a:pPr marL="41148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arrays of query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result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Cambria"/>
                <a:cs typeface="Cambria"/>
              </a:rPr>
              <a:t>Exporting </a:t>
            </a:r>
            <a:r>
              <a:rPr u="none" spc="-5" dirty="0">
                <a:latin typeface="Cambria"/>
                <a:cs typeface="Cambria"/>
              </a:rPr>
              <a:t>Tabular Data as</a:t>
            </a:r>
            <a:r>
              <a:rPr u="none" spc="-95" dirty="0">
                <a:latin typeface="Cambria"/>
                <a:cs typeface="Cambria"/>
              </a:rPr>
              <a:t> </a:t>
            </a:r>
            <a:r>
              <a:rPr u="none" dirty="0">
                <a:latin typeface="Cambria"/>
                <a:cs typeface="Cambria"/>
              </a:rPr>
              <a:t>JSON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42671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ata</a:t>
            </a:r>
            <a:r>
              <a:rPr sz="3600" b="1" u="heavy" spc="-10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2-5	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148" y="1379067"/>
            <a:ext cx="33407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1: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Using FOR JSON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AUTO</a:t>
            </a:r>
            <a:r>
              <a:rPr sz="20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Clause: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2490673"/>
            <a:ext cx="292036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Create table</a:t>
            </a:r>
            <a:r>
              <a:rPr sz="20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Employees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Insert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some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57878" y="1925573"/>
            <a:ext cx="2501265" cy="2575560"/>
          </a:xfrm>
          <a:custGeom>
            <a:avLst/>
            <a:gdLst/>
            <a:ahLst/>
            <a:cxnLst/>
            <a:rect l="l" t="t" r="r" b="b"/>
            <a:pathLst>
              <a:path w="2501265" h="2575560">
                <a:moveTo>
                  <a:pt x="0" y="2575560"/>
                </a:moveTo>
                <a:lnTo>
                  <a:pt x="2500883" y="2575560"/>
                </a:lnTo>
                <a:lnTo>
                  <a:pt x="2500883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7878" y="1925573"/>
            <a:ext cx="2501265" cy="2575560"/>
          </a:xfrm>
          <a:custGeom>
            <a:avLst/>
            <a:gdLst/>
            <a:ahLst/>
            <a:cxnLst/>
            <a:rect l="l" t="t" r="r" b="b"/>
            <a:pathLst>
              <a:path w="2501265" h="2575560">
                <a:moveTo>
                  <a:pt x="0" y="2575560"/>
                </a:moveTo>
                <a:lnTo>
                  <a:pt x="2500883" y="2575560"/>
                </a:lnTo>
                <a:lnTo>
                  <a:pt x="2500883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37126" y="1854454"/>
            <a:ext cx="1358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CREATE</a:t>
            </a:r>
            <a:r>
              <a:rPr sz="16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7126" y="2098293"/>
            <a:ext cx="203644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Employees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</a:t>
            </a:r>
            <a:endParaRPr sz="1600">
              <a:latin typeface="Cambria"/>
              <a:cs typeface="Cambria"/>
            </a:endParaRPr>
          </a:p>
          <a:p>
            <a:pPr marL="12700" marR="5080" indent="4381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ID INT IDENTITY (1,1) 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NULL,</a:t>
            </a:r>
            <a:endParaRPr sz="1600">
              <a:latin typeface="Cambria"/>
              <a:cs typeface="Cambria"/>
            </a:endParaRPr>
          </a:p>
          <a:p>
            <a:pPr marL="12700" marR="19875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FirstName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 VARCHAR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(255),</a:t>
            </a:r>
            <a:endParaRPr sz="1600">
              <a:latin typeface="Cambria"/>
              <a:cs typeface="Cambria"/>
            </a:endParaRPr>
          </a:p>
          <a:p>
            <a:pPr marL="12700" marR="240029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LastName 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VARCHAR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(255),</a:t>
            </a:r>
            <a:endParaRPr sz="1600">
              <a:latin typeface="Cambria"/>
              <a:cs typeface="Cambria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Grade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INT,</a:t>
            </a:r>
            <a:endParaRPr sz="1600">
              <a:latin typeface="Cambria"/>
              <a:cs typeface="Cambria"/>
            </a:endParaRPr>
          </a:p>
          <a:p>
            <a:pPr marL="5651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Age DECIMAL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(3,1)</a:t>
            </a:r>
            <a:endParaRPr sz="1600">
              <a:latin typeface="Cambria"/>
              <a:cs typeface="Cambria"/>
            </a:endParaRPr>
          </a:p>
          <a:p>
            <a:pPr marL="5651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1390" y="2643377"/>
            <a:ext cx="856615" cy="71755"/>
          </a:xfrm>
          <a:custGeom>
            <a:avLst/>
            <a:gdLst/>
            <a:ahLst/>
            <a:cxnLst/>
            <a:rect l="l" t="t" r="r" b="b"/>
            <a:pathLst>
              <a:path w="856614" h="71755">
                <a:moveTo>
                  <a:pt x="820674" y="0"/>
                </a:moveTo>
                <a:lnTo>
                  <a:pt x="820674" y="17907"/>
                </a:lnTo>
                <a:lnTo>
                  <a:pt x="0" y="17907"/>
                </a:lnTo>
                <a:lnTo>
                  <a:pt x="0" y="53721"/>
                </a:lnTo>
                <a:lnTo>
                  <a:pt x="820674" y="53721"/>
                </a:lnTo>
                <a:lnTo>
                  <a:pt x="820674" y="71628"/>
                </a:lnTo>
                <a:lnTo>
                  <a:pt x="856488" y="35814"/>
                </a:lnTo>
                <a:lnTo>
                  <a:pt x="82067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1390" y="2643377"/>
            <a:ext cx="856615" cy="71755"/>
          </a:xfrm>
          <a:custGeom>
            <a:avLst/>
            <a:gdLst/>
            <a:ahLst/>
            <a:cxnLst/>
            <a:rect l="l" t="t" r="r" b="b"/>
            <a:pathLst>
              <a:path w="856614" h="71755">
                <a:moveTo>
                  <a:pt x="0" y="17907"/>
                </a:moveTo>
                <a:lnTo>
                  <a:pt x="820674" y="17907"/>
                </a:lnTo>
                <a:lnTo>
                  <a:pt x="820674" y="0"/>
                </a:lnTo>
                <a:lnTo>
                  <a:pt x="856488" y="35814"/>
                </a:lnTo>
                <a:lnTo>
                  <a:pt x="820674" y="71628"/>
                </a:lnTo>
                <a:lnTo>
                  <a:pt x="820674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15200" y="2382011"/>
            <a:ext cx="1066800" cy="58420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16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endParaRPr sz="16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created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8761" y="2611373"/>
            <a:ext cx="457200" cy="167640"/>
          </a:xfrm>
          <a:custGeom>
            <a:avLst/>
            <a:gdLst/>
            <a:ahLst/>
            <a:cxnLst/>
            <a:rect l="l" t="t" r="r" b="b"/>
            <a:pathLst>
              <a:path w="457200" h="167639">
                <a:moveTo>
                  <a:pt x="373634" y="0"/>
                </a:moveTo>
                <a:lnTo>
                  <a:pt x="373634" y="41909"/>
                </a:lnTo>
                <a:lnTo>
                  <a:pt x="0" y="41909"/>
                </a:lnTo>
                <a:lnTo>
                  <a:pt x="0" y="125729"/>
                </a:lnTo>
                <a:lnTo>
                  <a:pt x="373634" y="125729"/>
                </a:lnTo>
                <a:lnTo>
                  <a:pt x="373634" y="167639"/>
                </a:lnTo>
                <a:lnTo>
                  <a:pt x="457200" y="83819"/>
                </a:lnTo>
                <a:lnTo>
                  <a:pt x="37363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761" y="2611373"/>
            <a:ext cx="457200" cy="167640"/>
          </a:xfrm>
          <a:custGeom>
            <a:avLst/>
            <a:gdLst/>
            <a:ahLst/>
            <a:cxnLst/>
            <a:rect l="l" t="t" r="r" b="b"/>
            <a:pathLst>
              <a:path w="457200" h="167639">
                <a:moveTo>
                  <a:pt x="0" y="125729"/>
                </a:moveTo>
                <a:lnTo>
                  <a:pt x="373634" y="125729"/>
                </a:lnTo>
                <a:lnTo>
                  <a:pt x="373634" y="167639"/>
                </a:lnTo>
                <a:lnTo>
                  <a:pt x="457200" y="83819"/>
                </a:lnTo>
                <a:lnTo>
                  <a:pt x="373634" y="0"/>
                </a:lnTo>
                <a:lnTo>
                  <a:pt x="373634" y="41909"/>
                </a:lnTo>
                <a:lnTo>
                  <a:pt x="0" y="41909"/>
                </a:lnTo>
                <a:lnTo>
                  <a:pt x="0" y="12572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0090" y="3396234"/>
            <a:ext cx="3352800" cy="1786255"/>
          </a:xfrm>
          <a:prstGeom prst="rect">
            <a:avLst/>
          </a:prstGeom>
          <a:solidFill>
            <a:srgbClr val="DDDDDD"/>
          </a:solidFill>
          <a:ln w="25907">
            <a:solidFill>
              <a:srgbClr val="A0A0A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 marR="218440">
              <a:lnSpc>
                <a:spcPct val="100000"/>
              </a:lnSpc>
              <a:spcBef>
                <a:spcPts val="270"/>
              </a:spcBef>
            </a:pP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INSERT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INTO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Employees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(FirstName,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LastName, Grade,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Age)  SELECT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'Mark',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'Thomas', 2, 45  UNION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ALL</a:t>
            </a:r>
            <a:endParaRPr sz="1600">
              <a:latin typeface="Cambria"/>
              <a:cs typeface="Cambria"/>
            </a:endParaRPr>
          </a:p>
          <a:p>
            <a:pPr marL="134620" marR="6699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'Salmon',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'John',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1, 56  UNION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ALL</a:t>
            </a:r>
            <a:endParaRPr sz="160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'Kirsten',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'Powell',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3,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28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63089" y="3111245"/>
            <a:ext cx="139065" cy="276225"/>
          </a:xfrm>
          <a:custGeom>
            <a:avLst/>
            <a:gdLst/>
            <a:ahLst/>
            <a:cxnLst/>
            <a:rect l="l" t="t" r="r" b="b"/>
            <a:pathLst>
              <a:path w="139064" h="276225">
                <a:moveTo>
                  <a:pt x="138684" y="206501"/>
                </a:moveTo>
                <a:lnTo>
                  <a:pt x="0" y="206501"/>
                </a:lnTo>
                <a:lnTo>
                  <a:pt x="69342" y="275843"/>
                </a:lnTo>
                <a:lnTo>
                  <a:pt x="138684" y="206501"/>
                </a:lnTo>
                <a:close/>
              </a:path>
              <a:path w="139064" h="276225">
                <a:moveTo>
                  <a:pt x="104013" y="0"/>
                </a:moveTo>
                <a:lnTo>
                  <a:pt x="34671" y="0"/>
                </a:lnTo>
                <a:lnTo>
                  <a:pt x="34671" y="206501"/>
                </a:lnTo>
                <a:lnTo>
                  <a:pt x="104013" y="206501"/>
                </a:lnTo>
                <a:lnTo>
                  <a:pt x="10401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3089" y="3111245"/>
            <a:ext cx="139065" cy="276225"/>
          </a:xfrm>
          <a:custGeom>
            <a:avLst/>
            <a:gdLst/>
            <a:ahLst/>
            <a:cxnLst/>
            <a:rect l="l" t="t" r="r" b="b"/>
            <a:pathLst>
              <a:path w="139064" h="276225">
                <a:moveTo>
                  <a:pt x="0" y="206501"/>
                </a:moveTo>
                <a:lnTo>
                  <a:pt x="34671" y="206501"/>
                </a:lnTo>
                <a:lnTo>
                  <a:pt x="34671" y="0"/>
                </a:lnTo>
                <a:lnTo>
                  <a:pt x="104013" y="0"/>
                </a:lnTo>
                <a:lnTo>
                  <a:pt x="104013" y="206501"/>
                </a:lnTo>
                <a:lnTo>
                  <a:pt x="138684" y="206501"/>
                </a:lnTo>
                <a:lnTo>
                  <a:pt x="69342" y="275843"/>
                </a:lnTo>
                <a:lnTo>
                  <a:pt x="0" y="206501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3089" y="51823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3089" y="51823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04800"/>
                </a:moveTo>
                <a:lnTo>
                  <a:pt x="38100" y="3048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304800"/>
                </a:lnTo>
                <a:lnTo>
                  <a:pt x="152400" y="304800"/>
                </a:lnTo>
                <a:lnTo>
                  <a:pt x="76200" y="3810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24127" y="5538215"/>
            <a:ext cx="1981200" cy="338455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-15" dirty="0">
                <a:latin typeface="Cambria"/>
                <a:cs typeface="Cambria"/>
              </a:rPr>
              <a:t>Rows are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inserted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Cambria"/>
                <a:cs typeface="Cambria"/>
              </a:rPr>
              <a:t>Exporting </a:t>
            </a:r>
            <a:r>
              <a:rPr u="none" spc="-5" dirty="0">
                <a:latin typeface="Cambria"/>
                <a:cs typeface="Cambria"/>
              </a:rPr>
              <a:t>Tabular Data as</a:t>
            </a:r>
            <a:r>
              <a:rPr u="none" spc="-95" dirty="0">
                <a:latin typeface="Cambria"/>
                <a:cs typeface="Cambria"/>
              </a:rPr>
              <a:t> </a:t>
            </a:r>
            <a:r>
              <a:rPr u="none" dirty="0">
                <a:latin typeface="Cambria"/>
                <a:cs typeface="Cambria"/>
              </a:rPr>
              <a:t>JSON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42671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ata</a:t>
            </a:r>
            <a:r>
              <a:rPr sz="3600" b="1" u="heavy" spc="-10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3-5	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2849117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381000"/>
                </a:moveTo>
                <a:lnTo>
                  <a:pt x="0" y="381000"/>
                </a:lnTo>
                <a:lnTo>
                  <a:pt x="76200" y="457200"/>
                </a:lnTo>
                <a:lnTo>
                  <a:pt x="152400" y="381000"/>
                </a:lnTo>
                <a:close/>
              </a:path>
              <a:path w="152400" h="457200">
                <a:moveTo>
                  <a:pt x="114300" y="0"/>
                </a:moveTo>
                <a:lnTo>
                  <a:pt x="38100" y="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2849117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381000"/>
                </a:lnTo>
                <a:lnTo>
                  <a:pt x="152400" y="381000"/>
                </a:lnTo>
                <a:lnTo>
                  <a:pt x="76200" y="45720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127" y="3336035"/>
            <a:ext cx="3852672" cy="2159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8555" y="3331464"/>
            <a:ext cx="3862070" cy="2169160"/>
          </a:xfrm>
          <a:custGeom>
            <a:avLst/>
            <a:gdLst/>
            <a:ahLst/>
            <a:cxnLst/>
            <a:rect l="l" t="t" r="r" b="b"/>
            <a:pathLst>
              <a:path w="3862070" h="2169160">
                <a:moveTo>
                  <a:pt x="0" y="2168652"/>
                </a:moveTo>
                <a:lnTo>
                  <a:pt x="3861816" y="2168652"/>
                </a:lnTo>
                <a:lnTo>
                  <a:pt x="3861816" y="0"/>
                </a:lnTo>
                <a:lnTo>
                  <a:pt x="0" y="0"/>
                </a:lnTo>
                <a:lnTo>
                  <a:pt x="0" y="2168652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1867" y="2782040"/>
            <a:ext cx="3326765" cy="2268855"/>
          </a:xfrm>
          <a:custGeom>
            <a:avLst/>
            <a:gdLst/>
            <a:ahLst/>
            <a:cxnLst/>
            <a:rect l="l" t="t" r="r" b="b"/>
            <a:pathLst>
              <a:path w="3326765" h="2268854">
                <a:moveTo>
                  <a:pt x="1753786" y="0"/>
                </a:moveTo>
                <a:lnTo>
                  <a:pt x="1703425" y="446"/>
                </a:lnTo>
                <a:lnTo>
                  <a:pt x="1653085" y="1841"/>
                </a:lnTo>
                <a:lnTo>
                  <a:pt x="1602807" y="4185"/>
                </a:lnTo>
                <a:lnTo>
                  <a:pt x="1552633" y="7479"/>
                </a:lnTo>
                <a:lnTo>
                  <a:pt x="1502604" y="11725"/>
                </a:lnTo>
                <a:lnTo>
                  <a:pt x="1452762" y="16926"/>
                </a:lnTo>
                <a:lnTo>
                  <a:pt x="1403147" y="23082"/>
                </a:lnTo>
                <a:lnTo>
                  <a:pt x="1353802" y="30195"/>
                </a:lnTo>
                <a:lnTo>
                  <a:pt x="1304766" y="38267"/>
                </a:lnTo>
                <a:lnTo>
                  <a:pt x="1256083" y="47299"/>
                </a:lnTo>
                <a:lnTo>
                  <a:pt x="1207793" y="57292"/>
                </a:lnTo>
                <a:lnTo>
                  <a:pt x="1159937" y="68250"/>
                </a:lnTo>
                <a:lnTo>
                  <a:pt x="1112557" y="80172"/>
                </a:lnTo>
                <a:lnTo>
                  <a:pt x="1065695" y="93061"/>
                </a:lnTo>
                <a:lnTo>
                  <a:pt x="1019391" y="106918"/>
                </a:lnTo>
                <a:lnTo>
                  <a:pt x="973686" y="121745"/>
                </a:lnTo>
                <a:lnTo>
                  <a:pt x="928623" y="137543"/>
                </a:lnTo>
                <a:lnTo>
                  <a:pt x="884243" y="154314"/>
                </a:lnTo>
                <a:lnTo>
                  <a:pt x="840587" y="172060"/>
                </a:lnTo>
                <a:lnTo>
                  <a:pt x="797696" y="190782"/>
                </a:lnTo>
                <a:lnTo>
                  <a:pt x="755611" y="210482"/>
                </a:lnTo>
                <a:lnTo>
                  <a:pt x="714375" y="231161"/>
                </a:lnTo>
                <a:lnTo>
                  <a:pt x="666520" y="257022"/>
                </a:lnTo>
                <a:lnTo>
                  <a:pt x="620878" y="283772"/>
                </a:lnTo>
                <a:lnTo>
                  <a:pt x="577453" y="311368"/>
                </a:lnTo>
                <a:lnTo>
                  <a:pt x="536249" y="339769"/>
                </a:lnTo>
                <a:lnTo>
                  <a:pt x="497271" y="368931"/>
                </a:lnTo>
                <a:lnTo>
                  <a:pt x="460523" y="398813"/>
                </a:lnTo>
                <a:lnTo>
                  <a:pt x="426010" y="429372"/>
                </a:lnTo>
                <a:lnTo>
                  <a:pt x="393737" y="460568"/>
                </a:lnTo>
                <a:lnTo>
                  <a:pt x="363708" y="492356"/>
                </a:lnTo>
                <a:lnTo>
                  <a:pt x="335928" y="524696"/>
                </a:lnTo>
                <a:lnTo>
                  <a:pt x="310402" y="557544"/>
                </a:lnTo>
                <a:lnTo>
                  <a:pt x="287134" y="590860"/>
                </a:lnTo>
                <a:lnTo>
                  <a:pt x="266128" y="624600"/>
                </a:lnTo>
                <a:lnTo>
                  <a:pt x="247390" y="658722"/>
                </a:lnTo>
                <a:lnTo>
                  <a:pt x="230923" y="693185"/>
                </a:lnTo>
                <a:lnTo>
                  <a:pt x="204825" y="762963"/>
                </a:lnTo>
                <a:lnTo>
                  <a:pt x="187869" y="833597"/>
                </a:lnTo>
                <a:lnTo>
                  <a:pt x="180094" y="904749"/>
                </a:lnTo>
                <a:lnTo>
                  <a:pt x="179660" y="940414"/>
                </a:lnTo>
                <a:lnTo>
                  <a:pt x="181535" y="976082"/>
                </a:lnTo>
                <a:lnTo>
                  <a:pt x="192230" y="1047259"/>
                </a:lnTo>
                <a:lnTo>
                  <a:pt x="212215" y="1117942"/>
                </a:lnTo>
                <a:lnTo>
                  <a:pt x="241527" y="1187794"/>
                </a:lnTo>
                <a:lnTo>
                  <a:pt x="259693" y="1222303"/>
                </a:lnTo>
                <a:lnTo>
                  <a:pt x="280204" y="1256477"/>
                </a:lnTo>
                <a:lnTo>
                  <a:pt x="303065" y="1290276"/>
                </a:lnTo>
                <a:lnTo>
                  <a:pt x="328281" y="1323656"/>
                </a:lnTo>
                <a:lnTo>
                  <a:pt x="355857" y="1356575"/>
                </a:lnTo>
                <a:lnTo>
                  <a:pt x="385797" y="1388991"/>
                </a:lnTo>
                <a:lnTo>
                  <a:pt x="418105" y="1420863"/>
                </a:lnTo>
                <a:lnTo>
                  <a:pt x="452787" y="1452147"/>
                </a:lnTo>
                <a:lnTo>
                  <a:pt x="489847" y="1482802"/>
                </a:lnTo>
                <a:lnTo>
                  <a:pt x="529289" y="1512785"/>
                </a:lnTo>
                <a:lnTo>
                  <a:pt x="571119" y="1542055"/>
                </a:lnTo>
                <a:lnTo>
                  <a:pt x="0" y="2268368"/>
                </a:lnTo>
                <a:lnTo>
                  <a:pt x="1046353" y="1758844"/>
                </a:lnTo>
                <a:lnTo>
                  <a:pt x="2459484" y="1758844"/>
                </a:lnTo>
                <a:lnTo>
                  <a:pt x="2489486" y="1749836"/>
                </a:lnTo>
                <a:lnTo>
                  <a:pt x="2535034" y="1735023"/>
                </a:lnTo>
                <a:lnTo>
                  <a:pt x="2579866" y="1719275"/>
                </a:lnTo>
                <a:lnTo>
                  <a:pt x="2623943" y="1702596"/>
                </a:lnTo>
                <a:lnTo>
                  <a:pt x="2667220" y="1684990"/>
                </a:lnTo>
                <a:lnTo>
                  <a:pt x="2709657" y="1666459"/>
                </a:lnTo>
                <a:lnTo>
                  <a:pt x="2751211" y="1647007"/>
                </a:lnTo>
                <a:lnTo>
                  <a:pt x="2791841" y="1626637"/>
                </a:lnTo>
                <a:lnTo>
                  <a:pt x="2839695" y="1600775"/>
                </a:lnTo>
                <a:lnTo>
                  <a:pt x="2885337" y="1574026"/>
                </a:lnTo>
                <a:lnTo>
                  <a:pt x="2928762" y="1546429"/>
                </a:lnTo>
                <a:lnTo>
                  <a:pt x="2969966" y="1518029"/>
                </a:lnTo>
                <a:lnTo>
                  <a:pt x="3008944" y="1488867"/>
                </a:lnTo>
                <a:lnTo>
                  <a:pt x="3045692" y="1458985"/>
                </a:lnTo>
                <a:lnTo>
                  <a:pt x="3080205" y="1428425"/>
                </a:lnTo>
                <a:lnTo>
                  <a:pt x="3112478" y="1397230"/>
                </a:lnTo>
                <a:lnTo>
                  <a:pt x="3142507" y="1365442"/>
                </a:lnTo>
                <a:lnTo>
                  <a:pt x="3170287" y="1333102"/>
                </a:lnTo>
                <a:lnTo>
                  <a:pt x="3195813" y="1300254"/>
                </a:lnTo>
                <a:lnTo>
                  <a:pt x="3219081" y="1266938"/>
                </a:lnTo>
                <a:lnTo>
                  <a:pt x="3240087" y="1233198"/>
                </a:lnTo>
                <a:lnTo>
                  <a:pt x="3258825" y="1199076"/>
                </a:lnTo>
                <a:lnTo>
                  <a:pt x="3275292" y="1164613"/>
                </a:lnTo>
                <a:lnTo>
                  <a:pt x="3301390" y="1094834"/>
                </a:lnTo>
                <a:lnTo>
                  <a:pt x="3318346" y="1024201"/>
                </a:lnTo>
                <a:lnTo>
                  <a:pt x="3326121" y="953049"/>
                </a:lnTo>
                <a:lnTo>
                  <a:pt x="3326555" y="917384"/>
                </a:lnTo>
                <a:lnTo>
                  <a:pt x="3324680" y="881716"/>
                </a:lnTo>
                <a:lnTo>
                  <a:pt x="3313985" y="810539"/>
                </a:lnTo>
                <a:lnTo>
                  <a:pt x="3294000" y="739856"/>
                </a:lnTo>
                <a:lnTo>
                  <a:pt x="3264688" y="670004"/>
                </a:lnTo>
                <a:lnTo>
                  <a:pt x="3246522" y="635495"/>
                </a:lnTo>
                <a:lnTo>
                  <a:pt x="3226011" y="601320"/>
                </a:lnTo>
                <a:lnTo>
                  <a:pt x="3203150" y="567522"/>
                </a:lnTo>
                <a:lnTo>
                  <a:pt x="3177934" y="534142"/>
                </a:lnTo>
                <a:lnTo>
                  <a:pt x="3150358" y="501223"/>
                </a:lnTo>
                <a:lnTo>
                  <a:pt x="3120418" y="468806"/>
                </a:lnTo>
                <a:lnTo>
                  <a:pt x="3088110" y="436935"/>
                </a:lnTo>
                <a:lnTo>
                  <a:pt x="3053428" y="405651"/>
                </a:lnTo>
                <a:lnTo>
                  <a:pt x="3016368" y="374996"/>
                </a:lnTo>
                <a:lnTo>
                  <a:pt x="2976926" y="345013"/>
                </a:lnTo>
                <a:lnTo>
                  <a:pt x="2935097" y="315743"/>
                </a:lnTo>
                <a:lnTo>
                  <a:pt x="2898702" y="292113"/>
                </a:lnTo>
                <a:lnTo>
                  <a:pt x="2861254" y="269389"/>
                </a:lnTo>
                <a:lnTo>
                  <a:pt x="2822792" y="247573"/>
                </a:lnTo>
                <a:lnTo>
                  <a:pt x="2783360" y="226667"/>
                </a:lnTo>
                <a:lnTo>
                  <a:pt x="2742997" y="206671"/>
                </a:lnTo>
                <a:lnTo>
                  <a:pt x="2701746" y="187588"/>
                </a:lnTo>
                <a:lnTo>
                  <a:pt x="2659648" y="169419"/>
                </a:lnTo>
                <a:lnTo>
                  <a:pt x="2616743" y="152165"/>
                </a:lnTo>
                <a:lnTo>
                  <a:pt x="2573074" y="135829"/>
                </a:lnTo>
                <a:lnTo>
                  <a:pt x="2528682" y="120412"/>
                </a:lnTo>
                <a:lnTo>
                  <a:pt x="2483608" y="105915"/>
                </a:lnTo>
                <a:lnTo>
                  <a:pt x="2437893" y="92340"/>
                </a:lnTo>
                <a:lnTo>
                  <a:pt x="2391580" y="79689"/>
                </a:lnTo>
                <a:lnTo>
                  <a:pt x="2344708" y="67963"/>
                </a:lnTo>
                <a:lnTo>
                  <a:pt x="2297320" y="57164"/>
                </a:lnTo>
                <a:lnTo>
                  <a:pt x="2249456" y="47293"/>
                </a:lnTo>
                <a:lnTo>
                  <a:pt x="2201159" y="38352"/>
                </a:lnTo>
                <a:lnTo>
                  <a:pt x="2152470" y="30343"/>
                </a:lnTo>
                <a:lnTo>
                  <a:pt x="2103429" y="23267"/>
                </a:lnTo>
                <a:lnTo>
                  <a:pt x="2054078" y="17126"/>
                </a:lnTo>
                <a:lnTo>
                  <a:pt x="2004460" y="11922"/>
                </a:lnTo>
                <a:lnTo>
                  <a:pt x="1954614" y="7655"/>
                </a:lnTo>
                <a:lnTo>
                  <a:pt x="1904582" y="4328"/>
                </a:lnTo>
                <a:lnTo>
                  <a:pt x="1854406" y="1942"/>
                </a:lnTo>
                <a:lnTo>
                  <a:pt x="1804127" y="498"/>
                </a:lnTo>
                <a:lnTo>
                  <a:pt x="1753786" y="0"/>
                </a:lnTo>
                <a:close/>
              </a:path>
              <a:path w="3326765" h="2268854">
                <a:moveTo>
                  <a:pt x="2459484" y="1758844"/>
                </a:moveTo>
                <a:lnTo>
                  <a:pt x="1046353" y="1758844"/>
                </a:lnTo>
                <a:lnTo>
                  <a:pt x="1094370" y="1772501"/>
                </a:lnTo>
                <a:lnTo>
                  <a:pt x="1142889" y="1785131"/>
                </a:lnTo>
                <a:lnTo>
                  <a:pt x="1191870" y="1796739"/>
                </a:lnTo>
                <a:lnTo>
                  <a:pt x="1241268" y="1807326"/>
                </a:lnTo>
                <a:lnTo>
                  <a:pt x="1291044" y="1816897"/>
                </a:lnTo>
                <a:lnTo>
                  <a:pt x="1341154" y="1825454"/>
                </a:lnTo>
                <a:lnTo>
                  <a:pt x="1391556" y="1833000"/>
                </a:lnTo>
                <a:lnTo>
                  <a:pt x="1442209" y="1839540"/>
                </a:lnTo>
                <a:lnTo>
                  <a:pt x="1493071" y="1845075"/>
                </a:lnTo>
                <a:lnTo>
                  <a:pt x="1544100" y="1849609"/>
                </a:lnTo>
                <a:lnTo>
                  <a:pt x="1595253" y="1853146"/>
                </a:lnTo>
                <a:lnTo>
                  <a:pt x="1646489" y="1855688"/>
                </a:lnTo>
                <a:lnTo>
                  <a:pt x="1697765" y="1857239"/>
                </a:lnTo>
                <a:lnTo>
                  <a:pt x="1749041" y="1857802"/>
                </a:lnTo>
                <a:lnTo>
                  <a:pt x="1800273" y="1857380"/>
                </a:lnTo>
                <a:lnTo>
                  <a:pt x="1851420" y="1855976"/>
                </a:lnTo>
                <a:lnTo>
                  <a:pt x="1902440" y="1853594"/>
                </a:lnTo>
                <a:lnTo>
                  <a:pt x="1953291" y="1850236"/>
                </a:lnTo>
                <a:lnTo>
                  <a:pt x="2003931" y="1845906"/>
                </a:lnTo>
                <a:lnTo>
                  <a:pt x="2054318" y="1840607"/>
                </a:lnTo>
                <a:lnTo>
                  <a:pt x="2104410" y="1834342"/>
                </a:lnTo>
                <a:lnTo>
                  <a:pt x="2154164" y="1827115"/>
                </a:lnTo>
                <a:lnTo>
                  <a:pt x="2203540" y="1818928"/>
                </a:lnTo>
                <a:lnTo>
                  <a:pt x="2252495" y="1809785"/>
                </a:lnTo>
                <a:lnTo>
                  <a:pt x="2300987" y="1799689"/>
                </a:lnTo>
                <a:lnTo>
                  <a:pt x="2348974" y="1788643"/>
                </a:lnTo>
                <a:lnTo>
                  <a:pt x="2396414" y="1776650"/>
                </a:lnTo>
                <a:lnTo>
                  <a:pt x="2443265" y="1763713"/>
                </a:lnTo>
                <a:lnTo>
                  <a:pt x="2459484" y="17588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1867" y="2782040"/>
            <a:ext cx="3326765" cy="2268855"/>
          </a:xfrm>
          <a:custGeom>
            <a:avLst/>
            <a:gdLst/>
            <a:ahLst/>
            <a:cxnLst/>
            <a:rect l="l" t="t" r="r" b="b"/>
            <a:pathLst>
              <a:path w="3326765" h="2268854">
                <a:moveTo>
                  <a:pt x="0" y="2268368"/>
                </a:moveTo>
                <a:lnTo>
                  <a:pt x="571119" y="1542055"/>
                </a:lnTo>
                <a:lnTo>
                  <a:pt x="529289" y="1512785"/>
                </a:lnTo>
                <a:lnTo>
                  <a:pt x="489847" y="1482802"/>
                </a:lnTo>
                <a:lnTo>
                  <a:pt x="452787" y="1452147"/>
                </a:lnTo>
                <a:lnTo>
                  <a:pt x="418105" y="1420863"/>
                </a:lnTo>
                <a:lnTo>
                  <a:pt x="385797" y="1388991"/>
                </a:lnTo>
                <a:lnTo>
                  <a:pt x="355857" y="1356575"/>
                </a:lnTo>
                <a:lnTo>
                  <a:pt x="328281" y="1323656"/>
                </a:lnTo>
                <a:lnTo>
                  <a:pt x="303065" y="1290276"/>
                </a:lnTo>
                <a:lnTo>
                  <a:pt x="280204" y="1256477"/>
                </a:lnTo>
                <a:lnTo>
                  <a:pt x="259693" y="1222303"/>
                </a:lnTo>
                <a:lnTo>
                  <a:pt x="241527" y="1187794"/>
                </a:lnTo>
                <a:lnTo>
                  <a:pt x="225703" y="1152993"/>
                </a:lnTo>
                <a:lnTo>
                  <a:pt x="201059" y="1082683"/>
                </a:lnTo>
                <a:lnTo>
                  <a:pt x="185723" y="1011711"/>
                </a:lnTo>
                <a:lnTo>
                  <a:pt x="179660" y="940414"/>
                </a:lnTo>
                <a:lnTo>
                  <a:pt x="180094" y="904749"/>
                </a:lnTo>
                <a:lnTo>
                  <a:pt x="187869" y="833597"/>
                </a:lnTo>
                <a:lnTo>
                  <a:pt x="204825" y="762963"/>
                </a:lnTo>
                <a:lnTo>
                  <a:pt x="230923" y="693185"/>
                </a:lnTo>
                <a:lnTo>
                  <a:pt x="247390" y="658722"/>
                </a:lnTo>
                <a:lnTo>
                  <a:pt x="266128" y="624600"/>
                </a:lnTo>
                <a:lnTo>
                  <a:pt x="287134" y="590860"/>
                </a:lnTo>
                <a:lnTo>
                  <a:pt x="310402" y="557544"/>
                </a:lnTo>
                <a:lnTo>
                  <a:pt x="335928" y="524696"/>
                </a:lnTo>
                <a:lnTo>
                  <a:pt x="363708" y="492356"/>
                </a:lnTo>
                <a:lnTo>
                  <a:pt x="393737" y="460568"/>
                </a:lnTo>
                <a:lnTo>
                  <a:pt x="426010" y="429372"/>
                </a:lnTo>
                <a:lnTo>
                  <a:pt x="460523" y="398813"/>
                </a:lnTo>
                <a:lnTo>
                  <a:pt x="497271" y="368931"/>
                </a:lnTo>
                <a:lnTo>
                  <a:pt x="536249" y="339769"/>
                </a:lnTo>
                <a:lnTo>
                  <a:pt x="577453" y="311368"/>
                </a:lnTo>
                <a:lnTo>
                  <a:pt x="620878" y="283772"/>
                </a:lnTo>
                <a:lnTo>
                  <a:pt x="666520" y="257022"/>
                </a:lnTo>
                <a:lnTo>
                  <a:pt x="714375" y="231161"/>
                </a:lnTo>
                <a:lnTo>
                  <a:pt x="755611" y="210482"/>
                </a:lnTo>
                <a:lnTo>
                  <a:pt x="797696" y="190782"/>
                </a:lnTo>
                <a:lnTo>
                  <a:pt x="840587" y="172060"/>
                </a:lnTo>
                <a:lnTo>
                  <a:pt x="884243" y="154314"/>
                </a:lnTo>
                <a:lnTo>
                  <a:pt x="928623" y="137543"/>
                </a:lnTo>
                <a:lnTo>
                  <a:pt x="973686" y="121745"/>
                </a:lnTo>
                <a:lnTo>
                  <a:pt x="1019391" y="106918"/>
                </a:lnTo>
                <a:lnTo>
                  <a:pt x="1065695" y="93061"/>
                </a:lnTo>
                <a:lnTo>
                  <a:pt x="1112557" y="80172"/>
                </a:lnTo>
                <a:lnTo>
                  <a:pt x="1159937" y="68250"/>
                </a:lnTo>
                <a:lnTo>
                  <a:pt x="1207793" y="57292"/>
                </a:lnTo>
                <a:lnTo>
                  <a:pt x="1256083" y="47299"/>
                </a:lnTo>
                <a:lnTo>
                  <a:pt x="1304766" y="38267"/>
                </a:lnTo>
                <a:lnTo>
                  <a:pt x="1353802" y="30195"/>
                </a:lnTo>
                <a:lnTo>
                  <a:pt x="1403147" y="23082"/>
                </a:lnTo>
                <a:lnTo>
                  <a:pt x="1452762" y="16926"/>
                </a:lnTo>
                <a:lnTo>
                  <a:pt x="1502604" y="11725"/>
                </a:lnTo>
                <a:lnTo>
                  <a:pt x="1552633" y="7479"/>
                </a:lnTo>
                <a:lnTo>
                  <a:pt x="1602807" y="4185"/>
                </a:lnTo>
                <a:lnTo>
                  <a:pt x="1653085" y="1841"/>
                </a:lnTo>
                <a:lnTo>
                  <a:pt x="1703425" y="446"/>
                </a:lnTo>
                <a:lnTo>
                  <a:pt x="1753786" y="0"/>
                </a:lnTo>
                <a:lnTo>
                  <a:pt x="1804127" y="498"/>
                </a:lnTo>
                <a:lnTo>
                  <a:pt x="1854406" y="1942"/>
                </a:lnTo>
                <a:lnTo>
                  <a:pt x="1904582" y="4328"/>
                </a:lnTo>
                <a:lnTo>
                  <a:pt x="1954614" y="7655"/>
                </a:lnTo>
                <a:lnTo>
                  <a:pt x="2004460" y="11922"/>
                </a:lnTo>
                <a:lnTo>
                  <a:pt x="2054078" y="17126"/>
                </a:lnTo>
                <a:lnTo>
                  <a:pt x="2103429" y="23267"/>
                </a:lnTo>
                <a:lnTo>
                  <a:pt x="2152470" y="30343"/>
                </a:lnTo>
                <a:lnTo>
                  <a:pt x="2201159" y="38352"/>
                </a:lnTo>
                <a:lnTo>
                  <a:pt x="2249456" y="47293"/>
                </a:lnTo>
                <a:lnTo>
                  <a:pt x="2297320" y="57164"/>
                </a:lnTo>
                <a:lnTo>
                  <a:pt x="2344708" y="67963"/>
                </a:lnTo>
                <a:lnTo>
                  <a:pt x="2391580" y="79689"/>
                </a:lnTo>
                <a:lnTo>
                  <a:pt x="2437893" y="92340"/>
                </a:lnTo>
                <a:lnTo>
                  <a:pt x="2483608" y="105915"/>
                </a:lnTo>
                <a:lnTo>
                  <a:pt x="2528682" y="120412"/>
                </a:lnTo>
                <a:lnTo>
                  <a:pt x="2573074" y="135829"/>
                </a:lnTo>
                <a:lnTo>
                  <a:pt x="2616743" y="152165"/>
                </a:lnTo>
                <a:lnTo>
                  <a:pt x="2659648" y="169419"/>
                </a:lnTo>
                <a:lnTo>
                  <a:pt x="2701746" y="187588"/>
                </a:lnTo>
                <a:lnTo>
                  <a:pt x="2742997" y="206671"/>
                </a:lnTo>
                <a:lnTo>
                  <a:pt x="2783360" y="226667"/>
                </a:lnTo>
                <a:lnTo>
                  <a:pt x="2822792" y="247573"/>
                </a:lnTo>
                <a:lnTo>
                  <a:pt x="2861254" y="269389"/>
                </a:lnTo>
                <a:lnTo>
                  <a:pt x="2898702" y="292113"/>
                </a:lnTo>
                <a:lnTo>
                  <a:pt x="2935097" y="315743"/>
                </a:lnTo>
                <a:lnTo>
                  <a:pt x="2976926" y="345013"/>
                </a:lnTo>
                <a:lnTo>
                  <a:pt x="3016368" y="374996"/>
                </a:lnTo>
                <a:lnTo>
                  <a:pt x="3053428" y="405651"/>
                </a:lnTo>
                <a:lnTo>
                  <a:pt x="3088110" y="436935"/>
                </a:lnTo>
                <a:lnTo>
                  <a:pt x="3120418" y="468806"/>
                </a:lnTo>
                <a:lnTo>
                  <a:pt x="3150358" y="501223"/>
                </a:lnTo>
                <a:lnTo>
                  <a:pt x="3177934" y="534142"/>
                </a:lnTo>
                <a:lnTo>
                  <a:pt x="3203150" y="567522"/>
                </a:lnTo>
                <a:lnTo>
                  <a:pt x="3226011" y="601320"/>
                </a:lnTo>
                <a:lnTo>
                  <a:pt x="3246522" y="635495"/>
                </a:lnTo>
                <a:lnTo>
                  <a:pt x="3264688" y="670004"/>
                </a:lnTo>
                <a:lnTo>
                  <a:pt x="3280512" y="704805"/>
                </a:lnTo>
                <a:lnTo>
                  <a:pt x="3305156" y="775115"/>
                </a:lnTo>
                <a:lnTo>
                  <a:pt x="3320492" y="846087"/>
                </a:lnTo>
                <a:lnTo>
                  <a:pt x="3326555" y="917384"/>
                </a:lnTo>
                <a:lnTo>
                  <a:pt x="3326121" y="953049"/>
                </a:lnTo>
                <a:lnTo>
                  <a:pt x="3318346" y="1024201"/>
                </a:lnTo>
                <a:lnTo>
                  <a:pt x="3301390" y="1094834"/>
                </a:lnTo>
                <a:lnTo>
                  <a:pt x="3275292" y="1164613"/>
                </a:lnTo>
                <a:lnTo>
                  <a:pt x="3258825" y="1199076"/>
                </a:lnTo>
                <a:lnTo>
                  <a:pt x="3240087" y="1233198"/>
                </a:lnTo>
                <a:lnTo>
                  <a:pt x="3219081" y="1266938"/>
                </a:lnTo>
                <a:lnTo>
                  <a:pt x="3195813" y="1300254"/>
                </a:lnTo>
                <a:lnTo>
                  <a:pt x="3170287" y="1333102"/>
                </a:lnTo>
                <a:lnTo>
                  <a:pt x="3142507" y="1365442"/>
                </a:lnTo>
                <a:lnTo>
                  <a:pt x="3112478" y="1397230"/>
                </a:lnTo>
                <a:lnTo>
                  <a:pt x="3080205" y="1428425"/>
                </a:lnTo>
                <a:lnTo>
                  <a:pt x="3045692" y="1458985"/>
                </a:lnTo>
                <a:lnTo>
                  <a:pt x="3008944" y="1488867"/>
                </a:lnTo>
                <a:lnTo>
                  <a:pt x="2969966" y="1518029"/>
                </a:lnTo>
                <a:lnTo>
                  <a:pt x="2928762" y="1546429"/>
                </a:lnTo>
                <a:lnTo>
                  <a:pt x="2885337" y="1574026"/>
                </a:lnTo>
                <a:lnTo>
                  <a:pt x="2839695" y="1600775"/>
                </a:lnTo>
                <a:lnTo>
                  <a:pt x="2791841" y="1626637"/>
                </a:lnTo>
                <a:lnTo>
                  <a:pt x="2751211" y="1647007"/>
                </a:lnTo>
                <a:lnTo>
                  <a:pt x="2709657" y="1666459"/>
                </a:lnTo>
                <a:lnTo>
                  <a:pt x="2667220" y="1684990"/>
                </a:lnTo>
                <a:lnTo>
                  <a:pt x="2623943" y="1702596"/>
                </a:lnTo>
                <a:lnTo>
                  <a:pt x="2579866" y="1719275"/>
                </a:lnTo>
                <a:lnTo>
                  <a:pt x="2535034" y="1735023"/>
                </a:lnTo>
                <a:lnTo>
                  <a:pt x="2489486" y="1749836"/>
                </a:lnTo>
                <a:lnTo>
                  <a:pt x="2443265" y="1763713"/>
                </a:lnTo>
                <a:lnTo>
                  <a:pt x="2396414" y="1776650"/>
                </a:lnTo>
                <a:lnTo>
                  <a:pt x="2348974" y="1788643"/>
                </a:lnTo>
                <a:lnTo>
                  <a:pt x="2300987" y="1799689"/>
                </a:lnTo>
                <a:lnTo>
                  <a:pt x="2252495" y="1809785"/>
                </a:lnTo>
                <a:lnTo>
                  <a:pt x="2203540" y="1818928"/>
                </a:lnTo>
                <a:lnTo>
                  <a:pt x="2154164" y="1827115"/>
                </a:lnTo>
                <a:lnTo>
                  <a:pt x="2104410" y="1834342"/>
                </a:lnTo>
                <a:lnTo>
                  <a:pt x="2054318" y="1840607"/>
                </a:lnTo>
                <a:lnTo>
                  <a:pt x="2003931" y="1845906"/>
                </a:lnTo>
                <a:lnTo>
                  <a:pt x="1953291" y="1850236"/>
                </a:lnTo>
                <a:lnTo>
                  <a:pt x="1902440" y="1853594"/>
                </a:lnTo>
                <a:lnTo>
                  <a:pt x="1851420" y="1855976"/>
                </a:lnTo>
                <a:lnTo>
                  <a:pt x="1800273" y="1857380"/>
                </a:lnTo>
                <a:lnTo>
                  <a:pt x="1749041" y="1857802"/>
                </a:lnTo>
                <a:lnTo>
                  <a:pt x="1697765" y="1857239"/>
                </a:lnTo>
                <a:lnTo>
                  <a:pt x="1646489" y="1855688"/>
                </a:lnTo>
                <a:lnTo>
                  <a:pt x="1595253" y="1853146"/>
                </a:lnTo>
                <a:lnTo>
                  <a:pt x="1544100" y="1849609"/>
                </a:lnTo>
                <a:lnTo>
                  <a:pt x="1493071" y="1845075"/>
                </a:lnTo>
                <a:lnTo>
                  <a:pt x="1442209" y="1839540"/>
                </a:lnTo>
                <a:lnTo>
                  <a:pt x="1391556" y="1833000"/>
                </a:lnTo>
                <a:lnTo>
                  <a:pt x="1341154" y="1825454"/>
                </a:lnTo>
                <a:lnTo>
                  <a:pt x="1291044" y="1816897"/>
                </a:lnTo>
                <a:lnTo>
                  <a:pt x="1241268" y="1807326"/>
                </a:lnTo>
                <a:lnTo>
                  <a:pt x="1191870" y="1796739"/>
                </a:lnTo>
                <a:lnTo>
                  <a:pt x="1142889" y="1785131"/>
                </a:lnTo>
                <a:lnTo>
                  <a:pt x="1094370" y="1772501"/>
                </a:lnTo>
                <a:lnTo>
                  <a:pt x="1046353" y="1758844"/>
                </a:lnTo>
                <a:lnTo>
                  <a:pt x="0" y="2268368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" y="1444010"/>
            <a:ext cx="7802880" cy="30060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Example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1</a:t>
            </a:r>
            <a:r>
              <a:rPr sz="20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(Continued):</a:t>
            </a:r>
            <a:endParaRPr sz="2000">
              <a:latin typeface="Cambria"/>
              <a:cs typeface="Cambria"/>
            </a:endParaRPr>
          </a:p>
          <a:p>
            <a:pPr marL="152400">
              <a:lnSpc>
                <a:spcPts val="2280"/>
              </a:lnSpc>
              <a:spcBef>
                <a:spcPts val="60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Using FOR JSON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AUTO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Clause: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Create SQL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retrieve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FOR JSON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AUTO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clause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its outcome in the</a:t>
            </a:r>
            <a:r>
              <a:rPr sz="20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SSMS</a:t>
            </a:r>
            <a:endParaRPr sz="2000">
              <a:latin typeface="Cambria"/>
              <a:cs typeface="Cambria"/>
            </a:endParaRPr>
          </a:p>
          <a:p>
            <a:pPr marL="4857115" marR="1153160" indent="-1905" algn="ctr">
              <a:lnSpc>
                <a:spcPct val="100000"/>
              </a:lnSpc>
              <a:spcBef>
                <a:spcPts val="162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With the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JSON 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AUTO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clause,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automatically  formats 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JSON  output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based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query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structure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Cambria"/>
                <a:cs typeface="Cambria"/>
              </a:rPr>
              <a:t>Exporting </a:t>
            </a:r>
            <a:r>
              <a:rPr u="none" spc="-5" dirty="0">
                <a:latin typeface="Cambria"/>
                <a:cs typeface="Cambria"/>
              </a:rPr>
              <a:t>Tabular Data as</a:t>
            </a:r>
            <a:r>
              <a:rPr u="none" spc="-95" dirty="0">
                <a:latin typeface="Cambria"/>
                <a:cs typeface="Cambria"/>
              </a:rPr>
              <a:t> </a:t>
            </a:r>
            <a:r>
              <a:rPr u="none" dirty="0">
                <a:latin typeface="Cambria"/>
                <a:cs typeface="Cambria"/>
              </a:rPr>
              <a:t>JSON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42671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ata</a:t>
            </a:r>
            <a:r>
              <a:rPr sz="3600" b="1" u="heavy" spc="-10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4-5	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228090"/>
            <a:ext cx="7611745" cy="18973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Example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1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(Continued):</a:t>
            </a:r>
            <a:endParaRPr sz="2400">
              <a:latin typeface="Cambria"/>
              <a:cs typeface="Cambria"/>
            </a:endParaRPr>
          </a:p>
          <a:p>
            <a:pPr marL="152400">
              <a:lnSpc>
                <a:spcPts val="2735"/>
              </a:lnSpc>
              <a:spcBef>
                <a:spcPts val="600"/>
              </a:spcBef>
              <a:tabLst>
                <a:tab pos="2357755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JSON	AUTO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Clause: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Copy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JSON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 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text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editor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such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Notepad</a:t>
            </a:r>
            <a:r>
              <a:rPr sz="2400" spc="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format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output 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viewed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4121" y="2789682"/>
            <a:ext cx="887094" cy="314325"/>
          </a:xfrm>
          <a:custGeom>
            <a:avLst/>
            <a:gdLst/>
            <a:ahLst/>
            <a:cxnLst/>
            <a:rect l="l" t="t" r="r" b="b"/>
            <a:pathLst>
              <a:path w="887095" h="314325">
                <a:moveTo>
                  <a:pt x="729996" y="0"/>
                </a:moveTo>
                <a:lnTo>
                  <a:pt x="729996" y="78486"/>
                </a:lnTo>
                <a:lnTo>
                  <a:pt x="0" y="78486"/>
                </a:lnTo>
                <a:lnTo>
                  <a:pt x="0" y="235458"/>
                </a:lnTo>
                <a:lnTo>
                  <a:pt x="729996" y="235458"/>
                </a:lnTo>
                <a:lnTo>
                  <a:pt x="729996" y="313944"/>
                </a:lnTo>
                <a:lnTo>
                  <a:pt x="886968" y="156972"/>
                </a:lnTo>
                <a:lnTo>
                  <a:pt x="72999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4121" y="2789682"/>
            <a:ext cx="887094" cy="314325"/>
          </a:xfrm>
          <a:custGeom>
            <a:avLst/>
            <a:gdLst/>
            <a:ahLst/>
            <a:cxnLst/>
            <a:rect l="l" t="t" r="r" b="b"/>
            <a:pathLst>
              <a:path w="887095" h="314325">
                <a:moveTo>
                  <a:pt x="0" y="78486"/>
                </a:moveTo>
                <a:lnTo>
                  <a:pt x="729996" y="78486"/>
                </a:lnTo>
                <a:lnTo>
                  <a:pt x="729996" y="0"/>
                </a:lnTo>
                <a:lnTo>
                  <a:pt x="886968" y="156972"/>
                </a:lnTo>
                <a:lnTo>
                  <a:pt x="729996" y="313944"/>
                </a:lnTo>
                <a:lnTo>
                  <a:pt x="729996" y="235458"/>
                </a:lnTo>
                <a:lnTo>
                  <a:pt x="0" y="235458"/>
                </a:lnTo>
                <a:lnTo>
                  <a:pt x="0" y="78486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1664" y="2636520"/>
            <a:ext cx="2593847" cy="3168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7091" y="2631948"/>
            <a:ext cx="2603500" cy="3177540"/>
          </a:xfrm>
          <a:custGeom>
            <a:avLst/>
            <a:gdLst/>
            <a:ahLst/>
            <a:cxnLst/>
            <a:rect l="l" t="t" r="r" b="b"/>
            <a:pathLst>
              <a:path w="2603500" h="3177540">
                <a:moveTo>
                  <a:pt x="0" y="3177540"/>
                </a:moveTo>
                <a:lnTo>
                  <a:pt x="2602991" y="3177540"/>
                </a:lnTo>
                <a:lnTo>
                  <a:pt x="2602991" y="0"/>
                </a:lnTo>
                <a:lnTo>
                  <a:pt x="0" y="0"/>
                </a:lnTo>
                <a:lnTo>
                  <a:pt x="0" y="3177540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Cambria"/>
                <a:cs typeface="Cambria"/>
              </a:rPr>
              <a:t>Exporting </a:t>
            </a:r>
            <a:r>
              <a:rPr u="none" spc="-5" dirty="0">
                <a:latin typeface="Cambria"/>
                <a:cs typeface="Cambria"/>
              </a:rPr>
              <a:t>Tabular Data as</a:t>
            </a:r>
            <a:r>
              <a:rPr u="none" spc="-95" dirty="0">
                <a:latin typeface="Cambria"/>
                <a:cs typeface="Cambria"/>
              </a:rPr>
              <a:t> </a:t>
            </a:r>
            <a:r>
              <a:rPr u="none" dirty="0">
                <a:latin typeface="Cambria"/>
                <a:cs typeface="Cambria"/>
              </a:rPr>
              <a:t>JSON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42671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ata</a:t>
            </a:r>
            <a:r>
              <a:rPr sz="3600" b="1" u="heavy" spc="-10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mbria"/>
                <a:cs typeface="Cambria"/>
              </a:rPr>
              <a:t>5-5	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294257"/>
            <a:ext cx="7430770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735"/>
              </a:lnSpc>
              <a:tabLst>
                <a:tab pos="221615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JSON	PATH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Clause: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Query 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its JSON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output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SSMS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 Employees table that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already</a:t>
            </a:r>
            <a:r>
              <a:rPr sz="2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created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11195" y="2944367"/>
            <a:ext cx="4191000" cy="304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6623" y="2939795"/>
            <a:ext cx="4200525" cy="3057525"/>
          </a:xfrm>
          <a:custGeom>
            <a:avLst/>
            <a:gdLst/>
            <a:ahLst/>
            <a:cxnLst/>
            <a:rect l="l" t="t" r="r" b="b"/>
            <a:pathLst>
              <a:path w="4200525" h="3057525">
                <a:moveTo>
                  <a:pt x="0" y="3057143"/>
                </a:moveTo>
                <a:lnTo>
                  <a:pt x="4200144" y="3057143"/>
                </a:lnTo>
                <a:lnTo>
                  <a:pt x="4200144" y="0"/>
                </a:lnTo>
                <a:lnTo>
                  <a:pt x="0" y="0"/>
                </a:lnTo>
                <a:lnTo>
                  <a:pt x="0" y="3057143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30390" y="3256915"/>
            <a:ext cx="1146810" cy="909955"/>
          </a:xfrm>
          <a:custGeom>
            <a:avLst/>
            <a:gdLst/>
            <a:ahLst/>
            <a:cxnLst/>
            <a:rect l="l" t="t" r="r" b="b"/>
            <a:pathLst>
              <a:path w="1146809" h="909954">
                <a:moveTo>
                  <a:pt x="286512" y="337312"/>
                </a:moveTo>
                <a:lnTo>
                  <a:pt x="0" y="644017"/>
                </a:lnTo>
                <a:lnTo>
                  <a:pt x="286512" y="909828"/>
                </a:lnTo>
                <a:lnTo>
                  <a:pt x="286512" y="766699"/>
                </a:lnTo>
                <a:lnTo>
                  <a:pt x="347788" y="756795"/>
                </a:lnTo>
                <a:lnTo>
                  <a:pt x="407341" y="745150"/>
                </a:lnTo>
                <a:lnTo>
                  <a:pt x="465103" y="731827"/>
                </a:lnTo>
                <a:lnTo>
                  <a:pt x="521007" y="716887"/>
                </a:lnTo>
                <a:lnTo>
                  <a:pt x="574984" y="700393"/>
                </a:lnTo>
                <a:lnTo>
                  <a:pt x="626968" y="682407"/>
                </a:lnTo>
                <a:lnTo>
                  <a:pt x="676891" y="662991"/>
                </a:lnTo>
                <a:lnTo>
                  <a:pt x="724686" y="642208"/>
                </a:lnTo>
                <a:lnTo>
                  <a:pt x="770285" y="620119"/>
                </a:lnTo>
                <a:lnTo>
                  <a:pt x="813621" y="596787"/>
                </a:lnTo>
                <a:lnTo>
                  <a:pt x="854627" y="572273"/>
                </a:lnTo>
                <a:lnTo>
                  <a:pt x="893235" y="546641"/>
                </a:lnTo>
                <a:lnTo>
                  <a:pt x="929377" y="519953"/>
                </a:lnTo>
                <a:lnTo>
                  <a:pt x="962986" y="492270"/>
                </a:lnTo>
                <a:lnTo>
                  <a:pt x="975806" y="480441"/>
                </a:lnTo>
                <a:lnTo>
                  <a:pt x="286512" y="480441"/>
                </a:lnTo>
                <a:lnTo>
                  <a:pt x="286512" y="337312"/>
                </a:lnTo>
                <a:close/>
              </a:path>
              <a:path w="1146809" h="909954">
                <a:moveTo>
                  <a:pt x="1117346" y="0"/>
                </a:moveTo>
                <a:lnTo>
                  <a:pt x="1084114" y="65682"/>
                </a:lnTo>
                <a:lnTo>
                  <a:pt x="1039299" y="128283"/>
                </a:lnTo>
                <a:lnTo>
                  <a:pt x="1012759" y="158305"/>
                </a:lnTo>
                <a:lnTo>
                  <a:pt x="983579" y="187409"/>
                </a:lnTo>
                <a:lnTo>
                  <a:pt x="951841" y="215547"/>
                </a:lnTo>
                <a:lnTo>
                  <a:pt x="917631" y="242668"/>
                </a:lnTo>
                <a:lnTo>
                  <a:pt x="881034" y="268724"/>
                </a:lnTo>
                <a:lnTo>
                  <a:pt x="842135" y="293667"/>
                </a:lnTo>
                <a:lnTo>
                  <a:pt x="801018" y="317445"/>
                </a:lnTo>
                <a:lnTo>
                  <a:pt x="757767" y="340011"/>
                </a:lnTo>
                <a:lnTo>
                  <a:pt x="712469" y="361316"/>
                </a:lnTo>
                <a:lnTo>
                  <a:pt x="665207" y="381310"/>
                </a:lnTo>
                <a:lnTo>
                  <a:pt x="616066" y="399944"/>
                </a:lnTo>
                <a:lnTo>
                  <a:pt x="565131" y="417169"/>
                </a:lnTo>
                <a:lnTo>
                  <a:pt x="512487" y="432936"/>
                </a:lnTo>
                <a:lnTo>
                  <a:pt x="458218" y="447196"/>
                </a:lnTo>
                <a:lnTo>
                  <a:pt x="402409" y="459899"/>
                </a:lnTo>
                <a:lnTo>
                  <a:pt x="345145" y="470997"/>
                </a:lnTo>
                <a:lnTo>
                  <a:pt x="286512" y="480441"/>
                </a:lnTo>
                <a:lnTo>
                  <a:pt x="975806" y="480441"/>
                </a:lnTo>
                <a:lnTo>
                  <a:pt x="1022337" y="434170"/>
                </a:lnTo>
                <a:lnTo>
                  <a:pt x="1047944" y="403877"/>
                </a:lnTo>
                <a:lnTo>
                  <a:pt x="1070748" y="372839"/>
                </a:lnTo>
                <a:lnTo>
                  <a:pt x="1107679" y="308774"/>
                </a:lnTo>
                <a:lnTo>
                  <a:pt x="1132591" y="242473"/>
                </a:lnTo>
                <a:lnTo>
                  <a:pt x="1144944" y="174435"/>
                </a:lnTo>
                <a:lnTo>
                  <a:pt x="1146243" y="139919"/>
                </a:lnTo>
                <a:lnTo>
                  <a:pt x="1144200" y="105156"/>
                </a:lnTo>
                <a:lnTo>
                  <a:pt x="1138748" y="70206"/>
                </a:lnTo>
                <a:lnTo>
                  <a:pt x="1129819" y="35134"/>
                </a:lnTo>
                <a:lnTo>
                  <a:pt x="111734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0390" y="2469642"/>
            <a:ext cx="1146175" cy="930275"/>
          </a:xfrm>
          <a:custGeom>
            <a:avLst/>
            <a:gdLst/>
            <a:ahLst/>
            <a:cxnLst/>
            <a:rect l="l" t="t" r="r" b="b"/>
            <a:pathLst>
              <a:path w="1146175" h="930275">
                <a:moveTo>
                  <a:pt x="0" y="0"/>
                </a:moveTo>
                <a:lnTo>
                  <a:pt x="0" y="286258"/>
                </a:lnTo>
                <a:lnTo>
                  <a:pt x="60867" y="287150"/>
                </a:lnTo>
                <a:lnTo>
                  <a:pt x="120907" y="289800"/>
                </a:lnTo>
                <a:lnTo>
                  <a:pt x="180040" y="294160"/>
                </a:lnTo>
                <a:lnTo>
                  <a:pt x="238187" y="300188"/>
                </a:lnTo>
                <a:lnTo>
                  <a:pt x="295268" y="307838"/>
                </a:lnTo>
                <a:lnTo>
                  <a:pt x="351205" y="317067"/>
                </a:lnTo>
                <a:lnTo>
                  <a:pt x="405918" y="327828"/>
                </a:lnTo>
                <a:lnTo>
                  <a:pt x="459329" y="340079"/>
                </a:lnTo>
                <a:lnTo>
                  <a:pt x="511358" y="353773"/>
                </a:lnTo>
                <a:lnTo>
                  <a:pt x="561925" y="368868"/>
                </a:lnTo>
                <a:lnTo>
                  <a:pt x="610952" y="385317"/>
                </a:lnTo>
                <a:lnTo>
                  <a:pt x="658359" y="403078"/>
                </a:lnTo>
                <a:lnTo>
                  <a:pt x="704067" y="422104"/>
                </a:lnTo>
                <a:lnTo>
                  <a:pt x="747998" y="442352"/>
                </a:lnTo>
                <a:lnTo>
                  <a:pt x="790071" y="463776"/>
                </a:lnTo>
                <a:lnTo>
                  <a:pt x="830208" y="486333"/>
                </a:lnTo>
                <a:lnTo>
                  <a:pt x="868329" y="509978"/>
                </a:lnTo>
                <a:lnTo>
                  <a:pt x="904356" y="534666"/>
                </a:lnTo>
                <a:lnTo>
                  <a:pt x="938209" y="560353"/>
                </a:lnTo>
                <a:lnTo>
                  <a:pt x="969808" y="586994"/>
                </a:lnTo>
                <a:lnTo>
                  <a:pt x="999075" y="614545"/>
                </a:lnTo>
                <a:lnTo>
                  <a:pt x="1025931" y="642960"/>
                </a:lnTo>
                <a:lnTo>
                  <a:pt x="1072091" y="702208"/>
                </a:lnTo>
                <a:lnTo>
                  <a:pt x="1107655" y="764381"/>
                </a:lnTo>
                <a:lnTo>
                  <a:pt x="1131988" y="829124"/>
                </a:lnTo>
                <a:lnTo>
                  <a:pt x="1144459" y="896079"/>
                </a:lnTo>
                <a:lnTo>
                  <a:pt x="1146048" y="930275"/>
                </a:lnTo>
                <a:lnTo>
                  <a:pt x="1145993" y="642960"/>
                </a:lnTo>
                <a:lnTo>
                  <a:pt x="1139746" y="576193"/>
                </a:lnTo>
                <a:lnTo>
                  <a:pt x="1121265" y="510280"/>
                </a:lnTo>
                <a:lnTo>
                  <a:pt x="1091237" y="446760"/>
                </a:lnTo>
                <a:lnTo>
                  <a:pt x="1050296" y="385990"/>
                </a:lnTo>
                <a:lnTo>
                  <a:pt x="999075" y="328326"/>
                </a:lnTo>
                <a:lnTo>
                  <a:pt x="969808" y="300770"/>
                </a:lnTo>
                <a:lnTo>
                  <a:pt x="938209" y="274124"/>
                </a:lnTo>
                <a:lnTo>
                  <a:pt x="904356" y="248433"/>
                </a:lnTo>
                <a:lnTo>
                  <a:pt x="868329" y="223741"/>
                </a:lnTo>
                <a:lnTo>
                  <a:pt x="830208" y="200093"/>
                </a:lnTo>
                <a:lnTo>
                  <a:pt x="790071" y="177533"/>
                </a:lnTo>
                <a:lnTo>
                  <a:pt x="747998" y="156105"/>
                </a:lnTo>
                <a:lnTo>
                  <a:pt x="704067" y="135855"/>
                </a:lnTo>
                <a:lnTo>
                  <a:pt x="658359" y="116827"/>
                </a:lnTo>
                <a:lnTo>
                  <a:pt x="610952" y="99065"/>
                </a:lnTo>
                <a:lnTo>
                  <a:pt x="561925" y="82614"/>
                </a:lnTo>
                <a:lnTo>
                  <a:pt x="511358" y="67518"/>
                </a:lnTo>
                <a:lnTo>
                  <a:pt x="459329" y="53823"/>
                </a:lnTo>
                <a:lnTo>
                  <a:pt x="405918" y="41572"/>
                </a:lnTo>
                <a:lnTo>
                  <a:pt x="351205" y="30810"/>
                </a:lnTo>
                <a:lnTo>
                  <a:pt x="295268" y="21581"/>
                </a:lnTo>
                <a:lnTo>
                  <a:pt x="238187" y="13930"/>
                </a:lnTo>
                <a:lnTo>
                  <a:pt x="180040" y="7902"/>
                </a:lnTo>
                <a:lnTo>
                  <a:pt x="120907" y="3542"/>
                </a:lnTo>
                <a:lnTo>
                  <a:pt x="60867" y="892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0390" y="2469642"/>
            <a:ext cx="1146175" cy="1697355"/>
          </a:xfrm>
          <a:custGeom>
            <a:avLst/>
            <a:gdLst/>
            <a:ahLst/>
            <a:cxnLst/>
            <a:rect l="l" t="t" r="r" b="b"/>
            <a:pathLst>
              <a:path w="1146175" h="1697354">
                <a:moveTo>
                  <a:pt x="1146048" y="930275"/>
                </a:moveTo>
                <a:lnTo>
                  <a:pt x="1139746" y="862347"/>
                </a:lnTo>
                <a:lnTo>
                  <a:pt x="1121265" y="796454"/>
                </a:lnTo>
                <a:lnTo>
                  <a:pt x="1091237" y="732951"/>
                </a:lnTo>
                <a:lnTo>
                  <a:pt x="1050296" y="672196"/>
                </a:lnTo>
                <a:lnTo>
                  <a:pt x="999075" y="614545"/>
                </a:lnTo>
                <a:lnTo>
                  <a:pt x="969808" y="586994"/>
                </a:lnTo>
                <a:lnTo>
                  <a:pt x="938209" y="560353"/>
                </a:lnTo>
                <a:lnTo>
                  <a:pt x="904356" y="534666"/>
                </a:lnTo>
                <a:lnTo>
                  <a:pt x="868329" y="509978"/>
                </a:lnTo>
                <a:lnTo>
                  <a:pt x="830208" y="486333"/>
                </a:lnTo>
                <a:lnTo>
                  <a:pt x="790071" y="463776"/>
                </a:lnTo>
                <a:lnTo>
                  <a:pt x="747998" y="442352"/>
                </a:lnTo>
                <a:lnTo>
                  <a:pt x="704067" y="422104"/>
                </a:lnTo>
                <a:lnTo>
                  <a:pt x="658359" y="403078"/>
                </a:lnTo>
                <a:lnTo>
                  <a:pt x="610952" y="385317"/>
                </a:lnTo>
                <a:lnTo>
                  <a:pt x="561925" y="368868"/>
                </a:lnTo>
                <a:lnTo>
                  <a:pt x="511358" y="353773"/>
                </a:lnTo>
                <a:lnTo>
                  <a:pt x="459329" y="340079"/>
                </a:lnTo>
                <a:lnTo>
                  <a:pt x="405918" y="327828"/>
                </a:lnTo>
                <a:lnTo>
                  <a:pt x="351205" y="317067"/>
                </a:lnTo>
                <a:lnTo>
                  <a:pt x="295268" y="307838"/>
                </a:lnTo>
                <a:lnTo>
                  <a:pt x="238187" y="300188"/>
                </a:lnTo>
                <a:lnTo>
                  <a:pt x="180040" y="294160"/>
                </a:lnTo>
                <a:lnTo>
                  <a:pt x="120907" y="289800"/>
                </a:lnTo>
                <a:lnTo>
                  <a:pt x="60867" y="287150"/>
                </a:lnTo>
                <a:lnTo>
                  <a:pt x="0" y="286258"/>
                </a:lnTo>
                <a:lnTo>
                  <a:pt x="0" y="0"/>
                </a:lnTo>
                <a:lnTo>
                  <a:pt x="60867" y="892"/>
                </a:lnTo>
                <a:lnTo>
                  <a:pt x="120907" y="3542"/>
                </a:lnTo>
                <a:lnTo>
                  <a:pt x="180040" y="7902"/>
                </a:lnTo>
                <a:lnTo>
                  <a:pt x="238187" y="13930"/>
                </a:lnTo>
                <a:lnTo>
                  <a:pt x="295268" y="21581"/>
                </a:lnTo>
                <a:lnTo>
                  <a:pt x="351205" y="30810"/>
                </a:lnTo>
                <a:lnTo>
                  <a:pt x="405918" y="41572"/>
                </a:lnTo>
                <a:lnTo>
                  <a:pt x="459329" y="53823"/>
                </a:lnTo>
                <a:lnTo>
                  <a:pt x="511358" y="67518"/>
                </a:lnTo>
                <a:lnTo>
                  <a:pt x="561925" y="82614"/>
                </a:lnTo>
                <a:lnTo>
                  <a:pt x="610952" y="99065"/>
                </a:lnTo>
                <a:lnTo>
                  <a:pt x="658359" y="116827"/>
                </a:lnTo>
                <a:lnTo>
                  <a:pt x="704067" y="135855"/>
                </a:lnTo>
                <a:lnTo>
                  <a:pt x="747998" y="156105"/>
                </a:lnTo>
                <a:lnTo>
                  <a:pt x="790071" y="177533"/>
                </a:lnTo>
                <a:lnTo>
                  <a:pt x="830208" y="200093"/>
                </a:lnTo>
                <a:lnTo>
                  <a:pt x="868329" y="223741"/>
                </a:lnTo>
                <a:lnTo>
                  <a:pt x="904356" y="248433"/>
                </a:lnTo>
                <a:lnTo>
                  <a:pt x="938209" y="274124"/>
                </a:lnTo>
                <a:lnTo>
                  <a:pt x="969808" y="300770"/>
                </a:lnTo>
                <a:lnTo>
                  <a:pt x="999075" y="328326"/>
                </a:lnTo>
                <a:lnTo>
                  <a:pt x="1025931" y="356747"/>
                </a:lnTo>
                <a:lnTo>
                  <a:pt x="1072091" y="416009"/>
                </a:lnTo>
                <a:lnTo>
                  <a:pt x="1107655" y="478198"/>
                </a:lnTo>
                <a:lnTo>
                  <a:pt x="1131988" y="542959"/>
                </a:lnTo>
                <a:lnTo>
                  <a:pt x="1144459" y="609936"/>
                </a:lnTo>
                <a:lnTo>
                  <a:pt x="1146048" y="644144"/>
                </a:lnTo>
                <a:lnTo>
                  <a:pt x="1146048" y="930275"/>
                </a:lnTo>
                <a:lnTo>
                  <a:pt x="1138798" y="1002853"/>
                </a:lnTo>
                <a:lnTo>
                  <a:pt x="1117515" y="1073374"/>
                </a:lnTo>
                <a:lnTo>
                  <a:pt x="1082897" y="1141331"/>
                </a:lnTo>
                <a:lnTo>
                  <a:pt x="1060805" y="1174189"/>
                </a:lnTo>
                <a:lnTo>
                  <a:pt x="1035642" y="1206217"/>
                </a:lnTo>
                <a:lnTo>
                  <a:pt x="1007494" y="1237351"/>
                </a:lnTo>
                <a:lnTo>
                  <a:pt x="976450" y="1267527"/>
                </a:lnTo>
                <a:lnTo>
                  <a:pt x="942595" y="1296682"/>
                </a:lnTo>
                <a:lnTo>
                  <a:pt x="906018" y="1324752"/>
                </a:lnTo>
                <a:lnTo>
                  <a:pt x="866805" y="1351675"/>
                </a:lnTo>
                <a:lnTo>
                  <a:pt x="825044" y="1377387"/>
                </a:lnTo>
                <a:lnTo>
                  <a:pt x="780823" y="1401825"/>
                </a:lnTo>
                <a:lnTo>
                  <a:pt x="734229" y="1424925"/>
                </a:lnTo>
                <a:lnTo>
                  <a:pt x="685348" y="1446625"/>
                </a:lnTo>
                <a:lnTo>
                  <a:pt x="634269" y="1466859"/>
                </a:lnTo>
                <a:lnTo>
                  <a:pt x="581079" y="1485567"/>
                </a:lnTo>
                <a:lnTo>
                  <a:pt x="525864" y="1502683"/>
                </a:lnTo>
                <a:lnTo>
                  <a:pt x="468713" y="1518145"/>
                </a:lnTo>
                <a:lnTo>
                  <a:pt x="409712" y="1531889"/>
                </a:lnTo>
                <a:lnTo>
                  <a:pt x="348949" y="1543852"/>
                </a:lnTo>
                <a:lnTo>
                  <a:pt x="286512" y="1553972"/>
                </a:lnTo>
                <a:lnTo>
                  <a:pt x="286512" y="1697101"/>
                </a:lnTo>
                <a:lnTo>
                  <a:pt x="0" y="1431290"/>
                </a:lnTo>
                <a:lnTo>
                  <a:pt x="286512" y="1124585"/>
                </a:lnTo>
                <a:lnTo>
                  <a:pt x="286512" y="1267714"/>
                </a:lnTo>
                <a:lnTo>
                  <a:pt x="345145" y="1258270"/>
                </a:lnTo>
                <a:lnTo>
                  <a:pt x="402409" y="1247172"/>
                </a:lnTo>
                <a:lnTo>
                  <a:pt x="458218" y="1234469"/>
                </a:lnTo>
                <a:lnTo>
                  <a:pt x="512487" y="1220209"/>
                </a:lnTo>
                <a:lnTo>
                  <a:pt x="565131" y="1204442"/>
                </a:lnTo>
                <a:lnTo>
                  <a:pt x="616066" y="1187217"/>
                </a:lnTo>
                <a:lnTo>
                  <a:pt x="665207" y="1168583"/>
                </a:lnTo>
                <a:lnTo>
                  <a:pt x="712469" y="1148589"/>
                </a:lnTo>
                <a:lnTo>
                  <a:pt x="757767" y="1127284"/>
                </a:lnTo>
                <a:lnTo>
                  <a:pt x="801018" y="1104718"/>
                </a:lnTo>
                <a:lnTo>
                  <a:pt x="842135" y="1080940"/>
                </a:lnTo>
                <a:lnTo>
                  <a:pt x="881034" y="1055997"/>
                </a:lnTo>
                <a:lnTo>
                  <a:pt x="917631" y="1029941"/>
                </a:lnTo>
                <a:lnTo>
                  <a:pt x="951841" y="1002820"/>
                </a:lnTo>
                <a:lnTo>
                  <a:pt x="983579" y="974682"/>
                </a:lnTo>
                <a:lnTo>
                  <a:pt x="1012759" y="945578"/>
                </a:lnTo>
                <a:lnTo>
                  <a:pt x="1039299" y="915556"/>
                </a:lnTo>
                <a:lnTo>
                  <a:pt x="1063112" y="884665"/>
                </a:lnTo>
                <a:lnTo>
                  <a:pt x="1102220" y="820474"/>
                </a:lnTo>
                <a:lnTo>
                  <a:pt x="1117346" y="787273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4631" y="3372611"/>
            <a:ext cx="1828800" cy="1815464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 marR="19875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this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SELECT 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query,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Server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obtains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result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query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  formats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 in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output as a JSON 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document.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45869" y="2676905"/>
            <a:ext cx="2303145" cy="673735"/>
          </a:xfrm>
          <a:custGeom>
            <a:avLst/>
            <a:gdLst/>
            <a:ahLst/>
            <a:cxnLst/>
            <a:rect l="l" t="t" r="r" b="b"/>
            <a:pathLst>
              <a:path w="2303145" h="673735">
                <a:moveTo>
                  <a:pt x="1923923" y="0"/>
                </a:moveTo>
                <a:lnTo>
                  <a:pt x="294640" y="0"/>
                </a:lnTo>
                <a:lnTo>
                  <a:pt x="246857" y="3857"/>
                </a:lnTo>
                <a:lnTo>
                  <a:pt x="201525" y="15024"/>
                </a:lnTo>
                <a:lnTo>
                  <a:pt x="159252" y="32894"/>
                </a:lnTo>
                <a:lnTo>
                  <a:pt x="120645" y="56859"/>
                </a:lnTo>
                <a:lnTo>
                  <a:pt x="86312" y="86312"/>
                </a:lnTo>
                <a:lnTo>
                  <a:pt x="56859" y="120645"/>
                </a:lnTo>
                <a:lnTo>
                  <a:pt x="32894" y="159252"/>
                </a:lnTo>
                <a:lnTo>
                  <a:pt x="15024" y="201525"/>
                </a:lnTo>
                <a:lnTo>
                  <a:pt x="3857" y="246857"/>
                </a:lnTo>
                <a:lnTo>
                  <a:pt x="0" y="294640"/>
                </a:lnTo>
                <a:lnTo>
                  <a:pt x="0" y="673608"/>
                </a:lnTo>
                <a:lnTo>
                  <a:pt x="168402" y="673608"/>
                </a:lnTo>
                <a:lnTo>
                  <a:pt x="168402" y="294640"/>
                </a:lnTo>
                <a:lnTo>
                  <a:pt x="178321" y="245500"/>
                </a:lnTo>
                <a:lnTo>
                  <a:pt x="205374" y="205374"/>
                </a:lnTo>
                <a:lnTo>
                  <a:pt x="245500" y="178321"/>
                </a:lnTo>
                <a:lnTo>
                  <a:pt x="294640" y="168402"/>
                </a:lnTo>
                <a:lnTo>
                  <a:pt x="2189536" y="168402"/>
                </a:lnTo>
                <a:lnTo>
                  <a:pt x="2185668" y="159252"/>
                </a:lnTo>
                <a:lnTo>
                  <a:pt x="2161703" y="120645"/>
                </a:lnTo>
                <a:lnTo>
                  <a:pt x="2132250" y="86312"/>
                </a:lnTo>
                <a:lnTo>
                  <a:pt x="2097917" y="56859"/>
                </a:lnTo>
                <a:lnTo>
                  <a:pt x="2059310" y="32894"/>
                </a:lnTo>
                <a:lnTo>
                  <a:pt x="2017037" y="15024"/>
                </a:lnTo>
                <a:lnTo>
                  <a:pt x="1971705" y="3857"/>
                </a:lnTo>
                <a:lnTo>
                  <a:pt x="1923923" y="0"/>
                </a:lnTo>
                <a:close/>
              </a:path>
              <a:path w="2303145" h="673735">
                <a:moveTo>
                  <a:pt x="2302764" y="336804"/>
                </a:moveTo>
                <a:lnTo>
                  <a:pt x="1965960" y="336804"/>
                </a:lnTo>
                <a:lnTo>
                  <a:pt x="2134362" y="505206"/>
                </a:lnTo>
                <a:lnTo>
                  <a:pt x="2302764" y="336804"/>
                </a:lnTo>
                <a:close/>
              </a:path>
              <a:path w="2303145" h="673735">
                <a:moveTo>
                  <a:pt x="2189536" y="168402"/>
                </a:moveTo>
                <a:lnTo>
                  <a:pt x="1923923" y="168402"/>
                </a:lnTo>
                <a:lnTo>
                  <a:pt x="1973062" y="178321"/>
                </a:lnTo>
                <a:lnTo>
                  <a:pt x="2013188" y="205374"/>
                </a:lnTo>
                <a:lnTo>
                  <a:pt x="2040241" y="245500"/>
                </a:lnTo>
                <a:lnTo>
                  <a:pt x="2050161" y="294640"/>
                </a:lnTo>
                <a:lnTo>
                  <a:pt x="2050161" y="336804"/>
                </a:lnTo>
                <a:lnTo>
                  <a:pt x="2218563" y="336804"/>
                </a:lnTo>
                <a:lnTo>
                  <a:pt x="2218563" y="294640"/>
                </a:lnTo>
                <a:lnTo>
                  <a:pt x="2214705" y="246857"/>
                </a:lnTo>
                <a:lnTo>
                  <a:pt x="2203538" y="201525"/>
                </a:lnTo>
                <a:lnTo>
                  <a:pt x="2189536" y="16840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5869" y="2676905"/>
            <a:ext cx="2303145" cy="673735"/>
          </a:xfrm>
          <a:custGeom>
            <a:avLst/>
            <a:gdLst/>
            <a:ahLst/>
            <a:cxnLst/>
            <a:rect l="l" t="t" r="r" b="b"/>
            <a:pathLst>
              <a:path w="2303145" h="673735">
                <a:moveTo>
                  <a:pt x="0" y="673608"/>
                </a:moveTo>
                <a:lnTo>
                  <a:pt x="0" y="294640"/>
                </a:lnTo>
                <a:lnTo>
                  <a:pt x="3857" y="246857"/>
                </a:lnTo>
                <a:lnTo>
                  <a:pt x="15024" y="201525"/>
                </a:lnTo>
                <a:lnTo>
                  <a:pt x="32894" y="159252"/>
                </a:lnTo>
                <a:lnTo>
                  <a:pt x="56859" y="120645"/>
                </a:lnTo>
                <a:lnTo>
                  <a:pt x="86312" y="86312"/>
                </a:lnTo>
                <a:lnTo>
                  <a:pt x="120645" y="56859"/>
                </a:lnTo>
                <a:lnTo>
                  <a:pt x="159252" y="32894"/>
                </a:lnTo>
                <a:lnTo>
                  <a:pt x="201525" y="15024"/>
                </a:lnTo>
                <a:lnTo>
                  <a:pt x="246857" y="3857"/>
                </a:lnTo>
                <a:lnTo>
                  <a:pt x="294640" y="0"/>
                </a:lnTo>
                <a:lnTo>
                  <a:pt x="1923923" y="0"/>
                </a:lnTo>
                <a:lnTo>
                  <a:pt x="1971705" y="3857"/>
                </a:lnTo>
                <a:lnTo>
                  <a:pt x="2017037" y="15024"/>
                </a:lnTo>
                <a:lnTo>
                  <a:pt x="2059310" y="32894"/>
                </a:lnTo>
                <a:lnTo>
                  <a:pt x="2097917" y="56859"/>
                </a:lnTo>
                <a:lnTo>
                  <a:pt x="2132250" y="86312"/>
                </a:lnTo>
                <a:lnTo>
                  <a:pt x="2161703" y="120645"/>
                </a:lnTo>
                <a:lnTo>
                  <a:pt x="2185668" y="159252"/>
                </a:lnTo>
                <a:lnTo>
                  <a:pt x="2203538" y="201525"/>
                </a:lnTo>
                <a:lnTo>
                  <a:pt x="2214705" y="246857"/>
                </a:lnTo>
                <a:lnTo>
                  <a:pt x="2218563" y="294640"/>
                </a:lnTo>
                <a:lnTo>
                  <a:pt x="2218563" y="336804"/>
                </a:lnTo>
                <a:lnTo>
                  <a:pt x="2302764" y="336804"/>
                </a:lnTo>
                <a:lnTo>
                  <a:pt x="2134362" y="505206"/>
                </a:lnTo>
                <a:lnTo>
                  <a:pt x="1965960" y="336804"/>
                </a:lnTo>
                <a:lnTo>
                  <a:pt x="2050161" y="336804"/>
                </a:lnTo>
                <a:lnTo>
                  <a:pt x="2050161" y="294640"/>
                </a:lnTo>
                <a:lnTo>
                  <a:pt x="2040241" y="245500"/>
                </a:lnTo>
                <a:lnTo>
                  <a:pt x="2013188" y="205374"/>
                </a:lnTo>
                <a:lnTo>
                  <a:pt x="1973062" y="178321"/>
                </a:lnTo>
                <a:lnTo>
                  <a:pt x="1923923" y="168402"/>
                </a:lnTo>
                <a:lnTo>
                  <a:pt x="294640" y="168402"/>
                </a:lnTo>
                <a:lnTo>
                  <a:pt x="245500" y="178321"/>
                </a:lnTo>
                <a:lnTo>
                  <a:pt x="205374" y="205374"/>
                </a:lnTo>
                <a:lnTo>
                  <a:pt x="178321" y="245500"/>
                </a:lnTo>
                <a:lnTo>
                  <a:pt x="168402" y="294640"/>
                </a:lnTo>
                <a:lnTo>
                  <a:pt x="168402" y="673608"/>
                </a:lnTo>
                <a:lnTo>
                  <a:pt x="0" y="673608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2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43303"/>
            <a:ext cx="831088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List new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Explain Real-time Operational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native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JSON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support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Explain AlwaysOn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Describe enhancements made to In-Memory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OLTP</a:t>
            </a:r>
            <a:r>
              <a:rPr sz="24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(Hekaton)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45" dirty="0">
                <a:latin typeface="Cambria"/>
                <a:cs typeface="Cambria"/>
              </a:rPr>
              <a:t>A</a:t>
            </a:r>
            <a:r>
              <a:rPr spc="-45" dirty="0">
                <a:latin typeface="Cambria"/>
                <a:cs typeface="Cambria"/>
              </a:rPr>
              <a:t>lwaysOn	</a:t>
            </a:r>
          </a:p>
        </p:txBody>
      </p:sp>
      <p:sp>
        <p:nvSpPr>
          <p:cNvPr id="17" name="object 17"/>
          <p:cNvSpPr/>
          <p:nvPr/>
        </p:nvSpPr>
        <p:spPr>
          <a:xfrm>
            <a:off x="446531" y="3758184"/>
            <a:ext cx="2372868" cy="101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1321054"/>
            <a:ext cx="8239759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540"/>
              </a:lnSpc>
              <a:spcBef>
                <a:spcPts val="95"/>
              </a:spcBef>
            </a:pPr>
            <a:r>
              <a:rPr sz="2200" spc="-10" dirty="0">
                <a:latin typeface="Cambria"/>
                <a:cs typeface="Cambria"/>
              </a:rPr>
              <a:t>AlwaysOn </a:t>
            </a:r>
            <a:r>
              <a:rPr sz="2200" spc="-5" dirty="0">
                <a:latin typeface="Cambria"/>
                <a:cs typeface="Cambria"/>
              </a:rPr>
              <a:t>is a </a:t>
            </a:r>
            <a:r>
              <a:rPr sz="2200" spc="-10" dirty="0">
                <a:latin typeface="Cambria"/>
                <a:cs typeface="Cambria"/>
              </a:rPr>
              <a:t>feature that was </a:t>
            </a:r>
            <a:r>
              <a:rPr sz="2200" spc="-5" dirty="0">
                <a:latin typeface="Cambria"/>
                <a:cs typeface="Cambria"/>
              </a:rPr>
              <a:t>first introduced in SQL Server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2012</a:t>
            </a:r>
            <a:endParaRPr sz="2200">
              <a:latin typeface="Cambria"/>
              <a:cs typeface="Cambria"/>
            </a:endParaRPr>
          </a:p>
          <a:p>
            <a:pPr marL="355600" indent="-342900" algn="just">
              <a:lnSpc>
                <a:spcPts val="1950"/>
              </a:lnSpc>
              <a:buFont typeface="Arial"/>
              <a:buChar char="▪"/>
              <a:tabLst>
                <a:tab pos="356235" algn="l"/>
              </a:tabLst>
            </a:pP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substitute </a:t>
            </a:r>
            <a:r>
              <a:rPr sz="1800" dirty="0">
                <a:latin typeface="Cambria"/>
                <a:cs typeface="Cambria"/>
              </a:rPr>
              <a:t>for </a:t>
            </a:r>
            <a:r>
              <a:rPr sz="1800" spc="-5" dirty="0">
                <a:latin typeface="Cambria"/>
                <a:cs typeface="Cambria"/>
              </a:rPr>
              <a:t>data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mirroring</a:t>
            </a:r>
            <a:endParaRPr sz="1800">
              <a:latin typeface="Cambria"/>
              <a:cs typeface="Cambria"/>
            </a:endParaRPr>
          </a:p>
          <a:p>
            <a:pPr marL="355600" indent="-342900" algn="just">
              <a:lnSpc>
                <a:spcPts val="1945"/>
              </a:lnSpc>
              <a:buFont typeface="Arial"/>
              <a:buChar char="▪"/>
              <a:tabLst>
                <a:tab pos="356235" algn="l"/>
              </a:tabLst>
            </a:pPr>
            <a:r>
              <a:rPr sz="1800" spc="-5" dirty="0">
                <a:latin typeface="Cambria"/>
                <a:cs typeface="Cambria"/>
              </a:rPr>
              <a:t>High-availability and disaster </a:t>
            </a:r>
            <a:r>
              <a:rPr sz="1800" dirty="0">
                <a:latin typeface="Cambria"/>
                <a:cs typeface="Cambria"/>
              </a:rPr>
              <a:t>recovery </a:t>
            </a:r>
            <a:r>
              <a:rPr sz="1800" spc="-5" dirty="0">
                <a:latin typeface="Cambria"/>
                <a:cs typeface="Cambria"/>
              </a:rPr>
              <a:t>solutions for </a:t>
            </a:r>
            <a:r>
              <a:rPr sz="1800" dirty="0">
                <a:latin typeface="Cambria"/>
                <a:cs typeface="Cambria"/>
              </a:rPr>
              <a:t>mission-critical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applications</a:t>
            </a:r>
            <a:endParaRPr sz="1800">
              <a:latin typeface="Cambria"/>
              <a:cs typeface="Cambria"/>
            </a:endParaRPr>
          </a:p>
          <a:p>
            <a:pPr marL="355600" indent="-342900" algn="just">
              <a:lnSpc>
                <a:spcPts val="2055"/>
              </a:lnSpc>
              <a:buFont typeface="Arial"/>
              <a:buChar char="▪"/>
              <a:tabLst>
                <a:tab pos="356235" algn="l"/>
              </a:tabLst>
            </a:pPr>
            <a:r>
              <a:rPr sz="1800" spc="-5" dirty="0">
                <a:latin typeface="Cambria"/>
                <a:cs typeface="Cambria"/>
              </a:rPr>
              <a:t>Requires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WSFC </a:t>
            </a:r>
            <a:r>
              <a:rPr sz="1800" dirty="0">
                <a:latin typeface="Cambria"/>
                <a:cs typeface="Cambria"/>
              </a:rPr>
              <a:t>cluster for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deployment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540"/>
              </a:lnSpc>
              <a:spcBef>
                <a:spcPts val="690"/>
              </a:spcBef>
            </a:pPr>
            <a:r>
              <a:rPr sz="2200" spc="-10" dirty="0">
                <a:latin typeface="Cambria"/>
                <a:cs typeface="Cambria"/>
              </a:rPr>
              <a:t>Major enhancements </a:t>
            </a:r>
            <a:r>
              <a:rPr sz="2200" spc="-5" dirty="0">
                <a:latin typeface="Cambria"/>
                <a:cs typeface="Cambria"/>
              </a:rPr>
              <a:t>to </a:t>
            </a:r>
            <a:r>
              <a:rPr sz="2200" spc="-10" dirty="0">
                <a:latin typeface="Cambria"/>
                <a:cs typeface="Cambria"/>
              </a:rPr>
              <a:t>AlwaysOn </a:t>
            </a:r>
            <a:r>
              <a:rPr sz="2200" spc="-5" dirty="0">
                <a:latin typeface="Cambria"/>
                <a:cs typeface="Cambria"/>
              </a:rPr>
              <a:t>in </a:t>
            </a:r>
            <a:r>
              <a:rPr sz="2200" spc="-10" dirty="0">
                <a:latin typeface="Cambria"/>
                <a:cs typeface="Cambria"/>
              </a:rPr>
              <a:t>SQL Server </a:t>
            </a:r>
            <a:r>
              <a:rPr sz="2200" spc="-5" dirty="0">
                <a:latin typeface="Cambria"/>
                <a:cs typeface="Cambria"/>
              </a:rPr>
              <a:t>2016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are:</a:t>
            </a:r>
            <a:endParaRPr sz="2200">
              <a:latin typeface="Cambria"/>
              <a:cs typeface="Cambria"/>
            </a:endParaRPr>
          </a:p>
          <a:p>
            <a:pPr marL="355600" indent="-342900" algn="just">
              <a:lnSpc>
                <a:spcPts val="1950"/>
              </a:lnSpc>
              <a:buFont typeface="Wingdings"/>
              <a:buChar char=""/>
              <a:tabLst>
                <a:tab pos="356235" algn="l"/>
              </a:tabLst>
            </a:pPr>
            <a:r>
              <a:rPr sz="1800" spc="-5" dirty="0">
                <a:latin typeface="Cambria"/>
                <a:cs typeface="Cambria"/>
              </a:rPr>
              <a:t>Scalability: Achieved through load balancing readable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secondaries</a:t>
            </a:r>
            <a:endParaRPr sz="1800">
              <a:latin typeface="Cambria"/>
              <a:cs typeface="Cambria"/>
            </a:endParaRPr>
          </a:p>
          <a:p>
            <a:pPr marL="355600" indent="-342900" algn="just">
              <a:lnSpc>
                <a:spcPts val="2050"/>
              </a:lnSpc>
              <a:buFont typeface="Wingdings"/>
              <a:buChar char=""/>
              <a:tabLst>
                <a:tab pos="356235" algn="l"/>
              </a:tabLst>
            </a:pPr>
            <a:r>
              <a:rPr sz="1800" spc="-5" dirty="0">
                <a:latin typeface="Cambria"/>
                <a:cs typeface="Cambria"/>
              </a:rPr>
              <a:t>Manageability: Availability </a:t>
            </a:r>
            <a:r>
              <a:rPr sz="1800" dirty="0">
                <a:latin typeface="Cambria"/>
                <a:cs typeface="Cambria"/>
              </a:rPr>
              <a:t>Group </a:t>
            </a:r>
            <a:r>
              <a:rPr sz="1800" spc="-5" dirty="0">
                <a:latin typeface="Cambria"/>
                <a:cs typeface="Cambria"/>
              </a:rPr>
              <a:t>health monitors </a:t>
            </a:r>
            <a:r>
              <a:rPr sz="1800" dirty="0">
                <a:latin typeface="Cambria"/>
                <a:cs typeface="Cambria"/>
              </a:rPr>
              <a:t>even the </a:t>
            </a:r>
            <a:r>
              <a:rPr sz="1800" spc="-5" dirty="0">
                <a:latin typeface="Cambria"/>
                <a:cs typeface="Cambria"/>
              </a:rPr>
              <a:t>database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health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6515" marR="6149340" indent="-44450" algn="just">
              <a:lnSpc>
                <a:spcPct val="90100"/>
              </a:lnSpc>
              <a:spcBef>
                <a:spcPts val="1545"/>
              </a:spcBef>
            </a:pPr>
            <a:r>
              <a:rPr sz="1600" spc="-5" dirty="0">
                <a:latin typeface="Cambria"/>
                <a:cs typeface="Cambria"/>
              </a:rPr>
              <a:t>Pictorial representation  of </a:t>
            </a:r>
            <a:r>
              <a:rPr sz="1600" spc="-10" dirty="0">
                <a:latin typeface="Cambria"/>
                <a:cs typeface="Cambria"/>
              </a:rPr>
              <a:t>Enhanced AlwaysOn  </a:t>
            </a:r>
            <a:r>
              <a:rPr sz="1600" spc="-5" dirty="0">
                <a:latin typeface="Cambria"/>
                <a:cs typeface="Cambria"/>
              </a:rPr>
              <a:t>Availability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Groups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6535" y="3526535"/>
            <a:ext cx="3931919" cy="2389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1964" y="3521964"/>
            <a:ext cx="3941445" cy="2399030"/>
          </a:xfrm>
          <a:custGeom>
            <a:avLst/>
            <a:gdLst/>
            <a:ahLst/>
            <a:cxnLst/>
            <a:rect l="l" t="t" r="r" b="b"/>
            <a:pathLst>
              <a:path w="3941445" h="2399029">
                <a:moveTo>
                  <a:pt x="0" y="2398776"/>
                </a:moveTo>
                <a:lnTo>
                  <a:pt x="3941064" y="2398776"/>
                </a:lnTo>
                <a:lnTo>
                  <a:pt x="3941064" y="0"/>
                </a:lnTo>
                <a:lnTo>
                  <a:pt x="0" y="0"/>
                </a:lnTo>
                <a:lnTo>
                  <a:pt x="0" y="2398776"/>
                </a:lnTo>
                <a:close/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1685" y="4298441"/>
            <a:ext cx="683260" cy="186055"/>
          </a:xfrm>
          <a:custGeom>
            <a:avLst/>
            <a:gdLst/>
            <a:ahLst/>
            <a:cxnLst/>
            <a:rect l="l" t="t" r="r" b="b"/>
            <a:pathLst>
              <a:path w="683260" h="186054">
                <a:moveTo>
                  <a:pt x="589788" y="0"/>
                </a:moveTo>
                <a:lnTo>
                  <a:pt x="589788" y="46481"/>
                </a:lnTo>
                <a:lnTo>
                  <a:pt x="0" y="46481"/>
                </a:lnTo>
                <a:lnTo>
                  <a:pt x="0" y="139445"/>
                </a:lnTo>
                <a:lnTo>
                  <a:pt x="589788" y="139445"/>
                </a:lnTo>
                <a:lnTo>
                  <a:pt x="589788" y="185927"/>
                </a:lnTo>
                <a:lnTo>
                  <a:pt x="682752" y="92963"/>
                </a:lnTo>
                <a:lnTo>
                  <a:pt x="5897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21685" y="4298441"/>
            <a:ext cx="683260" cy="186055"/>
          </a:xfrm>
          <a:custGeom>
            <a:avLst/>
            <a:gdLst/>
            <a:ahLst/>
            <a:cxnLst/>
            <a:rect l="l" t="t" r="r" b="b"/>
            <a:pathLst>
              <a:path w="683260" h="186054">
                <a:moveTo>
                  <a:pt x="0" y="46481"/>
                </a:moveTo>
                <a:lnTo>
                  <a:pt x="589788" y="46481"/>
                </a:lnTo>
                <a:lnTo>
                  <a:pt x="589788" y="0"/>
                </a:lnTo>
                <a:lnTo>
                  <a:pt x="682752" y="92963"/>
                </a:lnTo>
                <a:lnTo>
                  <a:pt x="589788" y="185927"/>
                </a:lnTo>
                <a:lnTo>
                  <a:pt x="589788" y="139445"/>
                </a:lnTo>
                <a:lnTo>
                  <a:pt x="0" y="139445"/>
                </a:lnTo>
                <a:lnTo>
                  <a:pt x="0" y="46481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vailability</a:t>
            </a:r>
            <a:r>
              <a:rPr spc="-100" dirty="0"/>
              <a:t> </a:t>
            </a:r>
            <a:r>
              <a:rPr dirty="0"/>
              <a:t>Group	</a:t>
            </a:r>
          </a:p>
        </p:txBody>
      </p:sp>
      <p:sp>
        <p:nvSpPr>
          <p:cNvPr id="17" name="object 17"/>
          <p:cNvSpPr/>
          <p:nvPr/>
        </p:nvSpPr>
        <p:spPr>
          <a:xfrm>
            <a:off x="500633" y="1863092"/>
            <a:ext cx="7286625" cy="905510"/>
          </a:xfrm>
          <a:custGeom>
            <a:avLst/>
            <a:gdLst/>
            <a:ahLst/>
            <a:cxnLst/>
            <a:rect l="l" t="t" r="r" b="b"/>
            <a:pathLst>
              <a:path w="7286625" h="905510">
                <a:moveTo>
                  <a:pt x="5947954" y="904240"/>
                </a:moveTo>
                <a:lnTo>
                  <a:pt x="5551424" y="904240"/>
                </a:lnTo>
                <a:lnTo>
                  <a:pt x="5600990" y="905510"/>
                </a:lnTo>
                <a:lnTo>
                  <a:pt x="5898388" y="905510"/>
                </a:lnTo>
                <a:lnTo>
                  <a:pt x="5947954" y="904240"/>
                </a:lnTo>
                <a:close/>
              </a:path>
              <a:path w="7286625" h="905510">
                <a:moveTo>
                  <a:pt x="7286244" y="685800"/>
                </a:moveTo>
                <a:lnTo>
                  <a:pt x="1586121" y="685800"/>
                </a:lnTo>
                <a:lnTo>
                  <a:pt x="1635687" y="687070"/>
                </a:lnTo>
                <a:lnTo>
                  <a:pt x="1734820" y="687070"/>
                </a:lnTo>
                <a:lnTo>
                  <a:pt x="2081783" y="695960"/>
                </a:lnTo>
                <a:lnTo>
                  <a:pt x="2131350" y="698500"/>
                </a:lnTo>
                <a:lnTo>
                  <a:pt x="2180916" y="699770"/>
                </a:lnTo>
                <a:lnTo>
                  <a:pt x="2230482" y="702310"/>
                </a:lnTo>
                <a:lnTo>
                  <a:pt x="2280049" y="703580"/>
                </a:lnTo>
                <a:lnTo>
                  <a:pt x="2527880" y="716280"/>
                </a:lnTo>
                <a:lnTo>
                  <a:pt x="2577446" y="720090"/>
                </a:lnTo>
                <a:lnTo>
                  <a:pt x="2676579" y="725170"/>
                </a:lnTo>
                <a:lnTo>
                  <a:pt x="2726145" y="728980"/>
                </a:lnTo>
                <a:lnTo>
                  <a:pt x="2775711" y="731520"/>
                </a:lnTo>
                <a:lnTo>
                  <a:pt x="2874844" y="739140"/>
                </a:lnTo>
                <a:lnTo>
                  <a:pt x="2924410" y="741680"/>
                </a:lnTo>
                <a:lnTo>
                  <a:pt x="3073109" y="753110"/>
                </a:lnTo>
                <a:lnTo>
                  <a:pt x="3122675" y="755650"/>
                </a:lnTo>
                <a:lnTo>
                  <a:pt x="4064435" y="829310"/>
                </a:lnTo>
                <a:lnTo>
                  <a:pt x="4114001" y="831850"/>
                </a:lnTo>
                <a:lnTo>
                  <a:pt x="4361833" y="850900"/>
                </a:lnTo>
                <a:lnTo>
                  <a:pt x="4411399" y="853440"/>
                </a:lnTo>
                <a:lnTo>
                  <a:pt x="4460965" y="857250"/>
                </a:lnTo>
                <a:lnTo>
                  <a:pt x="4510532" y="859790"/>
                </a:lnTo>
                <a:lnTo>
                  <a:pt x="4560098" y="863600"/>
                </a:lnTo>
                <a:lnTo>
                  <a:pt x="4609664" y="866140"/>
                </a:lnTo>
                <a:lnTo>
                  <a:pt x="4659230" y="869950"/>
                </a:lnTo>
                <a:lnTo>
                  <a:pt x="4807929" y="877570"/>
                </a:lnTo>
                <a:lnTo>
                  <a:pt x="4857496" y="881380"/>
                </a:lnTo>
                <a:lnTo>
                  <a:pt x="4907062" y="883920"/>
                </a:lnTo>
                <a:lnTo>
                  <a:pt x="4956628" y="885190"/>
                </a:lnTo>
                <a:lnTo>
                  <a:pt x="5105327" y="892810"/>
                </a:lnTo>
                <a:lnTo>
                  <a:pt x="5154893" y="894080"/>
                </a:lnTo>
                <a:lnTo>
                  <a:pt x="5204460" y="896620"/>
                </a:lnTo>
                <a:lnTo>
                  <a:pt x="5501857" y="904240"/>
                </a:lnTo>
                <a:lnTo>
                  <a:pt x="5997520" y="904240"/>
                </a:lnTo>
                <a:lnTo>
                  <a:pt x="6146219" y="900430"/>
                </a:lnTo>
                <a:lnTo>
                  <a:pt x="6195785" y="897890"/>
                </a:lnTo>
                <a:lnTo>
                  <a:pt x="6245352" y="896620"/>
                </a:lnTo>
                <a:lnTo>
                  <a:pt x="6443617" y="886460"/>
                </a:lnTo>
                <a:lnTo>
                  <a:pt x="6493183" y="882650"/>
                </a:lnTo>
                <a:lnTo>
                  <a:pt x="6542749" y="880110"/>
                </a:lnTo>
                <a:lnTo>
                  <a:pt x="6641882" y="872490"/>
                </a:lnTo>
                <a:lnTo>
                  <a:pt x="6691448" y="867410"/>
                </a:lnTo>
                <a:lnTo>
                  <a:pt x="6741014" y="863600"/>
                </a:lnTo>
                <a:lnTo>
                  <a:pt x="6939280" y="843280"/>
                </a:lnTo>
                <a:lnTo>
                  <a:pt x="7187111" y="811530"/>
                </a:lnTo>
                <a:lnTo>
                  <a:pt x="7286244" y="796290"/>
                </a:lnTo>
                <a:lnTo>
                  <a:pt x="7286244" y="685800"/>
                </a:lnTo>
                <a:close/>
              </a:path>
              <a:path w="7286625" h="905510">
                <a:moveTo>
                  <a:pt x="1734820" y="1270"/>
                </a:moveTo>
                <a:lnTo>
                  <a:pt x="1387856" y="1270"/>
                </a:lnTo>
                <a:lnTo>
                  <a:pt x="1338289" y="2540"/>
                </a:lnTo>
                <a:lnTo>
                  <a:pt x="1288723" y="2540"/>
                </a:lnTo>
                <a:lnTo>
                  <a:pt x="1140024" y="6350"/>
                </a:lnTo>
                <a:lnTo>
                  <a:pt x="1090458" y="8890"/>
                </a:lnTo>
                <a:lnTo>
                  <a:pt x="1040892" y="10160"/>
                </a:lnTo>
                <a:lnTo>
                  <a:pt x="842626" y="20320"/>
                </a:lnTo>
                <a:lnTo>
                  <a:pt x="793060" y="24130"/>
                </a:lnTo>
                <a:lnTo>
                  <a:pt x="743494" y="26670"/>
                </a:lnTo>
                <a:lnTo>
                  <a:pt x="594795" y="38100"/>
                </a:lnTo>
                <a:lnTo>
                  <a:pt x="346964" y="63500"/>
                </a:lnTo>
                <a:lnTo>
                  <a:pt x="297397" y="69850"/>
                </a:lnTo>
                <a:lnTo>
                  <a:pt x="247831" y="74930"/>
                </a:lnTo>
                <a:lnTo>
                  <a:pt x="198265" y="81280"/>
                </a:lnTo>
                <a:lnTo>
                  <a:pt x="148698" y="88900"/>
                </a:lnTo>
                <a:lnTo>
                  <a:pt x="99132" y="95250"/>
                </a:lnTo>
                <a:lnTo>
                  <a:pt x="0" y="110490"/>
                </a:lnTo>
                <a:lnTo>
                  <a:pt x="0" y="796290"/>
                </a:lnTo>
                <a:lnTo>
                  <a:pt x="99132" y="781050"/>
                </a:lnTo>
                <a:lnTo>
                  <a:pt x="148698" y="774700"/>
                </a:lnTo>
                <a:lnTo>
                  <a:pt x="198265" y="767080"/>
                </a:lnTo>
                <a:lnTo>
                  <a:pt x="247831" y="760730"/>
                </a:lnTo>
                <a:lnTo>
                  <a:pt x="297397" y="755650"/>
                </a:lnTo>
                <a:lnTo>
                  <a:pt x="346964" y="749300"/>
                </a:lnTo>
                <a:lnTo>
                  <a:pt x="594795" y="723900"/>
                </a:lnTo>
                <a:lnTo>
                  <a:pt x="743494" y="712470"/>
                </a:lnTo>
                <a:lnTo>
                  <a:pt x="793060" y="709930"/>
                </a:lnTo>
                <a:lnTo>
                  <a:pt x="842626" y="706120"/>
                </a:lnTo>
                <a:lnTo>
                  <a:pt x="1040892" y="695960"/>
                </a:lnTo>
                <a:lnTo>
                  <a:pt x="1090458" y="694690"/>
                </a:lnTo>
                <a:lnTo>
                  <a:pt x="1140024" y="692150"/>
                </a:lnTo>
                <a:lnTo>
                  <a:pt x="1288723" y="688340"/>
                </a:lnTo>
                <a:lnTo>
                  <a:pt x="1338289" y="688340"/>
                </a:lnTo>
                <a:lnTo>
                  <a:pt x="1387856" y="687070"/>
                </a:lnTo>
                <a:lnTo>
                  <a:pt x="1437422" y="687070"/>
                </a:lnTo>
                <a:lnTo>
                  <a:pt x="1486988" y="685800"/>
                </a:lnTo>
                <a:lnTo>
                  <a:pt x="7286244" y="685800"/>
                </a:lnTo>
                <a:lnTo>
                  <a:pt x="7286244" y="220980"/>
                </a:lnTo>
                <a:lnTo>
                  <a:pt x="5749689" y="220980"/>
                </a:lnTo>
                <a:lnTo>
                  <a:pt x="5700122" y="219710"/>
                </a:lnTo>
                <a:lnTo>
                  <a:pt x="5600990" y="219710"/>
                </a:lnTo>
                <a:lnTo>
                  <a:pt x="5551424" y="218440"/>
                </a:lnTo>
                <a:lnTo>
                  <a:pt x="5501857" y="218440"/>
                </a:lnTo>
                <a:lnTo>
                  <a:pt x="5204460" y="210820"/>
                </a:lnTo>
                <a:lnTo>
                  <a:pt x="5154893" y="208280"/>
                </a:lnTo>
                <a:lnTo>
                  <a:pt x="5105327" y="207010"/>
                </a:lnTo>
                <a:lnTo>
                  <a:pt x="4956628" y="199390"/>
                </a:lnTo>
                <a:lnTo>
                  <a:pt x="4907062" y="198120"/>
                </a:lnTo>
                <a:lnTo>
                  <a:pt x="4857496" y="195580"/>
                </a:lnTo>
                <a:lnTo>
                  <a:pt x="4807929" y="191770"/>
                </a:lnTo>
                <a:lnTo>
                  <a:pt x="4659230" y="184150"/>
                </a:lnTo>
                <a:lnTo>
                  <a:pt x="4609664" y="180340"/>
                </a:lnTo>
                <a:lnTo>
                  <a:pt x="4560098" y="177800"/>
                </a:lnTo>
                <a:lnTo>
                  <a:pt x="4510532" y="173990"/>
                </a:lnTo>
                <a:lnTo>
                  <a:pt x="4460965" y="171450"/>
                </a:lnTo>
                <a:lnTo>
                  <a:pt x="4411399" y="167640"/>
                </a:lnTo>
                <a:lnTo>
                  <a:pt x="4361833" y="165100"/>
                </a:lnTo>
                <a:lnTo>
                  <a:pt x="4114001" y="146050"/>
                </a:lnTo>
                <a:lnTo>
                  <a:pt x="4064435" y="143510"/>
                </a:lnTo>
                <a:lnTo>
                  <a:pt x="3122675" y="69850"/>
                </a:lnTo>
                <a:lnTo>
                  <a:pt x="3073109" y="67310"/>
                </a:lnTo>
                <a:lnTo>
                  <a:pt x="2924410" y="55880"/>
                </a:lnTo>
                <a:lnTo>
                  <a:pt x="2874844" y="53340"/>
                </a:lnTo>
                <a:lnTo>
                  <a:pt x="2775711" y="45720"/>
                </a:lnTo>
                <a:lnTo>
                  <a:pt x="2726145" y="43180"/>
                </a:lnTo>
                <a:lnTo>
                  <a:pt x="2676579" y="39370"/>
                </a:lnTo>
                <a:lnTo>
                  <a:pt x="2577446" y="34290"/>
                </a:lnTo>
                <a:lnTo>
                  <a:pt x="2527880" y="30480"/>
                </a:lnTo>
                <a:lnTo>
                  <a:pt x="2280049" y="17780"/>
                </a:lnTo>
                <a:lnTo>
                  <a:pt x="2230482" y="16510"/>
                </a:lnTo>
                <a:lnTo>
                  <a:pt x="2180916" y="13970"/>
                </a:lnTo>
                <a:lnTo>
                  <a:pt x="2131350" y="12700"/>
                </a:lnTo>
                <a:lnTo>
                  <a:pt x="2081783" y="10160"/>
                </a:lnTo>
                <a:lnTo>
                  <a:pt x="1734820" y="1270"/>
                </a:lnTo>
                <a:close/>
              </a:path>
              <a:path w="7286625" h="905510">
                <a:moveTo>
                  <a:pt x="7286244" y="110490"/>
                </a:moveTo>
                <a:lnTo>
                  <a:pt x="7187111" y="125730"/>
                </a:lnTo>
                <a:lnTo>
                  <a:pt x="6939280" y="157480"/>
                </a:lnTo>
                <a:lnTo>
                  <a:pt x="6741014" y="177800"/>
                </a:lnTo>
                <a:lnTo>
                  <a:pt x="6691448" y="181610"/>
                </a:lnTo>
                <a:lnTo>
                  <a:pt x="6641882" y="186690"/>
                </a:lnTo>
                <a:lnTo>
                  <a:pt x="6542749" y="194310"/>
                </a:lnTo>
                <a:lnTo>
                  <a:pt x="6493183" y="196850"/>
                </a:lnTo>
                <a:lnTo>
                  <a:pt x="6443617" y="200660"/>
                </a:lnTo>
                <a:lnTo>
                  <a:pt x="6245352" y="210820"/>
                </a:lnTo>
                <a:lnTo>
                  <a:pt x="6195785" y="212090"/>
                </a:lnTo>
                <a:lnTo>
                  <a:pt x="6146219" y="214630"/>
                </a:lnTo>
                <a:lnTo>
                  <a:pt x="5997520" y="218440"/>
                </a:lnTo>
                <a:lnTo>
                  <a:pt x="5947954" y="218440"/>
                </a:lnTo>
                <a:lnTo>
                  <a:pt x="5898388" y="219710"/>
                </a:lnTo>
                <a:lnTo>
                  <a:pt x="5799255" y="219710"/>
                </a:lnTo>
                <a:lnTo>
                  <a:pt x="5749689" y="220980"/>
                </a:lnTo>
                <a:lnTo>
                  <a:pt x="7286244" y="220980"/>
                </a:lnTo>
                <a:lnTo>
                  <a:pt x="7286244" y="110490"/>
                </a:lnTo>
                <a:close/>
              </a:path>
              <a:path w="7286625" h="905510">
                <a:moveTo>
                  <a:pt x="1586121" y="0"/>
                </a:moveTo>
                <a:lnTo>
                  <a:pt x="1486988" y="0"/>
                </a:lnTo>
                <a:lnTo>
                  <a:pt x="1437422" y="1270"/>
                </a:lnTo>
                <a:lnTo>
                  <a:pt x="1635687" y="1270"/>
                </a:lnTo>
                <a:lnTo>
                  <a:pt x="158612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633" y="1862833"/>
            <a:ext cx="7286625" cy="906144"/>
          </a:xfrm>
          <a:custGeom>
            <a:avLst/>
            <a:gdLst/>
            <a:ahLst/>
            <a:cxnLst/>
            <a:rect l="l" t="t" r="r" b="b"/>
            <a:pathLst>
              <a:path w="7286625" h="906144">
                <a:moveTo>
                  <a:pt x="0" y="109984"/>
                </a:moveTo>
                <a:lnTo>
                  <a:pt x="49566" y="102367"/>
                </a:lnTo>
                <a:lnTo>
                  <a:pt x="99132" y="95062"/>
                </a:lnTo>
                <a:lnTo>
                  <a:pt x="148698" y="88067"/>
                </a:lnTo>
                <a:lnTo>
                  <a:pt x="198265" y="81375"/>
                </a:lnTo>
                <a:lnTo>
                  <a:pt x="247831" y="74984"/>
                </a:lnTo>
                <a:lnTo>
                  <a:pt x="297397" y="68888"/>
                </a:lnTo>
                <a:lnTo>
                  <a:pt x="346964" y="63084"/>
                </a:lnTo>
                <a:lnTo>
                  <a:pt x="396530" y="57568"/>
                </a:lnTo>
                <a:lnTo>
                  <a:pt x="446096" y="52334"/>
                </a:lnTo>
                <a:lnTo>
                  <a:pt x="495662" y="47378"/>
                </a:lnTo>
                <a:lnTo>
                  <a:pt x="545229" y="42697"/>
                </a:lnTo>
                <a:lnTo>
                  <a:pt x="594795" y="38285"/>
                </a:lnTo>
                <a:lnTo>
                  <a:pt x="644361" y="34139"/>
                </a:lnTo>
                <a:lnTo>
                  <a:pt x="693928" y="30255"/>
                </a:lnTo>
                <a:lnTo>
                  <a:pt x="743494" y="26627"/>
                </a:lnTo>
                <a:lnTo>
                  <a:pt x="793060" y="23252"/>
                </a:lnTo>
                <a:lnTo>
                  <a:pt x="842626" y="20125"/>
                </a:lnTo>
                <a:lnTo>
                  <a:pt x="892193" y="17242"/>
                </a:lnTo>
                <a:lnTo>
                  <a:pt x="941759" y="14598"/>
                </a:lnTo>
                <a:lnTo>
                  <a:pt x="991325" y="12190"/>
                </a:lnTo>
                <a:lnTo>
                  <a:pt x="1040892" y="10013"/>
                </a:lnTo>
                <a:lnTo>
                  <a:pt x="1090458" y="8063"/>
                </a:lnTo>
                <a:lnTo>
                  <a:pt x="1140024" y="6335"/>
                </a:lnTo>
                <a:lnTo>
                  <a:pt x="1189590" y="4826"/>
                </a:lnTo>
                <a:lnTo>
                  <a:pt x="1239157" y="3529"/>
                </a:lnTo>
                <a:lnTo>
                  <a:pt x="1288723" y="2443"/>
                </a:lnTo>
                <a:lnTo>
                  <a:pt x="1338289" y="1561"/>
                </a:lnTo>
                <a:lnTo>
                  <a:pt x="1387856" y="880"/>
                </a:lnTo>
                <a:lnTo>
                  <a:pt x="1437422" y="396"/>
                </a:lnTo>
                <a:lnTo>
                  <a:pt x="1486988" y="104"/>
                </a:lnTo>
                <a:lnTo>
                  <a:pt x="1536554" y="0"/>
                </a:lnTo>
                <a:lnTo>
                  <a:pt x="1586121" y="79"/>
                </a:lnTo>
                <a:lnTo>
                  <a:pt x="1635687" y="337"/>
                </a:lnTo>
                <a:lnTo>
                  <a:pt x="1685253" y="770"/>
                </a:lnTo>
                <a:lnTo>
                  <a:pt x="1734820" y="1374"/>
                </a:lnTo>
                <a:lnTo>
                  <a:pt x="1784386" y="2144"/>
                </a:lnTo>
                <a:lnTo>
                  <a:pt x="1833952" y="3076"/>
                </a:lnTo>
                <a:lnTo>
                  <a:pt x="1883518" y="4166"/>
                </a:lnTo>
                <a:lnTo>
                  <a:pt x="1933085" y="5408"/>
                </a:lnTo>
                <a:lnTo>
                  <a:pt x="1982651" y="6800"/>
                </a:lnTo>
                <a:lnTo>
                  <a:pt x="2032217" y="8337"/>
                </a:lnTo>
                <a:lnTo>
                  <a:pt x="2081783" y="10013"/>
                </a:lnTo>
                <a:lnTo>
                  <a:pt x="2131350" y="11826"/>
                </a:lnTo>
                <a:lnTo>
                  <a:pt x="2180916" y="13771"/>
                </a:lnTo>
                <a:lnTo>
                  <a:pt x="2230482" y="15843"/>
                </a:lnTo>
                <a:lnTo>
                  <a:pt x="2280049" y="18038"/>
                </a:lnTo>
                <a:lnTo>
                  <a:pt x="2329615" y="20351"/>
                </a:lnTo>
                <a:lnTo>
                  <a:pt x="2379181" y="22779"/>
                </a:lnTo>
                <a:lnTo>
                  <a:pt x="2428747" y="25318"/>
                </a:lnTo>
                <a:lnTo>
                  <a:pt x="2478314" y="27962"/>
                </a:lnTo>
                <a:lnTo>
                  <a:pt x="2527880" y="30707"/>
                </a:lnTo>
                <a:lnTo>
                  <a:pt x="2577446" y="33550"/>
                </a:lnTo>
                <a:lnTo>
                  <a:pt x="2627013" y="36485"/>
                </a:lnTo>
                <a:lnTo>
                  <a:pt x="2676579" y="39509"/>
                </a:lnTo>
                <a:lnTo>
                  <a:pt x="2726145" y="42617"/>
                </a:lnTo>
                <a:lnTo>
                  <a:pt x="2775711" y="45806"/>
                </a:lnTo>
                <a:lnTo>
                  <a:pt x="2825278" y="49069"/>
                </a:lnTo>
                <a:lnTo>
                  <a:pt x="2874844" y="52404"/>
                </a:lnTo>
                <a:lnTo>
                  <a:pt x="2924410" y="55806"/>
                </a:lnTo>
                <a:lnTo>
                  <a:pt x="2973977" y="59270"/>
                </a:lnTo>
                <a:lnTo>
                  <a:pt x="3023543" y="62793"/>
                </a:lnTo>
                <a:lnTo>
                  <a:pt x="3073109" y="66370"/>
                </a:lnTo>
                <a:lnTo>
                  <a:pt x="3122675" y="69996"/>
                </a:lnTo>
                <a:lnTo>
                  <a:pt x="3172242" y="73668"/>
                </a:lnTo>
                <a:lnTo>
                  <a:pt x="3221808" y="77380"/>
                </a:lnTo>
                <a:lnTo>
                  <a:pt x="3271374" y="81130"/>
                </a:lnTo>
                <a:lnTo>
                  <a:pt x="3320941" y="84912"/>
                </a:lnTo>
                <a:lnTo>
                  <a:pt x="3370507" y="88721"/>
                </a:lnTo>
                <a:lnTo>
                  <a:pt x="3420073" y="92555"/>
                </a:lnTo>
                <a:lnTo>
                  <a:pt x="3469639" y="96408"/>
                </a:lnTo>
                <a:lnTo>
                  <a:pt x="3519206" y="100276"/>
                </a:lnTo>
                <a:lnTo>
                  <a:pt x="3568772" y="104155"/>
                </a:lnTo>
                <a:lnTo>
                  <a:pt x="3618338" y="108041"/>
                </a:lnTo>
                <a:lnTo>
                  <a:pt x="3667905" y="111928"/>
                </a:lnTo>
                <a:lnTo>
                  <a:pt x="3717471" y="115814"/>
                </a:lnTo>
                <a:lnTo>
                  <a:pt x="3767037" y="119692"/>
                </a:lnTo>
                <a:lnTo>
                  <a:pt x="3816603" y="123561"/>
                </a:lnTo>
                <a:lnTo>
                  <a:pt x="3866170" y="127414"/>
                </a:lnTo>
                <a:lnTo>
                  <a:pt x="3915736" y="131247"/>
                </a:lnTo>
                <a:lnTo>
                  <a:pt x="3965302" y="135057"/>
                </a:lnTo>
                <a:lnTo>
                  <a:pt x="4014869" y="138839"/>
                </a:lnTo>
                <a:lnTo>
                  <a:pt x="4064435" y="142588"/>
                </a:lnTo>
                <a:lnTo>
                  <a:pt x="4114001" y="146301"/>
                </a:lnTo>
                <a:lnTo>
                  <a:pt x="4163567" y="149973"/>
                </a:lnTo>
                <a:lnTo>
                  <a:pt x="4213134" y="153599"/>
                </a:lnTo>
                <a:lnTo>
                  <a:pt x="4262700" y="157176"/>
                </a:lnTo>
                <a:lnTo>
                  <a:pt x="4312266" y="160698"/>
                </a:lnTo>
                <a:lnTo>
                  <a:pt x="4361833" y="164163"/>
                </a:lnTo>
                <a:lnTo>
                  <a:pt x="4411399" y="167565"/>
                </a:lnTo>
                <a:lnTo>
                  <a:pt x="4460965" y="170900"/>
                </a:lnTo>
                <a:lnTo>
                  <a:pt x="4510532" y="174163"/>
                </a:lnTo>
                <a:lnTo>
                  <a:pt x="4560098" y="177351"/>
                </a:lnTo>
                <a:lnTo>
                  <a:pt x="4609664" y="180459"/>
                </a:lnTo>
                <a:lnTo>
                  <a:pt x="4659230" y="183483"/>
                </a:lnTo>
                <a:lnTo>
                  <a:pt x="4708797" y="186419"/>
                </a:lnTo>
                <a:lnTo>
                  <a:pt x="4758363" y="189262"/>
                </a:lnTo>
                <a:lnTo>
                  <a:pt x="4807929" y="192007"/>
                </a:lnTo>
                <a:lnTo>
                  <a:pt x="4857496" y="194651"/>
                </a:lnTo>
                <a:lnTo>
                  <a:pt x="4907062" y="197189"/>
                </a:lnTo>
                <a:lnTo>
                  <a:pt x="4956628" y="199617"/>
                </a:lnTo>
                <a:lnTo>
                  <a:pt x="5006194" y="201931"/>
                </a:lnTo>
                <a:lnTo>
                  <a:pt x="5055761" y="204126"/>
                </a:lnTo>
                <a:lnTo>
                  <a:pt x="5105327" y="206198"/>
                </a:lnTo>
                <a:lnTo>
                  <a:pt x="5154893" y="208142"/>
                </a:lnTo>
                <a:lnTo>
                  <a:pt x="5204460" y="209955"/>
                </a:lnTo>
                <a:lnTo>
                  <a:pt x="5254026" y="211632"/>
                </a:lnTo>
                <a:lnTo>
                  <a:pt x="5303592" y="213168"/>
                </a:lnTo>
                <a:lnTo>
                  <a:pt x="5353158" y="214560"/>
                </a:lnTo>
                <a:lnTo>
                  <a:pt x="5402725" y="215803"/>
                </a:lnTo>
                <a:lnTo>
                  <a:pt x="5452291" y="216893"/>
                </a:lnTo>
                <a:lnTo>
                  <a:pt x="5501857" y="217825"/>
                </a:lnTo>
                <a:lnTo>
                  <a:pt x="5551424" y="218595"/>
                </a:lnTo>
                <a:lnTo>
                  <a:pt x="5600990" y="219198"/>
                </a:lnTo>
                <a:lnTo>
                  <a:pt x="5650556" y="219632"/>
                </a:lnTo>
                <a:lnTo>
                  <a:pt x="5700122" y="219890"/>
                </a:lnTo>
                <a:lnTo>
                  <a:pt x="5749689" y="219969"/>
                </a:lnTo>
                <a:lnTo>
                  <a:pt x="5799255" y="219865"/>
                </a:lnTo>
                <a:lnTo>
                  <a:pt x="5848821" y="219573"/>
                </a:lnTo>
                <a:lnTo>
                  <a:pt x="5898388" y="219088"/>
                </a:lnTo>
                <a:lnTo>
                  <a:pt x="5947954" y="218408"/>
                </a:lnTo>
                <a:lnTo>
                  <a:pt x="5997520" y="217526"/>
                </a:lnTo>
                <a:lnTo>
                  <a:pt x="6047086" y="216439"/>
                </a:lnTo>
                <a:lnTo>
                  <a:pt x="6096653" y="215143"/>
                </a:lnTo>
                <a:lnTo>
                  <a:pt x="6146219" y="213633"/>
                </a:lnTo>
                <a:lnTo>
                  <a:pt x="6195785" y="211905"/>
                </a:lnTo>
                <a:lnTo>
                  <a:pt x="6245352" y="209955"/>
                </a:lnTo>
                <a:lnTo>
                  <a:pt x="6294918" y="207778"/>
                </a:lnTo>
                <a:lnTo>
                  <a:pt x="6344484" y="205370"/>
                </a:lnTo>
                <a:lnTo>
                  <a:pt x="6394050" y="202727"/>
                </a:lnTo>
                <a:lnTo>
                  <a:pt x="6443617" y="199844"/>
                </a:lnTo>
                <a:lnTo>
                  <a:pt x="6493183" y="196717"/>
                </a:lnTo>
                <a:lnTo>
                  <a:pt x="6542749" y="193342"/>
                </a:lnTo>
                <a:lnTo>
                  <a:pt x="6592316" y="189714"/>
                </a:lnTo>
                <a:lnTo>
                  <a:pt x="6641882" y="185829"/>
                </a:lnTo>
                <a:lnTo>
                  <a:pt x="6691448" y="181684"/>
                </a:lnTo>
                <a:lnTo>
                  <a:pt x="6741014" y="177272"/>
                </a:lnTo>
                <a:lnTo>
                  <a:pt x="6790581" y="172591"/>
                </a:lnTo>
                <a:lnTo>
                  <a:pt x="6840147" y="167635"/>
                </a:lnTo>
                <a:lnTo>
                  <a:pt x="6889713" y="162401"/>
                </a:lnTo>
                <a:lnTo>
                  <a:pt x="6939280" y="156884"/>
                </a:lnTo>
                <a:lnTo>
                  <a:pt x="6988846" y="151080"/>
                </a:lnTo>
                <a:lnTo>
                  <a:pt x="7038412" y="144985"/>
                </a:lnTo>
                <a:lnTo>
                  <a:pt x="7087978" y="138593"/>
                </a:lnTo>
                <a:lnTo>
                  <a:pt x="7137545" y="131902"/>
                </a:lnTo>
                <a:lnTo>
                  <a:pt x="7187111" y="124906"/>
                </a:lnTo>
                <a:lnTo>
                  <a:pt x="7236677" y="117602"/>
                </a:lnTo>
                <a:lnTo>
                  <a:pt x="7286244" y="109984"/>
                </a:lnTo>
                <a:lnTo>
                  <a:pt x="7286244" y="795784"/>
                </a:lnTo>
                <a:lnTo>
                  <a:pt x="7236677" y="803402"/>
                </a:lnTo>
                <a:lnTo>
                  <a:pt x="7187111" y="810706"/>
                </a:lnTo>
                <a:lnTo>
                  <a:pt x="7137545" y="817702"/>
                </a:lnTo>
                <a:lnTo>
                  <a:pt x="7087978" y="824393"/>
                </a:lnTo>
                <a:lnTo>
                  <a:pt x="7038412" y="830785"/>
                </a:lnTo>
                <a:lnTo>
                  <a:pt x="6988846" y="836880"/>
                </a:lnTo>
                <a:lnTo>
                  <a:pt x="6939280" y="842684"/>
                </a:lnTo>
                <a:lnTo>
                  <a:pt x="6889713" y="848201"/>
                </a:lnTo>
                <a:lnTo>
                  <a:pt x="6840147" y="853435"/>
                </a:lnTo>
                <a:lnTo>
                  <a:pt x="6790581" y="858391"/>
                </a:lnTo>
                <a:lnTo>
                  <a:pt x="6741014" y="863072"/>
                </a:lnTo>
                <a:lnTo>
                  <a:pt x="6691448" y="867484"/>
                </a:lnTo>
                <a:lnTo>
                  <a:pt x="6641882" y="871629"/>
                </a:lnTo>
                <a:lnTo>
                  <a:pt x="6592316" y="875514"/>
                </a:lnTo>
                <a:lnTo>
                  <a:pt x="6542749" y="879142"/>
                </a:lnTo>
                <a:lnTo>
                  <a:pt x="6493183" y="882517"/>
                </a:lnTo>
                <a:lnTo>
                  <a:pt x="6443617" y="885644"/>
                </a:lnTo>
                <a:lnTo>
                  <a:pt x="6394050" y="888527"/>
                </a:lnTo>
                <a:lnTo>
                  <a:pt x="6344484" y="891170"/>
                </a:lnTo>
                <a:lnTo>
                  <a:pt x="6294918" y="893578"/>
                </a:lnTo>
                <a:lnTo>
                  <a:pt x="6245352" y="895755"/>
                </a:lnTo>
                <a:lnTo>
                  <a:pt x="6195785" y="897705"/>
                </a:lnTo>
                <a:lnTo>
                  <a:pt x="6146219" y="899433"/>
                </a:lnTo>
                <a:lnTo>
                  <a:pt x="6096653" y="900943"/>
                </a:lnTo>
                <a:lnTo>
                  <a:pt x="6047086" y="902239"/>
                </a:lnTo>
                <a:lnTo>
                  <a:pt x="5997520" y="903326"/>
                </a:lnTo>
                <a:lnTo>
                  <a:pt x="5947954" y="904208"/>
                </a:lnTo>
                <a:lnTo>
                  <a:pt x="5898388" y="904888"/>
                </a:lnTo>
                <a:lnTo>
                  <a:pt x="5848821" y="905373"/>
                </a:lnTo>
                <a:lnTo>
                  <a:pt x="5799255" y="905665"/>
                </a:lnTo>
                <a:lnTo>
                  <a:pt x="5749689" y="905769"/>
                </a:lnTo>
                <a:lnTo>
                  <a:pt x="5700122" y="905690"/>
                </a:lnTo>
                <a:lnTo>
                  <a:pt x="5650556" y="905432"/>
                </a:lnTo>
                <a:lnTo>
                  <a:pt x="5600990" y="904998"/>
                </a:lnTo>
                <a:lnTo>
                  <a:pt x="5551424" y="904395"/>
                </a:lnTo>
                <a:lnTo>
                  <a:pt x="5501857" y="903625"/>
                </a:lnTo>
                <a:lnTo>
                  <a:pt x="5452291" y="902693"/>
                </a:lnTo>
                <a:lnTo>
                  <a:pt x="5402725" y="901603"/>
                </a:lnTo>
                <a:lnTo>
                  <a:pt x="5353158" y="900360"/>
                </a:lnTo>
                <a:lnTo>
                  <a:pt x="5303592" y="898968"/>
                </a:lnTo>
                <a:lnTo>
                  <a:pt x="5254026" y="897432"/>
                </a:lnTo>
                <a:lnTo>
                  <a:pt x="5204460" y="895755"/>
                </a:lnTo>
                <a:lnTo>
                  <a:pt x="5154893" y="893942"/>
                </a:lnTo>
                <a:lnTo>
                  <a:pt x="5105327" y="891998"/>
                </a:lnTo>
                <a:lnTo>
                  <a:pt x="5055761" y="889926"/>
                </a:lnTo>
                <a:lnTo>
                  <a:pt x="5006194" y="887731"/>
                </a:lnTo>
                <a:lnTo>
                  <a:pt x="4956628" y="885417"/>
                </a:lnTo>
                <a:lnTo>
                  <a:pt x="4907062" y="882989"/>
                </a:lnTo>
                <a:lnTo>
                  <a:pt x="4857496" y="880451"/>
                </a:lnTo>
                <a:lnTo>
                  <a:pt x="4807929" y="877807"/>
                </a:lnTo>
                <a:lnTo>
                  <a:pt x="4758363" y="875062"/>
                </a:lnTo>
                <a:lnTo>
                  <a:pt x="4708797" y="872219"/>
                </a:lnTo>
                <a:lnTo>
                  <a:pt x="4659230" y="869283"/>
                </a:lnTo>
                <a:lnTo>
                  <a:pt x="4609664" y="866259"/>
                </a:lnTo>
                <a:lnTo>
                  <a:pt x="4560098" y="863151"/>
                </a:lnTo>
                <a:lnTo>
                  <a:pt x="4510532" y="859963"/>
                </a:lnTo>
                <a:lnTo>
                  <a:pt x="4460965" y="856700"/>
                </a:lnTo>
                <a:lnTo>
                  <a:pt x="4411399" y="853365"/>
                </a:lnTo>
                <a:lnTo>
                  <a:pt x="4361833" y="849963"/>
                </a:lnTo>
                <a:lnTo>
                  <a:pt x="4312266" y="846498"/>
                </a:lnTo>
                <a:lnTo>
                  <a:pt x="4262700" y="842976"/>
                </a:lnTo>
                <a:lnTo>
                  <a:pt x="4213134" y="839399"/>
                </a:lnTo>
                <a:lnTo>
                  <a:pt x="4163567" y="835773"/>
                </a:lnTo>
                <a:lnTo>
                  <a:pt x="4114001" y="832101"/>
                </a:lnTo>
                <a:lnTo>
                  <a:pt x="4064435" y="828388"/>
                </a:lnTo>
                <a:lnTo>
                  <a:pt x="4014869" y="824639"/>
                </a:lnTo>
                <a:lnTo>
                  <a:pt x="3965302" y="820857"/>
                </a:lnTo>
                <a:lnTo>
                  <a:pt x="3915736" y="817047"/>
                </a:lnTo>
                <a:lnTo>
                  <a:pt x="3866170" y="813214"/>
                </a:lnTo>
                <a:lnTo>
                  <a:pt x="3816603" y="809361"/>
                </a:lnTo>
                <a:lnTo>
                  <a:pt x="3767037" y="805492"/>
                </a:lnTo>
                <a:lnTo>
                  <a:pt x="3717471" y="801614"/>
                </a:lnTo>
                <a:lnTo>
                  <a:pt x="3667905" y="797728"/>
                </a:lnTo>
                <a:lnTo>
                  <a:pt x="3618338" y="793841"/>
                </a:lnTo>
                <a:lnTo>
                  <a:pt x="3568772" y="789955"/>
                </a:lnTo>
                <a:lnTo>
                  <a:pt x="3519206" y="786076"/>
                </a:lnTo>
                <a:lnTo>
                  <a:pt x="3469639" y="782208"/>
                </a:lnTo>
                <a:lnTo>
                  <a:pt x="3420073" y="778355"/>
                </a:lnTo>
                <a:lnTo>
                  <a:pt x="3370507" y="774521"/>
                </a:lnTo>
                <a:lnTo>
                  <a:pt x="3320941" y="770712"/>
                </a:lnTo>
                <a:lnTo>
                  <a:pt x="3271374" y="766930"/>
                </a:lnTo>
                <a:lnTo>
                  <a:pt x="3221808" y="763180"/>
                </a:lnTo>
                <a:lnTo>
                  <a:pt x="3172242" y="759468"/>
                </a:lnTo>
                <a:lnTo>
                  <a:pt x="3122675" y="755796"/>
                </a:lnTo>
                <a:lnTo>
                  <a:pt x="3073109" y="752170"/>
                </a:lnTo>
                <a:lnTo>
                  <a:pt x="3023543" y="748593"/>
                </a:lnTo>
                <a:lnTo>
                  <a:pt x="2973977" y="745070"/>
                </a:lnTo>
                <a:lnTo>
                  <a:pt x="2924410" y="741606"/>
                </a:lnTo>
                <a:lnTo>
                  <a:pt x="2874844" y="738204"/>
                </a:lnTo>
                <a:lnTo>
                  <a:pt x="2825278" y="734869"/>
                </a:lnTo>
                <a:lnTo>
                  <a:pt x="2775711" y="731606"/>
                </a:lnTo>
                <a:lnTo>
                  <a:pt x="2726145" y="728417"/>
                </a:lnTo>
                <a:lnTo>
                  <a:pt x="2676579" y="725309"/>
                </a:lnTo>
                <a:lnTo>
                  <a:pt x="2627013" y="722285"/>
                </a:lnTo>
                <a:lnTo>
                  <a:pt x="2577446" y="719350"/>
                </a:lnTo>
                <a:lnTo>
                  <a:pt x="2527880" y="716507"/>
                </a:lnTo>
                <a:lnTo>
                  <a:pt x="2478314" y="713762"/>
                </a:lnTo>
                <a:lnTo>
                  <a:pt x="2428747" y="711118"/>
                </a:lnTo>
                <a:lnTo>
                  <a:pt x="2379181" y="708579"/>
                </a:lnTo>
                <a:lnTo>
                  <a:pt x="2329615" y="706151"/>
                </a:lnTo>
                <a:lnTo>
                  <a:pt x="2280049" y="703838"/>
                </a:lnTo>
                <a:lnTo>
                  <a:pt x="2230482" y="701643"/>
                </a:lnTo>
                <a:lnTo>
                  <a:pt x="2180916" y="699571"/>
                </a:lnTo>
                <a:lnTo>
                  <a:pt x="2131350" y="697626"/>
                </a:lnTo>
                <a:lnTo>
                  <a:pt x="2081783" y="695813"/>
                </a:lnTo>
                <a:lnTo>
                  <a:pt x="2032217" y="694137"/>
                </a:lnTo>
                <a:lnTo>
                  <a:pt x="1982651" y="692600"/>
                </a:lnTo>
                <a:lnTo>
                  <a:pt x="1933085" y="691208"/>
                </a:lnTo>
                <a:lnTo>
                  <a:pt x="1883518" y="689966"/>
                </a:lnTo>
                <a:lnTo>
                  <a:pt x="1833952" y="688876"/>
                </a:lnTo>
                <a:lnTo>
                  <a:pt x="1784386" y="687944"/>
                </a:lnTo>
                <a:lnTo>
                  <a:pt x="1734820" y="687174"/>
                </a:lnTo>
                <a:lnTo>
                  <a:pt x="1685253" y="686570"/>
                </a:lnTo>
                <a:lnTo>
                  <a:pt x="1635687" y="686137"/>
                </a:lnTo>
                <a:lnTo>
                  <a:pt x="1586121" y="685879"/>
                </a:lnTo>
                <a:lnTo>
                  <a:pt x="1536554" y="685799"/>
                </a:lnTo>
                <a:lnTo>
                  <a:pt x="1486988" y="685904"/>
                </a:lnTo>
                <a:lnTo>
                  <a:pt x="1437422" y="686196"/>
                </a:lnTo>
                <a:lnTo>
                  <a:pt x="1387856" y="686680"/>
                </a:lnTo>
                <a:lnTo>
                  <a:pt x="1338289" y="687361"/>
                </a:lnTo>
                <a:lnTo>
                  <a:pt x="1288723" y="688243"/>
                </a:lnTo>
                <a:lnTo>
                  <a:pt x="1239157" y="689329"/>
                </a:lnTo>
                <a:lnTo>
                  <a:pt x="1189590" y="690626"/>
                </a:lnTo>
                <a:lnTo>
                  <a:pt x="1140024" y="692135"/>
                </a:lnTo>
                <a:lnTo>
                  <a:pt x="1090458" y="693863"/>
                </a:lnTo>
                <a:lnTo>
                  <a:pt x="1040892" y="695813"/>
                </a:lnTo>
                <a:lnTo>
                  <a:pt x="991325" y="697990"/>
                </a:lnTo>
                <a:lnTo>
                  <a:pt x="941759" y="700398"/>
                </a:lnTo>
                <a:lnTo>
                  <a:pt x="892193" y="703042"/>
                </a:lnTo>
                <a:lnTo>
                  <a:pt x="842626" y="705925"/>
                </a:lnTo>
                <a:lnTo>
                  <a:pt x="793060" y="709052"/>
                </a:lnTo>
                <a:lnTo>
                  <a:pt x="743494" y="712427"/>
                </a:lnTo>
                <a:lnTo>
                  <a:pt x="693928" y="716055"/>
                </a:lnTo>
                <a:lnTo>
                  <a:pt x="644361" y="719939"/>
                </a:lnTo>
                <a:lnTo>
                  <a:pt x="594795" y="724085"/>
                </a:lnTo>
                <a:lnTo>
                  <a:pt x="545229" y="728497"/>
                </a:lnTo>
                <a:lnTo>
                  <a:pt x="495662" y="733178"/>
                </a:lnTo>
                <a:lnTo>
                  <a:pt x="446096" y="738134"/>
                </a:lnTo>
                <a:lnTo>
                  <a:pt x="396530" y="743368"/>
                </a:lnTo>
                <a:lnTo>
                  <a:pt x="346964" y="748884"/>
                </a:lnTo>
                <a:lnTo>
                  <a:pt x="297397" y="754688"/>
                </a:lnTo>
                <a:lnTo>
                  <a:pt x="247831" y="760784"/>
                </a:lnTo>
                <a:lnTo>
                  <a:pt x="198265" y="767175"/>
                </a:lnTo>
                <a:lnTo>
                  <a:pt x="148698" y="773867"/>
                </a:lnTo>
                <a:lnTo>
                  <a:pt x="99132" y="780862"/>
                </a:lnTo>
                <a:lnTo>
                  <a:pt x="49566" y="788167"/>
                </a:lnTo>
                <a:lnTo>
                  <a:pt x="0" y="795784"/>
                </a:lnTo>
                <a:lnTo>
                  <a:pt x="0" y="109984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633" y="3519680"/>
            <a:ext cx="7286625" cy="905510"/>
          </a:xfrm>
          <a:custGeom>
            <a:avLst/>
            <a:gdLst/>
            <a:ahLst/>
            <a:cxnLst/>
            <a:rect l="l" t="t" r="r" b="b"/>
            <a:pathLst>
              <a:path w="7286625" h="905510">
                <a:moveTo>
                  <a:pt x="5947954" y="904239"/>
                </a:moveTo>
                <a:lnTo>
                  <a:pt x="5551424" y="904239"/>
                </a:lnTo>
                <a:lnTo>
                  <a:pt x="5600990" y="905510"/>
                </a:lnTo>
                <a:lnTo>
                  <a:pt x="5898388" y="905510"/>
                </a:lnTo>
                <a:lnTo>
                  <a:pt x="5947954" y="904239"/>
                </a:lnTo>
                <a:close/>
              </a:path>
              <a:path w="7286625" h="905510">
                <a:moveTo>
                  <a:pt x="7286244" y="685800"/>
                </a:moveTo>
                <a:lnTo>
                  <a:pt x="1586121" y="685800"/>
                </a:lnTo>
                <a:lnTo>
                  <a:pt x="1635687" y="687069"/>
                </a:lnTo>
                <a:lnTo>
                  <a:pt x="1734820" y="687069"/>
                </a:lnTo>
                <a:lnTo>
                  <a:pt x="2081783" y="695960"/>
                </a:lnTo>
                <a:lnTo>
                  <a:pt x="2131350" y="698500"/>
                </a:lnTo>
                <a:lnTo>
                  <a:pt x="2180916" y="699769"/>
                </a:lnTo>
                <a:lnTo>
                  <a:pt x="2230482" y="702310"/>
                </a:lnTo>
                <a:lnTo>
                  <a:pt x="2280049" y="703580"/>
                </a:lnTo>
                <a:lnTo>
                  <a:pt x="2527880" y="716280"/>
                </a:lnTo>
                <a:lnTo>
                  <a:pt x="2577446" y="720090"/>
                </a:lnTo>
                <a:lnTo>
                  <a:pt x="2676579" y="725169"/>
                </a:lnTo>
                <a:lnTo>
                  <a:pt x="2726145" y="728980"/>
                </a:lnTo>
                <a:lnTo>
                  <a:pt x="2775711" y="731519"/>
                </a:lnTo>
                <a:lnTo>
                  <a:pt x="2874844" y="739140"/>
                </a:lnTo>
                <a:lnTo>
                  <a:pt x="2924410" y="741680"/>
                </a:lnTo>
                <a:lnTo>
                  <a:pt x="3073109" y="753110"/>
                </a:lnTo>
                <a:lnTo>
                  <a:pt x="3122675" y="755650"/>
                </a:lnTo>
                <a:lnTo>
                  <a:pt x="4064435" y="829310"/>
                </a:lnTo>
                <a:lnTo>
                  <a:pt x="4114001" y="831850"/>
                </a:lnTo>
                <a:lnTo>
                  <a:pt x="4361833" y="850900"/>
                </a:lnTo>
                <a:lnTo>
                  <a:pt x="4411399" y="853439"/>
                </a:lnTo>
                <a:lnTo>
                  <a:pt x="4460965" y="857250"/>
                </a:lnTo>
                <a:lnTo>
                  <a:pt x="4510532" y="859789"/>
                </a:lnTo>
                <a:lnTo>
                  <a:pt x="4560098" y="863600"/>
                </a:lnTo>
                <a:lnTo>
                  <a:pt x="4609664" y="866139"/>
                </a:lnTo>
                <a:lnTo>
                  <a:pt x="4659230" y="869950"/>
                </a:lnTo>
                <a:lnTo>
                  <a:pt x="4807929" y="877569"/>
                </a:lnTo>
                <a:lnTo>
                  <a:pt x="4857496" y="881380"/>
                </a:lnTo>
                <a:lnTo>
                  <a:pt x="4907062" y="883919"/>
                </a:lnTo>
                <a:lnTo>
                  <a:pt x="4956628" y="885189"/>
                </a:lnTo>
                <a:lnTo>
                  <a:pt x="5105327" y="892810"/>
                </a:lnTo>
                <a:lnTo>
                  <a:pt x="5154893" y="894080"/>
                </a:lnTo>
                <a:lnTo>
                  <a:pt x="5204460" y="896619"/>
                </a:lnTo>
                <a:lnTo>
                  <a:pt x="5501857" y="904239"/>
                </a:lnTo>
                <a:lnTo>
                  <a:pt x="5997520" y="904239"/>
                </a:lnTo>
                <a:lnTo>
                  <a:pt x="6146219" y="900430"/>
                </a:lnTo>
                <a:lnTo>
                  <a:pt x="6195785" y="897889"/>
                </a:lnTo>
                <a:lnTo>
                  <a:pt x="6245352" y="896619"/>
                </a:lnTo>
                <a:lnTo>
                  <a:pt x="6443617" y="886460"/>
                </a:lnTo>
                <a:lnTo>
                  <a:pt x="6493183" y="882650"/>
                </a:lnTo>
                <a:lnTo>
                  <a:pt x="6542749" y="880110"/>
                </a:lnTo>
                <a:lnTo>
                  <a:pt x="6641882" y="872489"/>
                </a:lnTo>
                <a:lnTo>
                  <a:pt x="6691448" y="867410"/>
                </a:lnTo>
                <a:lnTo>
                  <a:pt x="6741014" y="863600"/>
                </a:lnTo>
                <a:lnTo>
                  <a:pt x="6939280" y="843280"/>
                </a:lnTo>
                <a:lnTo>
                  <a:pt x="7187111" y="811530"/>
                </a:lnTo>
                <a:lnTo>
                  <a:pt x="7286244" y="796290"/>
                </a:lnTo>
                <a:lnTo>
                  <a:pt x="7286244" y="685800"/>
                </a:lnTo>
                <a:close/>
              </a:path>
              <a:path w="7286625" h="905510">
                <a:moveTo>
                  <a:pt x="1734820" y="1269"/>
                </a:moveTo>
                <a:lnTo>
                  <a:pt x="1387856" y="1269"/>
                </a:lnTo>
                <a:lnTo>
                  <a:pt x="1338289" y="2540"/>
                </a:lnTo>
                <a:lnTo>
                  <a:pt x="1288723" y="2540"/>
                </a:lnTo>
                <a:lnTo>
                  <a:pt x="1140024" y="6350"/>
                </a:lnTo>
                <a:lnTo>
                  <a:pt x="1090458" y="8890"/>
                </a:lnTo>
                <a:lnTo>
                  <a:pt x="1040892" y="10159"/>
                </a:lnTo>
                <a:lnTo>
                  <a:pt x="842626" y="20319"/>
                </a:lnTo>
                <a:lnTo>
                  <a:pt x="793060" y="24129"/>
                </a:lnTo>
                <a:lnTo>
                  <a:pt x="743494" y="26669"/>
                </a:lnTo>
                <a:lnTo>
                  <a:pt x="594795" y="38100"/>
                </a:lnTo>
                <a:lnTo>
                  <a:pt x="346964" y="63500"/>
                </a:lnTo>
                <a:lnTo>
                  <a:pt x="297397" y="69850"/>
                </a:lnTo>
                <a:lnTo>
                  <a:pt x="247831" y="74929"/>
                </a:lnTo>
                <a:lnTo>
                  <a:pt x="198265" y="81279"/>
                </a:lnTo>
                <a:lnTo>
                  <a:pt x="148698" y="88900"/>
                </a:lnTo>
                <a:lnTo>
                  <a:pt x="99132" y="95250"/>
                </a:lnTo>
                <a:lnTo>
                  <a:pt x="0" y="110489"/>
                </a:lnTo>
                <a:lnTo>
                  <a:pt x="0" y="796290"/>
                </a:lnTo>
                <a:lnTo>
                  <a:pt x="99132" y="781050"/>
                </a:lnTo>
                <a:lnTo>
                  <a:pt x="148698" y="774700"/>
                </a:lnTo>
                <a:lnTo>
                  <a:pt x="198265" y="767080"/>
                </a:lnTo>
                <a:lnTo>
                  <a:pt x="247831" y="760730"/>
                </a:lnTo>
                <a:lnTo>
                  <a:pt x="297397" y="755650"/>
                </a:lnTo>
                <a:lnTo>
                  <a:pt x="346964" y="749300"/>
                </a:lnTo>
                <a:lnTo>
                  <a:pt x="594795" y="723900"/>
                </a:lnTo>
                <a:lnTo>
                  <a:pt x="743494" y="712469"/>
                </a:lnTo>
                <a:lnTo>
                  <a:pt x="793060" y="709930"/>
                </a:lnTo>
                <a:lnTo>
                  <a:pt x="842626" y="706119"/>
                </a:lnTo>
                <a:lnTo>
                  <a:pt x="1040892" y="695960"/>
                </a:lnTo>
                <a:lnTo>
                  <a:pt x="1090458" y="694690"/>
                </a:lnTo>
                <a:lnTo>
                  <a:pt x="1140024" y="692150"/>
                </a:lnTo>
                <a:lnTo>
                  <a:pt x="1288723" y="688340"/>
                </a:lnTo>
                <a:lnTo>
                  <a:pt x="1338289" y="688340"/>
                </a:lnTo>
                <a:lnTo>
                  <a:pt x="1387856" y="687069"/>
                </a:lnTo>
                <a:lnTo>
                  <a:pt x="1437422" y="687069"/>
                </a:lnTo>
                <a:lnTo>
                  <a:pt x="1486988" y="685800"/>
                </a:lnTo>
                <a:lnTo>
                  <a:pt x="7286244" y="685800"/>
                </a:lnTo>
                <a:lnTo>
                  <a:pt x="7286244" y="220979"/>
                </a:lnTo>
                <a:lnTo>
                  <a:pt x="5749689" y="220979"/>
                </a:lnTo>
                <a:lnTo>
                  <a:pt x="5700122" y="219709"/>
                </a:lnTo>
                <a:lnTo>
                  <a:pt x="5600990" y="219709"/>
                </a:lnTo>
                <a:lnTo>
                  <a:pt x="5551424" y="218439"/>
                </a:lnTo>
                <a:lnTo>
                  <a:pt x="5501857" y="218439"/>
                </a:lnTo>
                <a:lnTo>
                  <a:pt x="5204460" y="210819"/>
                </a:lnTo>
                <a:lnTo>
                  <a:pt x="5154893" y="208279"/>
                </a:lnTo>
                <a:lnTo>
                  <a:pt x="5105327" y="207009"/>
                </a:lnTo>
                <a:lnTo>
                  <a:pt x="4956628" y="199389"/>
                </a:lnTo>
                <a:lnTo>
                  <a:pt x="4907062" y="198119"/>
                </a:lnTo>
                <a:lnTo>
                  <a:pt x="4857496" y="195579"/>
                </a:lnTo>
                <a:lnTo>
                  <a:pt x="4807929" y="191769"/>
                </a:lnTo>
                <a:lnTo>
                  <a:pt x="4659230" y="184150"/>
                </a:lnTo>
                <a:lnTo>
                  <a:pt x="4609664" y="180339"/>
                </a:lnTo>
                <a:lnTo>
                  <a:pt x="4560098" y="177800"/>
                </a:lnTo>
                <a:lnTo>
                  <a:pt x="4510532" y="173989"/>
                </a:lnTo>
                <a:lnTo>
                  <a:pt x="4460965" y="171450"/>
                </a:lnTo>
                <a:lnTo>
                  <a:pt x="4411399" y="167639"/>
                </a:lnTo>
                <a:lnTo>
                  <a:pt x="4361833" y="165100"/>
                </a:lnTo>
                <a:lnTo>
                  <a:pt x="4114001" y="146050"/>
                </a:lnTo>
                <a:lnTo>
                  <a:pt x="4064435" y="143509"/>
                </a:lnTo>
                <a:lnTo>
                  <a:pt x="3122675" y="69850"/>
                </a:lnTo>
                <a:lnTo>
                  <a:pt x="3073109" y="67309"/>
                </a:lnTo>
                <a:lnTo>
                  <a:pt x="2924410" y="55879"/>
                </a:lnTo>
                <a:lnTo>
                  <a:pt x="2874844" y="53340"/>
                </a:lnTo>
                <a:lnTo>
                  <a:pt x="2775711" y="45719"/>
                </a:lnTo>
                <a:lnTo>
                  <a:pt x="2726145" y="43179"/>
                </a:lnTo>
                <a:lnTo>
                  <a:pt x="2676579" y="39369"/>
                </a:lnTo>
                <a:lnTo>
                  <a:pt x="2577446" y="34290"/>
                </a:lnTo>
                <a:lnTo>
                  <a:pt x="2527880" y="30479"/>
                </a:lnTo>
                <a:lnTo>
                  <a:pt x="2280049" y="17779"/>
                </a:lnTo>
                <a:lnTo>
                  <a:pt x="2230482" y="16509"/>
                </a:lnTo>
                <a:lnTo>
                  <a:pt x="2180916" y="13969"/>
                </a:lnTo>
                <a:lnTo>
                  <a:pt x="2131350" y="12700"/>
                </a:lnTo>
                <a:lnTo>
                  <a:pt x="2081783" y="10159"/>
                </a:lnTo>
                <a:lnTo>
                  <a:pt x="1734820" y="1269"/>
                </a:lnTo>
                <a:close/>
              </a:path>
              <a:path w="7286625" h="905510">
                <a:moveTo>
                  <a:pt x="7286244" y="110489"/>
                </a:moveTo>
                <a:lnTo>
                  <a:pt x="7187111" y="125729"/>
                </a:lnTo>
                <a:lnTo>
                  <a:pt x="6939280" y="157479"/>
                </a:lnTo>
                <a:lnTo>
                  <a:pt x="6741014" y="177800"/>
                </a:lnTo>
                <a:lnTo>
                  <a:pt x="6691448" y="181609"/>
                </a:lnTo>
                <a:lnTo>
                  <a:pt x="6641882" y="186689"/>
                </a:lnTo>
                <a:lnTo>
                  <a:pt x="6542749" y="194309"/>
                </a:lnTo>
                <a:lnTo>
                  <a:pt x="6493183" y="196850"/>
                </a:lnTo>
                <a:lnTo>
                  <a:pt x="6443617" y="200659"/>
                </a:lnTo>
                <a:lnTo>
                  <a:pt x="6245352" y="210819"/>
                </a:lnTo>
                <a:lnTo>
                  <a:pt x="6195785" y="212089"/>
                </a:lnTo>
                <a:lnTo>
                  <a:pt x="6146219" y="214629"/>
                </a:lnTo>
                <a:lnTo>
                  <a:pt x="5997520" y="218439"/>
                </a:lnTo>
                <a:lnTo>
                  <a:pt x="5947954" y="218439"/>
                </a:lnTo>
                <a:lnTo>
                  <a:pt x="5898388" y="219709"/>
                </a:lnTo>
                <a:lnTo>
                  <a:pt x="5799255" y="219709"/>
                </a:lnTo>
                <a:lnTo>
                  <a:pt x="5749689" y="220979"/>
                </a:lnTo>
                <a:lnTo>
                  <a:pt x="7286244" y="220979"/>
                </a:lnTo>
                <a:lnTo>
                  <a:pt x="7286244" y="110489"/>
                </a:lnTo>
                <a:close/>
              </a:path>
              <a:path w="7286625" h="905510">
                <a:moveTo>
                  <a:pt x="1586121" y="0"/>
                </a:moveTo>
                <a:lnTo>
                  <a:pt x="1486988" y="0"/>
                </a:lnTo>
                <a:lnTo>
                  <a:pt x="1437422" y="1269"/>
                </a:lnTo>
                <a:lnTo>
                  <a:pt x="1635687" y="1269"/>
                </a:lnTo>
                <a:lnTo>
                  <a:pt x="1586121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633" y="3519421"/>
            <a:ext cx="7286625" cy="906144"/>
          </a:xfrm>
          <a:custGeom>
            <a:avLst/>
            <a:gdLst/>
            <a:ahLst/>
            <a:cxnLst/>
            <a:rect l="l" t="t" r="r" b="b"/>
            <a:pathLst>
              <a:path w="7286625" h="906145">
                <a:moveTo>
                  <a:pt x="0" y="109984"/>
                </a:moveTo>
                <a:lnTo>
                  <a:pt x="49566" y="102367"/>
                </a:lnTo>
                <a:lnTo>
                  <a:pt x="99132" y="95062"/>
                </a:lnTo>
                <a:lnTo>
                  <a:pt x="148698" y="88067"/>
                </a:lnTo>
                <a:lnTo>
                  <a:pt x="198265" y="81375"/>
                </a:lnTo>
                <a:lnTo>
                  <a:pt x="247831" y="74984"/>
                </a:lnTo>
                <a:lnTo>
                  <a:pt x="297397" y="68888"/>
                </a:lnTo>
                <a:lnTo>
                  <a:pt x="346964" y="63084"/>
                </a:lnTo>
                <a:lnTo>
                  <a:pt x="396530" y="57568"/>
                </a:lnTo>
                <a:lnTo>
                  <a:pt x="446096" y="52334"/>
                </a:lnTo>
                <a:lnTo>
                  <a:pt x="495662" y="47378"/>
                </a:lnTo>
                <a:lnTo>
                  <a:pt x="545229" y="42697"/>
                </a:lnTo>
                <a:lnTo>
                  <a:pt x="594795" y="38285"/>
                </a:lnTo>
                <a:lnTo>
                  <a:pt x="644361" y="34139"/>
                </a:lnTo>
                <a:lnTo>
                  <a:pt x="693928" y="30255"/>
                </a:lnTo>
                <a:lnTo>
                  <a:pt x="743494" y="26627"/>
                </a:lnTo>
                <a:lnTo>
                  <a:pt x="793060" y="23252"/>
                </a:lnTo>
                <a:lnTo>
                  <a:pt x="842626" y="20125"/>
                </a:lnTo>
                <a:lnTo>
                  <a:pt x="892193" y="17242"/>
                </a:lnTo>
                <a:lnTo>
                  <a:pt x="941759" y="14598"/>
                </a:lnTo>
                <a:lnTo>
                  <a:pt x="991325" y="12190"/>
                </a:lnTo>
                <a:lnTo>
                  <a:pt x="1040892" y="10013"/>
                </a:lnTo>
                <a:lnTo>
                  <a:pt x="1090458" y="8063"/>
                </a:lnTo>
                <a:lnTo>
                  <a:pt x="1140024" y="6335"/>
                </a:lnTo>
                <a:lnTo>
                  <a:pt x="1189590" y="4826"/>
                </a:lnTo>
                <a:lnTo>
                  <a:pt x="1239157" y="3529"/>
                </a:lnTo>
                <a:lnTo>
                  <a:pt x="1288723" y="2443"/>
                </a:lnTo>
                <a:lnTo>
                  <a:pt x="1338289" y="1561"/>
                </a:lnTo>
                <a:lnTo>
                  <a:pt x="1387856" y="880"/>
                </a:lnTo>
                <a:lnTo>
                  <a:pt x="1437422" y="396"/>
                </a:lnTo>
                <a:lnTo>
                  <a:pt x="1486988" y="104"/>
                </a:lnTo>
                <a:lnTo>
                  <a:pt x="1536554" y="0"/>
                </a:lnTo>
                <a:lnTo>
                  <a:pt x="1586121" y="79"/>
                </a:lnTo>
                <a:lnTo>
                  <a:pt x="1635687" y="337"/>
                </a:lnTo>
                <a:lnTo>
                  <a:pt x="1685253" y="770"/>
                </a:lnTo>
                <a:lnTo>
                  <a:pt x="1734820" y="1374"/>
                </a:lnTo>
                <a:lnTo>
                  <a:pt x="1784386" y="2144"/>
                </a:lnTo>
                <a:lnTo>
                  <a:pt x="1833952" y="3076"/>
                </a:lnTo>
                <a:lnTo>
                  <a:pt x="1883518" y="4166"/>
                </a:lnTo>
                <a:lnTo>
                  <a:pt x="1933085" y="5408"/>
                </a:lnTo>
                <a:lnTo>
                  <a:pt x="1982651" y="6800"/>
                </a:lnTo>
                <a:lnTo>
                  <a:pt x="2032217" y="8337"/>
                </a:lnTo>
                <a:lnTo>
                  <a:pt x="2081783" y="10013"/>
                </a:lnTo>
                <a:lnTo>
                  <a:pt x="2131350" y="11826"/>
                </a:lnTo>
                <a:lnTo>
                  <a:pt x="2180916" y="13771"/>
                </a:lnTo>
                <a:lnTo>
                  <a:pt x="2230482" y="15843"/>
                </a:lnTo>
                <a:lnTo>
                  <a:pt x="2280049" y="18038"/>
                </a:lnTo>
                <a:lnTo>
                  <a:pt x="2329615" y="20351"/>
                </a:lnTo>
                <a:lnTo>
                  <a:pt x="2379181" y="22779"/>
                </a:lnTo>
                <a:lnTo>
                  <a:pt x="2428747" y="25318"/>
                </a:lnTo>
                <a:lnTo>
                  <a:pt x="2478314" y="27962"/>
                </a:lnTo>
                <a:lnTo>
                  <a:pt x="2527880" y="30707"/>
                </a:lnTo>
                <a:lnTo>
                  <a:pt x="2577446" y="33550"/>
                </a:lnTo>
                <a:lnTo>
                  <a:pt x="2627013" y="36485"/>
                </a:lnTo>
                <a:lnTo>
                  <a:pt x="2676579" y="39509"/>
                </a:lnTo>
                <a:lnTo>
                  <a:pt x="2726145" y="42617"/>
                </a:lnTo>
                <a:lnTo>
                  <a:pt x="2775711" y="45806"/>
                </a:lnTo>
                <a:lnTo>
                  <a:pt x="2825278" y="49069"/>
                </a:lnTo>
                <a:lnTo>
                  <a:pt x="2874844" y="52404"/>
                </a:lnTo>
                <a:lnTo>
                  <a:pt x="2924410" y="55806"/>
                </a:lnTo>
                <a:lnTo>
                  <a:pt x="2973977" y="59270"/>
                </a:lnTo>
                <a:lnTo>
                  <a:pt x="3023543" y="62793"/>
                </a:lnTo>
                <a:lnTo>
                  <a:pt x="3073109" y="66370"/>
                </a:lnTo>
                <a:lnTo>
                  <a:pt x="3122675" y="69996"/>
                </a:lnTo>
                <a:lnTo>
                  <a:pt x="3172242" y="73668"/>
                </a:lnTo>
                <a:lnTo>
                  <a:pt x="3221808" y="77380"/>
                </a:lnTo>
                <a:lnTo>
                  <a:pt x="3271374" y="81130"/>
                </a:lnTo>
                <a:lnTo>
                  <a:pt x="3320941" y="84912"/>
                </a:lnTo>
                <a:lnTo>
                  <a:pt x="3370507" y="88721"/>
                </a:lnTo>
                <a:lnTo>
                  <a:pt x="3420073" y="92555"/>
                </a:lnTo>
                <a:lnTo>
                  <a:pt x="3469639" y="96408"/>
                </a:lnTo>
                <a:lnTo>
                  <a:pt x="3519206" y="100276"/>
                </a:lnTo>
                <a:lnTo>
                  <a:pt x="3568772" y="104155"/>
                </a:lnTo>
                <a:lnTo>
                  <a:pt x="3618338" y="108041"/>
                </a:lnTo>
                <a:lnTo>
                  <a:pt x="3667905" y="111928"/>
                </a:lnTo>
                <a:lnTo>
                  <a:pt x="3717471" y="115814"/>
                </a:lnTo>
                <a:lnTo>
                  <a:pt x="3767037" y="119692"/>
                </a:lnTo>
                <a:lnTo>
                  <a:pt x="3816603" y="123561"/>
                </a:lnTo>
                <a:lnTo>
                  <a:pt x="3866170" y="127414"/>
                </a:lnTo>
                <a:lnTo>
                  <a:pt x="3915736" y="131247"/>
                </a:lnTo>
                <a:lnTo>
                  <a:pt x="3965302" y="135057"/>
                </a:lnTo>
                <a:lnTo>
                  <a:pt x="4014869" y="138839"/>
                </a:lnTo>
                <a:lnTo>
                  <a:pt x="4064435" y="142588"/>
                </a:lnTo>
                <a:lnTo>
                  <a:pt x="4114001" y="146301"/>
                </a:lnTo>
                <a:lnTo>
                  <a:pt x="4163567" y="149973"/>
                </a:lnTo>
                <a:lnTo>
                  <a:pt x="4213134" y="153599"/>
                </a:lnTo>
                <a:lnTo>
                  <a:pt x="4262700" y="157176"/>
                </a:lnTo>
                <a:lnTo>
                  <a:pt x="4312266" y="160698"/>
                </a:lnTo>
                <a:lnTo>
                  <a:pt x="4361833" y="164163"/>
                </a:lnTo>
                <a:lnTo>
                  <a:pt x="4411399" y="167565"/>
                </a:lnTo>
                <a:lnTo>
                  <a:pt x="4460965" y="170900"/>
                </a:lnTo>
                <a:lnTo>
                  <a:pt x="4510532" y="174163"/>
                </a:lnTo>
                <a:lnTo>
                  <a:pt x="4560098" y="177351"/>
                </a:lnTo>
                <a:lnTo>
                  <a:pt x="4609664" y="180459"/>
                </a:lnTo>
                <a:lnTo>
                  <a:pt x="4659230" y="183483"/>
                </a:lnTo>
                <a:lnTo>
                  <a:pt x="4708797" y="186419"/>
                </a:lnTo>
                <a:lnTo>
                  <a:pt x="4758363" y="189262"/>
                </a:lnTo>
                <a:lnTo>
                  <a:pt x="4807929" y="192007"/>
                </a:lnTo>
                <a:lnTo>
                  <a:pt x="4857496" y="194651"/>
                </a:lnTo>
                <a:lnTo>
                  <a:pt x="4907062" y="197189"/>
                </a:lnTo>
                <a:lnTo>
                  <a:pt x="4956628" y="199617"/>
                </a:lnTo>
                <a:lnTo>
                  <a:pt x="5006194" y="201931"/>
                </a:lnTo>
                <a:lnTo>
                  <a:pt x="5055761" y="204126"/>
                </a:lnTo>
                <a:lnTo>
                  <a:pt x="5105327" y="206198"/>
                </a:lnTo>
                <a:lnTo>
                  <a:pt x="5154893" y="208142"/>
                </a:lnTo>
                <a:lnTo>
                  <a:pt x="5204460" y="209955"/>
                </a:lnTo>
                <a:lnTo>
                  <a:pt x="5254026" y="211632"/>
                </a:lnTo>
                <a:lnTo>
                  <a:pt x="5303592" y="213168"/>
                </a:lnTo>
                <a:lnTo>
                  <a:pt x="5353158" y="214560"/>
                </a:lnTo>
                <a:lnTo>
                  <a:pt x="5402725" y="215803"/>
                </a:lnTo>
                <a:lnTo>
                  <a:pt x="5452291" y="216893"/>
                </a:lnTo>
                <a:lnTo>
                  <a:pt x="5501857" y="217825"/>
                </a:lnTo>
                <a:lnTo>
                  <a:pt x="5551424" y="218595"/>
                </a:lnTo>
                <a:lnTo>
                  <a:pt x="5600990" y="219198"/>
                </a:lnTo>
                <a:lnTo>
                  <a:pt x="5650556" y="219632"/>
                </a:lnTo>
                <a:lnTo>
                  <a:pt x="5700122" y="219890"/>
                </a:lnTo>
                <a:lnTo>
                  <a:pt x="5749689" y="219969"/>
                </a:lnTo>
                <a:lnTo>
                  <a:pt x="5799255" y="219865"/>
                </a:lnTo>
                <a:lnTo>
                  <a:pt x="5848821" y="219573"/>
                </a:lnTo>
                <a:lnTo>
                  <a:pt x="5898388" y="219088"/>
                </a:lnTo>
                <a:lnTo>
                  <a:pt x="5947954" y="218408"/>
                </a:lnTo>
                <a:lnTo>
                  <a:pt x="5997520" y="217526"/>
                </a:lnTo>
                <a:lnTo>
                  <a:pt x="6047086" y="216439"/>
                </a:lnTo>
                <a:lnTo>
                  <a:pt x="6096653" y="215143"/>
                </a:lnTo>
                <a:lnTo>
                  <a:pt x="6146219" y="213633"/>
                </a:lnTo>
                <a:lnTo>
                  <a:pt x="6195785" y="211905"/>
                </a:lnTo>
                <a:lnTo>
                  <a:pt x="6245352" y="209955"/>
                </a:lnTo>
                <a:lnTo>
                  <a:pt x="6294918" y="207778"/>
                </a:lnTo>
                <a:lnTo>
                  <a:pt x="6344484" y="205370"/>
                </a:lnTo>
                <a:lnTo>
                  <a:pt x="6394050" y="202727"/>
                </a:lnTo>
                <a:lnTo>
                  <a:pt x="6443617" y="199844"/>
                </a:lnTo>
                <a:lnTo>
                  <a:pt x="6493183" y="196717"/>
                </a:lnTo>
                <a:lnTo>
                  <a:pt x="6542749" y="193342"/>
                </a:lnTo>
                <a:lnTo>
                  <a:pt x="6592316" y="189714"/>
                </a:lnTo>
                <a:lnTo>
                  <a:pt x="6641882" y="185829"/>
                </a:lnTo>
                <a:lnTo>
                  <a:pt x="6691448" y="181684"/>
                </a:lnTo>
                <a:lnTo>
                  <a:pt x="6741014" y="177272"/>
                </a:lnTo>
                <a:lnTo>
                  <a:pt x="6790581" y="172591"/>
                </a:lnTo>
                <a:lnTo>
                  <a:pt x="6840147" y="167635"/>
                </a:lnTo>
                <a:lnTo>
                  <a:pt x="6889713" y="162401"/>
                </a:lnTo>
                <a:lnTo>
                  <a:pt x="6939280" y="156884"/>
                </a:lnTo>
                <a:lnTo>
                  <a:pt x="6988846" y="151080"/>
                </a:lnTo>
                <a:lnTo>
                  <a:pt x="7038412" y="144985"/>
                </a:lnTo>
                <a:lnTo>
                  <a:pt x="7087978" y="138593"/>
                </a:lnTo>
                <a:lnTo>
                  <a:pt x="7137545" y="131902"/>
                </a:lnTo>
                <a:lnTo>
                  <a:pt x="7187111" y="124906"/>
                </a:lnTo>
                <a:lnTo>
                  <a:pt x="7236677" y="117602"/>
                </a:lnTo>
                <a:lnTo>
                  <a:pt x="7286244" y="109984"/>
                </a:lnTo>
                <a:lnTo>
                  <a:pt x="7286244" y="795784"/>
                </a:lnTo>
                <a:lnTo>
                  <a:pt x="7236677" y="803402"/>
                </a:lnTo>
                <a:lnTo>
                  <a:pt x="7187111" y="810706"/>
                </a:lnTo>
                <a:lnTo>
                  <a:pt x="7137545" y="817702"/>
                </a:lnTo>
                <a:lnTo>
                  <a:pt x="7087978" y="824393"/>
                </a:lnTo>
                <a:lnTo>
                  <a:pt x="7038412" y="830785"/>
                </a:lnTo>
                <a:lnTo>
                  <a:pt x="6988846" y="836880"/>
                </a:lnTo>
                <a:lnTo>
                  <a:pt x="6939280" y="842684"/>
                </a:lnTo>
                <a:lnTo>
                  <a:pt x="6889713" y="848201"/>
                </a:lnTo>
                <a:lnTo>
                  <a:pt x="6840147" y="853435"/>
                </a:lnTo>
                <a:lnTo>
                  <a:pt x="6790581" y="858391"/>
                </a:lnTo>
                <a:lnTo>
                  <a:pt x="6741014" y="863072"/>
                </a:lnTo>
                <a:lnTo>
                  <a:pt x="6691448" y="867484"/>
                </a:lnTo>
                <a:lnTo>
                  <a:pt x="6641882" y="871629"/>
                </a:lnTo>
                <a:lnTo>
                  <a:pt x="6592316" y="875514"/>
                </a:lnTo>
                <a:lnTo>
                  <a:pt x="6542749" y="879142"/>
                </a:lnTo>
                <a:lnTo>
                  <a:pt x="6493183" y="882517"/>
                </a:lnTo>
                <a:lnTo>
                  <a:pt x="6443617" y="885644"/>
                </a:lnTo>
                <a:lnTo>
                  <a:pt x="6394050" y="888527"/>
                </a:lnTo>
                <a:lnTo>
                  <a:pt x="6344484" y="891170"/>
                </a:lnTo>
                <a:lnTo>
                  <a:pt x="6294918" y="893578"/>
                </a:lnTo>
                <a:lnTo>
                  <a:pt x="6245352" y="895755"/>
                </a:lnTo>
                <a:lnTo>
                  <a:pt x="6195785" y="897705"/>
                </a:lnTo>
                <a:lnTo>
                  <a:pt x="6146219" y="899433"/>
                </a:lnTo>
                <a:lnTo>
                  <a:pt x="6096653" y="900943"/>
                </a:lnTo>
                <a:lnTo>
                  <a:pt x="6047086" y="902239"/>
                </a:lnTo>
                <a:lnTo>
                  <a:pt x="5997520" y="903326"/>
                </a:lnTo>
                <a:lnTo>
                  <a:pt x="5947954" y="904208"/>
                </a:lnTo>
                <a:lnTo>
                  <a:pt x="5898388" y="904888"/>
                </a:lnTo>
                <a:lnTo>
                  <a:pt x="5848821" y="905373"/>
                </a:lnTo>
                <a:lnTo>
                  <a:pt x="5799255" y="905665"/>
                </a:lnTo>
                <a:lnTo>
                  <a:pt x="5749689" y="905769"/>
                </a:lnTo>
                <a:lnTo>
                  <a:pt x="5700122" y="905690"/>
                </a:lnTo>
                <a:lnTo>
                  <a:pt x="5650556" y="905432"/>
                </a:lnTo>
                <a:lnTo>
                  <a:pt x="5600990" y="904998"/>
                </a:lnTo>
                <a:lnTo>
                  <a:pt x="5551424" y="904395"/>
                </a:lnTo>
                <a:lnTo>
                  <a:pt x="5501857" y="903625"/>
                </a:lnTo>
                <a:lnTo>
                  <a:pt x="5452291" y="902693"/>
                </a:lnTo>
                <a:lnTo>
                  <a:pt x="5402725" y="901603"/>
                </a:lnTo>
                <a:lnTo>
                  <a:pt x="5353158" y="900360"/>
                </a:lnTo>
                <a:lnTo>
                  <a:pt x="5303592" y="898968"/>
                </a:lnTo>
                <a:lnTo>
                  <a:pt x="5254026" y="897432"/>
                </a:lnTo>
                <a:lnTo>
                  <a:pt x="5204460" y="895755"/>
                </a:lnTo>
                <a:lnTo>
                  <a:pt x="5154893" y="893942"/>
                </a:lnTo>
                <a:lnTo>
                  <a:pt x="5105327" y="891998"/>
                </a:lnTo>
                <a:lnTo>
                  <a:pt x="5055761" y="889926"/>
                </a:lnTo>
                <a:lnTo>
                  <a:pt x="5006194" y="887731"/>
                </a:lnTo>
                <a:lnTo>
                  <a:pt x="4956628" y="885417"/>
                </a:lnTo>
                <a:lnTo>
                  <a:pt x="4907062" y="882989"/>
                </a:lnTo>
                <a:lnTo>
                  <a:pt x="4857496" y="880451"/>
                </a:lnTo>
                <a:lnTo>
                  <a:pt x="4807929" y="877807"/>
                </a:lnTo>
                <a:lnTo>
                  <a:pt x="4758363" y="875062"/>
                </a:lnTo>
                <a:lnTo>
                  <a:pt x="4708797" y="872219"/>
                </a:lnTo>
                <a:lnTo>
                  <a:pt x="4659230" y="869283"/>
                </a:lnTo>
                <a:lnTo>
                  <a:pt x="4609664" y="866259"/>
                </a:lnTo>
                <a:lnTo>
                  <a:pt x="4560098" y="863151"/>
                </a:lnTo>
                <a:lnTo>
                  <a:pt x="4510532" y="859963"/>
                </a:lnTo>
                <a:lnTo>
                  <a:pt x="4460965" y="856700"/>
                </a:lnTo>
                <a:lnTo>
                  <a:pt x="4411399" y="853365"/>
                </a:lnTo>
                <a:lnTo>
                  <a:pt x="4361833" y="849963"/>
                </a:lnTo>
                <a:lnTo>
                  <a:pt x="4312266" y="846498"/>
                </a:lnTo>
                <a:lnTo>
                  <a:pt x="4262700" y="842976"/>
                </a:lnTo>
                <a:lnTo>
                  <a:pt x="4213134" y="839399"/>
                </a:lnTo>
                <a:lnTo>
                  <a:pt x="4163567" y="835773"/>
                </a:lnTo>
                <a:lnTo>
                  <a:pt x="4114001" y="832101"/>
                </a:lnTo>
                <a:lnTo>
                  <a:pt x="4064435" y="828388"/>
                </a:lnTo>
                <a:lnTo>
                  <a:pt x="4014869" y="824639"/>
                </a:lnTo>
                <a:lnTo>
                  <a:pt x="3965302" y="820857"/>
                </a:lnTo>
                <a:lnTo>
                  <a:pt x="3915736" y="817047"/>
                </a:lnTo>
                <a:lnTo>
                  <a:pt x="3866170" y="813214"/>
                </a:lnTo>
                <a:lnTo>
                  <a:pt x="3816603" y="809361"/>
                </a:lnTo>
                <a:lnTo>
                  <a:pt x="3767037" y="805492"/>
                </a:lnTo>
                <a:lnTo>
                  <a:pt x="3717471" y="801614"/>
                </a:lnTo>
                <a:lnTo>
                  <a:pt x="3667905" y="797728"/>
                </a:lnTo>
                <a:lnTo>
                  <a:pt x="3618338" y="793841"/>
                </a:lnTo>
                <a:lnTo>
                  <a:pt x="3568772" y="789955"/>
                </a:lnTo>
                <a:lnTo>
                  <a:pt x="3519206" y="786076"/>
                </a:lnTo>
                <a:lnTo>
                  <a:pt x="3469639" y="782208"/>
                </a:lnTo>
                <a:lnTo>
                  <a:pt x="3420073" y="778355"/>
                </a:lnTo>
                <a:lnTo>
                  <a:pt x="3370507" y="774521"/>
                </a:lnTo>
                <a:lnTo>
                  <a:pt x="3320941" y="770712"/>
                </a:lnTo>
                <a:lnTo>
                  <a:pt x="3271374" y="766930"/>
                </a:lnTo>
                <a:lnTo>
                  <a:pt x="3221808" y="763180"/>
                </a:lnTo>
                <a:lnTo>
                  <a:pt x="3172242" y="759468"/>
                </a:lnTo>
                <a:lnTo>
                  <a:pt x="3122675" y="755796"/>
                </a:lnTo>
                <a:lnTo>
                  <a:pt x="3073109" y="752170"/>
                </a:lnTo>
                <a:lnTo>
                  <a:pt x="3023543" y="748593"/>
                </a:lnTo>
                <a:lnTo>
                  <a:pt x="2973977" y="745070"/>
                </a:lnTo>
                <a:lnTo>
                  <a:pt x="2924410" y="741606"/>
                </a:lnTo>
                <a:lnTo>
                  <a:pt x="2874844" y="738204"/>
                </a:lnTo>
                <a:lnTo>
                  <a:pt x="2825278" y="734869"/>
                </a:lnTo>
                <a:lnTo>
                  <a:pt x="2775711" y="731606"/>
                </a:lnTo>
                <a:lnTo>
                  <a:pt x="2726145" y="728417"/>
                </a:lnTo>
                <a:lnTo>
                  <a:pt x="2676579" y="725309"/>
                </a:lnTo>
                <a:lnTo>
                  <a:pt x="2627013" y="722285"/>
                </a:lnTo>
                <a:lnTo>
                  <a:pt x="2577446" y="719350"/>
                </a:lnTo>
                <a:lnTo>
                  <a:pt x="2527880" y="716507"/>
                </a:lnTo>
                <a:lnTo>
                  <a:pt x="2478314" y="713762"/>
                </a:lnTo>
                <a:lnTo>
                  <a:pt x="2428747" y="711118"/>
                </a:lnTo>
                <a:lnTo>
                  <a:pt x="2379181" y="708579"/>
                </a:lnTo>
                <a:lnTo>
                  <a:pt x="2329615" y="706151"/>
                </a:lnTo>
                <a:lnTo>
                  <a:pt x="2280049" y="703838"/>
                </a:lnTo>
                <a:lnTo>
                  <a:pt x="2230482" y="701643"/>
                </a:lnTo>
                <a:lnTo>
                  <a:pt x="2180916" y="699571"/>
                </a:lnTo>
                <a:lnTo>
                  <a:pt x="2131350" y="697626"/>
                </a:lnTo>
                <a:lnTo>
                  <a:pt x="2081783" y="695813"/>
                </a:lnTo>
                <a:lnTo>
                  <a:pt x="2032217" y="694137"/>
                </a:lnTo>
                <a:lnTo>
                  <a:pt x="1982651" y="692600"/>
                </a:lnTo>
                <a:lnTo>
                  <a:pt x="1933085" y="691208"/>
                </a:lnTo>
                <a:lnTo>
                  <a:pt x="1883518" y="689966"/>
                </a:lnTo>
                <a:lnTo>
                  <a:pt x="1833952" y="688876"/>
                </a:lnTo>
                <a:lnTo>
                  <a:pt x="1784386" y="687944"/>
                </a:lnTo>
                <a:lnTo>
                  <a:pt x="1734820" y="687174"/>
                </a:lnTo>
                <a:lnTo>
                  <a:pt x="1685253" y="686570"/>
                </a:lnTo>
                <a:lnTo>
                  <a:pt x="1635687" y="686137"/>
                </a:lnTo>
                <a:lnTo>
                  <a:pt x="1586121" y="685879"/>
                </a:lnTo>
                <a:lnTo>
                  <a:pt x="1536554" y="685799"/>
                </a:lnTo>
                <a:lnTo>
                  <a:pt x="1486988" y="685904"/>
                </a:lnTo>
                <a:lnTo>
                  <a:pt x="1437422" y="686196"/>
                </a:lnTo>
                <a:lnTo>
                  <a:pt x="1387856" y="686680"/>
                </a:lnTo>
                <a:lnTo>
                  <a:pt x="1338289" y="687361"/>
                </a:lnTo>
                <a:lnTo>
                  <a:pt x="1288723" y="688243"/>
                </a:lnTo>
                <a:lnTo>
                  <a:pt x="1239157" y="689329"/>
                </a:lnTo>
                <a:lnTo>
                  <a:pt x="1189590" y="690626"/>
                </a:lnTo>
                <a:lnTo>
                  <a:pt x="1140024" y="692135"/>
                </a:lnTo>
                <a:lnTo>
                  <a:pt x="1090458" y="693863"/>
                </a:lnTo>
                <a:lnTo>
                  <a:pt x="1040892" y="695813"/>
                </a:lnTo>
                <a:lnTo>
                  <a:pt x="991325" y="697990"/>
                </a:lnTo>
                <a:lnTo>
                  <a:pt x="941759" y="700398"/>
                </a:lnTo>
                <a:lnTo>
                  <a:pt x="892193" y="703042"/>
                </a:lnTo>
                <a:lnTo>
                  <a:pt x="842626" y="705925"/>
                </a:lnTo>
                <a:lnTo>
                  <a:pt x="793060" y="709052"/>
                </a:lnTo>
                <a:lnTo>
                  <a:pt x="743494" y="712427"/>
                </a:lnTo>
                <a:lnTo>
                  <a:pt x="693928" y="716055"/>
                </a:lnTo>
                <a:lnTo>
                  <a:pt x="644361" y="719939"/>
                </a:lnTo>
                <a:lnTo>
                  <a:pt x="594795" y="724085"/>
                </a:lnTo>
                <a:lnTo>
                  <a:pt x="545229" y="728497"/>
                </a:lnTo>
                <a:lnTo>
                  <a:pt x="495662" y="733178"/>
                </a:lnTo>
                <a:lnTo>
                  <a:pt x="446096" y="738134"/>
                </a:lnTo>
                <a:lnTo>
                  <a:pt x="396530" y="743368"/>
                </a:lnTo>
                <a:lnTo>
                  <a:pt x="346964" y="748884"/>
                </a:lnTo>
                <a:lnTo>
                  <a:pt x="297397" y="754688"/>
                </a:lnTo>
                <a:lnTo>
                  <a:pt x="247831" y="760784"/>
                </a:lnTo>
                <a:lnTo>
                  <a:pt x="198265" y="767175"/>
                </a:lnTo>
                <a:lnTo>
                  <a:pt x="148698" y="773867"/>
                </a:lnTo>
                <a:lnTo>
                  <a:pt x="99132" y="780862"/>
                </a:lnTo>
                <a:lnTo>
                  <a:pt x="49566" y="788167"/>
                </a:lnTo>
                <a:lnTo>
                  <a:pt x="0" y="795784"/>
                </a:lnTo>
                <a:lnTo>
                  <a:pt x="0" y="109984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1284478"/>
            <a:ext cx="6748780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 Availability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group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464184" algn="ctr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Supports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failover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environment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for primary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-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secondary</a:t>
            </a:r>
            <a:endParaRPr sz="2000">
              <a:latin typeface="Cambria"/>
              <a:cs typeface="Cambria"/>
            </a:endParaRPr>
          </a:p>
          <a:p>
            <a:pPr marL="46545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 availability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replica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467359" algn="ctr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Hosts each set of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Availability</a:t>
            </a:r>
            <a:r>
              <a:rPr sz="20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262" y="4792414"/>
            <a:ext cx="3357879" cy="990600"/>
          </a:xfrm>
          <a:custGeom>
            <a:avLst/>
            <a:gdLst/>
            <a:ahLst/>
            <a:cxnLst/>
            <a:rect l="l" t="t" r="r" b="b"/>
            <a:pathLst>
              <a:path w="3357879" h="990600">
                <a:moveTo>
                  <a:pt x="3357372" y="749807"/>
                </a:moveTo>
                <a:lnTo>
                  <a:pt x="725918" y="749807"/>
                </a:lnTo>
                <a:lnTo>
                  <a:pt x="771288" y="750474"/>
                </a:lnTo>
                <a:lnTo>
                  <a:pt x="816658" y="751880"/>
                </a:lnTo>
                <a:lnTo>
                  <a:pt x="862027" y="753989"/>
                </a:lnTo>
                <a:lnTo>
                  <a:pt x="907397" y="756765"/>
                </a:lnTo>
                <a:lnTo>
                  <a:pt x="952767" y="760169"/>
                </a:lnTo>
                <a:lnTo>
                  <a:pt x="998137" y="764166"/>
                </a:lnTo>
                <a:lnTo>
                  <a:pt x="1043507" y="768718"/>
                </a:lnTo>
                <a:lnTo>
                  <a:pt x="1088877" y="773788"/>
                </a:lnTo>
                <a:lnTo>
                  <a:pt x="1179617" y="785334"/>
                </a:lnTo>
                <a:lnTo>
                  <a:pt x="1270356" y="798509"/>
                </a:lnTo>
                <a:lnTo>
                  <a:pt x="1406466" y="820676"/>
                </a:lnTo>
                <a:lnTo>
                  <a:pt x="1950905" y="919337"/>
                </a:lnTo>
                <a:lnTo>
                  <a:pt x="2087015" y="941504"/>
                </a:lnTo>
                <a:lnTo>
                  <a:pt x="2177754" y="954679"/>
                </a:lnTo>
                <a:lnTo>
                  <a:pt x="2268494" y="966225"/>
                </a:lnTo>
                <a:lnTo>
                  <a:pt x="2313864" y="971295"/>
                </a:lnTo>
                <a:lnTo>
                  <a:pt x="2359234" y="975847"/>
                </a:lnTo>
                <a:lnTo>
                  <a:pt x="2404604" y="979844"/>
                </a:lnTo>
                <a:lnTo>
                  <a:pt x="2449974" y="983248"/>
                </a:lnTo>
                <a:lnTo>
                  <a:pt x="2495344" y="986024"/>
                </a:lnTo>
                <a:lnTo>
                  <a:pt x="2540713" y="988133"/>
                </a:lnTo>
                <a:lnTo>
                  <a:pt x="2586083" y="989539"/>
                </a:lnTo>
                <a:lnTo>
                  <a:pt x="2631453" y="990206"/>
                </a:lnTo>
                <a:lnTo>
                  <a:pt x="2676823" y="990095"/>
                </a:lnTo>
                <a:lnTo>
                  <a:pt x="2722193" y="989169"/>
                </a:lnTo>
                <a:lnTo>
                  <a:pt x="2767563" y="987393"/>
                </a:lnTo>
                <a:lnTo>
                  <a:pt x="2812933" y="984728"/>
                </a:lnTo>
                <a:lnTo>
                  <a:pt x="2858303" y="981139"/>
                </a:lnTo>
                <a:lnTo>
                  <a:pt x="2903673" y="976587"/>
                </a:lnTo>
                <a:lnTo>
                  <a:pt x="2949042" y="971036"/>
                </a:lnTo>
                <a:lnTo>
                  <a:pt x="2994412" y="964449"/>
                </a:lnTo>
                <a:lnTo>
                  <a:pt x="3039782" y="956788"/>
                </a:lnTo>
                <a:lnTo>
                  <a:pt x="3085152" y="948017"/>
                </a:lnTo>
                <a:lnTo>
                  <a:pt x="3130522" y="938100"/>
                </a:lnTo>
                <a:lnTo>
                  <a:pt x="3175892" y="926997"/>
                </a:lnTo>
                <a:lnTo>
                  <a:pt x="3221262" y="914674"/>
                </a:lnTo>
                <a:lnTo>
                  <a:pt x="3266632" y="901092"/>
                </a:lnTo>
                <a:lnTo>
                  <a:pt x="3312002" y="886216"/>
                </a:lnTo>
                <a:lnTo>
                  <a:pt x="3357372" y="870007"/>
                </a:lnTo>
                <a:lnTo>
                  <a:pt x="3357372" y="749807"/>
                </a:lnTo>
                <a:close/>
              </a:path>
              <a:path w="3357879" h="990600">
                <a:moveTo>
                  <a:pt x="725918" y="0"/>
                </a:moveTo>
                <a:lnTo>
                  <a:pt x="680548" y="111"/>
                </a:lnTo>
                <a:lnTo>
                  <a:pt x="635178" y="1036"/>
                </a:lnTo>
                <a:lnTo>
                  <a:pt x="589808" y="2812"/>
                </a:lnTo>
                <a:lnTo>
                  <a:pt x="544438" y="5477"/>
                </a:lnTo>
                <a:lnTo>
                  <a:pt x="499068" y="9066"/>
                </a:lnTo>
                <a:lnTo>
                  <a:pt x="453698" y="13618"/>
                </a:lnTo>
                <a:lnTo>
                  <a:pt x="408329" y="19169"/>
                </a:lnTo>
                <a:lnTo>
                  <a:pt x="362959" y="25756"/>
                </a:lnTo>
                <a:lnTo>
                  <a:pt x="317589" y="33417"/>
                </a:lnTo>
                <a:lnTo>
                  <a:pt x="272219" y="42188"/>
                </a:lnTo>
                <a:lnTo>
                  <a:pt x="226849" y="52105"/>
                </a:lnTo>
                <a:lnTo>
                  <a:pt x="181479" y="63208"/>
                </a:lnTo>
                <a:lnTo>
                  <a:pt x="136109" y="75531"/>
                </a:lnTo>
                <a:lnTo>
                  <a:pt x="90739" y="89113"/>
                </a:lnTo>
                <a:lnTo>
                  <a:pt x="45369" y="103989"/>
                </a:lnTo>
                <a:lnTo>
                  <a:pt x="0" y="120199"/>
                </a:lnTo>
                <a:lnTo>
                  <a:pt x="0" y="870007"/>
                </a:lnTo>
                <a:lnTo>
                  <a:pt x="45369" y="853797"/>
                </a:lnTo>
                <a:lnTo>
                  <a:pt x="90739" y="838921"/>
                </a:lnTo>
                <a:lnTo>
                  <a:pt x="136109" y="825339"/>
                </a:lnTo>
                <a:lnTo>
                  <a:pt x="181479" y="813016"/>
                </a:lnTo>
                <a:lnTo>
                  <a:pt x="226849" y="801913"/>
                </a:lnTo>
                <a:lnTo>
                  <a:pt x="272219" y="791996"/>
                </a:lnTo>
                <a:lnTo>
                  <a:pt x="317589" y="783225"/>
                </a:lnTo>
                <a:lnTo>
                  <a:pt x="362959" y="775564"/>
                </a:lnTo>
                <a:lnTo>
                  <a:pt x="408329" y="768977"/>
                </a:lnTo>
                <a:lnTo>
                  <a:pt x="453698" y="763426"/>
                </a:lnTo>
                <a:lnTo>
                  <a:pt x="499068" y="758874"/>
                </a:lnTo>
                <a:lnTo>
                  <a:pt x="544438" y="755285"/>
                </a:lnTo>
                <a:lnTo>
                  <a:pt x="589808" y="752620"/>
                </a:lnTo>
                <a:lnTo>
                  <a:pt x="635178" y="750844"/>
                </a:lnTo>
                <a:lnTo>
                  <a:pt x="680548" y="749919"/>
                </a:lnTo>
                <a:lnTo>
                  <a:pt x="3357372" y="749807"/>
                </a:lnTo>
                <a:lnTo>
                  <a:pt x="3357372" y="240398"/>
                </a:lnTo>
                <a:lnTo>
                  <a:pt x="2631453" y="240398"/>
                </a:lnTo>
                <a:lnTo>
                  <a:pt x="2586083" y="239731"/>
                </a:lnTo>
                <a:lnTo>
                  <a:pt x="2540713" y="238325"/>
                </a:lnTo>
                <a:lnTo>
                  <a:pt x="2495344" y="236216"/>
                </a:lnTo>
                <a:lnTo>
                  <a:pt x="2449974" y="233440"/>
                </a:lnTo>
                <a:lnTo>
                  <a:pt x="2404604" y="230036"/>
                </a:lnTo>
                <a:lnTo>
                  <a:pt x="2359234" y="226039"/>
                </a:lnTo>
                <a:lnTo>
                  <a:pt x="2313864" y="221487"/>
                </a:lnTo>
                <a:lnTo>
                  <a:pt x="2268494" y="216417"/>
                </a:lnTo>
                <a:lnTo>
                  <a:pt x="2177754" y="204871"/>
                </a:lnTo>
                <a:lnTo>
                  <a:pt x="2087015" y="191696"/>
                </a:lnTo>
                <a:lnTo>
                  <a:pt x="1950905" y="169529"/>
                </a:lnTo>
                <a:lnTo>
                  <a:pt x="1406466" y="70868"/>
                </a:lnTo>
                <a:lnTo>
                  <a:pt x="1270356" y="48701"/>
                </a:lnTo>
                <a:lnTo>
                  <a:pt x="1179617" y="35526"/>
                </a:lnTo>
                <a:lnTo>
                  <a:pt x="1088877" y="23980"/>
                </a:lnTo>
                <a:lnTo>
                  <a:pt x="1043507" y="18910"/>
                </a:lnTo>
                <a:lnTo>
                  <a:pt x="998137" y="14358"/>
                </a:lnTo>
                <a:lnTo>
                  <a:pt x="952767" y="10361"/>
                </a:lnTo>
                <a:lnTo>
                  <a:pt x="907397" y="6957"/>
                </a:lnTo>
                <a:lnTo>
                  <a:pt x="862027" y="4181"/>
                </a:lnTo>
                <a:lnTo>
                  <a:pt x="816658" y="2072"/>
                </a:lnTo>
                <a:lnTo>
                  <a:pt x="771288" y="666"/>
                </a:lnTo>
                <a:lnTo>
                  <a:pt x="725918" y="0"/>
                </a:lnTo>
                <a:close/>
              </a:path>
              <a:path w="3357879" h="990600">
                <a:moveTo>
                  <a:pt x="3357372" y="120199"/>
                </a:moveTo>
                <a:lnTo>
                  <a:pt x="3312002" y="136408"/>
                </a:lnTo>
                <a:lnTo>
                  <a:pt x="3266632" y="151284"/>
                </a:lnTo>
                <a:lnTo>
                  <a:pt x="3221262" y="164866"/>
                </a:lnTo>
                <a:lnTo>
                  <a:pt x="3175892" y="177189"/>
                </a:lnTo>
                <a:lnTo>
                  <a:pt x="3130522" y="188292"/>
                </a:lnTo>
                <a:lnTo>
                  <a:pt x="3085152" y="198209"/>
                </a:lnTo>
                <a:lnTo>
                  <a:pt x="3039782" y="206980"/>
                </a:lnTo>
                <a:lnTo>
                  <a:pt x="2994412" y="214641"/>
                </a:lnTo>
                <a:lnTo>
                  <a:pt x="2949042" y="221228"/>
                </a:lnTo>
                <a:lnTo>
                  <a:pt x="2903673" y="226779"/>
                </a:lnTo>
                <a:lnTo>
                  <a:pt x="2858303" y="231331"/>
                </a:lnTo>
                <a:lnTo>
                  <a:pt x="2812933" y="234920"/>
                </a:lnTo>
                <a:lnTo>
                  <a:pt x="2767563" y="237585"/>
                </a:lnTo>
                <a:lnTo>
                  <a:pt x="2722193" y="239361"/>
                </a:lnTo>
                <a:lnTo>
                  <a:pt x="2676823" y="240287"/>
                </a:lnTo>
                <a:lnTo>
                  <a:pt x="2631453" y="240398"/>
                </a:lnTo>
                <a:lnTo>
                  <a:pt x="3357372" y="240398"/>
                </a:lnTo>
                <a:lnTo>
                  <a:pt x="3357372" y="1201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1781" y="4993970"/>
            <a:ext cx="263398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Primary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replica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8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055"/>
              </a:lnSpc>
              <a:tabLst>
                <a:tab pos="745490" algn="l"/>
              </a:tabLst>
            </a:pPr>
            <a:r>
              <a:rPr sz="1800" u="heavy" dirty="0">
                <a:solidFill>
                  <a:srgbClr val="001F5F"/>
                </a:solidFill>
                <a:uFill>
                  <a:solidFill>
                    <a:srgbClr val="A0A0A0"/>
                  </a:solidFill>
                </a:uFill>
                <a:latin typeface="Cambria"/>
                <a:cs typeface="Cambria"/>
              </a:rPr>
              <a:t> 	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A0A0A0"/>
                  </a:solidFill>
                </a:uFill>
                <a:latin typeface="Cambria"/>
                <a:cs typeface="Cambria"/>
              </a:rPr>
              <a:t>pr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imary</a:t>
            </a:r>
            <a:r>
              <a:rPr sz="18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44517" y="4864081"/>
            <a:ext cx="3642360" cy="1009015"/>
          </a:xfrm>
          <a:custGeom>
            <a:avLst/>
            <a:gdLst/>
            <a:ahLst/>
            <a:cxnLst/>
            <a:rect l="l" t="t" r="r" b="b"/>
            <a:pathLst>
              <a:path w="3642359" h="1009014">
                <a:moveTo>
                  <a:pt x="3642360" y="763523"/>
                </a:moveTo>
                <a:lnTo>
                  <a:pt x="774001" y="763523"/>
                </a:lnTo>
                <a:lnTo>
                  <a:pt x="819530" y="763926"/>
                </a:lnTo>
                <a:lnTo>
                  <a:pt x="865060" y="764985"/>
                </a:lnTo>
                <a:lnTo>
                  <a:pt x="910589" y="766670"/>
                </a:lnTo>
                <a:lnTo>
                  <a:pt x="956119" y="768952"/>
                </a:lnTo>
                <a:lnTo>
                  <a:pt x="1001648" y="771800"/>
                </a:lnTo>
                <a:lnTo>
                  <a:pt x="1047178" y="775185"/>
                </a:lnTo>
                <a:lnTo>
                  <a:pt x="1092707" y="779077"/>
                </a:lnTo>
                <a:lnTo>
                  <a:pt x="1183766" y="788263"/>
                </a:lnTo>
                <a:lnTo>
                  <a:pt x="1274825" y="799120"/>
                </a:lnTo>
                <a:lnTo>
                  <a:pt x="1365884" y="811408"/>
                </a:lnTo>
                <a:lnTo>
                  <a:pt x="1502473" y="832002"/>
                </a:lnTo>
                <a:lnTo>
                  <a:pt x="2139886" y="939939"/>
                </a:lnTo>
                <a:lnTo>
                  <a:pt x="2276475" y="960534"/>
                </a:lnTo>
                <a:lnTo>
                  <a:pt x="2367534" y="972822"/>
                </a:lnTo>
                <a:lnTo>
                  <a:pt x="2458593" y="983678"/>
                </a:lnTo>
                <a:lnTo>
                  <a:pt x="2549652" y="992864"/>
                </a:lnTo>
                <a:lnTo>
                  <a:pt x="2595181" y="996756"/>
                </a:lnTo>
                <a:lnTo>
                  <a:pt x="2640711" y="1000141"/>
                </a:lnTo>
                <a:lnTo>
                  <a:pt x="2686240" y="1002990"/>
                </a:lnTo>
                <a:lnTo>
                  <a:pt x="2731770" y="1005271"/>
                </a:lnTo>
                <a:lnTo>
                  <a:pt x="2777299" y="1006956"/>
                </a:lnTo>
                <a:lnTo>
                  <a:pt x="2822829" y="1008015"/>
                </a:lnTo>
                <a:lnTo>
                  <a:pt x="2868358" y="1008418"/>
                </a:lnTo>
                <a:lnTo>
                  <a:pt x="2913888" y="1008135"/>
                </a:lnTo>
                <a:lnTo>
                  <a:pt x="2959417" y="1007135"/>
                </a:lnTo>
                <a:lnTo>
                  <a:pt x="3004947" y="1005391"/>
                </a:lnTo>
                <a:lnTo>
                  <a:pt x="3050476" y="1002870"/>
                </a:lnTo>
                <a:lnTo>
                  <a:pt x="3096006" y="999545"/>
                </a:lnTo>
                <a:lnTo>
                  <a:pt x="3141535" y="995384"/>
                </a:lnTo>
                <a:lnTo>
                  <a:pt x="3187065" y="990359"/>
                </a:lnTo>
                <a:lnTo>
                  <a:pt x="3232594" y="984438"/>
                </a:lnTo>
                <a:lnTo>
                  <a:pt x="3278124" y="977594"/>
                </a:lnTo>
                <a:lnTo>
                  <a:pt x="3323653" y="969794"/>
                </a:lnTo>
                <a:lnTo>
                  <a:pt x="3369183" y="961011"/>
                </a:lnTo>
                <a:lnTo>
                  <a:pt x="3414712" y="951213"/>
                </a:lnTo>
                <a:lnTo>
                  <a:pt x="3460242" y="940372"/>
                </a:lnTo>
                <a:lnTo>
                  <a:pt x="3505771" y="928457"/>
                </a:lnTo>
                <a:lnTo>
                  <a:pt x="3551301" y="915438"/>
                </a:lnTo>
                <a:lnTo>
                  <a:pt x="3596830" y="901286"/>
                </a:lnTo>
                <a:lnTo>
                  <a:pt x="3642360" y="885971"/>
                </a:lnTo>
                <a:lnTo>
                  <a:pt x="3642360" y="763523"/>
                </a:lnTo>
                <a:close/>
              </a:path>
              <a:path w="3642359" h="1009014">
                <a:moveTo>
                  <a:pt x="774001" y="0"/>
                </a:moveTo>
                <a:lnTo>
                  <a:pt x="728472" y="283"/>
                </a:lnTo>
                <a:lnTo>
                  <a:pt x="682942" y="1282"/>
                </a:lnTo>
                <a:lnTo>
                  <a:pt x="637413" y="3027"/>
                </a:lnTo>
                <a:lnTo>
                  <a:pt x="591883" y="5547"/>
                </a:lnTo>
                <a:lnTo>
                  <a:pt x="546354" y="8872"/>
                </a:lnTo>
                <a:lnTo>
                  <a:pt x="500824" y="13033"/>
                </a:lnTo>
                <a:lnTo>
                  <a:pt x="455295" y="18059"/>
                </a:lnTo>
                <a:lnTo>
                  <a:pt x="409765" y="23979"/>
                </a:lnTo>
                <a:lnTo>
                  <a:pt x="364236" y="30824"/>
                </a:lnTo>
                <a:lnTo>
                  <a:pt x="318706" y="38623"/>
                </a:lnTo>
                <a:lnTo>
                  <a:pt x="273177" y="47407"/>
                </a:lnTo>
                <a:lnTo>
                  <a:pt x="227647" y="57204"/>
                </a:lnTo>
                <a:lnTo>
                  <a:pt x="182118" y="68046"/>
                </a:lnTo>
                <a:lnTo>
                  <a:pt x="136588" y="79961"/>
                </a:lnTo>
                <a:lnTo>
                  <a:pt x="91059" y="92979"/>
                </a:lnTo>
                <a:lnTo>
                  <a:pt x="45529" y="107131"/>
                </a:lnTo>
                <a:lnTo>
                  <a:pt x="0" y="122447"/>
                </a:lnTo>
                <a:lnTo>
                  <a:pt x="0" y="885971"/>
                </a:lnTo>
                <a:lnTo>
                  <a:pt x="45529" y="870655"/>
                </a:lnTo>
                <a:lnTo>
                  <a:pt x="91058" y="856503"/>
                </a:lnTo>
                <a:lnTo>
                  <a:pt x="136588" y="843485"/>
                </a:lnTo>
                <a:lnTo>
                  <a:pt x="182117" y="831570"/>
                </a:lnTo>
                <a:lnTo>
                  <a:pt x="227647" y="820728"/>
                </a:lnTo>
                <a:lnTo>
                  <a:pt x="273176" y="810931"/>
                </a:lnTo>
                <a:lnTo>
                  <a:pt x="318706" y="802147"/>
                </a:lnTo>
                <a:lnTo>
                  <a:pt x="364235" y="794348"/>
                </a:lnTo>
                <a:lnTo>
                  <a:pt x="409765" y="787503"/>
                </a:lnTo>
                <a:lnTo>
                  <a:pt x="455294" y="781583"/>
                </a:lnTo>
                <a:lnTo>
                  <a:pt x="500824" y="776557"/>
                </a:lnTo>
                <a:lnTo>
                  <a:pt x="546353" y="772396"/>
                </a:lnTo>
                <a:lnTo>
                  <a:pt x="591883" y="769071"/>
                </a:lnTo>
                <a:lnTo>
                  <a:pt x="637412" y="766551"/>
                </a:lnTo>
                <a:lnTo>
                  <a:pt x="682942" y="764806"/>
                </a:lnTo>
                <a:lnTo>
                  <a:pt x="728471" y="763807"/>
                </a:lnTo>
                <a:lnTo>
                  <a:pt x="3642360" y="763523"/>
                </a:lnTo>
                <a:lnTo>
                  <a:pt x="3642360" y="244894"/>
                </a:lnTo>
                <a:lnTo>
                  <a:pt x="2868358" y="244894"/>
                </a:lnTo>
                <a:lnTo>
                  <a:pt x="2822829" y="244491"/>
                </a:lnTo>
                <a:lnTo>
                  <a:pt x="2777299" y="243432"/>
                </a:lnTo>
                <a:lnTo>
                  <a:pt x="2731770" y="241747"/>
                </a:lnTo>
                <a:lnTo>
                  <a:pt x="2686240" y="239466"/>
                </a:lnTo>
                <a:lnTo>
                  <a:pt x="2640711" y="236617"/>
                </a:lnTo>
                <a:lnTo>
                  <a:pt x="2595181" y="233232"/>
                </a:lnTo>
                <a:lnTo>
                  <a:pt x="2549652" y="229340"/>
                </a:lnTo>
                <a:lnTo>
                  <a:pt x="2458593" y="220154"/>
                </a:lnTo>
                <a:lnTo>
                  <a:pt x="2367534" y="209298"/>
                </a:lnTo>
                <a:lnTo>
                  <a:pt x="2276475" y="197010"/>
                </a:lnTo>
                <a:lnTo>
                  <a:pt x="2139886" y="176415"/>
                </a:lnTo>
                <a:lnTo>
                  <a:pt x="1502473" y="68478"/>
                </a:lnTo>
                <a:lnTo>
                  <a:pt x="1365884" y="47884"/>
                </a:lnTo>
                <a:lnTo>
                  <a:pt x="1274825" y="35596"/>
                </a:lnTo>
                <a:lnTo>
                  <a:pt x="1183766" y="24739"/>
                </a:lnTo>
                <a:lnTo>
                  <a:pt x="1092707" y="15553"/>
                </a:lnTo>
                <a:lnTo>
                  <a:pt x="1047178" y="11661"/>
                </a:lnTo>
                <a:lnTo>
                  <a:pt x="1001648" y="8276"/>
                </a:lnTo>
                <a:lnTo>
                  <a:pt x="956119" y="5428"/>
                </a:lnTo>
                <a:lnTo>
                  <a:pt x="910589" y="3146"/>
                </a:lnTo>
                <a:lnTo>
                  <a:pt x="865060" y="1461"/>
                </a:lnTo>
                <a:lnTo>
                  <a:pt x="819531" y="402"/>
                </a:lnTo>
                <a:lnTo>
                  <a:pt x="774001" y="0"/>
                </a:lnTo>
                <a:close/>
              </a:path>
              <a:path w="3642359" h="1009014">
                <a:moveTo>
                  <a:pt x="3642360" y="122447"/>
                </a:moveTo>
                <a:lnTo>
                  <a:pt x="3596830" y="137762"/>
                </a:lnTo>
                <a:lnTo>
                  <a:pt x="3551301" y="151914"/>
                </a:lnTo>
                <a:lnTo>
                  <a:pt x="3505771" y="164933"/>
                </a:lnTo>
                <a:lnTo>
                  <a:pt x="3460242" y="176848"/>
                </a:lnTo>
                <a:lnTo>
                  <a:pt x="3414712" y="187689"/>
                </a:lnTo>
                <a:lnTo>
                  <a:pt x="3369183" y="197487"/>
                </a:lnTo>
                <a:lnTo>
                  <a:pt x="3323653" y="206270"/>
                </a:lnTo>
                <a:lnTo>
                  <a:pt x="3278124" y="214070"/>
                </a:lnTo>
                <a:lnTo>
                  <a:pt x="3232594" y="220914"/>
                </a:lnTo>
                <a:lnTo>
                  <a:pt x="3187065" y="226835"/>
                </a:lnTo>
                <a:lnTo>
                  <a:pt x="3141535" y="231860"/>
                </a:lnTo>
                <a:lnTo>
                  <a:pt x="3096006" y="236021"/>
                </a:lnTo>
                <a:lnTo>
                  <a:pt x="3050476" y="239346"/>
                </a:lnTo>
                <a:lnTo>
                  <a:pt x="3004947" y="241867"/>
                </a:lnTo>
                <a:lnTo>
                  <a:pt x="2959417" y="243611"/>
                </a:lnTo>
                <a:lnTo>
                  <a:pt x="2913888" y="244611"/>
                </a:lnTo>
                <a:lnTo>
                  <a:pt x="2868358" y="244894"/>
                </a:lnTo>
                <a:lnTo>
                  <a:pt x="3642360" y="244894"/>
                </a:lnTo>
                <a:lnTo>
                  <a:pt x="3642360" y="12244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517" y="4864081"/>
            <a:ext cx="3642360" cy="1009015"/>
          </a:xfrm>
          <a:custGeom>
            <a:avLst/>
            <a:gdLst/>
            <a:ahLst/>
            <a:cxnLst/>
            <a:rect l="l" t="t" r="r" b="b"/>
            <a:pathLst>
              <a:path w="3642359" h="1009014">
                <a:moveTo>
                  <a:pt x="0" y="122447"/>
                </a:moveTo>
                <a:lnTo>
                  <a:pt x="45529" y="107131"/>
                </a:lnTo>
                <a:lnTo>
                  <a:pt x="91059" y="92979"/>
                </a:lnTo>
                <a:lnTo>
                  <a:pt x="136588" y="79961"/>
                </a:lnTo>
                <a:lnTo>
                  <a:pt x="182118" y="68046"/>
                </a:lnTo>
                <a:lnTo>
                  <a:pt x="227647" y="57204"/>
                </a:lnTo>
                <a:lnTo>
                  <a:pt x="273177" y="47407"/>
                </a:lnTo>
                <a:lnTo>
                  <a:pt x="318706" y="38623"/>
                </a:lnTo>
                <a:lnTo>
                  <a:pt x="364236" y="30824"/>
                </a:lnTo>
                <a:lnTo>
                  <a:pt x="409765" y="23979"/>
                </a:lnTo>
                <a:lnTo>
                  <a:pt x="455295" y="18059"/>
                </a:lnTo>
                <a:lnTo>
                  <a:pt x="500824" y="13033"/>
                </a:lnTo>
                <a:lnTo>
                  <a:pt x="546354" y="8872"/>
                </a:lnTo>
                <a:lnTo>
                  <a:pt x="591883" y="5547"/>
                </a:lnTo>
                <a:lnTo>
                  <a:pt x="637413" y="3027"/>
                </a:lnTo>
                <a:lnTo>
                  <a:pt x="682942" y="1282"/>
                </a:lnTo>
                <a:lnTo>
                  <a:pt x="728472" y="283"/>
                </a:lnTo>
                <a:lnTo>
                  <a:pt x="774001" y="0"/>
                </a:lnTo>
                <a:lnTo>
                  <a:pt x="819531" y="402"/>
                </a:lnTo>
                <a:lnTo>
                  <a:pt x="865060" y="1461"/>
                </a:lnTo>
                <a:lnTo>
                  <a:pt x="910589" y="3146"/>
                </a:lnTo>
                <a:lnTo>
                  <a:pt x="956119" y="5428"/>
                </a:lnTo>
                <a:lnTo>
                  <a:pt x="1001648" y="8276"/>
                </a:lnTo>
                <a:lnTo>
                  <a:pt x="1047178" y="11661"/>
                </a:lnTo>
                <a:lnTo>
                  <a:pt x="1092707" y="15553"/>
                </a:lnTo>
                <a:lnTo>
                  <a:pt x="1138237" y="19923"/>
                </a:lnTo>
                <a:lnTo>
                  <a:pt x="1183766" y="24739"/>
                </a:lnTo>
                <a:lnTo>
                  <a:pt x="1229296" y="29974"/>
                </a:lnTo>
                <a:lnTo>
                  <a:pt x="1274825" y="35596"/>
                </a:lnTo>
                <a:lnTo>
                  <a:pt x="1320355" y="41576"/>
                </a:lnTo>
                <a:lnTo>
                  <a:pt x="1365884" y="47884"/>
                </a:lnTo>
                <a:lnTo>
                  <a:pt x="1411414" y="54490"/>
                </a:lnTo>
                <a:lnTo>
                  <a:pt x="1456943" y="61365"/>
                </a:lnTo>
                <a:lnTo>
                  <a:pt x="1502473" y="68478"/>
                </a:lnTo>
                <a:lnTo>
                  <a:pt x="1548002" y="75800"/>
                </a:lnTo>
                <a:lnTo>
                  <a:pt x="1593532" y="83301"/>
                </a:lnTo>
                <a:lnTo>
                  <a:pt x="1639061" y="90951"/>
                </a:lnTo>
                <a:lnTo>
                  <a:pt x="1684591" y="98721"/>
                </a:lnTo>
                <a:lnTo>
                  <a:pt x="1730120" y="106580"/>
                </a:lnTo>
                <a:lnTo>
                  <a:pt x="1775650" y="114498"/>
                </a:lnTo>
                <a:lnTo>
                  <a:pt x="1821179" y="122447"/>
                </a:lnTo>
                <a:lnTo>
                  <a:pt x="1866709" y="130395"/>
                </a:lnTo>
                <a:lnTo>
                  <a:pt x="1912238" y="138314"/>
                </a:lnTo>
                <a:lnTo>
                  <a:pt x="1957768" y="146173"/>
                </a:lnTo>
                <a:lnTo>
                  <a:pt x="2003297" y="153942"/>
                </a:lnTo>
                <a:lnTo>
                  <a:pt x="2048827" y="161592"/>
                </a:lnTo>
                <a:lnTo>
                  <a:pt x="2094356" y="169093"/>
                </a:lnTo>
                <a:lnTo>
                  <a:pt x="2139886" y="176415"/>
                </a:lnTo>
                <a:lnTo>
                  <a:pt x="2185416" y="183529"/>
                </a:lnTo>
                <a:lnTo>
                  <a:pt x="2230945" y="190403"/>
                </a:lnTo>
                <a:lnTo>
                  <a:pt x="2276475" y="197010"/>
                </a:lnTo>
                <a:lnTo>
                  <a:pt x="2322004" y="203318"/>
                </a:lnTo>
                <a:lnTo>
                  <a:pt x="2367534" y="209298"/>
                </a:lnTo>
                <a:lnTo>
                  <a:pt x="2413063" y="214920"/>
                </a:lnTo>
                <a:lnTo>
                  <a:pt x="2458593" y="220154"/>
                </a:lnTo>
                <a:lnTo>
                  <a:pt x="2504122" y="224971"/>
                </a:lnTo>
                <a:lnTo>
                  <a:pt x="2549652" y="229340"/>
                </a:lnTo>
                <a:lnTo>
                  <a:pt x="2595181" y="233232"/>
                </a:lnTo>
                <a:lnTo>
                  <a:pt x="2640711" y="236617"/>
                </a:lnTo>
                <a:lnTo>
                  <a:pt x="2686240" y="239466"/>
                </a:lnTo>
                <a:lnTo>
                  <a:pt x="2731770" y="241747"/>
                </a:lnTo>
                <a:lnTo>
                  <a:pt x="2777299" y="243432"/>
                </a:lnTo>
                <a:lnTo>
                  <a:pt x="2822829" y="244491"/>
                </a:lnTo>
                <a:lnTo>
                  <a:pt x="2868358" y="244894"/>
                </a:lnTo>
                <a:lnTo>
                  <a:pt x="2913888" y="244611"/>
                </a:lnTo>
                <a:lnTo>
                  <a:pt x="2959417" y="243611"/>
                </a:lnTo>
                <a:lnTo>
                  <a:pt x="3004947" y="241867"/>
                </a:lnTo>
                <a:lnTo>
                  <a:pt x="3050476" y="239346"/>
                </a:lnTo>
                <a:lnTo>
                  <a:pt x="3096006" y="236021"/>
                </a:lnTo>
                <a:lnTo>
                  <a:pt x="3141535" y="231860"/>
                </a:lnTo>
                <a:lnTo>
                  <a:pt x="3187065" y="226835"/>
                </a:lnTo>
                <a:lnTo>
                  <a:pt x="3232594" y="220914"/>
                </a:lnTo>
                <a:lnTo>
                  <a:pt x="3278124" y="214070"/>
                </a:lnTo>
                <a:lnTo>
                  <a:pt x="3323653" y="206270"/>
                </a:lnTo>
                <a:lnTo>
                  <a:pt x="3369183" y="197487"/>
                </a:lnTo>
                <a:lnTo>
                  <a:pt x="3414712" y="187689"/>
                </a:lnTo>
                <a:lnTo>
                  <a:pt x="3460242" y="176848"/>
                </a:lnTo>
                <a:lnTo>
                  <a:pt x="3505771" y="164933"/>
                </a:lnTo>
                <a:lnTo>
                  <a:pt x="3551301" y="151914"/>
                </a:lnTo>
                <a:lnTo>
                  <a:pt x="3596830" y="137762"/>
                </a:lnTo>
                <a:lnTo>
                  <a:pt x="3642360" y="122447"/>
                </a:lnTo>
                <a:lnTo>
                  <a:pt x="3642360" y="885971"/>
                </a:lnTo>
                <a:lnTo>
                  <a:pt x="3596830" y="901286"/>
                </a:lnTo>
                <a:lnTo>
                  <a:pt x="3551301" y="915438"/>
                </a:lnTo>
                <a:lnTo>
                  <a:pt x="3505771" y="928457"/>
                </a:lnTo>
                <a:lnTo>
                  <a:pt x="3460242" y="940372"/>
                </a:lnTo>
                <a:lnTo>
                  <a:pt x="3414712" y="951213"/>
                </a:lnTo>
                <a:lnTo>
                  <a:pt x="3369183" y="961011"/>
                </a:lnTo>
                <a:lnTo>
                  <a:pt x="3323653" y="969794"/>
                </a:lnTo>
                <a:lnTo>
                  <a:pt x="3278124" y="977594"/>
                </a:lnTo>
                <a:lnTo>
                  <a:pt x="3232594" y="984438"/>
                </a:lnTo>
                <a:lnTo>
                  <a:pt x="3187065" y="990359"/>
                </a:lnTo>
                <a:lnTo>
                  <a:pt x="3141535" y="995384"/>
                </a:lnTo>
                <a:lnTo>
                  <a:pt x="3096006" y="999545"/>
                </a:lnTo>
                <a:lnTo>
                  <a:pt x="3050476" y="1002870"/>
                </a:lnTo>
                <a:lnTo>
                  <a:pt x="3004947" y="1005391"/>
                </a:lnTo>
                <a:lnTo>
                  <a:pt x="2959417" y="1007135"/>
                </a:lnTo>
                <a:lnTo>
                  <a:pt x="2913888" y="1008135"/>
                </a:lnTo>
                <a:lnTo>
                  <a:pt x="2868358" y="1008418"/>
                </a:lnTo>
                <a:lnTo>
                  <a:pt x="2822829" y="1008015"/>
                </a:lnTo>
                <a:lnTo>
                  <a:pt x="2777299" y="1006956"/>
                </a:lnTo>
                <a:lnTo>
                  <a:pt x="2731770" y="1005271"/>
                </a:lnTo>
                <a:lnTo>
                  <a:pt x="2686240" y="1002990"/>
                </a:lnTo>
                <a:lnTo>
                  <a:pt x="2640711" y="1000141"/>
                </a:lnTo>
                <a:lnTo>
                  <a:pt x="2595181" y="996756"/>
                </a:lnTo>
                <a:lnTo>
                  <a:pt x="2549652" y="992864"/>
                </a:lnTo>
                <a:lnTo>
                  <a:pt x="2504122" y="988495"/>
                </a:lnTo>
                <a:lnTo>
                  <a:pt x="2458593" y="983678"/>
                </a:lnTo>
                <a:lnTo>
                  <a:pt x="2413063" y="978444"/>
                </a:lnTo>
                <a:lnTo>
                  <a:pt x="2367534" y="972822"/>
                </a:lnTo>
                <a:lnTo>
                  <a:pt x="2322004" y="966842"/>
                </a:lnTo>
                <a:lnTo>
                  <a:pt x="2276475" y="960534"/>
                </a:lnTo>
                <a:lnTo>
                  <a:pt x="2230945" y="953927"/>
                </a:lnTo>
                <a:lnTo>
                  <a:pt x="2185416" y="947053"/>
                </a:lnTo>
                <a:lnTo>
                  <a:pt x="2139886" y="939939"/>
                </a:lnTo>
                <a:lnTo>
                  <a:pt x="2094356" y="932617"/>
                </a:lnTo>
                <a:lnTo>
                  <a:pt x="2048827" y="925116"/>
                </a:lnTo>
                <a:lnTo>
                  <a:pt x="2003297" y="917466"/>
                </a:lnTo>
                <a:lnTo>
                  <a:pt x="1957768" y="909697"/>
                </a:lnTo>
                <a:lnTo>
                  <a:pt x="1912238" y="901838"/>
                </a:lnTo>
                <a:lnTo>
                  <a:pt x="1866709" y="893919"/>
                </a:lnTo>
                <a:lnTo>
                  <a:pt x="1821179" y="885971"/>
                </a:lnTo>
                <a:lnTo>
                  <a:pt x="1775650" y="878022"/>
                </a:lnTo>
                <a:lnTo>
                  <a:pt x="1730120" y="870104"/>
                </a:lnTo>
                <a:lnTo>
                  <a:pt x="1684591" y="862245"/>
                </a:lnTo>
                <a:lnTo>
                  <a:pt x="1639061" y="854475"/>
                </a:lnTo>
                <a:lnTo>
                  <a:pt x="1593532" y="846825"/>
                </a:lnTo>
                <a:lnTo>
                  <a:pt x="1548002" y="839324"/>
                </a:lnTo>
                <a:lnTo>
                  <a:pt x="1502473" y="832002"/>
                </a:lnTo>
                <a:lnTo>
                  <a:pt x="1456943" y="824889"/>
                </a:lnTo>
                <a:lnTo>
                  <a:pt x="1411414" y="818014"/>
                </a:lnTo>
                <a:lnTo>
                  <a:pt x="1365884" y="811408"/>
                </a:lnTo>
                <a:lnTo>
                  <a:pt x="1320355" y="805100"/>
                </a:lnTo>
                <a:lnTo>
                  <a:pt x="1274825" y="799120"/>
                </a:lnTo>
                <a:lnTo>
                  <a:pt x="1229296" y="793498"/>
                </a:lnTo>
                <a:lnTo>
                  <a:pt x="1183766" y="788263"/>
                </a:lnTo>
                <a:lnTo>
                  <a:pt x="1138237" y="783447"/>
                </a:lnTo>
                <a:lnTo>
                  <a:pt x="1092707" y="779077"/>
                </a:lnTo>
                <a:lnTo>
                  <a:pt x="1047178" y="775185"/>
                </a:lnTo>
                <a:lnTo>
                  <a:pt x="1001648" y="771800"/>
                </a:lnTo>
                <a:lnTo>
                  <a:pt x="956119" y="768952"/>
                </a:lnTo>
                <a:lnTo>
                  <a:pt x="910589" y="766670"/>
                </a:lnTo>
                <a:lnTo>
                  <a:pt x="865060" y="764985"/>
                </a:lnTo>
                <a:lnTo>
                  <a:pt x="819530" y="763926"/>
                </a:lnTo>
                <a:lnTo>
                  <a:pt x="774001" y="763523"/>
                </a:lnTo>
                <a:lnTo>
                  <a:pt x="728471" y="763807"/>
                </a:lnTo>
                <a:lnTo>
                  <a:pt x="682942" y="764806"/>
                </a:lnTo>
                <a:lnTo>
                  <a:pt x="637412" y="766551"/>
                </a:lnTo>
                <a:lnTo>
                  <a:pt x="591883" y="769071"/>
                </a:lnTo>
                <a:lnTo>
                  <a:pt x="546353" y="772396"/>
                </a:lnTo>
                <a:lnTo>
                  <a:pt x="500824" y="776557"/>
                </a:lnTo>
                <a:lnTo>
                  <a:pt x="455294" y="781583"/>
                </a:lnTo>
                <a:lnTo>
                  <a:pt x="409765" y="787503"/>
                </a:lnTo>
                <a:lnTo>
                  <a:pt x="364235" y="794348"/>
                </a:lnTo>
                <a:lnTo>
                  <a:pt x="318706" y="802147"/>
                </a:lnTo>
                <a:lnTo>
                  <a:pt x="273176" y="810931"/>
                </a:lnTo>
                <a:lnTo>
                  <a:pt x="227647" y="820728"/>
                </a:lnTo>
                <a:lnTo>
                  <a:pt x="182117" y="831570"/>
                </a:lnTo>
                <a:lnTo>
                  <a:pt x="136588" y="843485"/>
                </a:lnTo>
                <a:lnTo>
                  <a:pt x="91058" y="856503"/>
                </a:lnTo>
                <a:lnTo>
                  <a:pt x="45529" y="870655"/>
                </a:lnTo>
                <a:lnTo>
                  <a:pt x="0" y="885971"/>
                </a:lnTo>
                <a:lnTo>
                  <a:pt x="0" y="122447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94630" y="4951857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One to eight</a:t>
            </a:r>
            <a:r>
              <a:rPr sz="18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secondary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7530" y="5198745"/>
            <a:ext cx="205422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replicas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set</a:t>
            </a:r>
            <a:r>
              <a:rPr sz="18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secondary</a:t>
            </a:r>
            <a:r>
              <a:rPr sz="18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77030" y="4565903"/>
            <a:ext cx="895985" cy="313690"/>
          </a:xfrm>
          <a:custGeom>
            <a:avLst/>
            <a:gdLst/>
            <a:ahLst/>
            <a:cxnLst/>
            <a:rect l="l" t="t" r="r" b="b"/>
            <a:pathLst>
              <a:path w="895985" h="313689">
                <a:moveTo>
                  <a:pt x="816284" y="273135"/>
                </a:moveTo>
                <a:lnTo>
                  <a:pt x="755396" y="313690"/>
                </a:lnTo>
                <a:lnTo>
                  <a:pt x="895604" y="291846"/>
                </a:lnTo>
                <a:lnTo>
                  <a:pt x="878041" y="274701"/>
                </a:lnTo>
                <a:lnTo>
                  <a:pt x="821182" y="274701"/>
                </a:lnTo>
                <a:lnTo>
                  <a:pt x="816284" y="273135"/>
                </a:lnTo>
                <a:close/>
              </a:path>
              <a:path w="895985" h="313689">
                <a:moveTo>
                  <a:pt x="820216" y="261108"/>
                </a:moveTo>
                <a:lnTo>
                  <a:pt x="823087" y="268605"/>
                </a:lnTo>
                <a:lnTo>
                  <a:pt x="816284" y="273135"/>
                </a:lnTo>
                <a:lnTo>
                  <a:pt x="821182" y="274701"/>
                </a:lnTo>
                <a:lnTo>
                  <a:pt x="824991" y="262636"/>
                </a:lnTo>
                <a:lnTo>
                  <a:pt x="820216" y="261108"/>
                </a:lnTo>
                <a:close/>
              </a:path>
              <a:path w="895985" h="313689">
                <a:moveTo>
                  <a:pt x="794004" y="192659"/>
                </a:moveTo>
                <a:lnTo>
                  <a:pt x="820216" y="261108"/>
                </a:lnTo>
                <a:lnTo>
                  <a:pt x="824991" y="262636"/>
                </a:lnTo>
                <a:lnTo>
                  <a:pt x="821182" y="274701"/>
                </a:lnTo>
                <a:lnTo>
                  <a:pt x="878041" y="274701"/>
                </a:lnTo>
                <a:lnTo>
                  <a:pt x="794004" y="192659"/>
                </a:lnTo>
                <a:close/>
              </a:path>
              <a:path w="895985" h="313689">
                <a:moveTo>
                  <a:pt x="3809" y="0"/>
                </a:moveTo>
                <a:lnTo>
                  <a:pt x="0" y="12192"/>
                </a:lnTo>
                <a:lnTo>
                  <a:pt x="816284" y="273135"/>
                </a:lnTo>
                <a:lnTo>
                  <a:pt x="823087" y="268605"/>
                </a:lnTo>
                <a:lnTo>
                  <a:pt x="820216" y="261108"/>
                </a:lnTo>
                <a:lnTo>
                  <a:pt x="380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5005" y="4287773"/>
            <a:ext cx="1929764" cy="285115"/>
          </a:xfrm>
          <a:custGeom>
            <a:avLst/>
            <a:gdLst/>
            <a:ahLst/>
            <a:cxnLst/>
            <a:rect l="l" t="t" r="r" b="b"/>
            <a:pathLst>
              <a:path w="1929764" h="285114">
                <a:moveTo>
                  <a:pt x="0" y="284988"/>
                </a:moveTo>
                <a:lnTo>
                  <a:pt x="1929383" y="284988"/>
                </a:lnTo>
                <a:lnTo>
                  <a:pt x="1929383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15005" y="4287773"/>
            <a:ext cx="1929764" cy="285115"/>
          </a:xfrm>
          <a:prstGeom prst="rect">
            <a:avLst/>
          </a:prstGeom>
          <a:ln w="25907">
            <a:solidFill>
              <a:srgbClr val="A0A0A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235"/>
              </a:spcBef>
            </a:pP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Two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14244" y="4566158"/>
            <a:ext cx="966469" cy="441325"/>
          </a:xfrm>
          <a:custGeom>
            <a:avLst/>
            <a:gdLst/>
            <a:ahLst/>
            <a:cxnLst/>
            <a:rect l="l" t="t" r="r" b="b"/>
            <a:pathLst>
              <a:path w="966470" h="441325">
                <a:moveTo>
                  <a:pt x="90170" y="324866"/>
                </a:moveTo>
                <a:lnTo>
                  <a:pt x="0" y="434467"/>
                </a:lnTo>
                <a:lnTo>
                  <a:pt x="141859" y="440817"/>
                </a:lnTo>
                <a:lnTo>
                  <a:pt x="80902" y="409321"/>
                </a:lnTo>
                <a:lnTo>
                  <a:pt x="72263" y="409321"/>
                </a:lnTo>
                <a:lnTo>
                  <a:pt x="67056" y="397637"/>
                </a:lnTo>
                <a:lnTo>
                  <a:pt x="71660" y="395588"/>
                </a:lnTo>
                <a:lnTo>
                  <a:pt x="90170" y="324866"/>
                </a:lnTo>
                <a:close/>
              </a:path>
              <a:path w="966470" h="441325">
                <a:moveTo>
                  <a:pt x="69678" y="403521"/>
                </a:moveTo>
                <a:lnTo>
                  <a:pt x="72263" y="409321"/>
                </a:lnTo>
                <a:lnTo>
                  <a:pt x="76905" y="407255"/>
                </a:lnTo>
                <a:lnTo>
                  <a:pt x="69678" y="403521"/>
                </a:lnTo>
                <a:close/>
              </a:path>
              <a:path w="966470" h="441325">
                <a:moveTo>
                  <a:pt x="76905" y="407255"/>
                </a:moveTo>
                <a:lnTo>
                  <a:pt x="72263" y="409321"/>
                </a:lnTo>
                <a:lnTo>
                  <a:pt x="80902" y="409321"/>
                </a:lnTo>
                <a:lnTo>
                  <a:pt x="76905" y="407255"/>
                </a:lnTo>
                <a:close/>
              </a:path>
              <a:path w="966470" h="441325">
                <a:moveTo>
                  <a:pt x="961009" y="0"/>
                </a:moveTo>
                <a:lnTo>
                  <a:pt x="71660" y="395588"/>
                </a:lnTo>
                <a:lnTo>
                  <a:pt x="69619" y="403389"/>
                </a:lnTo>
                <a:lnTo>
                  <a:pt x="69678" y="403521"/>
                </a:lnTo>
                <a:lnTo>
                  <a:pt x="76905" y="407255"/>
                </a:lnTo>
                <a:lnTo>
                  <a:pt x="966216" y="11684"/>
                </a:lnTo>
                <a:lnTo>
                  <a:pt x="961009" y="0"/>
                </a:lnTo>
                <a:close/>
              </a:path>
              <a:path w="966470" h="441325">
                <a:moveTo>
                  <a:pt x="71660" y="395588"/>
                </a:moveTo>
                <a:lnTo>
                  <a:pt x="67056" y="397637"/>
                </a:lnTo>
                <a:lnTo>
                  <a:pt x="69619" y="403389"/>
                </a:lnTo>
                <a:lnTo>
                  <a:pt x="71660" y="39558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vailability</a:t>
            </a:r>
            <a:r>
              <a:rPr spc="-95" dirty="0"/>
              <a:t> </a:t>
            </a:r>
            <a:r>
              <a:rPr spc="-5" dirty="0"/>
              <a:t>Databases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284478"/>
            <a:ext cx="532892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database: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Should be Online, read-write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Reside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instance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Will 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primary database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accessed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clients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3214877"/>
            <a:ext cx="8359140" cy="1001394"/>
          </a:xfrm>
          <a:prstGeom prst="rect">
            <a:avLst/>
          </a:prstGeom>
          <a:solidFill>
            <a:srgbClr val="DDDDDD"/>
          </a:solidFill>
          <a:ln w="25907">
            <a:solidFill>
              <a:srgbClr val="A0A0A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4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Secondary databases are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created,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after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restoring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backups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new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primary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vailability</a:t>
            </a:r>
            <a:r>
              <a:rPr spc="-100" dirty="0"/>
              <a:t> </a:t>
            </a:r>
            <a:r>
              <a:rPr dirty="0"/>
              <a:t>Replicas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284478"/>
            <a:ext cx="501523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Replicas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Set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two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or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more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failover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patterns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59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Defined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each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group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Hosted for each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group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518" y="3073145"/>
            <a:ext cx="6643370" cy="856615"/>
          </a:xfrm>
          <a:prstGeom prst="rect">
            <a:avLst/>
          </a:prstGeom>
          <a:solidFill>
            <a:srgbClr val="DDDDDD"/>
          </a:solidFill>
          <a:ln w="25907">
            <a:solidFill>
              <a:srgbClr val="A0A0A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570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role 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assigned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for each Availability</a:t>
            </a:r>
            <a:r>
              <a:rPr sz="24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replica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vailability</a:t>
            </a:r>
            <a:r>
              <a:rPr spc="-95" dirty="0"/>
              <a:t> </a:t>
            </a:r>
            <a:r>
              <a:rPr spc="-5" dirty="0"/>
              <a:t>Modes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8018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An availability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replica has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property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called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mode.  Following are the two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availability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modes: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633" y="2286761"/>
            <a:ext cx="4000500" cy="3357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633" y="2286761"/>
            <a:ext cx="4000500" cy="3357879"/>
          </a:xfrm>
          <a:prstGeom prst="rect">
            <a:avLst/>
          </a:prstGeom>
          <a:ln w="25907">
            <a:solidFill>
              <a:srgbClr val="A0A0A0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95"/>
              </a:spcBef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Asynchronous-commit</a:t>
            </a:r>
            <a:r>
              <a:rPr sz="20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mode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7190" marR="83185" indent="-286385">
              <a:lnSpc>
                <a:spcPts val="1939"/>
              </a:lnSpc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  <a:tab pos="1428750" algn="l"/>
                <a:tab pos="2747010" algn="l"/>
                <a:tab pos="3658870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Re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uce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d	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transa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c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o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n	l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te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c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y	on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secondary databases</a:t>
            </a:r>
            <a:endParaRPr sz="1800">
              <a:latin typeface="Cambria"/>
              <a:cs typeface="Cambria"/>
            </a:endParaRPr>
          </a:p>
          <a:p>
            <a:pPr marL="377190" indent="-286385">
              <a:lnSpc>
                <a:spcPts val="1814"/>
              </a:lnSpc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Secondary databases are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not in</a:t>
            </a:r>
            <a:r>
              <a:rPr sz="18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sync</a:t>
            </a:r>
            <a:endParaRPr sz="1800">
              <a:latin typeface="Cambria"/>
              <a:cs typeface="Cambria"/>
            </a:endParaRPr>
          </a:p>
          <a:p>
            <a:pPr marL="377190">
              <a:lnSpc>
                <a:spcPts val="1945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with primary</a:t>
            </a:r>
            <a:r>
              <a:rPr sz="18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1800">
              <a:latin typeface="Cambria"/>
              <a:cs typeface="Cambria"/>
            </a:endParaRPr>
          </a:p>
          <a:p>
            <a:pPr marL="377190" indent="-286385">
              <a:lnSpc>
                <a:spcPts val="1945"/>
              </a:lnSpc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Chances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some data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loss</a:t>
            </a:r>
            <a:endParaRPr sz="1800">
              <a:latin typeface="Cambria"/>
              <a:cs typeface="Cambria"/>
            </a:endParaRPr>
          </a:p>
          <a:p>
            <a:pPr marL="377190" marR="84455" indent="-286385">
              <a:lnSpc>
                <a:spcPts val="1939"/>
              </a:lnSpc>
              <a:spcBef>
                <a:spcPts val="140"/>
              </a:spcBef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Asynchronous-commit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replica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uses  this mode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4390" y="2286761"/>
            <a:ext cx="4000500" cy="3357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4390" y="2286761"/>
            <a:ext cx="4000500" cy="3357879"/>
          </a:xfrm>
          <a:prstGeom prst="rect">
            <a:avLst/>
          </a:prstGeom>
          <a:ln w="25907">
            <a:solidFill>
              <a:srgbClr val="A0A0A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Synchronous-commit</a:t>
            </a:r>
            <a:r>
              <a:rPr sz="2000" b="1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mode</a:t>
            </a:r>
            <a:endParaRPr sz="2000">
              <a:latin typeface="Cambria"/>
              <a:cs typeface="Cambria"/>
            </a:endParaRPr>
          </a:p>
          <a:p>
            <a:pPr marL="377825" indent="-287020">
              <a:lnSpc>
                <a:spcPts val="2050"/>
              </a:lnSpc>
              <a:spcBef>
                <a:spcPts val="1955"/>
              </a:spcBef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Completely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protected</a:t>
            </a:r>
            <a:endParaRPr sz="1800">
              <a:latin typeface="Cambria"/>
              <a:cs typeface="Cambria"/>
            </a:endParaRPr>
          </a:p>
          <a:p>
            <a:pPr marL="377825" indent="-287020">
              <a:lnSpc>
                <a:spcPts val="1945"/>
              </a:lnSpc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Secondary and primary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1800">
              <a:latin typeface="Cambria"/>
              <a:cs typeface="Cambria"/>
            </a:endParaRPr>
          </a:p>
          <a:p>
            <a:pPr marL="377825">
              <a:lnSpc>
                <a:spcPts val="1945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are always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sync</a:t>
            </a:r>
            <a:endParaRPr sz="1800">
              <a:latin typeface="Cambria"/>
              <a:cs typeface="Cambria"/>
            </a:endParaRPr>
          </a:p>
          <a:p>
            <a:pPr marL="377825" indent="-287020">
              <a:lnSpc>
                <a:spcPts val="1945"/>
              </a:lnSpc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Increase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transaction</a:t>
            </a:r>
            <a:r>
              <a:rPr sz="1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latency</a:t>
            </a:r>
            <a:endParaRPr sz="1800">
              <a:latin typeface="Cambria"/>
              <a:cs typeface="Cambria"/>
            </a:endParaRPr>
          </a:p>
          <a:p>
            <a:pPr marL="377825" marR="320675" indent="-287020">
              <a:lnSpc>
                <a:spcPts val="1939"/>
              </a:lnSpc>
              <a:spcBef>
                <a:spcPts val="140"/>
              </a:spcBef>
              <a:buClr>
                <a:srgbClr val="000000"/>
              </a:buClr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Synchronous-commit replica uses  this mode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T</a:t>
            </a:r>
            <a:r>
              <a:rPr spc="-5" dirty="0"/>
              <a:t>ypes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Failover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2578"/>
            <a:ext cx="811657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0045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Three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types: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Automatic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,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Manual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, and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Forced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availability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mode of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secondary replica determines 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failover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type</a:t>
            </a:r>
            <a:r>
              <a:rPr sz="1800" spc="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supports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from the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given</a:t>
            </a:r>
            <a:r>
              <a:rPr sz="18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options: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50850" y="2614676"/>
          <a:ext cx="8290557" cy="346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39"/>
                <a:gridCol w="2072639"/>
                <a:gridCol w="2147570"/>
                <a:gridCol w="1997709"/>
              </a:tblGrid>
              <a:tr h="1127760">
                <a:tc>
                  <a:txBody>
                    <a:bodyPr/>
                    <a:lstStyle/>
                    <a:p>
                      <a:pPr marL="97790" marR="185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700" b="1" spc="-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synchronous-  commit</a:t>
                      </a:r>
                      <a:r>
                        <a:rPr sz="1700" b="1" spc="-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mode</a:t>
                      </a:r>
                      <a:endParaRPr sz="17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78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Planned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manual  failover</a:t>
                      </a:r>
                      <a:r>
                        <a:rPr sz="1700" b="1" spc="-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(without  data loss)</a:t>
                      </a:r>
                      <a:endParaRPr sz="17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60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Automatic failover  (without data</a:t>
                      </a:r>
                      <a:r>
                        <a:rPr sz="1700" b="1" spc="-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loss)</a:t>
                      </a:r>
                      <a:endParaRPr sz="17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422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y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1700" b="1" spc="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</a:t>
                      </a:r>
                      <a:r>
                        <a:rPr sz="1700" b="1" spc="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sz="17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- 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commit</a:t>
                      </a:r>
                      <a:r>
                        <a:rPr sz="1700" b="1" spc="-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mode</a:t>
                      </a:r>
                      <a:endParaRPr sz="17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23342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Supports two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failover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types: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84175" marR="78359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Auto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atic  failover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84175" marR="28321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Planned manual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failover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4810" marR="473709" indent="-28638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Issued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by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the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database  ad</a:t>
                      </a:r>
                      <a:r>
                        <a:rPr sz="1600" spc="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inistrator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84810" marR="14351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Causes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the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secondary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replica  to change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to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primary replica  and vice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versa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5445" marR="95250" indent="-28638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85445" algn="l"/>
                          <a:tab pos="386080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Any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failure causing 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secondary  replica to change  to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primary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replica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85445" marR="21209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5445" algn="l"/>
                          <a:tab pos="386080" algn="l"/>
                        </a:tabLst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to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secondary replica  once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original 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primary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replica is 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available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6080" marR="357505" indent="-286385" algn="just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/>
                        <a:buChar char="•"/>
                        <a:tabLst>
                          <a:tab pos="386715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Supports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only  forced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manual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failover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86080" marR="28321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6080" algn="l"/>
                          <a:tab pos="386715" algn="l"/>
                        </a:tabLst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There might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be 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data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loss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ctive Secondary</a:t>
            </a:r>
            <a:r>
              <a:rPr spc="-95" dirty="0"/>
              <a:t> </a:t>
            </a:r>
            <a:r>
              <a:rPr dirty="0"/>
              <a:t>Replicas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7523480" cy="318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Active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secondary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replicas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supported by AlwaysOn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availability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groups.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functionalities provided by Active 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secondary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replicas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41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Backup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operations on secondary</a:t>
            </a:r>
            <a:r>
              <a:rPr sz="22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replicas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mbria"/>
                <a:cs typeface="Cambria"/>
              </a:rPr>
              <a:t>Readable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secondary</a:t>
            </a:r>
            <a:r>
              <a:rPr sz="22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"/>
                <a:cs typeface="Cambria"/>
              </a:rPr>
              <a:t>replicas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0808" y="2729483"/>
            <a:ext cx="155575" cy="914400"/>
          </a:xfrm>
          <a:custGeom>
            <a:avLst/>
            <a:gdLst/>
            <a:ahLst/>
            <a:cxnLst/>
            <a:rect l="l" t="t" r="r" b="b"/>
            <a:pathLst>
              <a:path w="155575" h="914400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4" y="12954"/>
                </a:lnTo>
                <a:lnTo>
                  <a:pt x="77724" y="444245"/>
                </a:lnTo>
                <a:lnTo>
                  <a:pt x="83831" y="449270"/>
                </a:lnTo>
                <a:lnTo>
                  <a:pt x="100488" y="453390"/>
                </a:lnTo>
                <a:lnTo>
                  <a:pt x="125194" y="456176"/>
                </a:lnTo>
                <a:lnTo>
                  <a:pt x="155448" y="457200"/>
                </a:lnTo>
                <a:lnTo>
                  <a:pt x="125194" y="458223"/>
                </a:lnTo>
                <a:lnTo>
                  <a:pt x="100488" y="461009"/>
                </a:lnTo>
                <a:lnTo>
                  <a:pt x="83831" y="465129"/>
                </a:lnTo>
                <a:lnTo>
                  <a:pt x="77724" y="470154"/>
                </a:lnTo>
                <a:lnTo>
                  <a:pt x="77724" y="901446"/>
                </a:lnTo>
                <a:lnTo>
                  <a:pt x="71616" y="906470"/>
                </a:lnTo>
                <a:lnTo>
                  <a:pt x="54959" y="910590"/>
                </a:lnTo>
                <a:lnTo>
                  <a:pt x="30253" y="913376"/>
                </a:lnTo>
                <a:lnTo>
                  <a:pt x="0" y="914400"/>
                </a:lnTo>
              </a:path>
            </a:pathLst>
          </a:custGeom>
          <a:ln w="9143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0808" y="3944111"/>
            <a:ext cx="155575" cy="914400"/>
          </a:xfrm>
          <a:custGeom>
            <a:avLst/>
            <a:gdLst/>
            <a:ahLst/>
            <a:cxnLst/>
            <a:rect l="l" t="t" r="r" b="b"/>
            <a:pathLst>
              <a:path w="155575" h="914400">
                <a:moveTo>
                  <a:pt x="0" y="0"/>
                </a:moveTo>
                <a:lnTo>
                  <a:pt x="30253" y="1023"/>
                </a:lnTo>
                <a:lnTo>
                  <a:pt x="54959" y="3810"/>
                </a:lnTo>
                <a:lnTo>
                  <a:pt x="71616" y="7929"/>
                </a:lnTo>
                <a:lnTo>
                  <a:pt x="77724" y="12954"/>
                </a:lnTo>
                <a:lnTo>
                  <a:pt x="77724" y="444245"/>
                </a:lnTo>
                <a:lnTo>
                  <a:pt x="83831" y="449270"/>
                </a:lnTo>
                <a:lnTo>
                  <a:pt x="100488" y="453390"/>
                </a:lnTo>
                <a:lnTo>
                  <a:pt x="125194" y="456176"/>
                </a:lnTo>
                <a:lnTo>
                  <a:pt x="155448" y="457200"/>
                </a:lnTo>
                <a:lnTo>
                  <a:pt x="125194" y="458223"/>
                </a:lnTo>
                <a:lnTo>
                  <a:pt x="100488" y="461009"/>
                </a:lnTo>
                <a:lnTo>
                  <a:pt x="83831" y="465129"/>
                </a:lnTo>
                <a:lnTo>
                  <a:pt x="77724" y="470154"/>
                </a:lnTo>
                <a:lnTo>
                  <a:pt x="77724" y="901446"/>
                </a:lnTo>
                <a:lnTo>
                  <a:pt x="71616" y="906470"/>
                </a:lnTo>
                <a:lnTo>
                  <a:pt x="54959" y="910590"/>
                </a:lnTo>
                <a:lnTo>
                  <a:pt x="30253" y="913376"/>
                </a:lnTo>
                <a:lnTo>
                  <a:pt x="0" y="914400"/>
                </a:lnTo>
              </a:path>
            </a:pathLst>
          </a:custGeom>
          <a:ln w="9143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S</a:t>
            </a:r>
            <a:r>
              <a:rPr spc="-5" dirty="0"/>
              <a:t>ession-Timeout</a:t>
            </a:r>
            <a:r>
              <a:rPr spc="-45" dirty="0"/>
              <a:t> </a:t>
            </a:r>
            <a:r>
              <a:rPr spc="-5" dirty="0"/>
              <a:t>Period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19529"/>
            <a:ext cx="7633334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The session-timeout property ensures that no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two 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replicas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wait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for each other</a:t>
            </a:r>
            <a:r>
              <a:rPr sz="2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indefinitely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32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  <a:tab pos="233870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Default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value	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10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  <a:tab pos="266065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Minimum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value	5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  <a:tab pos="3347085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Recommended</a:t>
            </a:r>
            <a:r>
              <a:rPr sz="24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value	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10 seconds or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more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4555" y="3249167"/>
            <a:ext cx="152400" cy="224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0235" y="2589276"/>
            <a:ext cx="150876" cy="224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1879" y="3896867"/>
            <a:ext cx="152400" cy="224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utomatic </a:t>
            </a:r>
            <a:r>
              <a:rPr spc="-5" dirty="0"/>
              <a:t>Page</a:t>
            </a:r>
            <a:r>
              <a:rPr spc="-90" dirty="0"/>
              <a:t> </a:t>
            </a:r>
            <a:r>
              <a:rPr dirty="0"/>
              <a:t>Repair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418082"/>
            <a:ext cx="8084820" cy="3683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▪"/>
              <a:tabLst>
                <a:tab pos="422275" algn="l"/>
                <a:tab pos="423545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Availability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replica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takes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care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of automatic page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repair 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corrupted pages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residing on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fresh copy of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page by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primary replica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taken,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secondary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replica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fails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read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corrupted</a:t>
            </a:r>
            <a:r>
              <a:rPr sz="2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page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204470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first response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by all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secondary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replicas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taken,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if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 primary replica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fails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read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corrupted</a:t>
            </a:r>
            <a:r>
              <a:rPr sz="24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page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2250">
              <a:latin typeface="Times New Roman"/>
              <a:cs typeface="Times New Roman"/>
            </a:endParaRPr>
          </a:p>
          <a:p>
            <a:pPr marL="355600" marR="170815" indent="-342900">
              <a:lnSpc>
                <a:spcPts val="25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corrupt page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replaced with the fresh copy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provided  the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request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succeeds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E</a:t>
            </a:r>
            <a:r>
              <a:rPr spc="-5" dirty="0"/>
              <a:t>nhanced </a:t>
            </a:r>
            <a:r>
              <a:rPr dirty="0"/>
              <a:t>Features in SQL </a:t>
            </a:r>
            <a:r>
              <a:rPr spc="-5" dirty="0"/>
              <a:t>Server</a:t>
            </a:r>
            <a:r>
              <a:rPr spc="-55" dirty="0"/>
              <a:t> </a:t>
            </a:r>
            <a:r>
              <a:rPr dirty="0"/>
              <a:t>2016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454657"/>
            <a:ext cx="6997065" cy="453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Enhanced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AlwaysOn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Enhanced Online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Operations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Scalability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Hardware Acceleration for TDE</a:t>
            </a:r>
            <a:r>
              <a:rPr sz="20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Encryption/Decryption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Buffer Pool</a:t>
            </a:r>
            <a:r>
              <a:rPr sz="2000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Extension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In-Memory OLTP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(Hekaton) and Optimization</a:t>
            </a:r>
            <a:r>
              <a:rPr sz="2000" spc="-1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Enhancements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32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Key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changes to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In-Memory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OLTP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are as</a:t>
            </a:r>
            <a:r>
              <a:rPr sz="2000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follows: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20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Enhanced In-Memory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performance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Maximum memory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memory-optimized</a:t>
            </a:r>
            <a:r>
              <a:rPr sz="2000" spc="-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Collation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Schema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data</a:t>
            </a:r>
            <a:r>
              <a:rPr sz="20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changes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More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Transact-SQL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features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supported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Parallel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Plans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Transparent data</a:t>
            </a:r>
            <a:r>
              <a:rPr sz="20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encryption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AlwaysOn</a:t>
            </a:r>
            <a:endParaRPr sz="2000">
              <a:latin typeface="Cambria"/>
              <a:cs typeface="Cambria"/>
            </a:endParaRPr>
          </a:p>
          <a:p>
            <a:pPr marL="1155700" lvl="1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Number of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sockets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1905"/>
          </a:xfrm>
          <a:custGeom>
            <a:avLst/>
            <a:gdLst/>
            <a:ahLst/>
            <a:cxnLst/>
            <a:rect l="l" t="t" r="r" b="b"/>
            <a:pathLst>
              <a:path w="8629650" h="1905">
                <a:moveTo>
                  <a:pt x="0" y="0"/>
                </a:moveTo>
                <a:lnTo>
                  <a:pt x="8629650" y="1651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3175"/>
          </a:xfrm>
          <a:custGeom>
            <a:avLst/>
            <a:gdLst/>
            <a:ahLst/>
            <a:cxnLst/>
            <a:rect l="l" t="t" r="r" b="b"/>
            <a:pathLst>
              <a:path w="8629650" h="3175">
                <a:moveTo>
                  <a:pt x="0" y="0"/>
                </a:moveTo>
                <a:lnTo>
                  <a:pt x="8629650" y="3175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514" y="243966"/>
            <a:ext cx="897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9590" y="409194"/>
            <a:ext cx="631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New Features </a:t>
            </a:r>
            <a:r>
              <a:rPr u="none" spc="-10" dirty="0"/>
              <a:t>of </a:t>
            </a:r>
            <a:r>
              <a:rPr u="none" dirty="0"/>
              <a:t>SQL Server</a:t>
            </a:r>
            <a:r>
              <a:rPr u="none" spc="-85" dirty="0"/>
              <a:t> </a:t>
            </a:r>
            <a:r>
              <a:rPr u="none" dirty="0"/>
              <a:t>2016</a:t>
            </a:r>
          </a:p>
        </p:txBody>
      </p:sp>
      <p:sp>
        <p:nvSpPr>
          <p:cNvPr id="19" name="object 19"/>
          <p:cNvSpPr/>
          <p:nvPr/>
        </p:nvSpPr>
        <p:spPr>
          <a:xfrm>
            <a:off x="3957065" y="1629917"/>
            <a:ext cx="2385060" cy="486409"/>
          </a:xfrm>
          <a:custGeom>
            <a:avLst/>
            <a:gdLst/>
            <a:ahLst/>
            <a:cxnLst/>
            <a:rect l="l" t="t" r="r" b="b"/>
            <a:pathLst>
              <a:path w="2385060" h="486410">
                <a:moveTo>
                  <a:pt x="0" y="486155"/>
                </a:moveTo>
                <a:lnTo>
                  <a:pt x="2385060" y="486155"/>
                </a:lnTo>
                <a:lnTo>
                  <a:pt x="238506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7065" y="1629917"/>
            <a:ext cx="2385060" cy="486409"/>
          </a:xfrm>
          <a:custGeom>
            <a:avLst/>
            <a:gdLst/>
            <a:ahLst/>
            <a:cxnLst/>
            <a:rect l="l" t="t" r="r" b="b"/>
            <a:pathLst>
              <a:path w="2385060" h="486410">
                <a:moveTo>
                  <a:pt x="0" y="486155"/>
                </a:moveTo>
                <a:lnTo>
                  <a:pt x="2385060" y="486155"/>
                </a:lnTo>
                <a:lnTo>
                  <a:pt x="238506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4121" y="2140457"/>
            <a:ext cx="2249805" cy="486409"/>
          </a:xfrm>
          <a:custGeom>
            <a:avLst/>
            <a:gdLst/>
            <a:ahLst/>
            <a:cxnLst/>
            <a:rect l="l" t="t" r="r" b="b"/>
            <a:pathLst>
              <a:path w="2249804" h="486410">
                <a:moveTo>
                  <a:pt x="0" y="486156"/>
                </a:moveTo>
                <a:lnTo>
                  <a:pt x="2249424" y="486156"/>
                </a:lnTo>
                <a:lnTo>
                  <a:pt x="2249424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4121" y="2140457"/>
            <a:ext cx="2249805" cy="486409"/>
          </a:xfrm>
          <a:custGeom>
            <a:avLst/>
            <a:gdLst/>
            <a:ahLst/>
            <a:cxnLst/>
            <a:rect l="l" t="t" r="r" b="b"/>
            <a:pathLst>
              <a:path w="2249804" h="486410">
                <a:moveTo>
                  <a:pt x="0" y="486156"/>
                </a:moveTo>
                <a:lnTo>
                  <a:pt x="2249424" y="486156"/>
                </a:lnTo>
                <a:lnTo>
                  <a:pt x="2249424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9242" y="2650998"/>
            <a:ext cx="4140835" cy="487680"/>
          </a:xfrm>
          <a:custGeom>
            <a:avLst/>
            <a:gdLst/>
            <a:ahLst/>
            <a:cxnLst/>
            <a:rect l="l" t="t" r="r" b="b"/>
            <a:pathLst>
              <a:path w="4140834" h="487680">
                <a:moveTo>
                  <a:pt x="0" y="487679"/>
                </a:moveTo>
                <a:lnTo>
                  <a:pt x="4140707" y="487679"/>
                </a:lnTo>
                <a:lnTo>
                  <a:pt x="41407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9242" y="2650998"/>
            <a:ext cx="4140835" cy="487680"/>
          </a:xfrm>
          <a:custGeom>
            <a:avLst/>
            <a:gdLst/>
            <a:ahLst/>
            <a:cxnLst/>
            <a:rect l="l" t="t" r="r" b="b"/>
            <a:pathLst>
              <a:path w="4140834" h="487680">
                <a:moveTo>
                  <a:pt x="0" y="487679"/>
                </a:moveTo>
                <a:lnTo>
                  <a:pt x="4140707" y="487679"/>
                </a:lnTo>
                <a:lnTo>
                  <a:pt x="414070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3102" y="3163061"/>
            <a:ext cx="3331845" cy="486409"/>
          </a:xfrm>
          <a:custGeom>
            <a:avLst/>
            <a:gdLst/>
            <a:ahLst/>
            <a:cxnLst/>
            <a:rect l="l" t="t" r="r" b="b"/>
            <a:pathLst>
              <a:path w="3331845" h="486410">
                <a:moveTo>
                  <a:pt x="0" y="486156"/>
                </a:moveTo>
                <a:lnTo>
                  <a:pt x="3331463" y="486156"/>
                </a:lnTo>
                <a:lnTo>
                  <a:pt x="3331463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3102" y="3163061"/>
            <a:ext cx="3331845" cy="486409"/>
          </a:xfrm>
          <a:custGeom>
            <a:avLst/>
            <a:gdLst/>
            <a:ahLst/>
            <a:cxnLst/>
            <a:rect l="l" t="t" r="r" b="b"/>
            <a:pathLst>
              <a:path w="3331845" h="486410">
                <a:moveTo>
                  <a:pt x="0" y="486156"/>
                </a:moveTo>
                <a:lnTo>
                  <a:pt x="3331463" y="486156"/>
                </a:lnTo>
                <a:lnTo>
                  <a:pt x="3331463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8570" y="3673602"/>
            <a:ext cx="2700655" cy="486409"/>
          </a:xfrm>
          <a:custGeom>
            <a:avLst/>
            <a:gdLst/>
            <a:ahLst/>
            <a:cxnLst/>
            <a:rect l="l" t="t" r="r" b="b"/>
            <a:pathLst>
              <a:path w="2700654" h="486410">
                <a:moveTo>
                  <a:pt x="0" y="486156"/>
                </a:moveTo>
                <a:lnTo>
                  <a:pt x="2700528" y="486156"/>
                </a:lnTo>
                <a:lnTo>
                  <a:pt x="2700528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8570" y="3673602"/>
            <a:ext cx="2700655" cy="486409"/>
          </a:xfrm>
          <a:custGeom>
            <a:avLst/>
            <a:gdLst/>
            <a:ahLst/>
            <a:cxnLst/>
            <a:rect l="l" t="t" r="r" b="b"/>
            <a:pathLst>
              <a:path w="2700654" h="486410">
                <a:moveTo>
                  <a:pt x="0" y="486156"/>
                </a:moveTo>
                <a:lnTo>
                  <a:pt x="2700528" y="486156"/>
                </a:lnTo>
                <a:lnTo>
                  <a:pt x="2700528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18894" y="4184141"/>
            <a:ext cx="6661784" cy="487680"/>
          </a:xfrm>
          <a:custGeom>
            <a:avLst/>
            <a:gdLst/>
            <a:ahLst/>
            <a:cxnLst/>
            <a:rect l="l" t="t" r="r" b="b"/>
            <a:pathLst>
              <a:path w="6661784" h="487679">
                <a:moveTo>
                  <a:pt x="0" y="487679"/>
                </a:moveTo>
                <a:lnTo>
                  <a:pt x="6661404" y="487679"/>
                </a:lnTo>
                <a:lnTo>
                  <a:pt x="666140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8894" y="4184141"/>
            <a:ext cx="6661784" cy="487680"/>
          </a:xfrm>
          <a:custGeom>
            <a:avLst/>
            <a:gdLst/>
            <a:ahLst/>
            <a:cxnLst/>
            <a:rect l="l" t="t" r="r" b="b"/>
            <a:pathLst>
              <a:path w="6661784" h="487679">
                <a:moveTo>
                  <a:pt x="0" y="487679"/>
                </a:moveTo>
                <a:lnTo>
                  <a:pt x="6661404" y="487679"/>
                </a:lnTo>
                <a:lnTo>
                  <a:pt x="6661404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39590" y="4696205"/>
            <a:ext cx="1620520" cy="486409"/>
          </a:xfrm>
          <a:custGeom>
            <a:avLst/>
            <a:gdLst/>
            <a:ahLst/>
            <a:cxnLst/>
            <a:rect l="l" t="t" r="r" b="b"/>
            <a:pathLst>
              <a:path w="1620520" h="486410">
                <a:moveTo>
                  <a:pt x="0" y="486156"/>
                </a:moveTo>
                <a:lnTo>
                  <a:pt x="1620012" y="486156"/>
                </a:lnTo>
                <a:lnTo>
                  <a:pt x="1620012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9590" y="4696205"/>
            <a:ext cx="1620520" cy="486409"/>
          </a:xfrm>
          <a:custGeom>
            <a:avLst/>
            <a:gdLst/>
            <a:ahLst/>
            <a:cxnLst/>
            <a:rect l="l" t="t" r="r" b="b"/>
            <a:pathLst>
              <a:path w="1620520" h="486410">
                <a:moveTo>
                  <a:pt x="0" y="486156"/>
                </a:moveTo>
                <a:lnTo>
                  <a:pt x="1620012" y="486156"/>
                </a:lnTo>
                <a:lnTo>
                  <a:pt x="1620012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4458" y="5206746"/>
            <a:ext cx="2970530" cy="486409"/>
          </a:xfrm>
          <a:custGeom>
            <a:avLst/>
            <a:gdLst/>
            <a:ahLst/>
            <a:cxnLst/>
            <a:rect l="l" t="t" r="r" b="b"/>
            <a:pathLst>
              <a:path w="2970529" h="486410">
                <a:moveTo>
                  <a:pt x="0" y="486155"/>
                </a:moveTo>
                <a:lnTo>
                  <a:pt x="2970276" y="486155"/>
                </a:lnTo>
                <a:lnTo>
                  <a:pt x="2970276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458" y="5206746"/>
            <a:ext cx="2970530" cy="486409"/>
          </a:xfrm>
          <a:custGeom>
            <a:avLst/>
            <a:gdLst/>
            <a:ahLst/>
            <a:cxnLst/>
            <a:rect l="l" t="t" r="r" b="b"/>
            <a:pathLst>
              <a:path w="2970529" h="486410">
                <a:moveTo>
                  <a:pt x="0" y="486155"/>
                </a:moveTo>
                <a:lnTo>
                  <a:pt x="2970276" y="486155"/>
                </a:lnTo>
                <a:lnTo>
                  <a:pt x="2970276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92935" y="1497812"/>
            <a:ext cx="6512559" cy="427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0" marR="2127885" algn="ctr">
              <a:lnSpc>
                <a:spcPct val="145800"/>
              </a:lnSpc>
              <a:spcBef>
                <a:spcPts val="100"/>
              </a:spcBef>
            </a:pPr>
            <a:r>
              <a:rPr sz="2300" spc="-25" dirty="0">
                <a:latin typeface="Cambria"/>
                <a:cs typeface="Cambria"/>
              </a:rPr>
              <a:t>Always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Encrypted  </a:t>
            </a:r>
            <a:r>
              <a:rPr sz="2300" spc="-10" dirty="0">
                <a:latin typeface="Cambria"/>
                <a:cs typeface="Cambria"/>
              </a:rPr>
              <a:t>Stretch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Database</a:t>
            </a:r>
            <a:endParaRPr sz="2300">
              <a:latin typeface="Cambria"/>
              <a:cs typeface="Cambria"/>
            </a:endParaRPr>
          </a:p>
          <a:p>
            <a:pPr marL="1279525" marR="1273810" algn="ctr">
              <a:lnSpc>
                <a:spcPct val="145800"/>
              </a:lnSpc>
            </a:pPr>
            <a:r>
              <a:rPr sz="2300" spc="-5" dirty="0">
                <a:latin typeface="Cambria"/>
                <a:cs typeface="Cambria"/>
              </a:rPr>
              <a:t>Real-time </a:t>
            </a:r>
            <a:r>
              <a:rPr sz="2300" spc="-10" dirty="0">
                <a:latin typeface="Cambria"/>
                <a:cs typeface="Cambria"/>
              </a:rPr>
              <a:t>Operational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Analytics  </a:t>
            </a:r>
            <a:r>
              <a:rPr sz="2300" spc="-15" dirty="0">
                <a:latin typeface="Cambria"/>
                <a:cs typeface="Cambria"/>
              </a:rPr>
              <a:t>PolyBase </a:t>
            </a:r>
            <a:r>
              <a:rPr sz="2300" spc="-5" dirty="0">
                <a:latin typeface="Cambria"/>
                <a:cs typeface="Cambria"/>
              </a:rPr>
              <a:t>with SQL </a:t>
            </a:r>
            <a:r>
              <a:rPr sz="2300" spc="-10" dirty="0">
                <a:latin typeface="Cambria"/>
                <a:cs typeface="Cambria"/>
              </a:rPr>
              <a:t>Server  </a:t>
            </a:r>
            <a:r>
              <a:rPr sz="2300" spc="-20" dirty="0">
                <a:latin typeface="Cambria"/>
                <a:cs typeface="Cambria"/>
              </a:rPr>
              <a:t>Native </a:t>
            </a:r>
            <a:r>
              <a:rPr sz="2300" dirty="0">
                <a:latin typeface="Cambria"/>
                <a:cs typeface="Cambria"/>
              </a:rPr>
              <a:t>JSON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Support</a:t>
            </a:r>
            <a:endParaRPr sz="2300">
              <a:latin typeface="Cambria"/>
              <a:cs typeface="Cambria"/>
            </a:endParaRPr>
          </a:p>
          <a:p>
            <a:pPr marL="12065" marR="5080" algn="ctr">
              <a:lnSpc>
                <a:spcPct val="145800"/>
              </a:lnSpc>
            </a:pPr>
            <a:r>
              <a:rPr sz="2300" spc="-5" dirty="0">
                <a:latin typeface="Cambria"/>
                <a:cs typeface="Cambria"/>
              </a:rPr>
              <a:t>Support </a:t>
            </a:r>
            <a:r>
              <a:rPr sz="2300" spc="-10" dirty="0">
                <a:latin typeface="Cambria"/>
                <a:cs typeface="Cambria"/>
              </a:rPr>
              <a:t>for </a:t>
            </a:r>
            <a:r>
              <a:rPr sz="2300" dirty="0">
                <a:latin typeface="Cambria"/>
                <a:cs typeface="Cambria"/>
              </a:rPr>
              <a:t>in-database </a:t>
            </a:r>
            <a:r>
              <a:rPr sz="2300" spc="-5" dirty="0">
                <a:latin typeface="Cambria"/>
                <a:cs typeface="Cambria"/>
              </a:rPr>
              <a:t>analytics </a:t>
            </a:r>
            <a:r>
              <a:rPr sz="2300" dirty="0">
                <a:latin typeface="Cambria"/>
                <a:cs typeface="Cambria"/>
              </a:rPr>
              <a:t>with </a:t>
            </a:r>
            <a:r>
              <a:rPr sz="2300" spc="-10" dirty="0">
                <a:latin typeface="Cambria"/>
                <a:cs typeface="Cambria"/>
              </a:rPr>
              <a:t>R-integration  </a:t>
            </a:r>
            <a:r>
              <a:rPr sz="2300" spc="-5" dirty="0">
                <a:latin typeface="Cambria"/>
                <a:cs typeface="Cambria"/>
              </a:rPr>
              <a:t>Query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Store</a:t>
            </a:r>
            <a:endParaRPr sz="2300">
              <a:latin typeface="Cambria"/>
              <a:cs typeface="Cambria"/>
            </a:endParaRPr>
          </a:p>
          <a:p>
            <a:pPr algn="ctr">
              <a:lnSpc>
                <a:spcPts val="2625"/>
              </a:lnSpc>
              <a:spcBef>
                <a:spcPts val="20"/>
              </a:spcBef>
            </a:pPr>
            <a:r>
              <a:rPr sz="2300" dirty="0">
                <a:latin typeface="Cambria"/>
                <a:cs typeface="Cambria"/>
              </a:rPr>
              <a:t>Dynamic</a:t>
            </a:r>
            <a:r>
              <a:rPr sz="2300" spc="-5" dirty="0">
                <a:latin typeface="Cambria"/>
                <a:cs typeface="Cambria"/>
              </a:rPr>
              <a:t> Data</a:t>
            </a:r>
            <a:endParaRPr sz="2300">
              <a:latin typeface="Cambria"/>
              <a:cs typeface="Cambria"/>
            </a:endParaRPr>
          </a:p>
          <a:p>
            <a:pPr marL="635" algn="ctr">
              <a:lnSpc>
                <a:spcPts val="2625"/>
              </a:lnSpc>
            </a:pPr>
            <a:r>
              <a:rPr sz="2300" dirty="0">
                <a:latin typeface="Cambria"/>
                <a:cs typeface="Cambria"/>
              </a:rPr>
              <a:t>Masking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Aptech</a:t>
            </a:r>
            <a:r>
              <a:rPr spc="-90" dirty="0"/>
              <a:t> </a:t>
            </a:r>
            <a:r>
              <a:rPr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Server Inside Out/ Session</a:t>
            </a:r>
            <a:r>
              <a:rPr spc="-90" dirty="0"/>
              <a:t> </a:t>
            </a:r>
            <a:r>
              <a:rPr dirty="0"/>
              <a:t>17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ummary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Server</a:t>
            </a:r>
            <a:r>
              <a:rPr spc="-40" dirty="0"/>
              <a:t> </a:t>
            </a:r>
            <a:r>
              <a:rPr dirty="0"/>
              <a:t>2016</a:t>
            </a: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/>
              <a:t>New </a:t>
            </a:r>
            <a:r>
              <a:rPr sz="2000" spc="-5" dirty="0"/>
              <a:t>powerful</a:t>
            </a:r>
            <a:r>
              <a:rPr sz="2000" spc="-40" dirty="0"/>
              <a:t> </a:t>
            </a:r>
            <a:r>
              <a:rPr sz="2000" dirty="0"/>
              <a:t>features</a:t>
            </a:r>
            <a:endParaRPr sz="2000"/>
          </a:p>
          <a:p>
            <a:pPr marL="988060" lvl="1" indent="-869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Real-time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operational</a:t>
            </a:r>
            <a:r>
              <a:rPr sz="19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1900">
              <a:latin typeface="Cambria"/>
              <a:cs typeface="Cambria"/>
            </a:endParaRPr>
          </a:p>
          <a:p>
            <a:pPr marL="988060" lvl="1" indent="-86995">
              <a:lnSpc>
                <a:spcPct val="100000"/>
              </a:lnSpc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Native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JSON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support</a:t>
            </a:r>
            <a:endParaRPr sz="1900">
              <a:latin typeface="Cambria"/>
              <a:cs typeface="Cambria"/>
            </a:endParaRPr>
          </a:p>
          <a:p>
            <a:pPr marL="988060" lvl="1" indent="-86995">
              <a:lnSpc>
                <a:spcPct val="100000"/>
              </a:lnSpc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Stretch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endParaRPr sz="1900">
              <a:latin typeface="Cambria"/>
              <a:cs typeface="Cambria"/>
            </a:endParaRPr>
          </a:p>
          <a:p>
            <a:pPr marL="988060" lvl="1" indent="-86995">
              <a:lnSpc>
                <a:spcPts val="2160"/>
              </a:lnSpc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Always</a:t>
            </a:r>
            <a:r>
              <a:rPr sz="19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Encrypted</a:t>
            </a:r>
            <a:endParaRPr sz="19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/>
              <a:t>Enhancements to existing</a:t>
            </a:r>
            <a:r>
              <a:rPr sz="2000" spc="-90" dirty="0"/>
              <a:t> </a:t>
            </a:r>
            <a:r>
              <a:rPr sz="2000" dirty="0"/>
              <a:t>features</a:t>
            </a:r>
            <a:endParaRPr sz="2000"/>
          </a:p>
          <a:p>
            <a:pPr marL="988060" lvl="1" indent="-869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AlwaysOn</a:t>
            </a:r>
            <a:endParaRPr sz="1900">
              <a:latin typeface="Cambria"/>
              <a:cs typeface="Cambria"/>
            </a:endParaRPr>
          </a:p>
          <a:p>
            <a:pPr marL="988060" lvl="1" indent="-86995">
              <a:lnSpc>
                <a:spcPct val="100000"/>
              </a:lnSpc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In-Memory OLTP</a:t>
            </a:r>
            <a:r>
              <a:rPr sz="19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(Hekaton)</a:t>
            </a:r>
            <a:endParaRPr sz="1900">
              <a:latin typeface="Cambria"/>
              <a:cs typeface="Cambria"/>
            </a:endParaRPr>
          </a:p>
          <a:p>
            <a:pPr marL="988060" lvl="1" indent="-869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4736"/>
              <a:buFont typeface="Arial"/>
              <a:buChar char="▪"/>
              <a:tabLst>
                <a:tab pos="988694" algn="l"/>
              </a:tabLst>
            </a:pP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Optimization</a:t>
            </a:r>
            <a:r>
              <a:rPr sz="19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enhancements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▪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/>
              <a:t>Real-time Operational Analytics: users </a:t>
            </a:r>
            <a:r>
              <a:rPr sz="2000" dirty="0"/>
              <a:t>can </a:t>
            </a:r>
            <a:r>
              <a:rPr sz="2000" spc="-5" dirty="0"/>
              <a:t>run analytics queries</a:t>
            </a:r>
            <a:r>
              <a:rPr sz="2000" spc="-45" dirty="0"/>
              <a:t> </a:t>
            </a:r>
            <a:r>
              <a:rPr sz="2000" spc="-5" dirty="0"/>
              <a:t>directly</a:t>
            </a:r>
            <a:endParaRPr sz="2000"/>
          </a:p>
          <a:p>
            <a:pPr marL="355600">
              <a:lnSpc>
                <a:spcPts val="2280"/>
              </a:lnSpc>
            </a:pPr>
            <a:r>
              <a:rPr sz="2000" dirty="0"/>
              <a:t>on operational</a:t>
            </a:r>
            <a:r>
              <a:rPr sz="2000" spc="-60" dirty="0"/>
              <a:t> </a:t>
            </a:r>
            <a:r>
              <a:rPr sz="2000" dirty="0"/>
              <a:t>workload</a:t>
            </a:r>
            <a:endParaRPr sz="2000"/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/>
              <a:t>Native support for</a:t>
            </a:r>
            <a:r>
              <a:rPr sz="2000" spc="-75" dirty="0"/>
              <a:t> </a:t>
            </a:r>
            <a:r>
              <a:rPr sz="2000" dirty="0"/>
              <a:t>JSON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E</a:t>
            </a:r>
            <a:r>
              <a:rPr spc="-5" dirty="0"/>
              <a:t>nhancements </a:t>
            </a:r>
            <a:r>
              <a:rPr dirty="0"/>
              <a:t>in SQL Server</a:t>
            </a:r>
            <a:r>
              <a:rPr spc="-60" dirty="0"/>
              <a:t> </a:t>
            </a:r>
            <a:r>
              <a:rPr dirty="0"/>
              <a:t>2016	</a:t>
            </a:r>
          </a:p>
        </p:txBody>
      </p:sp>
      <p:sp>
        <p:nvSpPr>
          <p:cNvPr id="5" name="object 5"/>
          <p:cNvSpPr/>
          <p:nvPr/>
        </p:nvSpPr>
        <p:spPr>
          <a:xfrm>
            <a:off x="2275332" y="1629155"/>
            <a:ext cx="4063365" cy="4063365"/>
          </a:xfrm>
          <a:custGeom>
            <a:avLst/>
            <a:gdLst/>
            <a:ahLst/>
            <a:cxnLst/>
            <a:rect l="l" t="t" r="r" b="b"/>
            <a:pathLst>
              <a:path w="4063365" h="4063365">
                <a:moveTo>
                  <a:pt x="2194052" y="3859784"/>
                </a:moveTo>
                <a:lnTo>
                  <a:pt x="1868932" y="3859784"/>
                </a:lnTo>
                <a:lnTo>
                  <a:pt x="2031492" y="4062984"/>
                </a:lnTo>
                <a:lnTo>
                  <a:pt x="2194052" y="3859784"/>
                </a:lnTo>
                <a:close/>
              </a:path>
              <a:path w="4063365" h="4063365">
                <a:moveTo>
                  <a:pt x="2072132" y="2072132"/>
                </a:moveTo>
                <a:lnTo>
                  <a:pt x="1990852" y="2072132"/>
                </a:lnTo>
                <a:lnTo>
                  <a:pt x="1990852" y="3859784"/>
                </a:lnTo>
                <a:lnTo>
                  <a:pt x="2072132" y="3859784"/>
                </a:lnTo>
                <a:lnTo>
                  <a:pt x="2072132" y="2072132"/>
                </a:lnTo>
                <a:close/>
              </a:path>
              <a:path w="4063365" h="4063365">
                <a:moveTo>
                  <a:pt x="203200" y="1868932"/>
                </a:moveTo>
                <a:lnTo>
                  <a:pt x="0" y="2031492"/>
                </a:lnTo>
                <a:lnTo>
                  <a:pt x="203200" y="2194052"/>
                </a:lnTo>
                <a:lnTo>
                  <a:pt x="203200" y="2072132"/>
                </a:lnTo>
                <a:lnTo>
                  <a:pt x="4012184" y="2072132"/>
                </a:lnTo>
                <a:lnTo>
                  <a:pt x="4062984" y="2031492"/>
                </a:lnTo>
                <a:lnTo>
                  <a:pt x="4012184" y="1990852"/>
                </a:lnTo>
                <a:lnTo>
                  <a:pt x="203200" y="1990852"/>
                </a:lnTo>
                <a:lnTo>
                  <a:pt x="203200" y="1868932"/>
                </a:lnTo>
                <a:close/>
              </a:path>
              <a:path w="4063365" h="4063365">
                <a:moveTo>
                  <a:pt x="4012184" y="2072132"/>
                </a:moveTo>
                <a:lnTo>
                  <a:pt x="3859784" y="2072132"/>
                </a:lnTo>
                <a:lnTo>
                  <a:pt x="3859784" y="2194052"/>
                </a:lnTo>
                <a:lnTo>
                  <a:pt x="4012184" y="2072132"/>
                </a:lnTo>
                <a:close/>
              </a:path>
              <a:path w="4063365" h="4063365">
                <a:moveTo>
                  <a:pt x="2072132" y="203200"/>
                </a:moveTo>
                <a:lnTo>
                  <a:pt x="1990852" y="203200"/>
                </a:lnTo>
                <a:lnTo>
                  <a:pt x="1990852" y="1990852"/>
                </a:lnTo>
                <a:lnTo>
                  <a:pt x="2072132" y="1990852"/>
                </a:lnTo>
                <a:lnTo>
                  <a:pt x="2072132" y="203200"/>
                </a:lnTo>
                <a:close/>
              </a:path>
              <a:path w="4063365" h="4063365">
                <a:moveTo>
                  <a:pt x="3859784" y="1868932"/>
                </a:moveTo>
                <a:lnTo>
                  <a:pt x="3859784" y="1990852"/>
                </a:lnTo>
                <a:lnTo>
                  <a:pt x="4012184" y="1990852"/>
                </a:lnTo>
                <a:lnTo>
                  <a:pt x="3859784" y="1868932"/>
                </a:lnTo>
                <a:close/>
              </a:path>
              <a:path w="4063365" h="4063365">
                <a:moveTo>
                  <a:pt x="2031492" y="0"/>
                </a:moveTo>
                <a:lnTo>
                  <a:pt x="1868932" y="203200"/>
                </a:lnTo>
                <a:lnTo>
                  <a:pt x="2194052" y="203200"/>
                </a:lnTo>
                <a:lnTo>
                  <a:pt x="203149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7701" y="1893570"/>
            <a:ext cx="2044064" cy="1626235"/>
          </a:xfrm>
          <a:custGeom>
            <a:avLst/>
            <a:gdLst/>
            <a:ahLst/>
            <a:cxnLst/>
            <a:rect l="l" t="t" r="r" b="b"/>
            <a:pathLst>
              <a:path w="2044064" h="1626235">
                <a:moveTo>
                  <a:pt x="1772666" y="0"/>
                </a:moveTo>
                <a:lnTo>
                  <a:pt x="271018" y="0"/>
                </a:lnTo>
                <a:lnTo>
                  <a:pt x="222287" y="4364"/>
                </a:lnTo>
                <a:lnTo>
                  <a:pt x="176429" y="16949"/>
                </a:lnTo>
                <a:lnTo>
                  <a:pt x="134206" y="36989"/>
                </a:lnTo>
                <a:lnTo>
                  <a:pt x="96382" y="63722"/>
                </a:lnTo>
                <a:lnTo>
                  <a:pt x="63722" y="96382"/>
                </a:lnTo>
                <a:lnTo>
                  <a:pt x="36989" y="134206"/>
                </a:lnTo>
                <a:lnTo>
                  <a:pt x="16949" y="176429"/>
                </a:lnTo>
                <a:lnTo>
                  <a:pt x="4364" y="222287"/>
                </a:lnTo>
                <a:lnTo>
                  <a:pt x="0" y="271017"/>
                </a:lnTo>
                <a:lnTo>
                  <a:pt x="0" y="1355089"/>
                </a:lnTo>
                <a:lnTo>
                  <a:pt x="4364" y="1403820"/>
                </a:lnTo>
                <a:lnTo>
                  <a:pt x="16949" y="1449678"/>
                </a:lnTo>
                <a:lnTo>
                  <a:pt x="36989" y="1491901"/>
                </a:lnTo>
                <a:lnTo>
                  <a:pt x="63722" y="1529725"/>
                </a:lnTo>
                <a:lnTo>
                  <a:pt x="96382" y="1562385"/>
                </a:lnTo>
                <a:lnTo>
                  <a:pt x="134206" y="1589118"/>
                </a:lnTo>
                <a:lnTo>
                  <a:pt x="176429" y="1609158"/>
                </a:lnTo>
                <a:lnTo>
                  <a:pt x="222287" y="1621743"/>
                </a:lnTo>
                <a:lnTo>
                  <a:pt x="271018" y="1626107"/>
                </a:lnTo>
                <a:lnTo>
                  <a:pt x="1772666" y="1626107"/>
                </a:lnTo>
                <a:lnTo>
                  <a:pt x="1821396" y="1621743"/>
                </a:lnTo>
                <a:lnTo>
                  <a:pt x="1867254" y="1609158"/>
                </a:lnTo>
                <a:lnTo>
                  <a:pt x="1909477" y="1589118"/>
                </a:lnTo>
                <a:lnTo>
                  <a:pt x="1947301" y="1562385"/>
                </a:lnTo>
                <a:lnTo>
                  <a:pt x="1979961" y="1529725"/>
                </a:lnTo>
                <a:lnTo>
                  <a:pt x="2006694" y="1491901"/>
                </a:lnTo>
                <a:lnTo>
                  <a:pt x="2026734" y="1449678"/>
                </a:lnTo>
                <a:lnTo>
                  <a:pt x="2039319" y="1403820"/>
                </a:lnTo>
                <a:lnTo>
                  <a:pt x="2043683" y="1355089"/>
                </a:lnTo>
                <a:lnTo>
                  <a:pt x="2043683" y="271017"/>
                </a:lnTo>
                <a:lnTo>
                  <a:pt x="2039319" y="222287"/>
                </a:lnTo>
                <a:lnTo>
                  <a:pt x="2026734" y="176429"/>
                </a:lnTo>
                <a:lnTo>
                  <a:pt x="2006694" y="134206"/>
                </a:lnTo>
                <a:lnTo>
                  <a:pt x="1979961" y="96382"/>
                </a:lnTo>
                <a:lnTo>
                  <a:pt x="1947301" y="63722"/>
                </a:lnTo>
                <a:lnTo>
                  <a:pt x="1909477" y="36989"/>
                </a:lnTo>
                <a:lnTo>
                  <a:pt x="1867254" y="16949"/>
                </a:lnTo>
                <a:lnTo>
                  <a:pt x="1821396" y="4364"/>
                </a:lnTo>
                <a:lnTo>
                  <a:pt x="177266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7701" y="1893570"/>
            <a:ext cx="2044064" cy="1626235"/>
          </a:xfrm>
          <a:custGeom>
            <a:avLst/>
            <a:gdLst/>
            <a:ahLst/>
            <a:cxnLst/>
            <a:rect l="l" t="t" r="r" b="b"/>
            <a:pathLst>
              <a:path w="2044064" h="1626235">
                <a:moveTo>
                  <a:pt x="0" y="271017"/>
                </a:moveTo>
                <a:lnTo>
                  <a:pt x="4364" y="222287"/>
                </a:lnTo>
                <a:lnTo>
                  <a:pt x="16949" y="176429"/>
                </a:lnTo>
                <a:lnTo>
                  <a:pt x="36989" y="134206"/>
                </a:lnTo>
                <a:lnTo>
                  <a:pt x="63722" y="96382"/>
                </a:lnTo>
                <a:lnTo>
                  <a:pt x="96382" y="63722"/>
                </a:lnTo>
                <a:lnTo>
                  <a:pt x="134206" y="36989"/>
                </a:lnTo>
                <a:lnTo>
                  <a:pt x="176429" y="16949"/>
                </a:lnTo>
                <a:lnTo>
                  <a:pt x="222287" y="4364"/>
                </a:lnTo>
                <a:lnTo>
                  <a:pt x="271018" y="0"/>
                </a:lnTo>
                <a:lnTo>
                  <a:pt x="1772666" y="0"/>
                </a:lnTo>
                <a:lnTo>
                  <a:pt x="1821396" y="4364"/>
                </a:lnTo>
                <a:lnTo>
                  <a:pt x="1867254" y="16949"/>
                </a:lnTo>
                <a:lnTo>
                  <a:pt x="1909477" y="36989"/>
                </a:lnTo>
                <a:lnTo>
                  <a:pt x="1947301" y="63722"/>
                </a:lnTo>
                <a:lnTo>
                  <a:pt x="1979961" y="96382"/>
                </a:lnTo>
                <a:lnTo>
                  <a:pt x="2006694" y="134206"/>
                </a:lnTo>
                <a:lnTo>
                  <a:pt x="2026734" y="176429"/>
                </a:lnTo>
                <a:lnTo>
                  <a:pt x="2039319" y="222287"/>
                </a:lnTo>
                <a:lnTo>
                  <a:pt x="2043683" y="271017"/>
                </a:lnTo>
                <a:lnTo>
                  <a:pt x="2043683" y="1355089"/>
                </a:lnTo>
                <a:lnTo>
                  <a:pt x="2039319" y="1403820"/>
                </a:lnTo>
                <a:lnTo>
                  <a:pt x="2026734" y="1449678"/>
                </a:lnTo>
                <a:lnTo>
                  <a:pt x="2006694" y="1491901"/>
                </a:lnTo>
                <a:lnTo>
                  <a:pt x="1979961" y="1529725"/>
                </a:lnTo>
                <a:lnTo>
                  <a:pt x="1947301" y="1562385"/>
                </a:lnTo>
                <a:lnTo>
                  <a:pt x="1909477" y="1589118"/>
                </a:lnTo>
                <a:lnTo>
                  <a:pt x="1867254" y="1609158"/>
                </a:lnTo>
                <a:lnTo>
                  <a:pt x="1821396" y="1621743"/>
                </a:lnTo>
                <a:lnTo>
                  <a:pt x="1772666" y="1626107"/>
                </a:lnTo>
                <a:lnTo>
                  <a:pt x="271018" y="1626107"/>
                </a:lnTo>
                <a:lnTo>
                  <a:pt x="222287" y="1621743"/>
                </a:lnTo>
                <a:lnTo>
                  <a:pt x="176429" y="1609158"/>
                </a:lnTo>
                <a:lnTo>
                  <a:pt x="134206" y="1589118"/>
                </a:lnTo>
                <a:lnTo>
                  <a:pt x="96382" y="1562385"/>
                </a:lnTo>
                <a:lnTo>
                  <a:pt x="63722" y="1529725"/>
                </a:lnTo>
                <a:lnTo>
                  <a:pt x="36989" y="1491901"/>
                </a:lnTo>
                <a:lnTo>
                  <a:pt x="16949" y="1449678"/>
                </a:lnTo>
                <a:lnTo>
                  <a:pt x="4364" y="1403820"/>
                </a:lnTo>
                <a:lnTo>
                  <a:pt x="0" y="1355089"/>
                </a:lnTo>
                <a:lnTo>
                  <a:pt x="0" y="27101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3950" y="2381250"/>
            <a:ext cx="16294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39065" marR="5080" indent="-12700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Enhancem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nts  to</a:t>
            </a:r>
            <a:r>
              <a:rPr sz="20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AlwaysOn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8170" y="1893570"/>
            <a:ext cx="2138680" cy="1626235"/>
          </a:xfrm>
          <a:custGeom>
            <a:avLst/>
            <a:gdLst/>
            <a:ahLst/>
            <a:cxnLst/>
            <a:rect l="l" t="t" r="r" b="b"/>
            <a:pathLst>
              <a:path w="2138679" h="1626235">
                <a:moveTo>
                  <a:pt x="1867154" y="0"/>
                </a:moveTo>
                <a:lnTo>
                  <a:pt x="271018" y="0"/>
                </a:lnTo>
                <a:lnTo>
                  <a:pt x="222287" y="4364"/>
                </a:lnTo>
                <a:lnTo>
                  <a:pt x="176429" y="16949"/>
                </a:lnTo>
                <a:lnTo>
                  <a:pt x="134206" y="36989"/>
                </a:lnTo>
                <a:lnTo>
                  <a:pt x="96382" y="63722"/>
                </a:lnTo>
                <a:lnTo>
                  <a:pt x="63722" y="96382"/>
                </a:lnTo>
                <a:lnTo>
                  <a:pt x="36989" y="134206"/>
                </a:lnTo>
                <a:lnTo>
                  <a:pt x="16949" y="176429"/>
                </a:lnTo>
                <a:lnTo>
                  <a:pt x="4364" y="222287"/>
                </a:lnTo>
                <a:lnTo>
                  <a:pt x="0" y="271017"/>
                </a:lnTo>
                <a:lnTo>
                  <a:pt x="0" y="1355089"/>
                </a:lnTo>
                <a:lnTo>
                  <a:pt x="4364" y="1403820"/>
                </a:lnTo>
                <a:lnTo>
                  <a:pt x="16949" y="1449678"/>
                </a:lnTo>
                <a:lnTo>
                  <a:pt x="36989" y="1491901"/>
                </a:lnTo>
                <a:lnTo>
                  <a:pt x="63722" y="1529725"/>
                </a:lnTo>
                <a:lnTo>
                  <a:pt x="96382" y="1562385"/>
                </a:lnTo>
                <a:lnTo>
                  <a:pt x="134206" y="1589118"/>
                </a:lnTo>
                <a:lnTo>
                  <a:pt x="176429" y="1609158"/>
                </a:lnTo>
                <a:lnTo>
                  <a:pt x="222287" y="1621743"/>
                </a:lnTo>
                <a:lnTo>
                  <a:pt x="271018" y="1626107"/>
                </a:lnTo>
                <a:lnTo>
                  <a:pt x="1867154" y="1626107"/>
                </a:lnTo>
                <a:lnTo>
                  <a:pt x="1915884" y="1621743"/>
                </a:lnTo>
                <a:lnTo>
                  <a:pt x="1961742" y="1609158"/>
                </a:lnTo>
                <a:lnTo>
                  <a:pt x="2003965" y="1589118"/>
                </a:lnTo>
                <a:lnTo>
                  <a:pt x="2041789" y="1562385"/>
                </a:lnTo>
                <a:lnTo>
                  <a:pt x="2074449" y="1529725"/>
                </a:lnTo>
                <a:lnTo>
                  <a:pt x="2101182" y="1491901"/>
                </a:lnTo>
                <a:lnTo>
                  <a:pt x="2121222" y="1449678"/>
                </a:lnTo>
                <a:lnTo>
                  <a:pt x="2133807" y="1403820"/>
                </a:lnTo>
                <a:lnTo>
                  <a:pt x="2138172" y="1355089"/>
                </a:lnTo>
                <a:lnTo>
                  <a:pt x="2138172" y="271017"/>
                </a:lnTo>
                <a:lnTo>
                  <a:pt x="2133807" y="222287"/>
                </a:lnTo>
                <a:lnTo>
                  <a:pt x="2121222" y="176429"/>
                </a:lnTo>
                <a:lnTo>
                  <a:pt x="2101182" y="134206"/>
                </a:lnTo>
                <a:lnTo>
                  <a:pt x="2074449" y="96382"/>
                </a:lnTo>
                <a:lnTo>
                  <a:pt x="2041789" y="63722"/>
                </a:lnTo>
                <a:lnTo>
                  <a:pt x="2003965" y="36989"/>
                </a:lnTo>
                <a:lnTo>
                  <a:pt x="1961742" y="16949"/>
                </a:lnTo>
                <a:lnTo>
                  <a:pt x="1915884" y="4364"/>
                </a:lnTo>
                <a:lnTo>
                  <a:pt x="186715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8170" y="1893570"/>
            <a:ext cx="2138680" cy="1626235"/>
          </a:xfrm>
          <a:custGeom>
            <a:avLst/>
            <a:gdLst/>
            <a:ahLst/>
            <a:cxnLst/>
            <a:rect l="l" t="t" r="r" b="b"/>
            <a:pathLst>
              <a:path w="2138679" h="1626235">
                <a:moveTo>
                  <a:pt x="0" y="271017"/>
                </a:moveTo>
                <a:lnTo>
                  <a:pt x="4364" y="222287"/>
                </a:lnTo>
                <a:lnTo>
                  <a:pt x="16949" y="176429"/>
                </a:lnTo>
                <a:lnTo>
                  <a:pt x="36989" y="134206"/>
                </a:lnTo>
                <a:lnTo>
                  <a:pt x="63722" y="96382"/>
                </a:lnTo>
                <a:lnTo>
                  <a:pt x="96382" y="63722"/>
                </a:lnTo>
                <a:lnTo>
                  <a:pt x="134206" y="36989"/>
                </a:lnTo>
                <a:lnTo>
                  <a:pt x="176429" y="16949"/>
                </a:lnTo>
                <a:lnTo>
                  <a:pt x="222287" y="4364"/>
                </a:lnTo>
                <a:lnTo>
                  <a:pt x="271018" y="0"/>
                </a:lnTo>
                <a:lnTo>
                  <a:pt x="1867154" y="0"/>
                </a:lnTo>
                <a:lnTo>
                  <a:pt x="1915884" y="4364"/>
                </a:lnTo>
                <a:lnTo>
                  <a:pt x="1961742" y="16949"/>
                </a:lnTo>
                <a:lnTo>
                  <a:pt x="2003965" y="36989"/>
                </a:lnTo>
                <a:lnTo>
                  <a:pt x="2041789" y="63722"/>
                </a:lnTo>
                <a:lnTo>
                  <a:pt x="2074449" y="96382"/>
                </a:lnTo>
                <a:lnTo>
                  <a:pt x="2101182" y="134206"/>
                </a:lnTo>
                <a:lnTo>
                  <a:pt x="2121222" y="176429"/>
                </a:lnTo>
                <a:lnTo>
                  <a:pt x="2133807" y="222287"/>
                </a:lnTo>
                <a:lnTo>
                  <a:pt x="2138172" y="271017"/>
                </a:lnTo>
                <a:lnTo>
                  <a:pt x="2138172" y="1355089"/>
                </a:lnTo>
                <a:lnTo>
                  <a:pt x="2133807" y="1403820"/>
                </a:lnTo>
                <a:lnTo>
                  <a:pt x="2121222" y="1449678"/>
                </a:lnTo>
                <a:lnTo>
                  <a:pt x="2101182" y="1491901"/>
                </a:lnTo>
                <a:lnTo>
                  <a:pt x="2074449" y="1529725"/>
                </a:lnTo>
                <a:lnTo>
                  <a:pt x="2041789" y="1562385"/>
                </a:lnTo>
                <a:lnTo>
                  <a:pt x="2003965" y="1589118"/>
                </a:lnTo>
                <a:lnTo>
                  <a:pt x="1961742" y="1609158"/>
                </a:lnTo>
                <a:lnTo>
                  <a:pt x="1915884" y="1621743"/>
                </a:lnTo>
                <a:lnTo>
                  <a:pt x="1867154" y="1626107"/>
                </a:lnTo>
                <a:lnTo>
                  <a:pt x="271018" y="1626107"/>
                </a:lnTo>
                <a:lnTo>
                  <a:pt x="222287" y="1621743"/>
                </a:lnTo>
                <a:lnTo>
                  <a:pt x="176429" y="1609158"/>
                </a:lnTo>
                <a:lnTo>
                  <a:pt x="134206" y="1589118"/>
                </a:lnTo>
                <a:lnTo>
                  <a:pt x="96382" y="1562385"/>
                </a:lnTo>
                <a:lnTo>
                  <a:pt x="63722" y="1529725"/>
                </a:lnTo>
                <a:lnTo>
                  <a:pt x="36989" y="1491901"/>
                </a:lnTo>
                <a:lnTo>
                  <a:pt x="16949" y="1449678"/>
                </a:lnTo>
                <a:lnTo>
                  <a:pt x="4364" y="1403820"/>
                </a:lnTo>
                <a:lnTo>
                  <a:pt x="0" y="1355089"/>
                </a:lnTo>
                <a:lnTo>
                  <a:pt x="0" y="27101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61408" y="2244089"/>
            <a:ext cx="162941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Enhancem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nts  to In-Memory  </a:t>
            </a:r>
            <a:r>
              <a:rPr sz="2000" spc="-55" dirty="0">
                <a:solidFill>
                  <a:srgbClr val="001F5F"/>
                </a:solidFill>
                <a:latin typeface="Cambria"/>
                <a:cs typeface="Cambria"/>
              </a:rPr>
              <a:t>OLTP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7701" y="3803141"/>
            <a:ext cx="2044064" cy="1626235"/>
          </a:xfrm>
          <a:custGeom>
            <a:avLst/>
            <a:gdLst/>
            <a:ahLst/>
            <a:cxnLst/>
            <a:rect l="l" t="t" r="r" b="b"/>
            <a:pathLst>
              <a:path w="2044064" h="1626235">
                <a:moveTo>
                  <a:pt x="1772666" y="0"/>
                </a:moveTo>
                <a:lnTo>
                  <a:pt x="271018" y="0"/>
                </a:lnTo>
                <a:lnTo>
                  <a:pt x="222287" y="4364"/>
                </a:lnTo>
                <a:lnTo>
                  <a:pt x="176429" y="16949"/>
                </a:lnTo>
                <a:lnTo>
                  <a:pt x="134206" y="36989"/>
                </a:lnTo>
                <a:lnTo>
                  <a:pt x="96382" y="63722"/>
                </a:lnTo>
                <a:lnTo>
                  <a:pt x="63722" y="96382"/>
                </a:lnTo>
                <a:lnTo>
                  <a:pt x="36989" y="134206"/>
                </a:lnTo>
                <a:lnTo>
                  <a:pt x="16949" y="176429"/>
                </a:lnTo>
                <a:lnTo>
                  <a:pt x="4364" y="222287"/>
                </a:lnTo>
                <a:lnTo>
                  <a:pt x="0" y="271017"/>
                </a:lnTo>
                <a:lnTo>
                  <a:pt x="0" y="1355089"/>
                </a:lnTo>
                <a:lnTo>
                  <a:pt x="4364" y="1403820"/>
                </a:lnTo>
                <a:lnTo>
                  <a:pt x="16949" y="1449678"/>
                </a:lnTo>
                <a:lnTo>
                  <a:pt x="36989" y="1491901"/>
                </a:lnTo>
                <a:lnTo>
                  <a:pt x="63722" y="1529725"/>
                </a:lnTo>
                <a:lnTo>
                  <a:pt x="96382" y="1562385"/>
                </a:lnTo>
                <a:lnTo>
                  <a:pt x="134206" y="1589118"/>
                </a:lnTo>
                <a:lnTo>
                  <a:pt x="176429" y="1609158"/>
                </a:lnTo>
                <a:lnTo>
                  <a:pt x="222287" y="1621743"/>
                </a:lnTo>
                <a:lnTo>
                  <a:pt x="271018" y="1626107"/>
                </a:lnTo>
                <a:lnTo>
                  <a:pt x="1772666" y="1626107"/>
                </a:lnTo>
                <a:lnTo>
                  <a:pt x="1821396" y="1621743"/>
                </a:lnTo>
                <a:lnTo>
                  <a:pt x="1867254" y="1609158"/>
                </a:lnTo>
                <a:lnTo>
                  <a:pt x="1909477" y="1589118"/>
                </a:lnTo>
                <a:lnTo>
                  <a:pt x="1947301" y="1562385"/>
                </a:lnTo>
                <a:lnTo>
                  <a:pt x="1979961" y="1529725"/>
                </a:lnTo>
                <a:lnTo>
                  <a:pt x="2006694" y="1491901"/>
                </a:lnTo>
                <a:lnTo>
                  <a:pt x="2026734" y="1449678"/>
                </a:lnTo>
                <a:lnTo>
                  <a:pt x="2039319" y="1403820"/>
                </a:lnTo>
                <a:lnTo>
                  <a:pt x="2043683" y="1355089"/>
                </a:lnTo>
                <a:lnTo>
                  <a:pt x="2043683" y="271017"/>
                </a:lnTo>
                <a:lnTo>
                  <a:pt x="2039319" y="222287"/>
                </a:lnTo>
                <a:lnTo>
                  <a:pt x="2026734" y="176429"/>
                </a:lnTo>
                <a:lnTo>
                  <a:pt x="2006694" y="134206"/>
                </a:lnTo>
                <a:lnTo>
                  <a:pt x="1979961" y="96382"/>
                </a:lnTo>
                <a:lnTo>
                  <a:pt x="1947301" y="63722"/>
                </a:lnTo>
                <a:lnTo>
                  <a:pt x="1909477" y="36989"/>
                </a:lnTo>
                <a:lnTo>
                  <a:pt x="1867254" y="16949"/>
                </a:lnTo>
                <a:lnTo>
                  <a:pt x="1821396" y="4364"/>
                </a:lnTo>
                <a:lnTo>
                  <a:pt x="177266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7701" y="3803141"/>
            <a:ext cx="2044064" cy="1626235"/>
          </a:xfrm>
          <a:custGeom>
            <a:avLst/>
            <a:gdLst/>
            <a:ahLst/>
            <a:cxnLst/>
            <a:rect l="l" t="t" r="r" b="b"/>
            <a:pathLst>
              <a:path w="2044064" h="1626235">
                <a:moveTo>
                  <a:pt x="0" y="271017"/>
                </a:moveTo>
                <a:lnTo>
                  <a:pt x="4364" y="222287"/>
                </a:lnTo>
                <a:lnTo>
                  <a:pt x="16949" y="176429"/>
                </a:lnTo>
                <a:lnTo>
                  <a:pt x="36989" y="134206"/>
                </a:lnTo>
                <a:lnTo>
                  <a:pt x="63722" y="96382"/>
                </a:lnTo>
                <a:lnTo>
                  <a:pt x="96382" y="63722"/>
                </a:lnTo>
                <a:lnTo>
                  <a:pt x="134206" y="36989"/>
                </a:lnTo>
                <a:lnTo>
                  <a:pt x="176429" y="16949"/>
                </a:lnTo>
                <a:lnTo>
                  <a:pt x="222287" y="4364"/>
                </a:lnTo>
                <a:lnTo>
                  <a:pt x="271018" y="0"/>
                </a:lnTo>
                <a:lnTo>
                  <a:pt x="1772666" y="0"/>
                </a:lnTo>
                <a:lnTo>
                  <a:pt x="1821396" y="4364"/>
                </a:lnTo>
                <a:lnTo>
                  <a:pt x="1867254" y="16949"/>
                </a:lnTo>
                <a:lnTo>
                  <a:pt x="1909477" y="36989"/>
                </a:lnTo>
                <a:lnTo>
                  <a:pt x="1947301" y="63722"/>
                </a:lnTo>
                <a:lnTo>
                  <a:pt x="1979961" y="96382"/>
                </a:lnTo>
                <a:lnTo>
                  <a:pt x="2006694" y="134206"/>
                </a:lnTo>
                <a:lnTo>
                  <a:pt x="2026734" y="176429"/>
                </a:lnTo>
                <a:lnTo>
                  <a:pt x="2039319" y="222287"/>
                </a:lnTo>
                <a:lnTo>
                  <a:pt x="2043683" y="271017"/>
                </a:lnTo>
                <a:lnTo>
                  <a:pt x="2043683" y="1355089"/>
                </a:lnTo>
                <a:lnTo>
                  <a:pt x="2039319" y="1403820"/>
                </a:lnTo>
                <a:lnTo>
                  <a:pt x="2026734" y="1449678"/>
                </a:lnTo>
                <a:lnTo>
                  <a:pt x="2006694" y="1491901"/>
                </a:lnTo>
                <a:lnTo>
                  <a:pt x="1979961" y="1529725"/>
                </a:lnTo>
                <a:lnTo>
                  <a:pt x="1947301" y="1562385"/>
                </a:lnTo>
                <a:lnTo>
                  <a:pt x="1909477" y="1589118"/>
                </a:lnTo>
                <a:lnTo>
                  <a:pt x="1867254" y="1609158"/>
                </a:lnTo>
                <a:lnTo>
                  <a:pt x="1821396" y="1621743"/>
                </a:lnTo>
                <a:lnTo>
                  <a:pt x="1772666" y="1626107"/>
                </a:lnTo>
                <a:lnTo>
                  <a:pt x="271018" y="1626107"/>
                </a:lnTo>
                <a:lnTo>
                  <a:pt x="222287" y="1621743"/>
                </a:lnTo>
                <a:lnTo>
                  <a:pt x="176429" y="1609158"/>
                </a:lnTo>
                <a:lnTo>
                  <a:pt x="134206" y="1589118"/>
                </a:lnTo>
                <a:lnTo>
                  <a:pt x="96382" y="1562385"/>
                </a:lnTo>
                <a:lnTo>
                  <a:pt x="63722" y="1529725"/>
                </a:lnTo>
                <a:lnTo>
                  <a:pt x="36989" y="1491901"/>
                </a:lnTo>
                <a:lnTo>
                  <a:pt x="16949" y="1449678"/>
                </a:lnTo>
                <a:lnTo>
                  <a:pt x="4364" y="1403820"/>
                </a:lnTo>
                <a:lnTo>
                  <a:pt x="0" y="1355089"/>
                </a:lnTo>
                <a:lnTo>
                  <a:pt x="0" y="271017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3950" y="4291710"/>
            <a:ext cx="16294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49250" marR="5080" indent="-33718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Enhancem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nts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T-SQL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1990" y="3765041"/>
            <a:ext cx="2054860" cy="1624965"/>
          </a:xfrm>
          <a:custGeom>
            <a:avLst/>
            <a:gdLst/>
            <a:ahLst/>
            <a:cxnLst/>
            <a:rect l="l" t="t" r="r" b="b"/>
            <a:pathLst>
              <a:path w="2054859" h="1624964">
                <a:moveTo>
                  <a:pt x="1783588" y="0"/>
                </a:moveTo>
                <a:lnTo>
                  <a:pt x="270764" y="0"/>
                </a:lnTo>
                <a:lnTo>
                  <a:pt x="222109" y="4364"/>
                </a:lnTo>
                <a:lnTo>
                  <a:pt x="176309" y="16946"/>
                </a:lnTo>
                <a:lnTo>
                  <a:pt x="134130" y="36980"/>
                </a:lnTo>
                <a:lnTo>
                  <a:pt x="96338" y="63699"/>
                </a:lnTo>
                <a:lnTo>
                  <a:pt x="63699" y="96338"/>
                </a:lnTo>
                <a:lnTo>
                  <a:pt x="36980" y="134130"/>
                </a:lnTo>
                <a:lnTo>
                  <a:pt x="16946" y="176309"/>
                </a:lnTo>
                <a:lnTo>
                  <a:pt x="4364" y="222109"/>
                </a:lnTo>
                <a:lnTo>
                  <a:pt x="0" y="270763"/>
                </a:lnTo>
                <a:lnTo>
                  <a:pt x="0" y="1353819"/>
                </a:lnTo>
                <a:lnTo>
                  <a:pt x="4364" y="1402474"/>
                </a:lnTo>
                <a:lnTo>
                  <a:pt x="16946" y="1448274"/>
                </a:lnTo>
                <a:lnTo>
                  <a:pt x="36980" y="1490453"/>
                </a:lnTo>
                <a:lnTo>
                  <a:pt x="63699" y="1528245"/>
                </a:lnTo>
                <a:lnTo>
                  <a:pt x="96338" y="1560884"/>
                </a:lnTo>
                <a:lnTo>
                  <a:pt x="134130" y="1587603"/>
                </a:lnTo>
                <a:lnTo>
                  <a:pt x="176309" y="1607637"/>
                </a:lnTo>
                <a:lnTo>
                  <a:pt x="222109" y="1620219"/>
                </a:lnTo>
                <a:lnTo>
                  <a:pt x="270764" y="1624583"/>
                </a:lnTo>
                <a:lnTo>
                  <a:pt x="1783588" y="1624583"/>
                </a:lnTo>
                <a:lnTo>
                  <a:pt x="1832242" y="1620219"/>
                </a:lnTo>
                <a:lnTo>
                  <a:pt x="1878042" y="1607637"/>
                </a:lnTo>
                <a:lnTo>
                  <a:pt x="1920221" y="1587603"/>
                </a:lnTo>
                <a:lnTo>
                  <a:pt x="1958013" y="1560884"/>
                </a:lnTo>
                <a:lnTo>
                  <a:pt x="1990652" y="1528245"/>
                </a:lnTo>
                <a:lnTo>
                  <a:pt x="2017371" y="1490453"/>
                </a:lnTo>
                <a:lnTo>
                  <a:pt x="2037405" y="1448274"/>
                </a:lnTo>
                <a:lnTo>
                  <a:pt x="2049987" y="1402474"/>
                </a:lnTo>
                <a:lnTo>
                  <a:pt x="2054352" y="1353819"/>
                </a:lnTo>
                <a:lnTo>
                  <a:pt x="2054352" y="270763"/>
                </a:lnTo>
                <a:lnTo>
                  <a:pt x="2049987" y="222109"/>
                </a:lnTo>
                <a:lnTo>
                  <a:pt x="2037405" y="176309"/>
                </a:lnTo>
                <a:lnTo>
                  <a:pt x="2017371" y="134130"/>
                </a:lnTo>
                <a:lnTo>
                  <a:pt x="1990652" y="96338"/>
                </a:lnTo>
                <a:lnTo>
                  <a:pt x="1958013" y="63699"/>
                </a:lnTo>
                <a:lnTo>
                  <a:pt x="1920221" y="36980"/>
                </a:lnTo>
                <a:lnTo>
                  <a:pt x="1878042" y="16946"/>
                </a:lnTo>
                <a:lnTo>
                  <a:pt x="1832242" y="4364"/>
                </a:lnTo>
                <a:lnTo>
                  <a:pt x="17835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1990" y="3765041"/>
            <a:ext cx="2054860" cy="1624965"/>
          </a:xfrm>
          <a:custGeom>
            <a:avLst/>
            <a:gdLst/>
            <a:ahLst/>
            <a:cxnLst/>
            <a:rect l="l" t="t" r="r" b="b"/>
            <a:pathLst>
              <a:path w="2054859" h="1624964">
                <a:moveTo>
                  <a:pt x="0" y="270763"/>
                </a:moveTo>
                <a:lnTo>
                  <a:pt x="4364" y="222109"/>
                </a:lnTo>
                <a:lnTo>
                  <a:pt x="16946" y="176309"/>
                </a:lnTo>
                <a:lnTo>
                  <a:pt x="36980" y="134130"/>
                </a:lnTo>
                <a:lnTo>
                  <a:pt x="63699" y="96338"/>
                </a:lnTo>
                <a:lnTo>
                  <a:pt x="96338" y="63699"/>
                </a:lnTo>
                <a:lnTo>
                  <a:pt x="134130" y="36980"/>
                </a:lnTo>
                <a:lnTo>
                  <a:pt x="176309" y="16946"/>
                </a:lnTo>
                <a:lnTo>
                  <a:pt x="222109" y="4364"/>
                </a:lnTo>
                <a:lnTo>
                  <a:pt x="270764" y="0"/>
                </a:lnTo>
                <a:lnTo>
                  <a:pt x="1783588" y="0"/>
                </a:lnTo>
                <a:lnTo>
                  <a:pt x="1832242" y="4364"/>
                </a:lnTo>
                <a:lnTo>
                  <a:pt x="1878042" y="16946"/>
                </a:lnTo>
                <a:lnTo>
                  <a:pt x="1920221" y="36980"/>
                </a:lnTo>
                <a:lnTo>
                  <a:pt x="1958013" y="63699"/>
                </a:lnTo>
                <a:lnTo>
                  <a:pt x="1990652" y="96338"/>
                </a:lnTo>
                <a:lnTo>
                  <a:pt x="2017371" y="134130"/>
                </a:lnTo>
                <a:lnTo>
                  <a:pt x="2037405" y="176309"/>
                </a:lnTo>
                <a:lnTo>
                  <a:pt x="2049987" y="222109"/>
                </a:lnTo>
                <a:lnTo>
                  <a:pt x="2054352" y="270763"/>
                </a:lnTo>
                <a:lnTo>
                  <a:pt x="2054352" y="1353819"/>
                </a:lnTo>
                <a:lnTo>
                  <a:pt x="2049987" y="1402474"/>
                </a:lnTo>
                <a:lnTo>
                  <a:pt x="2037405" y="1448274"/>
                </a:lnTo>
                <a:lnTo>
                  <a:pt x="2017371" y="1490453"/>
                </a:lnTo>
                <a:lnTo>
                  <a:pt x="1990652" y="1528245"/>
                </a:lnTo>
                <a:lnTo>
                  <a:pt x="1958013" y="1560884"/>
                </a:lnTo>
                <a:lnTo>
                  <a:pt x="1920221" y="1587603"/>
                </a:lnTo>
                <a:lnTo>
                  <a:pt x="1878042" y="1607637"/>
                </a:lnTo>
                <a:lnTo>
                  <a:pt x="1832242" y="1620219"/>
                </a:lnTo>
                <a:lnTo>
                  <a:pt x="1783588" y="1624583"/>
                </a:lnTo>
                <a:lnTo>
                  <a:pt x="270764" y="1624583"/>
                </a:lnTo>
                <a:lnTo>
                  <a:pt x="222109" y="1620219"/>
                </a:lnTo>
                <a:lnTo>
                  <a:pt x="176309" y="1607637"/>
                </a:lnTo>
                <a:lnTo>
                  <a:pt x="134130" y="1587603"/>
                </a:lnTo>
                <a:lnTo>
                  <a:pt x="96338" y="1560884"/>
                </a:lnTo>
                <a:lnTo>
                  <a:pt x="63699" y="1528245"/>
                </a:lnTo>
                <a:lnTo>
                  <a:pt x="36980" y="1490453"/>
                </a:lnTo>
                <a:lnTo>
                  <a:pt x="16946" y="1448274"/>
                </a:lnTo>
                <a:lnTo>
                  <a:pt x="4364" y="1402474"/>
                </a:lnTo>
                <a:lnTo>
                  <a:pt x="0" y="1353819"/>
                </a:lnTo>
                <a:lnTo>
                  <a:pt x="0" y="27076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3445" y="4115561"/>
            <a:ext cx="162941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indent="3810" algn="ctr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Row level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Security  Enhancem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nts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4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85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Conventional Methods </a:t>
            </a:r>
            <a:r>
              <a:rPr u="none" dirty="0"/>
              <a:t>of</a:t>
            </a:r>
            <a:r>
              <a:rPr u="none" spc="-6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25907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odeling</a:t>
            </a:r>
            <a:r>
              <a:rPr sz="3600" b="1" u="heavy" spc="-7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1-2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294257"/>
            <a:ext cx="850328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conventional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methods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modeling are as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follows: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ts val="2160"/>
              </a:lnSpc>
              <a:spcBef>
                <a:spcPts val="219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Multidimensional Online Analytical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Processing (MOLAP)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pre-collected  data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01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Tabular model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 in the database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 regular Extract,</a:t>
            </a:r>
            <a:r>
              <a:rPr sz="2000" spc="-2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Transform,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Load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(ETL)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3048000"/>
            <a:ext cx="5113020" cy="304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9627" y="3043427"/>
            <a:ext cx="5122545" cy="3057525"/>
          </a:xfrm>
          <a:custGeom>
            <a:avLst/>
            <a:gdLst/>
            <a:ahLst/>
            <a:cxnLst/>
            <a:rect l="l" t="t" r="r" b="b"/>
            <a:pathLst>
              <a:path w="5122545" h="3057525">
                <a:moveTo>
                  <a:pt x="0" y="3057144"/>
                </a:moveTo>
                <a:lnTo>
                  <a:pt x="5122164" y="3057144"/>
                </a:lnTo>
                <a:lnTo>
                  <a:pt x="5122164" y="0"/>
                </a:lnTo>
                <a:lnTo>
                  <a:pt x="0" y="0"/>
                </a:lnTo>
                <a:lnTo>
                  <a:pt x="0" y="30571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200" y="3429000"/>
            <a:ext cx="2057400" cy="1816735"/>
          </a:xfrm>
          <a:prstGeom prst="rect">
            <a:avLst/>
          </a:prstGeom>
          <a:solidFill>
            <a:srgbClr val="28C3E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11938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Cambria"/>
                <a:cs typeface="Cambria"/>
              </a:rPr>
              <a:t>A </a:t>
            </a:r>
            <a:r>
              <a:rPr sz="1600" spc="-10" dirty="0">
                <a:latin typeface="Cambria"/>
                <a:cs typeface="Cambria"/>
              </a:rPr>
              <a:t>typical </a:t>
            </a:r>
            <a:r>
              <a:rPr sz="1600" spc="-5" dirty="0">
                <a:latin typeface="Cambria"/>
                <a:cs typeface="Cambria"/>
              </a:rPr>
              <a:t>deployment  </a:t>
            </a:r>
            <a:r>
              <a:rPr sz="1600" spc="-10" dirty="0">
                <a:latin typeface="Cambria"/>
                <a:cs typeface="Cambria"/>
              </a:rPr>
              <a:t>wherein SQL </a:t>
            </a:r>
            <a:r>
              <a:rPr sz="1600" spc="-15" dirty="0">
                <a:latin typeface="Cambria"/>
                <a:cs typeface="Cambria"/>
              </a:rPr>
              <a:t>Server  </a:t>
            </a:r>
            <a:r>
              <a:rPr sz="1600" spc="-5" dirty="0">
                <a:latin typeface="Cambria"/>
                <a:cs typeface="Cambria"/>
              </a:rPr>
              <a:t>is used </a:t>
            </a:r>
            <a:r>
              <a:rPr sz="1600" spc="-15" dirty="0">
                <a:latin typeface="Cambria"/>
                <a:cs typeface="Cambria"/>
              </a:rPr>
              <a:t>for </a:t>
            </a:r>
            <a:r>
              <a:rPr sz="1600" spc="-10" dirty="0">
                <a:latin typeface="Cambria"/>
                <a:cs typeface="Cambria"/>
              </a:rPr>
              <a:t>relational  </a:t>
            </a:r>
            <a:r>
              <a:rPr sz="1600" spc="-5" dirty="0">
                <a:latin typeface="Cambria"/>
                <a:cs typeface="Cambria"/>
              </a:rPr>
              <a:t>Data </a:t>
            </a:r>
            <a:r>
              <a:rPr sz="1600" spc="-15" dirty="0">
                <a:latin typeface="Cambria"/>
                <a:cs typeface="Cambria"/>
              </a:rPr>
              <a:t>Warehouse </a:t>
            </a:r>
            <a:r>
              <a:rPr sz="1600" spc="-10" dirty="0">
                <a:latin typeface="Cambria"/>
                <a:cs typeface="Cambria"/>
              </a:rPr>
              <a:t>and  SQL </a:t>
            </a:r>
            <a:r>
              <a:rPr sz="1600" spc="-15" dirty="0">
                <a:latin typeface="Cambria"/>
                <a:cs typeface="Cambria"/>
              </a:rPr>
              <a:t>Server Analysis  </a:t>
            </a:r>
            <a:r>
              <a:rPr sz="1600" spc="-5" dirty="0">
                <a:latin typeface="Cambria"/>
                <a:cs typeface="Cambria"/>
              </a:rPr>
              <a:t>Services </a:t>
            </a:r>
            <a:r>
              <a:rPr sz="1600" spc="-10" dirty="0">
                <a:latin typeface="Cambria"/>
                <a:cs typeface="Cambria"/>
              </a:rPr>
              <a:t>(SSAS) </a:t>
            </a:r>
            <a:r>
              <a:rPr sz="1600" spc="-15" dirty="0">
                <a:latin typeface="Cambria"/>
                <a:cs typeface="Cambria"/>
              </a:rPr>
              <a:t>for  </a:t>
            </a:r>
            <a:r>
              <a:rPr sz="1600" spc="-5" dirty="0">
                <a:latin typeface="Cambria"/>
                <a:cs typeface="Cambria"/>
              </a:rPr>
              <a:t>data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modeling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4761" y="3201161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1543050" y="0"/>
                </a:moveTo>
                <a:lnTo>
                  <a:pt x="1543050" y="28575"/>
                </a:lnTo>
                <a:lnTo>
                  <a:pt x="99949" y="28575"/>
                </a:lnTo>
                <a:lnTo>
                  <a:pt x="61079" y="36441"/>
                </a:lnTo>
                <a:lnTo>
                  <a:pt x="29305" y="57880"/>
                </a:lnTo>
                <a:lnTo>
                  <a:pt x="7866" y="89654"/>
                </a:lnTo>
                <a:lnTo>
                  <a:pt x="0" y="128524"/>
                </a:lnTo>
                <a:lnTo>
                  <a:pt x="0" y="228600"/>
                </a:lnTo>
                <a:lnTo>
                  <a:pt x="57150" y="228600"/>
                </a:lnTo>
                <a:lnTo>
                  <a:pt x="57175" y="128524"/>
                </a:lnTo>
                <a:lnTo>
                  <a:pt x="60515" y="111924"/>
                </a:lnTo>
                <a:lnTo>
                  <a:pt x="69691" y="98282"/>
                </a:lnTo>
                <a:lnTo>
                  <a:pt x="83296" y="89092"/>
                </a:lnTo>
                <a:lnTo>
                  <a:pt x="99949" y="85725"/>
                </a:lnTo>
                <a:lnTo>
                  <a:pt x="1571625" y="85725"/>
                </a:lnTo>
                <a:lnTo>
                  <a:pt x="1600200" y="57150"/>
                </a:lnTo>
                <a:lnTo>
                  <a:pt x="1543050" y="0"/>
                </a:lnTo>
                <a:close/>
              </a:path>
              <a:path w="1600200" h="228600">
                <a:moveTo>
                  <a:pt x="1571625" y="85725"/>
                </a:moveTo>
                <a:lnTo>
                  <a:pt x="1543050" y="85725"/>
                </a:lnTo>
                <a:lnTo>
                  <a:pt x="1543050" y="114300"/>
                </a:lnTo>
                <a:lnTo>
                  <a:pt x="1571625" y="8572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761" y="3201161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228600"/>
                </a:moveTo>
                <a:lnTo>
                  <a:pt x="0" y="128524"/>
                </a:lnTo>
                <a:lnTo>
                  <a:pt x="7866" y="89654"/>
                </a:lnTo>
                <a:lnTo>
                  <a:pt x="29305" y="57880"/>
                </a:lnTo>
                <a:lnTo>
                  <a:pt x="61079" y="36441"/>
                </a:lnTo>
                <a:lnTo>
                  <a:pt x="99949" y="28575"/>
                </a:lnTo>
                <a:lnTo>
                  <a:pt x="1543050" y="28575"/>
                </a:lnTo>
                <a:lnTo>
                  <a:pt x="1543050" y="0"/>
                </a:lnTo>
                <a:lnTo>
                  <a:pt x="1600200" y="57150"/>
                </a:lnTo>
                <a:lnTo>
                  <a:pt x="1543050" y="114300"/>
                </a:lnTo>
                <a:lnTo>
                  <a:pt x="1543050" y="85725"/>
                </a:lnTo>
                <a:lnTo>
                  <a:pt x="99949" y="85725"/>
                </a:lnTo>
                <a:lnTo>
                  <a:pt x="83296" y="89092"/>
                </a:lnTo>
                <a:lnTo>
                  <a:pt x="69691" y="98282"/>
                </a:lnTo>
                <a:lnTo>
                  <a:pt x="60515" y="111924"/>
                </a:lnTo>
                <a:lnTo>
                  <a:pt x="57150" y="128650"/>
                </a:lnTo>
                <a:lnTo>
                  <a:pt x="57150" y="22860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5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85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Conventional Methods </a:t>
            </a:r>
            <a:r>
              <a:rPr u="none" dirty="0"/>
              <a:t>of</a:t>
            </a:r>
            <a:r>
              <a:rPr u="none" spc="-6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525907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odeling</a:t>
            </a:r>
            <a:r>
              <a:rPr sz="3600" b="1" u="heavy" spc="-7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2-2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293698"/>
            <a:ext cx="8154670" cy="228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Following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some challenges in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this</a:t>
            </a:r>
            <a:r>
              <a:rPr sz="2000" spc="-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method: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Cube </a:t>
            </a: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Processing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: Requires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Periodic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refreshing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aggregation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0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  <a:p>
            <a:pPr marL="355600" marR="85725" indent="-342900">
              <a:lnSpc>
                <a:spcPts val="2160"/>
              </a:lnSpc>
              <a:spcBef>
                <a:spcPts val="15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Latency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: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Latest data fetched is from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previous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refresh cycle and</a:t>
            </a:r>
            <a:r>
              <a:rPr sz="2000" spc="-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is  highly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unacceptable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01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Very </a:t>
            </a:r>
            <a:r>
              <a:rPr sz="2000" b="1" dirty="0">
                <a:solidFill>
                  <a:srgbClr val="001F5F"/>
                </a:solidFill>
                <a:latin typeface="Cambria"/>
                <a:cs typeface="Cambria"/>
              </a:rPr>
              <a:t>Large Database </a:t>
            </a:r>
            <a:r>
              <a:rPr sz="2000" b="1" spc="-5" dirty="0">
                <a:solidFill>
                  <a:srgbClr val="001F5F"/>
                </a:solidFill>
                <a:latin typeface="Cambria"/>
                <a:cs typeface="Cambria"/>
              </a:rPr>
              <a:t>Support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: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Loading data to separate</a:t>
            </a:r>
            <a:r>
              <a:rPr sz="2000" spc="-1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Business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Intelligence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(BI) servers may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not always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be a feasible</a:t>
            </a:r>
            <a:r>
              <a:rPr sz="20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solution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Clustered Columnstore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Index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(CCI)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addresses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some of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these</a:t>
            </a:r>
            <a:r>
              <a:rPr sz="2000" spc="-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drawbacks.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1760" y="4072128"/>
            <a:ext cx="5730240" cy="1752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188" y="4067555"/>
            <a:ext cx="5739765" cy="1762125"/>
          </a:xfrm>
          <a:custGeom>
            <a:avLst/>
            <a:gdLst/>
            <a:ahLst/>
            <a:cxnLst/>
            <a:rect l="l" t="t" r="r" b="b"/>
            <a:pathLst>
              <a:path w="5739765" h="1762125">
                <a:moveTo>
                  <a:pt x="0" y="1761744"/>
                </a:moveTo>
                <a:lnTo>
                  <a:pt x="5739384" y="1761744"/>
                </a:lnTo>
                <a:lnTo>
                  <a:pt x="5739384" y="0"/>
                </a:lnTo>
                <a:lnTo>
                  <a:pt x="0" y="0"/>
                </a:lnTo>
                <a:lnTo>
                  <a:pt x="0" y="17617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5027" y="4072128"/>
            <a:ext cx="1466215" cy="1077595"/>
          </a:xfrm>
          <a:prstGeom prst="rect">
            <a:avLst/>
          </a:prstGeom>
          <a:solidFill>
            <a:srgbClr val="28C3E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latin typeface="Cambria"/>
                <a:cs typeface="Cambria"/>
              </a:rPr>
              <a:t>Storage </a:t>
            </a:r>
            <a:r>
              <a:rPr sz="1600" spc="-5" dirty="0">
                <a:latin typeface="Cambria"/>
                <a:cs typeface="Cambria"/>
              </a:rPr>
              <a:t>of</a:t>
            </a:r>
            <a:endParaRPr sz="16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  <a:p>
            <a:pPr marL="91440" marR="29337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as </a:t>
            </a:r>
            <a:r>
              <a:rPr sz="1600" spc="-15" dirty="0">
                <a:latin typeface="Cambria"/>
                <a:cs typeface="Cambria"/>
              </a:rPr>
              <a:t>Rows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  </a:t>
            </a:r>
            <a:r>
              <a:rPr sz="1600" spc="-5" dirty="0">
                <a:latin typeface="Cambria"/>
                <a:cs typeface="Cambria"/>
              </a:rPr>
              <a:t>as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Columns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1877" y="4429505"/>
            <a:ext cx="571500" cy="287020"/>
          </a:xfrm>
          <a:custGeom>
            <a:avLst/>
            <a:gdLst/>
            <a:ahLst/>
            <a:cxnLst/>
            <a:rect l="l" t="t" r="r" b="b"/>
            <a:pathLst>
              <a:path w="571500" h="287020">
                <a:moveTo>
                  <a:pt x="428244" y="0"/>
                </a:moveTo>
                <a:lnTo>
                  <a:pt x="428244" y="71628"/>
                </a:lnTo>
                <a:lnTo>
                  <a:pt x="0" y="71628"/>
                </a:lnTo>
                <a:lnTo>
                  <a:pt x="0" y="214884"/>
                </a:lnTo>
                <a:lnTo>
                  <a:pt x="428244" y="214884"/>
                </a:lnTo>
                <a:lnTo>
                  <a:pt x="428244" y="286512"/>
                </a:lnTo>
                <a:lnTo>
                  <a:pt x="571500" y="143256"/>
                </a:lnTo>
                <a:lnTo>
                  <a:pt x="42824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1877" y="4429505"/>
            <a:ext cx="571500" cy="287020"/>
          </a:xfrm>
          <a:custGeom>
            <a:avLst/>
            <a:gdLst/>
            <a:ahLst/>
            <a:cxnLst/>
            <a:rect l="l" t="t" r="r" b="b"/>
            <a:pathLst>
              <a:path w="571500" h="287020">
                <a:moveTo>
                  <a:pt x="0" y="71628"/>
                </a:moveTo>
                <a:lnTo>
                  <a:pt x="428244" y="71628"/>
                </a:lnTo>
                <a:lnTo>
                  <a:pt x="428244" y="0"/>
                </a:lnTo>
                <a:lnTo>
                  <a:pt x="571500" y="143256"/>
                </a:lnTo>
                <a:lnTo>
                  <a:pt x="428244" y="286512"/>
                </a:lnTo>
                <a:lnTo>
                  <a:pt x="428244" y="214884"/>
                </a:lnTo>
                <a:lnTo>
                  <a:pt x="0" y="214884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6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R</a:t>
            </a:r>
            <a:r>
              <a:rPr dirty="0"/>
              <a:t>ecommended</a:t>
            </a:r>
            <a:r>
              <a:rPr spc="-80" dirty="0"/>
              <a:t> </a:t>
            </a:r>
            <a:r>
              <a:rPr spc="-5" dirty="0"/>
              <a:t>Configuration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151382"/>
            <a:ext cx="7605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Columnstore indexes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eliminate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pre-collect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 for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report  queries.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Recommended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configuration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is shown in 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following</a:t>
            </a:r>
            <a:r>
              <a:rPr sz="2000" spc="-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figure: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9676" y="2060448"/>
            <a:ext cx="4876800" cy="381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5104" y="2055876"/>
            <a:ext cx="4886325" cy="3819525"/>
          </a:xfrm>
          <a:custGeom>
            <a:avLst/>
            <a:gdLst/>
            <a:ahLst/>
            <a:cxnLst/>
            <a:rect l="l" t="t" r="r" b="b"/>
            <a:pathLst>
              <a:path w="4886325" h="3819525">
                <a:moveTo>
                  <a:pt x="0" y="3819144"/>
                </a:moveTo>
                <a:lnTo>
                  <a:pt x="4885944" y="3819144"/>
                </a:lnTo>
                <a:lnTo>
                  <a:pt x="4885944" y="0"/>
                </a:lnTo>
                <a:lnTo>
                  <a:pt x="0" y="0"/>
                </a:lnTo>
                <a:lnTo>
                  <a:pt x="0" y="38191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R</a:t>
            </a:r>
            <a:r>
              <a:rPr dirty="0"/>
              <a:t>eal </a:t>
            </a:r>
            <a:r>
              <a:rPr spc="-5" dirty="0"/>
              <a:t>Time Operational </a:t>
            </a:r>
            <a:r>
              <a:rPr dirty="0"/>
              <a:t>Analytics</a:t>
            </a:r>
            <a:r>
              <a:rPr spc="-45" dirty="0"/>
              <a:t> </a:t>
            </a:r>
            <a:r>
              <a:rPr spc="0" dirty="0"/>
              <a:t>1-2	</a:t>
            </a:r>
          </a:p>
        </p:txBody>
      </p:sp>
      <p:sp>
        <p:nvSpPr>
          <p:cNvPr id="17" name="object 17"/>
          <p:cNvSpPr/>
          <p:nvPr/>
        </p:nvSpPr>
        <p:spPr>
          <a:xfrm>
            <a:off x="461009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1776983" y="0"/>
                </a:moveTo>
                <a:lnTo>
                  <a:pt x="0" y="0"/>
                </a:lnTo>
                <a:lnTo>
                  <a:pt x="445008" y="445008"/>
                </a:lnTo>
                <a:lnTo>
                  <a:pt x="0" y="890016"/>
                </a:lnTo>
                <a:lnTo>
                  <a:pt x="1776983" y="890016"/>
                </a:lnTo>
                <a:lnTo>
                  <a:pt x="2221992" y="445008"/>
                </a:lnTo>
                <a:lnTo>
                  <a:pt x="17769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009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0" y="0"/>
                </a:moveTo>
                <a:lnTo>
                  <a:pt x="1776983" y="0"/>
                </a:lnTo>
                <a:lnTo>
                  <a:pt x="2221992" y="445008"/>
                </a:lnTo>
                <a:lnTo>
                  <a:pt x="1776983" y="890016"/>
                </a:lnTo>
                <a:lnTo>
                  <a:pt x="0" y="890016"/>
                </a:lnTo>
                <a:lnTo>
                  <a:pt x="445008" y="44500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0338" y="3957015"/>
            <a:ext cx="122174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algn="ctr">
              <a:lnSpc>
                <a:spcPct val="90100"/>
              </a:lnSpc>
              <a:spcBef>
                <a:spcPts val="28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Increase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5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the  number of  queries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62022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1776983" y="0"/>
                </a:moveTo>
                <a:lnTo>
                  <a:pt x="0" y="0"/>
                </a:lnTo>
                <a:lnTo>
                  <a:pt x="445008" y="445008"/>
                </a:lnTo>
                <a:lnTo>
                  <a:pt x="0" y="890016"/>
                </a:lnTo>
                <a:lnTo>
                  <a:pt x="1776983" y="890016"/>
                </a:lnTo>
                <a:lnTo>
                  <a:pt x="2221992" y="445008"/>
                </a:lnTo>
                <a:lnTo>
                  <a:pt x="17769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2022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0" y="0"/>
                </a:moveTo>
                <a:lnTo>
                  <a:pt x="1776983" y="0"/>
                </a:lnTo>
                <a:lnTo>
                  <a:pt x="2221992" y="445008"/>
                </a:lnTo>
                <a:lnTo>
                  <a:pt x="1776983" y="890016"/>
                </a:lnTo>
                <a:lnTo>
                  <a:pt x="0" y="890016"/>
                </a:lnTo>
                <a:lnTo>
                  <a:pt x="445008" y="44500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06598" y="3854577"/>
            <a:ext cx="1174750" cy="87121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4445" algn="ctr">
              <a:lnSpc>
                <a:spcPts val="1620"/>
              </a:lnSpc>
              <a:spcBef>
                <a:spcPts val="300"/>
              </a:spcBef>
            </a:pP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More  employees  </a:t>
            </a: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have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access</a:t>
            </a:r>
            <a:r>
              <a:rPr sz="15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to 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5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sets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1509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1776983" y="0"/>
                </a:moveTo>
                <a:lnTo>
                  <a:pt x="0" y="0"/>
                </a:lnTo>
                <a:lnTo>
                  <a:pt x="445008" y="445008"/>
                </a:lnTo>
                <a:lnTo>
                  <a:pt x="0" y="890016"/>
                </a:lnTo>
                <a:lnTo>
                  <a:pt x="1776983" y="890016"/>
                </a:lnTo>
                <a:lnTo>
                  <a:pt x="2221992" y="445008"/>
                </a:lnTo>
                <a:lnTo>
                  <a:pt x="17769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1509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0" y="0"/>
                </a:moveTo>
                <a:lnTo>
                  <a:pt x="1776983" y="0"/>
                </a:lnTo>
                <a:lnTo>
                  <a:pt x="2221992" y="445008"/>
                </a:lnTo>
                <a:lnTo>
                  <a:pt x="1776983" y="890016"/>
                </a:lnTo>
                <a:lnTo>
                  <a:pt x="0" y="890016"/>
                </a:lnTo>
                <a:lnTo>
                  <a:pt x="445008" y="44500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4642" y="1275079"/>
            <a:ext cx="8285480" cy="2730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Data and analytics help businesses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take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decisions more  efficiently.</a:t>
            </a:r>
            <a:endParaRPr sz="2400">
              <a:latin typeface="Arial"/>
              <a:cs typeface="Arial"/>
            </a:endParaRPr>
          </a:p>
          <a:p>
            <a:pPr marL="355600" marR="127000" indent="-342900">
              <a:lnSpc>
                <a:spcPts val="2590"/>
              </a:lnSpc>
              <a:spcBef>
                <a:spcPts val="5"/>
              </a:spcBef>
              <a:buClr>
                <a:srgbClr val="000000"/>
              </a:buClr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evolution of social media and Internet of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Things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(IOT)  has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contributed 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enormous growth of</a:t>
            </a:r>
            <a:r>
              <a:rPr sz="2400" spc="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355600" marR="215265" indent="-342900">
              <a:lnSpc>
                <a:spcPts val="2590"/>
              </a:lnSpc>
              <a:spcBef>
                <a:spcPts val="5"/>
              </a:spcBef>
              <a:buClr>
                <a:srgbClr val="000000"/>
              </a:buClr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Power Pivot is one of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tools used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such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huge  data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sets.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55"/>
              </a:lnSpc>
              <a:buClr>
                <a:srgbClr val="000000"/>
              </a:buClr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Power Pivot is not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adequate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for some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  <a:p>
            <a:pPr marL="4728210">
              <a:lnSpc>
                <a:spcPct val="100000"/>
              </a:lnSpc>
              <a:spcBef>
                <a:spcPts val="107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Queries also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64684" y="3957015"/>
            <a:ext cx="1256030" cy="8718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28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tend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to 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become</a:t>
            </a:r>
            <a:r>
              <a:rPr sz="15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ad-hoc 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rather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than  simple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62521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1776983" y="0"/>
                </a:moveTo>
                <a:lnTo>
                  <a:pt x="0" y="0"/>
                </a:lnTo>
                <a:lnTo>
                  <a:pt x="445008" y="445008"/>
                </a:lnTo>
                <a:lnTo>
                  <a:pt x="0" y="890016"/>
                </a:lnTo>
                <a:lnTo>
                  <a:pt x="1776983" y="890016"/>
                </a:lnTo>
                <a:lnTo>
                  <a:pt x="2221992" y="445008"/>
                </a:lnTo>
                <a:lnTo>
                  <a:pt x="17769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2521" y="3861053"/>
            <a:ext cx="2222500" cy="890269"/>
          </a:xfrm>
          <a:custGeom>
            <a:avLst/>
            <a:gdLst/>
            <a:ahLst/>
            <a:cxnLst/>
            <a:rect l="l" t="t" r="r" b="b"/>
            <a:pathLst>
              <a:path w="2222500" h="890270">
                <a:moveTo>
                  <a:pt x="0" y="0"/>
                </a:moveTo>
                <a:lnTo>
                  <a:pt x="1776983" y="0"/>
                </a:lnTo>
                <a:lnTo>
                  <a:pt x="2221992" y="445008"/>
                </a:lnTo>
                <a:lnTo>
                  <a:pt x="1776983" y="890016"/>
                </a:lnTo>
                <a:lnTo>
                  <a:pt x="0" y="890016"/>
                </a:lnTo>
                <a:lnTo>
                  <a:pt x="445008" y="445008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60869" y="3957015"/>
            <a:ext cx="126555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  <a:spcBef>
                <a:spcPts val="28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Degrades  analytics</a:t>
            </a:r>
            <a:r>
              <a:rPr sz="15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query  performance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178" y="6657619"/>
            <a:ext cx="82169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66814" y="6657619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4960" y="6632549"/>
            <a:ext cx="122555" cy="191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8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400" y="4992623"/>
            <a:ext cx="8153400" cy="584200"/>
          </a:xfrm>
          <a:prstGeom prst="rect">
            <a:avLst/>
          </a:prstGeom>
          <a:solidFill>
            <a:srgbClr val="28C3E8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707390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Server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2016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takes care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these challenges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 the improvements to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In-Memory 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analytics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904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904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4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195"/>
            <a:ext cx="1078992" cy="37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8585"/>
          </a:xfrm>
          <a:custGeom>
            <a:avLst/>
            <a:gdLst/>
            <a:ahLst/>
            <a:cxnLst/>
            <a:rect l="l" t="t" r="r" b="b"/>
            <a:pathLst>
              <a:path w="1079500" h="108584">
                <a:moveTo>
                  <a:pt x="1078992" y="54101"/>
                </a:moveTo>
                <a:lnTo>
                  <a:pt x="1028847" y="76895"/>
                </a:lnTo>
                <a:lnTo>
                  <a:pt x="946658" y="89582"/>
                </a:lnTo>
                <a:lnTo>
                  <a:pt x="893439" y="94921"/>
                </a:lnTo>
                <a:lnTo>
                  <a:pt x="833251" y="99479"/>
                </a:lnTo>
                <a:lnTo>
                  <a:pt x="766928" y="103169"/>
                </a:lnTo>
                <a:lnTo>
                  <a:pt x="695304" y="105910"/>
                </a:lnTo>
                <a:lnTo>
                  <a:pt x="619215" y="107616"/>
                </a:lnTo>
                <a:lnTo>
                  <a:pt x="539496" y="108203"/>
                </a:lnTo>
                <a:lnTo>
                  <a:pt x="459776" y="107616"/>
                </a:lnTo>
                <a:lnTo>
                  <a:pt x="383687" y="105910"/>
                </a:lnTo>
                <a:lnTo>
                  <a:pt x="312063" y="103169"/>
                </a:lnTo>
                <a:lnTo>
                  <a:pt x="245740" y="99479"/>
                </a:lnTo>
                <a:lnTo>
                  <a:pt x="185552" y="94921"/>
                </a:lnTo>
                <a:lnTo>
                  <a:pt x="132333" y="89582"/>
                </a:lnTo>
                <a:lnTo>
                  <a:pt x="86919" y="83545"/>
                </a:lnTo>
                <a:lnTo>
                  <a:pt x="22842" y="69714"/>
                </a:lnTo>
                <a:lnTo>
                  <a:pt x="0" y="54101"/>
                </a:lnTo>
                <a:lnTo>
                  <a:pt x="5849" y="46115"/>
                </a:lnTo>
                <a:lnTo>
                  <a:pt x="50144" y="31308"/>
                </a:lnTo>
                <a:lnTo>
                  <a:pt x="132333" y="18621"/>
                </a:lnTo>
                <a:lnTo>
                  <a:pt x="185552" y="13282"/>
                </a:lnTo>
                <a:lnTo>
                  <a:pt x="245740" y="8724"/>
                </a:lnTo>
                <a:lnTo>
                  <a:pt x="312063" y="5034"/>
                </a:lnTo>
                <a:lnTo>
                  <a:pt x="383687" y="2293"/>
                </a:lnTo>
                <a:lnTo>
                  <a:pt x="459776" y="587"/>
                </a:lnTo>
                <a:lnTo>
                  <a:pt x="539496" y="0"/>
                </a:lnTo>
                <a:lnTo>
                  <a:pt x="619215" y="587"/>
                </a:lnTo>
                <a:lnTo>
                  <a:pt x="695304" y="2293"/>
                </a:lnTo>
                <a:lnTo>
                  <a:pt x="766928" y="5034"/>
                </a:lnTo>
                <a:lnTo>
                  <a:pt x="833251" y="8724"/>
                </a:lnTo>
                <a:lnTo>
                  <a:pt x="893439" y="13282"/>
                </a:lnTo>
                <a:lnTo>
                  <a:pt x="946658" y="18621"/>
                </a:lnTo>
                <a:lnTo>
                  <a:pt x="992072" y="24658"/>
                </a:lnTo>
                <a:lnTo>
                  <a:pt x="1056149" y="38489"/>
                </a:lnTo>
                <a:lnTo>
                  <a:pt x="1078992" y="54101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195"/>
            <a:ext cx="1079500" cy="379095"/>
          </a:xfrm>
          <a:custGeom>
            <a:avLst/>
            <a:gdLst/>
            <a:ahLst/>
            <a:cxnLst/>
            <a:rect l="l" t="t" r="r" b="b"/>
            <a:pathLst>
              <a:path w="1079500" h="379095">
                <a:moveTo>
                  <a:pt x="1078992" y="0"/>
                </a:moveTo>
                <a:lnTo>
                  <a:pt x="1078992" y="324612"/>
                </a:lnTo>
                <a:lnTo>
                  <a:pt x="1073142" y="332598"/>
                </a:lnTo>
                <a:lnTo>
                  <a:pt x="1028847" y="347405"/>
                </a:lnTo>
                <a:lnTo>
                  <a:pt x="946658" y="360092"/>
                </a:lnTo>
                <a:lnTo>
                  <a:pt x="893439" y="365431"/>
                </a:lnTo>
                <a:lnTo>
                  <a:pt x="833251" y="369989"/>
                </a:lnTo>
                <a:lnTo>
                  <a:pt x="766928" y="373679"/>
                </a:lnTo>
                <a:lnTo>
                  <a:pt x="695304" y="376420"/>
                </a:lnTo>
                <a:lnTo>
                  <a:pt x="619215" y="378126"/>
                </a:lnTo>
                <a:lnTo>
                  <a:pt x="539496" y="378714"/>
                </a:lnTo>
                <a:lnTo>
                  <a:pt x="459776" y="378126"/>
                </a:lnTo>
                <a:lnTo>
                  <a:pt x="383687" y="376420"/>
                </a:lnTo>
                <a:lnTo>
                  <a:pt x="312063" y="373679"/>
                </a:lnTo>
                <a:lnTo>
                  <a:pt x="245740" y="369989"/>
                </a:lnTo>
                <a:lnTo>
                  <a:pt x="185552" y="365431"/>
                </a:lnTo>
                <a:lnTo>
                  <a:pt x="132333" y="360092"/>
                </a:lnTo>
                <a:lnTo>
                  <a:pt x="86919" y="354055"/>
                </a:lnTo>
                <a:lnTo>
                  <a:pt x="22842" y="340224"/>
                </a:lnTo>
                <a:lnTo>
                  <a:pt x="0" y="324612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827"/>
            <a:ext cx="1078992" cy="664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869"/>
                </a:moveTo>
                <a:lnTo>
                  <a:pt x="1036593" y="131820"/>
                </a:lnTo>
                <a:lnTo>
                  <a:pt x="966577" y="152864"/>
                </a:lnTo>
                <a:lnTo>
                  <a:pt x="920972" y="161972"/>
                </a:lnTo>
                <a:lnTo>
                  <a:pt x="869160" y="169987"/>
                </a:lnTo>
                <a:lnTo>
                  <a:pt x="811784" y="176798"/>
                </a:lnTo>
                <a:lnTo>
                  <a:pt x="749486" y="182290"/>
                </a:lnTo>
                <a:lnTo>
                  <a:pt x="682910" y="186353"/>
                </a:lnTo>
                <a:lnTo>
                  <a:pt x="612699" y="188873"/>
                </a:lnTo>
                <a:lnTo>
                  <a:pt x="539496" y="189738"/>
                </a:lnTo>
                <a:lnTo>
                  <a:pt x="466292" y="188873"/>
                </a:lnTo>
                <a:lnTo>
                  <a:pt x="396081" y="186353"/>
                </a:lnTo>
                <a:lnTo>
                  <a:pt x="329505" y="182290"/>
                </a:lnTo>
                <a:lnTo>
                  <a:pt x="267208" y="176798"/>
                </a:lnTo>
                <a:lnTo>
                  <a:pt x="209831" y="169987"/>
                </a:lnTo>
                <a:lnTo>
                  <a:pt x="158019" y="161972"/>
                </a:lnTo>
                <a:lnTo>
                  <a:pt x="112414" y="152864"/>
                </a:lnTo>
                <a:lnTo>
                  <a:pt x="73660" y="142776"/>
                </a:lnTo>
                <a:lnTo>
                  <a:pt x="19272" y="120108"/>
                </a:lnTo>
                <a:lnTo>
                  <a:pt x="0" y="94869"/>
                </a:lnTo>
                <a:lnTo>
                  <a:pt x="4925" y="81984"/>
                </a:lnTo>
                <a:lnTo>
                  <a:pt x="42398" y="57917"/>
                </a:lnTo>
                <a:lnTo>
                  <a:pt x="112414" y="36873"/>
                </a:lnTo>
                <a:lnTo>
                  <a:pt x="158019" y="27765"/>
                </a:lnTo>
                <a:lnTo>
                  <a:pt x="209831" y="19750"/>
                </a:lnTo>
                <a:lnTo>
                  <a:pt x="267208" y="12939"/>
                </a:lnTo>
                <a:lnTo>
                  <a:pt x="329505" y="7447"/>
                </a:lnTo>
                <a:lnTo>
                  <a:pt x="396081" y="3384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4"/>
                </a:lnTo>
                <a:lnTo>
                  <a:pt x="749486" y="7447"/>
                </a:lnTo>
                <a:lnTo>
                  <a:pt x="811784" y="12939"/>
                </a:lnTo>
                <a:lnTo>
                  <a:pt x="869160" y="19750"/>
                </a:lnTo>
                <a:lnTo>
                  <a:pt x="920972" y="27765"/>
                </a:lnTo>
                <a:lnTo>
                  <a:pt x="966577" y="36873"/>
                </a:lnTo>
                <a:lnTo>
                  <a:pt x="1005332" y="46961"/>
                </a:lnTo>
                <a:lnTo>
                  <a:pt x="1059719" y="69629"/>
                </a:lnTo>
                <a:lnTo>
                  <a:pt x="1078992" y="94869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827"/>
            <a:ext cx="1079500" cy="664210"/>
          </a:xfrm>
          <a:custGeom>
            <a:avLst/>
            <a:gdLst/>
            <a:ahLst/>
            <a:cxnLst/>
            <a:rect l="l" t="t" r="r" b="b"/>
            <a:pathLst>
              <a:path w="1079500" h="664210">
                <a:moveTo>
                  <a:pt x="1078992" y="0"/>
                </a:moveTo>
                <a:lnTo>
                  <a:pt x="1078992" y="569214"/>
                </a:lnTo>
                <a:lnTo>
                  <a:pt x="1074066" y="582098"/>
                </a:lnTo>
                <a:lnTo>
                  <a:pt x="1036593" y="606165"/>
                </a:lnTo>
                <a:lnTo>
                  <a:pt x="966577" y="627209"/>
                </a:lnTo>
                <a:lnTo>
                  <a:pt x="920972" y="636317"/>
                </a:lnTo>
                <a:lnTo>
                  <a:pt x="869160" y="644332"/>
                </a:lnTo>
                <a:lnTo>
                  <a:pt x="811784" y="651143"/>
                </a:lnTo>
                <a:lnTo>
                  <a:pt x="749486" y="656635"/>
                </a:lnTo>
                <a:lnTo>
                  <a:pt x="682910" y="660698"/>
                </a:lnTo>
                <a:lnTo>
                  <a:pt x="612699" y="663218"/>
                </a:lnTo>
                <a:lnTo>
                  <a:pt x="539496" y="664083"/>
                </a:lnTo>
                <a:lnTo>
                  <a:pt x="466292" y="663218"/>
                </a:lnTo>
                <a:lnTo>
                  <a:pt x="396081" y="660698"/>
                </a:lnTo>
                <a:lnTo>
                  <a:pt x="329505" y="656635"/>
                </a:lnTo>
                <a:lnTo>
                  <a:pt x="267208" y="651143"/>
                </a:lnTo>
                <a:lnTo>
                  <a:pt x="209831" y="644332"/>
                </a:lnTo>
                <a:lnTo>
                  <a:pt x="158019" y="636317"/>
                </a:lnTo>
                <a:lnTo>
                  <a:pt x="112414" y="627209"/>
                </a:lnTo>
                <a:lnTo>
                  <a:pt x="73660" y="617121"/>
                </a:lnTo>
                <a:lnTo>
                  <a:pt x="19272" y="594453"/>
                </a:lnTo>
                <a:lnTo>
                  <a:pt x="0" y="569214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514" y="243966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0306" y="457326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R</a:t>
            </a:r>
            <a:r>
              <a:rPr dirty="0"/>
              <a:t>eal </a:t>
            </a:r>
            <a:r>
              <a:rPr spc="-5" dirty="0"/>
              <a:t>Time Operational </a:t>
            </a:r>
            <a:r>
              <a:rPr dirty="0"/>
              <a:t>Analytics</a:t>
            </a:r>
            <a:r>
              <a:rPr spc="-45" dirty="0"/>
              <a:t> </a:t>
            </a:r>
            <a:r>
              <a:rPr spc="0" dirty="0"/>
              <a:t>2-2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940" y="1321053"/>
            <a:ext cx="76333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Real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Time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Operational Analytics enables users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run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analytics queries  directly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 operational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workload using columnstore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indexes.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One  possible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configuration 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run Analytics queries</a:t>
            </a:r>
            <a:r>
              <a:rPr sz="2000" spc="-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is: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1975" y="2636519"/>
            <a:ext cx="5730240" cy="3320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7403" y="2631948"/>
            <a:ext cx="5739765" cy="3329940"/>
          </a:xfrm>
          <a:custGeom>
            <a:avLst/>
            <a:gdLst/>
            <a:ahLst/>
            <a:cxnLst/>
            <a:rect l="l" t="t" r="r" b="b"/>
            <a:pathLst>
              <a:path w="5739765" h="3329940">
                <a:moveTo>
                  <a:pt x="0" y="3329940"/>
                </a:moveTo>
                <a:lnTo>
                  <a:pt x="5739384" y="3329940"/>
                </a:lnTo>
                <a:lnTo>
                  <a:pt x="5739384" y="0"/>
                </a:lnTo>
                <a:lnTo>
                  <a:pt x="0" y="0"/>
                </a:lnTo>
                <a:lnTo>
                  <a:pt x="0" y="3329940"/>
                </a:lnTo>
                <a:close/>
              </a:path>
            </a:pathLst>
          </a:custGeom>
          <a:ln w="914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6609" y="2794380"/>
            <a:ext cx="643255" cy="735965"/>
          </a:xfrm>
          <a:custGeom>
            <a:avLst/>
            <a:gdLst/>
            <a:ahLst/>
            <a:cxnLst/>
            <a:rect l="l" t="t" r="r" b="b"/>
            <a:pathLst>
              <a:path w="643254" h="735964">
                <a:moveTo>
                  <a:pt x="160782" y="413893"/>
                </a:moveTo>
                <a:lnTo>
                  <a:pt x="0" y="593471"/>
                </a:lnTo>
                <a:lnTo>
                  <a:pt x="160782" y="735457"/>
                </a:lnTo>
                <a:lnTo>
                  <a:pt x="160782" y="655066"/>
                </a:lnTo>
                <a:lnTo>
                  <a:pt x="209709" y="641489"/>
                </a:lnTo>
                <a:lnTo>
                  <a:pt x="256669" y="624652"/>
                </a:lnTo>
                <a:lnTo>
                  <a:pt x="301540" y="604721"/>
                </a:lnTo>
                <a:lnTo>
                  <a:pt x="344204" y="581860"/>
                </a:lnTo>
                <a:lnTo>
                  <a:pt x="384538" y="556235"/>
                </a:lnTo>
                <a:lnTo>
                  <a:pt x="422422" y="528012"/>
                </a:lnTo>
                <a:lnTo>
                  <a:pt x="457737" y="497357"/>
                </a:lnTo>
                <a:lnTo>
                  <a:pt x="460782" y="494284"/>
                </a:lnTo>
                <a:lnTo>
                  <a:pt x="160782" y="494284"/>
                </a:lnTo>
                <a:lnTo>
                  <a:pt x="160782" y="413893"/>
                </a:lnTo>
                <a:close/>
              </a:path>
              <a:path w="643254" h="735964">
                <a:moveTo>
                  <a:pt x="637159" y="0"/>
                </a:moveTo>
                <a:lnTo>
                  <a:pt x="628085" y="47144"/>
                </a:lnTo>
                <a:lnTo>
                  <a:pt x="615090" y="92964"/>
                </a:lnTo>
                <a:lnTo>
                  <a:pt x="598332" y="137298"/>
                </a:lnTo>
                <a:lnTo>
                  <a:pt x="577967" y="179983"/>
                </a:lnTo>
                <a:lnTo>
                  <a:pt x="554152" y="220857"/>
                </a:lnTo>
                <a:lnTo>
                  <a:pt x="527044" y="259758"/>
                </a:lnTo>
                <a:lnTo>
                  <a:pt x="496801" y="296524"/>
                </a:lnTo>
                <a:lnTo>
                  <a:pt x="463578" y="330991"/>
                </a:lnTo>
                <a:lnTo>
                  <a:pt x="427532" y="362998"/>
                </a:lnTo>
                <a:lnTo>
                  <a:pt x="388717" y="392450"/>
                </a:lnTo>
                <a:lnTo>
                  <a:pt x="347603" y="418982"/>
                </a:lnTo>
                <a:lnTo>
                  <a:pt x="304032" y="442634"/>
                </a:lnTo>
                <a:lnTo>
                  <a:pt x="258267" y="463177"/>
                </a:lnTo>
                <a:lnTo>
                  <a:pt x="210465" y="480447"/>
                </a:lnTo>
                <a:lnTo>
                  <a:pt x="160782" y="494284"/>
                </a:lnTo>
                <a:lnTo>
                  <a:pt x="460782" y="494284"/>
                </a:lnTo>
                <a:lnTo>
                  <a:pt x="490360" y="464434"/>
                </a:lnTo>
                <a:lnTo>
                  <a:pt x="520173" y="429410"/>
                </a:lnTo>
                <a:lnTo>
                  <a:pt x="547095" y="392382"/>
                </a:lnTo>
                <a:lnTo>
                  <a:pt x="570881" y="353720"/>
                </a:lnTo>
                <a:lnTo>
                  <a:pt x="591537" y="313384"/>
                </a:lnTo>
                <a:lnTo>
                  <a:pt x="608899" y="271609"/>
                </a:lnTo>
                <a:lnTo>
                  <a:pt x="622847" y="228560"/>
                </a:lnTo>
                <a:lnTo>
                  <a:pt x="633260" y="184402"/>
                </a:lnTo>
                <a:lnTo>
                  <a:pt x="640019" y="139302"/>
                </a:lnTo>
                <a:lnTo>
                  <a:pt x="643001" y="93425"/>
                </a:lnTo>
                <a:lnTo>
                  <a:pt x="642088" y="46935"/>
                </a:lnTo>
                <a:lnTo>
                  <a:pt x="63715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6609" y="2120645"/>
            <a:ext cx="643255" cy="754380"/>
          </a:xfrm>
          <a:custGeom>
            <a:avLst/>
            <a:gdLst/>
            <a:ahLst/>
            <a:cxnLst/>
            <a:rect l="l" t="t" r="r" b="b"/>
            <a:pathLst>
              <a:path w="643254" h="754380">
                <a:moveTo>
                  <a:pt x="0" y="0"/>
                </a:moveTo>
                <a:lnTo>
                  <a:pt x="0" y="160781"/>
                </a:lnTo>
                <a:lnTo>
                  <a:pt x="50263" y="162567"/>
                </a:lnTo>
                <a:lnTo>
                  <a:pt x="99469" y="167835"/>
                </a:lnTo>
                <a:lnTo>
                  <a:pt x="147472" y="176454"/>
                </a:lnTo>
                <a:lnTo>
                  <a:pt x="194131" y="188292"/>
                </a:lnTo>
                <a:lnTo>
                  <a:pt x="239303" y="203216"/>
                </a:lnTo>
                <a:lnTo>
                  <a:pt x="282844" y="221096"/>
                </a:lnTo>
                <a:lnTo>
                  <a:pt x="324611" y="241798"/>
                </a:lnTo>
                <a:lnTo>
                  <a:pt x="364463" y="265191"/>
                </a:lnTo>
                <a:lnTo>
                  <a:pt x="402256" y="291143"/>
                </a:lnTo>
                <a:lnTo>
                  <a:pt x="437846" y="319523"/>
                </a:lnTo>
                <a:lnTo>
                  <a:pt x="471091" y="350197"/>
                </a:lnTo>
                <a:lnTo>
                  <a:pt x="501849" y="383034"/>
                </a:lnTo>
                <a:lnTo>
                  <a:pt x="529975" y="417902"/>
                </a:lnTo>
                <a:lnTo>
                  <a:pt x="555328" y="454669"/>
                </a:lnTo>
                <a:lnTo>
                  <a:pt x="577764" y="493203"/>
                </a:lnTo>
                <a:lnTo>
                  <a:pt x="597141" y="533372"/>
                </a:lnTo>
                <a:lnTo>
                  <a:pt x="613315" y="575045"/>
                </a:lnTo>
                <a:lnTo>
                  <a:pt x="626144" y="618088"/>
                </a:lnTo>
                <a:lnTo>
                  <a:pt x="635484" y="662371"/>
                </a:lnTo>
                <a:lnTo>
                  <a:pt x="641193" y="707761"/>
                </a:lnTo>
                <a:lnTo>
                  <a:pt x="643127" y="754126"/>
                </a:lnTo>
                <a:lnTo>
                  <a:pt x="643127" y="593471"/>
                </a:lnTo>
                <a:lnTo>
                  <a:pt x="641193" y="547088"/>
                </a:lnTo>
                <a:lnTo>
                  <a:pt x="635484" y="501683"/>
                </a:lnTo>
                <a:lnTo>
                  <a:pt x="626144" y="457386"/>
                </a:lnTo>
                <a:lnTo>
                  <a:pt x="613315" y="414330"/>
                </a:lnTo>
                <a:lnTo>
                  <a:pt x="597141" y="372646"/>
                </a:lnTo>
                <a:lnTo>
                  <a:pt x="577764" y="332467"/>
                </a:lnTo>
                <a:lnTo>
                  <a:pt x="555328" y="293925"/>
                </a:lnTo>
                <a:lnTo>
                  <a:pt x="529975" y="257150"/>
                </a:lnTo>
                <a:lnTo>
                  <a:pt x="501849" y="222275"/>
                </a:lnTo>
                <a:lnTo>
                  <a:pt x="471091" y="189433"/>
                </a:lnTo>
                <a:lnTo>
                  <a:pt x="437846" y="158754"/>
                </a:lnTo>
                <a:lnTo>
                  <a:pt x="402256" y="130371"/>
                </a:lnTo>
                <a:lnTo>
                  <a:pt x="364463" y="104416"/>
                </a:lnTo>
                <a:lnTo>
                  <a:pt x="324611" y="81021"/>
                </a:lnTo>
                <a:lnTo>
                  <a:pt x="282844" y="60317"/>
                </a:lnTo>
                <a:lnTo>
                  <a:pt x="239303" y="42436"/>
                </a:lnTo>
                <a:lnTo>
                  <a:pt x="194131" y="27511"/>
                </a:lnTo>
                <a:lnTo>
                  <a:pt x="147472" y="15672"/>
                </a:lnTo>
                <a:lnTo>
                  <a:pt x="99469" y="7053"/>
                </a:lnTo>
                <a:lnTo>
                  <a:pt x="50263" y="178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6609" y="2120645"/>
            <a:ext cx="643255" cy="1409700"/>
          </a:xfrm>
          <a:custGeom>
            <a:avLst/>
            <a:gdLst/>
            <a:ahLst/>
            <a:cxnLst/>
            <a:rect l="l" t="t" r="r" b="b"/>
            <a:pathLst>
              <a:path w="643254" h="1409700">
                <a:moveTo>
                  <a:pt x="643127" y="754126"/>
                </a:moveTo>
                <a:lnTo>
                  <a:pt x="641193" y="707761"/>
                </a:lnTo>
                <a:lnTo>
                  <a:pt x="635484" y="662371"/>
                </a:lnTo>
                <a:lnTo>
                  <a:pt x="626144" y="618088"/>
                </a:lnTo>
                <a:lnTo>
                  <a:pt x="613315" y="575045"/>
                </a:lnTo>
                <a:lnTo>
                  <a:pt x="597141" y="533372"/>
                </a:lnTo>
                <a:lnTo>
                  <a:pt x="577764" y="493203"/>
                </a:lnTo>
                <a:lnTo>
                  <a:pt x="555328" y="454669"/>
                </a:lnTo>
                <a:lnTo>
                  <a:pt x="529975" y="417902"/>
                </a:lnTo>
                <a:lnTo>
                  <a:pt x="501849" y="383034"/>
                </a:lnTo>
                <a:lnTo>
                  <a:pt x="471091" y="350197"/>
                </a:lnTo>
                <a:lnTo>
                  <a:pt x="437846" y="319523"/>
                </a:lnTo>
                <a:lnTo>
                  <a:pt x="402256" y="291143"/>
                </a:lnTo>
                <a:lnTo>
                  <a:pt x="364463" y="265191"/>
                </a:lnTo>
                <a:lnTo>
                  <a:pt x="324611" y="241798"/>
                </a:lnTo>
                <a:lnTo>
                  <a:pt x="282844" y="221096"/>
                </a:lnTo>
                <a:lnTo>
                  <a:pt x="239303" y="203216"/>
                </a:lnTo>
                <a:lnTo>
                  <a:pt x="194131" y="188292"/>
                </a:lnTo>
                <a:lnTo>
                  <a:pt x="147472" y="176454"/>
                </a:lnTo>
                <a:lnTo>
                  <a:pt x="99469" y="167835"/>
                </a:lnTo>
                <a:lnTo>
                  <a:pt x="50263" y="162567"/>
                </a:lnTo>
                <a:lnTo>
                  <a:pt x="0" y="160781"/>
                </a:lnTo>
                <a:lnTo>
                  <a:pt x="0" y="0"/>
                </a:lnTo>
                <a:lnTo>
                  <a:pt x="50263" y="1785"/>
                </a:lnTo>
                <a:lnTo>
                  <a:pt x="99469" y="7053"/>
                </a:lnTo>
                <a:lnTo>
                  <a:pt x="147472" y="15672"/>
                </a:lnTo>
                <a:lnTo>
                  <a:pt x="194131" y="27511"/>
                </a:lnTo>
                <a:lnTo>
                  <a:pt x="239303" y="42436"/>
                </a:lnTo>
                <a:lnTo>
                  <a:pt x="282844" y="60317"/>
                </a:lnTo>
                <a:lnTo>
                  <a:pt x="324611" y="81021"/>
                </a:lnTo>
                <a:lnTo>
                  <a:pt x="364463" y="104416"/>
                </a:lnTo>
                <a:lnTo>
                  <a:pt x="402256" y="130371"/>
                </a:lnTo>
                <a:lnTo>
                  <a:pt x="437846" y="158754"/>
                </a:lnTo>
                <a:lnTo>
                  <a:pt x="471091" y="189433"/>
                </a:lnTo>
                <a:lnTo>
                  <a:pt x="501849" y="222275"/>
                </a:lnTo>
                <a:lnTo>
                  <a:pt x="529975" y="257150"/>
                </a:lnTo>
                <a:lnTo>
                  <a:pt x="555328" y="293925"/>
                </a:lnTo>
                <a:lnTo>
                  <a:pt x="577764" y="332467"/>
                </a:lnTo>
                <a:lnTo>
                  <a:pt x="597141" y="372646"/>
                </a:lnTo>
                <a:lnTo>
                  <a:pt x="613315" y="414330"/>
                </a:lnTo>
                <a:lnTo>
                  <a:pt x="626144" y="457386"/>
                </a:lnTo>
                <a:lnTo>
                  <a:pt x="635484" y="501683"/>
                </a:lnTo>
                <a:lnTo>
                  <a:pt x="641193" y="547088"/>
                </a:lnTo>
                <a:lnTo>
                  <a:pt x="643127" y="593471"/>
                </a:lnTo>
                <a:lnTo>
                  <a:pt x="643127" y="754126"/>
                </a:lnTo>
                <a:lnTo>
                  <a:pt x="641091" y="801502"/>
                </a:lnTo>
                <a:lnTo>
                  <a:pt x="635074" y="848002"/>
                </a:lnTo>
                <a:lnTo>
                  <a:pt x="625214" y="893462"/>
                </a:lnTo>
                <a:lnTo>
                  <a:pt x="611649" y="937718"/>
                </a:lnTo>
                <a:lnTo>
                  <a:pt x="594516" y="980605"/>
                </a:lnTo>
                <a:lnTo>
                  <a:pt x="573953" y="1021961"/>
                </a:lnTo>
                <a:lnTo>
                  <a:pt x="550098" y="1061619"/>
                </a:lnTo>
                <a:lnTo>
                  <a:pt x="523089" y="1099418"/>
                </a:lnTo>
                <a:lnTo>
                  <a:pt x="493063" y="1135191"/>
                </a:lnTo>
                <a:lnTo>
                  <a:pt x="460158" y="1168776"/>
                </a:lnTo>
                <a:lnTo>
                  <a:pt x="424511" y="1200008"/>
                </a:lnTo>
                <a:lnTo>
                  <a:pt x="386262" y="1228723"/>
                </a:lnTo>
                <a:lnTo>
                  <a:pt x="345546" y="1254757"/>
                </a:lnTo>
                <a:lnTo>
                  <a:pt x="302503" y="1277946"/>
                </a:lnTo>
                <a:lnTo>
                  <a:pt x="257269" y="1298125"/>
                </a:lnTo>
                <a:lnTo>
                  <a:pt x="209983" y="1315132"/>
                </a:lnTo>
                <a:lnTo>
                  <a:pt x="160781" y="1328801"/>
                </a:lnTo>
                <a:lnTo>
                  <a:pt x="160781" y="1409192"/>
                </a:lnTo>
                <a:lnTo>
                  <a:pt x="0" y="1267206"/>
                </a:lnTo>
                <a:lnTo>
                  <a:pt x="160781" y="1087628"/>
                </a:lnTo>
                <a:lnTo>
                  <a:pt x="160781" y="1168019"/>
                </a:lnTo>
                <a:lnTo>
                  <a:pt x="210465" y="1154182"/>
                </a:lnTo>
                <a:lnTo>
                  <a:pt x="258267" y="1136912"/>
                </a:lnTo>
                <a:lnTo>
                  <a:pt x="304032" y="1116369"/>
                </a:lnTo>
                <a:lnTo>
                  <a:pt x="347603" y="1092717"/>
                </a:lnTo>
                <a:lnTo>
                  <a:pt x="388822" y="1066117"/>
                </a:lnTo>
                <a:lnTo>
                  <a:pt x="427532" y="1036733"/>
                </a:lnTo>
                <a:lnTo>
                  <a:pt x="463578" y="1004726"/>
                </a:lnTo>
                <a:lnTo>
                  <a:pt x="496801" y="970259"/>
                </a:lnTo>
                <a:lnTo>
                  <a:pt x="527044" y="933493"/>
                </a:lnTo>
                <a:lnTo>
                  <a:pt x="554152" y="894592"/>
                </a:lnTo>
                <a:lnTo>
                  <a:pt x="577967" y="853718"/>
                </a:lnTo>
                <a:lnTo>
                  <a:pt x="598332" y="811033"/>
                </a:lnTo>
                <a:lnTo>
                  <a:pt x="615090" y="766699"/>
                </a:lnTo>
                <a:lnTo>
                  <a:pt x="628085" y="720879"/>
                </a:lnTo>
                <a:lnTo>
                  <a:pt x="637158" y="673735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1698" y="6561226"/>
            <a:ext cx="821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© Aptech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6385" y="6561226"/>
            <a:ext cx="19272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Server Inside Out/ Session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17660" y="6561226"/>
            <a:ext cx="965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1908</Words>
  <Application>Microsoft Office PowerPoint</Application>
  <PresentationFormat>On-screen Show (4:3)</PresentationFormat>
  <Paragraphs>422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Session 17</vt:lpstr>
      <vt:lpstr>Objectives </vt:lpstr>
      <vt:lpstr>New Features of SQL Server 2016</vt:lpstr>
      <vt:lpstr>Enhancements in SQL Server 2016 </vt:lpstr>
      <vt:lpstr>Conventional Methods of Data</vt:lpstr>
      <vt:lpstr>Conventional Methods of Data</vt:lpstr>
      <vt:lpstr>Recommended Configuration </vt:lpstr>
      <vt:lpstr>Real Time Operational Analytics 1-2 </vt:lpstr>
      <vt:lpstr>Real Time Operational Analytics 2-2 </vt:lpstr>
      <vt:lpstr>Steps to Perform Real Time</vt:lpstr>
      <vt:lpstr>In-memory Enhancements and</vt:lpstr>
      <vt:lpstr>NonClustered Columnstore Index</vt:lpstr>
      <vt:lpstr>Challenges with NCCI Configuration</vt:lpstr>
      <vt:lpstr>Native JSON Support </vt:lpstr>
      <vt:lpstr>Exporting Tabular Data as JSON</vt:lpstr>
      <vt:lpstr>Exporting Tabular Data as JSON</vt:lpstr>
      <vt:lpstr>Exporting Tabular Data as JSON</vt:lpstr>
      <vt:lpstr>Exporting Tabular Data as JSON</vt:lpstr>
      <vt:lpstr>Exporting Tabular Data as JSON</vt:lpstr>
      <vt:lpstr>AlwaysOn </vt:lpstr>
      <vt:lpstr>Availability Group </vt:lpstr>
      <vt:lpstr>Availability Databases </vt:lpstr>
      <vt:lpstr>Availability Replicas </vt:lpstr>
      <vt:lpstr>Availability Modes </vt:lpstr>
      <vt:lpstr>Types of Failover </vt:lpstr>
      <vt:lpstr>Active Secondary Replicas </vt:lpstr>
      <vt:lpstr>Session-Timeout Period </vt:lpstr>
      <vt:lpstr>Automatic Page Repair </vt:lpstr>
      <vt:lpstr>Enhanced Features in SQL Server 2016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Karumanchi, Lakshmi</dc:creator>
  <cp:lastModifiedBy>Thuy Le Mong</cp:lastModifiedBy>
  <cp:revision>2</cp:revision>
  <dcterms:created xsi:type="dcterms:W3CDTF">2017-10-15T06:21:38Z</dcterms:created>
  <dcterms:modified xsi:type="dcterms:W3CDTF">2017-10-16T09:40:17Z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