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312E-989E-4D19-ADD9-4FDE2E8F7AD6}" type="datetimeFigureOut">
              <a:rPr lang="en-US" smtClean="0"/>
              <a:t>16-Oct-17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2CFD5-CF6E-4C22-BA37-E93E0433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Impacted : </a:t>
            </a:r>
            <a:r>
              <a:rPr lang="en-US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2CFD5-CF6E-4C22-BA37-E93E0433C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74114"/>
            <a:ext cx="866457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1393" y="6657314"/>
            <a:ext cx="82169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36029" y="6657314"/>
            <a:ext cx="192912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4326" y="6657314"/>
            <a:ext cx="12255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4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2205" y="26492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90" dirty="0"/>
              <a:t> </a:t>
            </a:r>
            <a:r>
              <a:rPr u="none" spc="-5" dirty="0"/>
              <a:t>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52650" y="1697863"/>
            <a:ext cx="400748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Enhancements</a:t>
            </a:r>
            <a:r>
              <a:rPr sz="44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in  SQL Server</a:t>
            </a:r>
            <a:r>
              <a:rPr sz="4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2016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5049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Creating </a:t>
            </a:r>
            <a:r>
              <a:rPr sz="2800" u="none" spc="-5" dirty="0"/>
              <a:t>System-Versioned</a:t>
            </a:r>
            <a:r>
              <a:rPr sz="2800" u="none" spc="25" dirty="0"/>
              <a:t> </a:t>
            </a:r>
            <a:r>
              <a:rPr sz="2800" u="none" spc="-10" dirty="0"/>
              <a:t>Tables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678173" y="6622186"/>
            <a:ext cx="8216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2810" y="6622186"/>
            <a:ext cx="1929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7227" y="2136648"/>
            <a:ext cx="4514087" cy="1738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16401" y="2573223"/>
            <a:ext cx="318897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mbria"/>
                <a:cs typeface="Cambria"/>
              </a:rPr>
              <a:t>Add two </a:t>
            </a:r>
            <a:r>
              <a:rPr sz="1800" b="1" spc="-5" dirty="0">
                <a:latin typeface="Cambria"/>
                <a:cs typeface="Cambria"/>
              </a:rPr>
              <a:t>datetime2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columns</a:t>
            </a:r>
            <a:endParaRPr sz="1800">
              <a:latin typeface="Cambria"/>
              <a:cs typeface="Cambria"/>
            </a:endParaRPr>
          </a:p>
          <a:p>
            <a:pPr marL="184785" marR="5080" indent="-172085">
              <a:lnSpc>
                <a:spcPts val="190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mbria"/>
                <a:cs typeface="Cambria"/>
              </a:rPr>
              <a:t>Include </a:t>
            </a:r>
            <a:r>
              <a:rPr sz="1800" spc="-15" dirty="0">
                <a:latin typeface="Cambria"/>
                <a:cs typeface="Cambria"/>
              </a:rPr>
              <a:t>keyword </a:t>
            </a:r>
            <a:r>
              <a:rPr sz="1800" b="1" spc="-5" dirty="0">
                <a:latin typeface="Cambria"/>
                <a:cs typeface="Cambria"/>
              </a:rPr>
              <a:t>PERIOD </a:t>
            </a:r>
            <a:r>
              <a:rPr sz="1800" b="1" spc="-15" dirty="0">
                <a:latin typeface="Cambria"/>
                <a:cs typeface="Cambria"/>
              </a:rPr>
              <a:t>FOR  </a:t>
            </a:r>
            <a:r>
              <a:rPr sz="1800" b="1" spc="-10" dirty="0">
                <a:latin typeface="Cambria"/>
                <a:cs typeface="Cambria"/>
              </a:rPr>
              <a:t>SYSTEM_TIME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246" y="2472639"/>
            <a:ext cx="2186940" cy="10242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ctr">
              <a:lnSpc>
                <a:spcPct val="88100"/>
              </a:lnSpc>
              <a:spcBef>
                <a:spcPts val="359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Create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table and</a:t>
            </a:r>
            <a:r>
              <a:rPr sz="18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add  columns to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store  ‘From-date’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‘To-</a:t>
            </a:r>
            <a:endParaRPr sz="1800">
              <a:latin typeface="Cambria"/>
              <a:cs typeface="Cambria"/>
            </a:endParaRPr>
          </a:p>
          <a:p>
            <a:pPr marL="1905" algn="ctr">
              <a:lnSpc>
                <a:spcPts val="1895"/>
              </a:lnSpc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date’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record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67227" y="4384547"/>
            <a:ext cx="4514087" cy="1738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16401" y="4963159"/>
            <a:ext cx="392112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085">
              <a:lnSpc>
                <a:spcPts val="1900"/>
              </a:lnSpc>
              <a:spcBef>
                <a:spcPts val="38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mbria"/>
                <a:cs typeface="Cambria"/>
              </a:rPr>
              <a:t>Use </a:t>
            </a:r>
            <a:r>
              <a:rPr sz="1800" b="1" spc="-5" dirty="0">
                <a:latin typeface="Cambria"/>
                <a:cs typeface="Cambria"/>
              </a:rPr>
              <a:t>ENABLE </a:t>
            </a:r>
            <a:r>
              <a:rPr sz="1800" b="1" spc="-10" dirty="0">
                <a:latin typeface="Cambria"/>
                <a:cs typeface="Cambria"/>
              </a:rPr>
              <a:t>SYSTEM_VERSIONING</a:t>
            </a:r>
            <a:r>
              <a:rPr sz="1800" b="1" spc="-9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  </a:t>
            </a:r>
            <a:r>
              <a:rPr sz="1800" b="1" spc="-5" dirty="0">
                <a:latin typeface="Cambria"/>
                <a:cs typeface="Cambria"/>
              </a:rPr>
              <a:t>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004" y="1914144"/>
            <a:ext cx="2615184" cy="44775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2627" y="4842509"/>
            <a:ext cx="1732914" cy="7829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635" algn="ctr">
              <a:lnSpc>
                <a:spcPct val="88100"/>
              </a:lnSpc>
              <a:spcBef>
                <a:spcPts val="355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Enable 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System  Versioning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the  table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637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Example to </a:t>
            </a:r>
            <a:r>
              <a:rPr sz="2800" u="none" spc="-10" dirty="0"/>
              <a:t>Create </a:t>
            </a:r>
            <a:r>
              <a:rPr sz="2800" u="none" spc="-5" dirty="0"/>
              <a:t>System-Versioned</a:t>
            </a:r>
            <a:r>
              <a:rPr sz="2800" u="none" spc="75" dirty="0"/>
              <a:t> </a:t>
            </a:r>
            <a:r>
              <a:rPr sz="2800" u="none" spc="-10" dirty="0"/>
              <a:t>Table</a:t>
            </a:r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439673" y="1264158"/>
            <a:ext cx="8179434" cy="1772920"/>
          </a:xfrm>
          <a:custGeom>
            <a:avLst/>
            <a:gdLst/>
            <a:ahLst/>
            <a:cxnLst/>
            <a:rect l="l" t="t" r="r" b="b"/>
            <a:pathLst>
              <a:path w="8179434" h="1772920">
                <a:moveTo>
                  <a:pt x="7883906" y="0"/>
                </a:moveTo>
                <a:lnTo>
                  <a:pt x="295414" y="0"/>
                </a:lnTo>
                <a:lnTo>
                  <a:pt x="247495" y="3864"/>
                </a:lnTo>
                <a:lnTo>
                  <a:pt x="202039" y="15055"/>
                </a:lnTo>
                <a:lnTo>
                  <a:pt x="159652" y="32962"/>
                </a:lnTo>
                <a:lnTo>
                  <a:pt x="120944" y="56981"/>
                </a:lnTo>
                <a:lnTo>
                  <a:pt x="86523" y="86502"/>
                </a:lnTo>
                <a:lnTo>
                  <a:pt x="56996" y="120920"/>
                </a:lnTo>
                <a:lnTo>
                  <a:pt x="32972" y="159626"/>
                </a:lnTo>
                <a:lnTo>
                  <a:pt x="15060" y="202013"/>
                </a:lnTo>
                <a:lnTo>
                  <a:pt x="3866" y="247474"/>
                </a:lnTo>
                <a:lnTo>
                  <a:pt x="0" y="295401"/>
                </a:lnTo>
                <a:lnTo>
                  <a:pt x="0" y="1477010"/>
                </a:lnTo>
                <a:lnTo>
                  <a:pt x="3866" y="1524937"/>
                </a:lnTo>
                <a:lnTo>
                  <a:pt x="15060" y="1570398"/>
                </a:lnTo>
                <a:lnTo>
                  <a:pt x="32972" y="1612785"/>
                </a:lnTo>
                <a:lnTo>
                  <a:pt x="56996" y="1651491"/>
                </a:lnTo>
                <a:lnTo>
                  <a:pt x="86523" y="1685909"/>
                </a:lnTo>
                <a:lnTo>
                  <a:pt x="120944" y="1715430"/>
                </a:lnTo>
                <a:lnTo>
                  <a:pt x="159652" y="1739449"/>
                </a:lnTo>
                <a:lnTo>
                  <a:pt x="202039" y="1757356"/>
                </a:lnTo>
                <a:lnTo>
                  <a:pt x="247495" y="1768547"/>
                </a:lnTo>
                <a:lnTo>
                  <a:pt x="295414" y="1772412"/>
                </a:lnTo>
                <a:lnTo>
                  <a:pt x="7883906" y="1772412"/>
                </a:lnTo>
                <a:lnTo>
                  <a:pt x="7931833" y="1768547"/>
                </a:lnTo>
                <a:lnTo>
                  <a:pt x="7977294" y="1757356"/>
                </a:lnTo>
                <a:lnTo>
                  <a:pt x="8019681" y="1739449"/>
                </a:lnTo>
                <a:lnTo>
                  <a:pt x="8058387" y="1715430"/>
                </a:lnTo>
                <a:lnTo>
                  <a:pt x="8092805" y="1685909"/>
                </a:lnTo>
                <a:lnTo>
                  <a:pt x="8122326" y="1651491"/>
                </a:lnTo>
                <a:lnTo>
                  <a:pt x="8146345" y="1612785"/>
                </a:lnTo>
                <a:lnTo>
                  <a:pt x="8164252" y="1570398"/>
                </a:lnTo>
                <a:lnTo>
                  <a:pt x="8175443" y="1524937"/>
                </a:lnTo>
                <a:lnTo>
                  <a:pt x="8179308" y="1477010"/>
                </a:lnTo>
                <a:lnTo>
                  <a:pt x="8179308" y="295401"/>
                </a:lnTo>
                <a:lnTo>
                  <a:pt x="8175443" y="247474"/>
                </a:lnTo>
                <a:lnTo>
                  <a:pt x="8164252" y="202013"/>
                </a:lnTo>
                <a:lnTo>
                  <a:pt x="8146345" y="159626"/>
                </a:lnTo>
                <a:lnTo>
                  <a:pt x="8122326" y="120920"/>
                </a:lnTo>
                <a:lnTo>
                  <a:pt x="8092805" y="86502"/>
                </a:lnTo>
                <a:lnTo>
                  <a:pt x="8058387" y="56981"/>
                </a:lnTo>
                <a:lnTo>
                  <a:pt x="8019681" y="32962"/>
                </a:lnTo>
                <a:lnTo>
                  <a:pt x="7977294" y="15055"/>
                </a:lnTo>
                <a:lnTo>
                  <a:pt x="7931833" y="3864"/>
                </a:lnTo>
                <a:lnTo>
                  <a:pt x="788390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673" y="1264158"/>
            <a:ext cx="8179434" cy="1772920"/>
          </a:xfrm>
          <a:custGeom>
            <a:avLst/>
            <a:gdLst/>
            <a:ahLst/>
            <a:cxnLst/>
            <a:rect l="l" t="t" r="r" b="b"/>
            <a:pathLst>
              <a:path w="8179434" h="1772920">
                <a:moveTo>
                  <a:pt x="0" y="295401"/>
                </a:moveTo>
                <a:lnTo>
                  <a:pt x="3866" y="247474"/>
                </a:lnTo>
                <a:lnTo>
                  <a:pt x="15060" y="202013"/>
                </a:lnTo>
                <a:lnTo>
                  <a:pt x="32972" y="159626"/>
                </a:lnTo>
                <a:lnTo>
                  <a:pt x="56996" y="120920"/>
                </a:lnTo>
                <a:lnTo>
                  <a:pt x="86523" y="86502"/>
                </a:lnTo>
                <a:lnTo>
                  <a:pt x="120944" y="56981"/>
                </a:lnTo>
                <a:lnTo>
                  <a:pt x="159652" y="32962"/>
                </a:lnTo>
                <a:lnTo>
                  <a:pt x="202039" y="15055"/>
                </a:lnTo>
                <a:lnTo>
                  <a:pt x="247495" y="3864"/>
                </a:lnTo>
                <a:lnTo>
                  <a:pt x="295414" y="0"/>
                </a:lnTo>
                <a:lnTo>
                  <a:pt x="7883906" y="0"/>
                </a:lnTo>
                <a:lnTo>
                  <a:pt x="7931833" y="3864"/>
                </a:lnTo>
                <a:lnTo>
                  <a:pt x="7977294" y="15055"/>
                </a:lnTo>
                <a:lnTo>
                  <a:pt x="8019681" y="32962"/>
                </a:lnTo>
                <a:lnTo>
                  <a:pt x="8058387" y="56981"/>
                </a:lnTo>
                <a:lnTo>
                  <a:pt x="8092805" y="86502"/>
                </a:lnTo>
                <a:lnTo>
                  <a:pt x="8122326" y="120920"/>
                </a:lnTo>
                <a:lnTo>
                  <a:pt x="8146345" y="159626"/>
                </a:lnTo>
                <a:lnTo>
                  <a:pt x="8164252" y="202013"/>
                </a:lnTo>
                <a:lnTo>
                  <a:pt x="8175443" y="247474"/>
                </a:lnTo>
                <a:lnTo>
                  <a:pt x="8179308" y="295401"/>
                </a:lnTo>
                <a:lnTo>
                  <a:pt x="8179308" y="1477010"/>
                </a:lnTo>
                <a:lnTo>
                  <a:pt x="8175443" y="1524937"/>
                </a:lnTo>
                <a:lnTo>
                  <a:pt x="8164252" y="1570398"/>
                </a:lnTo>
                <a:lnTo>
                  <a:pt x="8146345" y="1612785"/>
                </a:lnTo>
                <a:lnTo>
                  <a:pt x="8122326" y="1651491"/>
                </a:lnTo>
                <a:lnTo>
                  <a:pt x="8092805" y="1685909"/>
                </a:lnTo>
                <a:lnTo>
                  <a:pt x="8058387" y="1715430"/>
                </a:lnTo>
                <a:lnTo>
                  <a:pt x="8019681" y="1739449"/>
                </a:lnTo>
                <a:lnTo>
                  <a:pt x="7977294" y="1757356"/>
                </a:lnTo>
                <a:lnTo>
                  <a:pt x="7931833" y="1768547"/>
                </a:lnTo>
                <a:lnTo>
                  <a:pt x="7883906" y="1772412"/>
                </a:lnTo>
                <a:lnTo>
                  <a:pt x="295414" y="1772412"/>
                </a:lnTo>
                <a:lnTo>
                  <a:pt x="247495" y="1768547"/>
                </a:lnTo>
                <a:lnTo>
                  <a:pt x="202039" y="1757356"/>
                </a:lnTo>
                <a:lnTo>
                  <a:pt x="159652" y="1739449"/>
                </a:lnTo>
                <a:lnTo>
                  <a:pt x="120944" y="1715430"/>
                </a:lnTo>
                <a:lnTo>
                  <a:pt x="86523" y="1685909"/>
                </a:lnTo>
                <a:lnTo>
                  <a:pt x="56996" y="1651491"/>
                </a:lnTo>
                <a:lnTo>
                  <a:pt x="32972" y="1612785"/>
                </a:lnTo>
                <a:lnTo>
                  <a:pt x="15060" y="1570398"/>
                </a:lnTo>
                <a:lnTo>
                  <a:pt x="3866" y="1524937"/>
                </a:lnTo>
                <a:lnTo>
                  <a:pt x="0" y="1477010"/>
                </a:lnTo>
                <a:lnTo>
                  <a:pt x="0" y="295401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630" y="3213354"/>
            <a:ext cx="8179434" cy="1080770"/>
          </a:xfrm>
          <a:custGeom>
            <a:avLst/>
            <a:gdLst/>
            <a:ahLst/>
            <a:cxnLst/>
            <a:rect l="l" t="t" r="r" b="b"/>
            <a:pathLst>
              <a:path w="8179434" h="1080770">
                <a:moveTo>
                  <a:pt x="7999222" y="0"/>
                </a:moveTo>
                <a:lnTo>
                  <a:pt x="180086" y="0"/>
                </a:lnTo>
                <a:lnTo>
                  <a:pt x="132213" y="6434"/>
                </a:lnTo>
                <a:lnTo>
                  <a:pt x="89195" y="24590"/>
                </a:lnTo>
                <a:lnTo>
                  <a:pt x="52747" y="52752"/>
                </a:lnTo>
                <a:lnTo>
                  <a:pt x="24588" y="89201"/>
                </a:lnTo>
                <a:lnTo>
                  <a:pt x="6433" y="132218"/>
                </a:lnTo>
                <a:lnTo>
                  <a:pt x="0" y="180086"/>
                </a:lnTo>
                <a:lnTo>
                  <a:pt x="0" y="900430"/>
                </a:lnTo>
                <a:lnTo>
                  <a:pt x="6433" y="948297"/>
                </a:lnTo>
                <a:lnTo>
                  <a:pt x="24588" y="991314"/>
                </a:lnTo>
                <a:lnTo>
                  <a:pt x="52747" y="1027763"/>
                </a:lnTo>
                <a:lnTo>
                  <a:pt x="89195" y="1055925"/>
                </a:lnTo>
                <a:lnTo>
                  <a:pt x="132213" y="1074081"/>
                </a:lnTo>
                <a:lnTo>
                  <a:pt x="180086" y="1080516"/>
                </a:lnTo>
                <a:lnTo>
                  <a:pt x="7999222" y="1080516"/>
                </a:lnTo>
                <a:lnTo>
                  <a:pt x="8047089" y="1074081"/>
                </a:lnTo>
                <a:lnTo>
                  <a:pt x="8090106" y="1055925"/>
                </a:lnTo>
                <a:lnTo>
                  <a:pt x="8126555" y="1027763"/>
                </a:lnTo>
                <a:lnTo>
                  <a:pt x="8154717" y="991314"/>
                </a:lnTo>
                <a:lnTo>
                  <a:pt x="8172873" y="948297"/>
                </a:lnTo>
                <a:lnTo>
                  <a:pt x="8179308" y="900430"/>
                </a:lnTo>
                <a:lnTo>
                  <a:pt x="8179308" y="180086"/>
                </a:lnTo>
                <a:lnTo>
                  <a:pt x="8172873" y="132218"/>
                </a:lnTo>
                <a:lnTo>
                  <a:pt x="8154717" y="89201"/>
                </a:lnTo>
                <a:lnTo>
                  <a:pt x="8126555" y="52752"/>
                </a:lnTo>
                <a:lnTo>
                  <a:pt x="8090106" y="24590"/>
                </a:lnTo>
                <a:lnTo>
                  <a:pt x="8047089" y="6434"/>
                </a:lnTo>
                <a:lnTo>
                  <a:pt x="79992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630" y="3213354"/>
            <a:ext cx="8179434" cy="1080770"/>
          </a:xfrm>
          <a:custGeom>
            <a:avLst/>
            <a:gdLst/>
            <a:ahLst/>
            <a:cxnLst/>
            <a:rect l="l" t="t" r="r" b="b"/>
            <a:pathLst>
              <a:path w="8179434" h="1080770">
                <a:moveTo>
                  <a:pt x="0" y="180086"/>
                </a:moveTo>
                <a:lnTo>
                  <a:pt x="6433" y="132218"/>
                </a:lnTo>
                <a:lnTo>
                  <a:pt x="24588" y="89201"/>
                </a:lnTo>
                <a:lnTo>
                  <a:pt x="52747" y="52752"/>
                </a:lnTo>
                <a:lnTo>
                  <a:pt x="89195" y="24590"/>
                </a:lnTo>
                <a:lnTo>
                  <a:pt x="132213" y="6434"/>
                </a:lnTo>
                <a:lnTo>
                  <a:pt x="180086" y="0"/>
                </a:lnTo>
                <a:lnTo>
                  <a:pt x="7999222" y="0"/>
                </a:lnTo>
                <a:lnTo>
                  <a:pt x="8047089" y="6434"/>
                </a:lnTo>
                <a:lnTo>
                  <a:pt x="8090106" y="24590"/>
                </a:lnTo>
                <a:lnTo>
                  <a:pt x="8126555" y="52752"/>
                </a:lnTo>
                <a:lnTo>
                  <a:pt x="8154717" y="89201"/>
                </a:lnTo>
                <a:lnTo>
                  <a:pt x="8172873" y="132218"/>
                </a:lnTo>
                <a:lnTo>
                  <a:pt x="8179308" y="180086"/>
                </a:lnTo>
                <a:lnTo>
                  <a:pt x="8179308" y="900430"/>
                </a:lnTo>
                <a:lnTo>
                  <a:pt x="8172873" y="948297"/>
                </a:lnTo>
                <a:lnTo>
                  <a:pt x="8154717" y="991314"/>
                </a:lnTo>
                <a:lnTo>
                  <a:pt x="8126555" y="1027763"/>
                </a:lnTo>
                <a:lnTo>
                  <a:pt x="8090106" y="1055925"/>
                </a:lnTo>
                <a:lnTo>
                  <a:pt x="8047089" y="1074081"/>
                </a:lnTo>
                <a:lnTo>
                  <a:pt x="7999222" y="1080516"/>
                </a:lnTo>
                <a:lnTo>
                  <a:pt x="180086" y="1080516"/>
                </a:lnTo>
                <a:lnTo>
                  <a:pt x="132213" y="1074081"/>
                </a:lnTo>
                <a:lnTo>
                  <a:pt x="89195" y="1055925"/>
                </a:lnTo>
                <a:lnTo>
                  <a:pt x="52747" y="1027763"/>
                </a:lnTo>
                <a:lnTo>
                  <a:pt x="24588" y="991314"/>
                </a:lnTo>
                <a:lnTo>
                  <a:pt x="6433" y="948297"/>
                </a:lnTo>
                <a:lnTo>
                  <a:pt x="0" y="900430"/>
                </a:lnTo>
                <a:lnTo>
                  <a:pt x="0" y="180086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922" y="4510278"/>
            <a:ext cx="8179434" cy="1152525"/>
          </a:xfrm>
          <a:custGeom>
            <a:avLst/>
            <a:gdLst/>
            <a:ahLst/>
            <a:cxnLst/>
            <a:rect l="l" t="t" r="r" b="b"/>
            <a:pathLst>
              <a:path w="8179434" h="1152525">
                <a:moveTo>
                  <a:pt x="7987283" y="0"/>
                </a:moveTo>
                <a:lnTo>
                  <a:pt x="192036" y="0"/>
                </a:lnTo>
                <a:lnTo>
                  <a:pt x="148004" y="5071"/>
                </a:lnTo>
                <a:lnTo>
                  <a:pt x="107584" y="19518"/>
                </a:lnTo>
                <a:lnTo>
                  <a:pt x="71928" y="42187"/>
                </a:lnTo>
                <a:lnTo>
                  <a:pt x="42188" y="71925"/>
                </a:lnTo>
                <a:lnTo>
                  <a:pt x="19519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19"/>
                </a:lnTo>
                <a:lnTo>
                  <a:pt x="5071" y="1004147"/>
                </a:lnTo>
                <a:lnTo>
                  <a:pt x="19519" y="1044564"/>
                </a:lnTo>
                <a:lnTo>
                  <a:pt x="42188" y="1080218"/>
                </a:lnTo>
                <a:lnTo>
                  <a:pt x="71928" y="1109956"/>
                </a:lnTo>
                <a:lnTo>
                  <a:pt x="107584" y="1132625"/>
                </a:lnTo>
                <a:lnTo>
                  <a:pt x="148004" y="1147072"/>
                </a:lnTo>
                <a:lnTo>
                  <a:pt x="192036" y="1152144"/>
                </a:lnTo>
                <a:lnTo>
                  <a:pt x="7987283" y="1152144"/>
                </a:lnTo>
                <a:lnTo>
                  <a:pt x="8031311" y="1147072"/>
                </a:lnTo>
                <a:lnTo>
                  <a:pt x="8071728" y="1132625"/>
                </a:lnTo>
                <a:lnTo>
                  <a:pt x="8107382" y="1109956"/>
                </a:lnTo>
                <a:lnTo>
                  <a:pt x="8137120" y="1080218"/>
                </a:lnTo>
                <a:lnTo>
                  <a:pt x="8159789" y="1044564"/>
                </a:lnTo>
                <a:lnTo>
                  <a:pt x="8174236" y="1004147"/>
                </a:lnTo>
                <a:lnTo>
                  <a:pt x="8179308" y="960119"/>
                </a:lnTo>
                <a:lnTo>
                  <a:pt x="8179308" y="192024"/>
                </a:lnTo>
                <a:lnTo>
                  <a:pt x="8174236" y="147996"/>
                </a:lnTo>
                <a:lnTo>
                  <a:pt x="8159789" y="107579"/>
                </a:lnTo>
                <a:lnTo>
                  <a:pt x="8137120" y="71925"/>
                </a:lnTo>
                <a:lnTo>
                  <a:pt x="8107382" y="42187"/>
                </a:lnTo>
                <a:lnTo>
                  <a:pt x="8071728" y="19518"/>
                </a:lnTo>
                <a:lnTo>
                  <a:pt x="8031311" y="5071"/>
                </a:lnTo>
                <a:lnTo>
                  <a:pt x="798728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922" y="4510278"/>
            <a:ext cx="8179434" cy="1152525"/>
          </a:xfrm>
          <a:custGeom>
            <a:avLst/>
            <a:gdLst/>
            <a:ahLst/>
            <a:cxnLst/>
            <a:rect l="l" t="t" r="r" b="b"/>
            <a:pathLst>
              <a:path w="8179434" h="1152525">
                <a:moveTo>
                  <a:pt x="0" y="192024"/>
                </a:moveTo>
                <a:lnTo>
                  <a:pt x="5071" y="147996"/>
                </a:lnTo>
                <a:lnTo>
                  <a:pt x="19519" y="107579"/>
                </a:lnTo>
                <a:lnTo>
                  <a:pt x="42188" y="71925"/>
                </a:lnTo>
                <a:lnTo>
                  <a:pt x="71928" y="42187"/>
                </a:lnTo>
                <a:lnTo>
                  <a:pt x="107584" y="19518"/>
                </a:lnTo>
                <a:lnTo>
                  <a:pt x="148004" y="5071"/>
                </a:lnTo>
                <a:lnTo>
                  <a:pt x="192036" y="0"/>
                </a:lnTo>
                <a:lnTo>
                  <a:pt x="7987283" y="0"/>
                </a:lnTo>
                <a:lnTo>
                  <a:pt x="8031311" y="5071"/>
                </a:lnTo>
                <a:lnTo>
                  <a:pt x="8071728" y="19518"/>
                </a:lnTo>
                <a:lnTo>
                  <a:pt x="8107382" y="42187"/>
                </a:lnTo>
                <a:lnTo>
                  <a:pt x="8137120" y="71925"/>
                </a:lnTo>
                <a:lnTo>
                  <a:pt x="8159789" y="107579"/>
                </a:lnTo>
                <a:lnTo>
                  <a:pt x="8174236" y="147996"/>
                </a:lnTo>
                <a:lnTo>
                  <a:pt x="8179308" y="192024"/>
                </a:lnTo>
                <a:lnTo>
                  <a:pt x="8179308" y="960119"/>
                </a:lnTo>
                <a:lnTo>
                  <a:pt x="8174236" y="1004147"/>
                </a:lnTo>
                <a:lnTo>
                  <a:pt x="8159789" y="1044564"/>
                </a:lnTo>
                <a:lnTo>
                  <a:pt x="8137120" y="1080218"/>
                </a:lnTo>
                <a:lnTo>
                  <a:pt x="8107382" y="1109956"/>
                </a:lnTo>
                <a:lnTo>
                  <a:pt x="8071728" y="1132625"/>
                </a:lnTo>
                <a:lnTo>
                  <a:pt x="8031311" y="1147072"/>
                </a:lnTo>
                <a:lnTo>
                  <a:pt x="7987283" y="1152144"/>
                </a:lnTo>
                <a:lnTo>
                  <a:pt x="192036" y="1152144"/>
                </a:lnTo>
                <a:lnTo>
                  <a:pt x="148004" y="1147072"/>
                </a:lnTo>
                <a:lnTo>
                  <a:pt x="107584" y="1132625"/>
                </a:lnTo>
                <a:lnTo>
                  <a:pt x="71928" y="1109956"/>
                </a:lnTo>
                <a:lnTo>
                  <a:pt x="42188" y="1080218"/>
                </a:lnTo>
                <a:lnTo>
                  <a:pt x="19519" y="1044564"/>
                </a:lnTo>
                <a:lnTo>
                  <a:pt x="5071" y="1004147"/>
                </a:lnTo>
                <a:lnTo>
                  <a:pt x="0" y="960119"/>
                </a:lnTo>
                <a:lnTo>
                  <a:pt x="0" y="192024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9033" y="1286636"/>
            <a:ext cx="7672705" cy="433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ALTER TABLE</a:t>
            </a:r>
            <a:r>
              <a:rPr sz="1800" b="1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dbo.ExampleTable</a:t>
            </a:r>
            <a:endParaRPr sz="18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ADD ValidFrom datetime2 GENERATED ALWAYS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AS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ROW</a:t>
            </a:r>
            <a:r>
              <a:rPr sz="1800" b="1" spc="-6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START</a:t>
            </a:r>
            <a:endParaRPr sz="18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HIDDEN NOT</a:t>
            </a:r>
            <a:r>
              <a:rPr sz="1800" b="1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  <a:p>
            <a:pPr marL="17780" marR="140335" indent="410209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ValidTo datetime2 GENERATED ALWAYS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AS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ROW END HIDDEN 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NOT</a:t>
            </a:r>
            <a:r>
              <a:rPr sz="1800" b="1" spc="-2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PERIOD FOR SYSTEM_TIME (ValidFrom,</a:t>
            </a:r>
            <a:r>
              <a:rPr sz="1800" b="1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ValidTo);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ALTER TABLE</a:t>
            </a:r>
            <a:r>
              <a:rPr sz="1800" b="1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dbo.ExampleTable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SET (SYSTEM_VERSIONING 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ON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(HISTORY_TABLE</a:t>
            </a:r>
            <a:r>
              <a:rPr sz="1800" b="1" spc="-8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dbo.ExampleHistoryTable));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03835" marR="3501390" indent="-137160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INSERT INTO dbo.ExampleTable  (ExampleNumber, ExampleValue)  VALUES</a:t>
            </a:r>
            <a:endParaRPr sz="1800">
              <a:latin typeface="Courier New"/>
              <a:cs typeface="Courier New"/>
            </a:endParaRPr>
          </a:p>
          <a:p>
            <a:pPr marR="534479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(20500,</a:t>
            </a:r>
            <a:r>
              <a:rPr sz="1800" b="1" spc="-4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90100)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545" y="6513677"/>
            <a:ext cx="821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© Aptech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9232" y="6513677"/>
            <a:ext cx="19272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Server Inside Out/ Session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90558" y="6513677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475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Querying </a:t>
            </a:r>
            <a:r>
              <a:rPr sz="2800" u="none" spc="-5" dirty="0"/>
              <a:t>Time-Specific </a:t>
            </a:r>
            <a:r>
              <a:rPr sz="2800" u="none" spc="-10" dirty="0"/>
              <a:t>Data</a:t>
            </a:r>
            <a:r>
              <a:rPr sz="2800" u="none" spc="65" dirty="0"/>
              <a:t> </a:t>
            </a:r>
            <a:r>
              <a:rPr sz="2800" u="none" spc="-5" dirty="0"/>
              <a:t>1-2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570382" y="1369314"/>
            <a:ext cx="761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0" dirty="0">
                <a:solidFill>
                  <a:srgbClr val="DDDDDD"/>
                </a:solidFill>
                <a:latin typeface="Segoe UI Symbol"/>
                <a:cs typeface="Segoe UI Symbol"/>
              </a:rPr>
              <a:t>✕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‘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FOR SYSTEM_TIME’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clause is used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retrieve time specific data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762" y="2550414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762" y="2550414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25908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1355" y="2522220"/>
            <a:ext cx="3371088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0288" y="2520695"/>
            <a:ext cx="2209800" cy="458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8600" y="2549651"/>
            <a:ext cx="3276600" cy="30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8600" y="2549651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955" y="2842260"/>
            <a:ext cx="7638288" cy="8336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2869692"/>
            <a:ext cx="7543800" cy="739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2869692"/>
            <a:ext cx="7543800" cy="739140"/>
          </a:xfrm>
          <a:custGeom>
            <a:avLst/>
            <a:gdLst/>
            <a:ahLst/>
            <a:cxnLst/>
            <a:rect l="l" t="t" r="r" b="b"/>
            <a:pathLst>
              <a:path w="7543800" h="739139">
                <a:moveTo>
                  <a:pt x="0" y="739140"/>
                </a:moveTo>
                <a:lnTo>
                  <a:pt x="7543800" y="739140"/>
                </a:lnTo>
                <a:lnTo>
                  <a:pt x="7543800" y="0"/>
                </a:lnTo>
                <a:lnTo>
                  <a:pt x="0" y="0"/>
                </a:lnTo>
                <a:lnTo>
                  <a:pt x="0" y="739140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1772" y="2572334"/>
            <a:ext cx="7534909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>
              <a:lnSpc>
                <a:spcPct val="100000"/>
              </a:lnSpc>
              <a:spcBef>
                <a:spcPts val="105"/>
              </a:spcBef>
              <a:tabLst>
                <a:tab pos="427926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 at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specific time	</a:t>
            </a:r>
            <a:r>
              <a:rPr sz="1400" b="1" dirty="0">
                <a:latin typeface="Calibri"/>
                <a:cs typeface="Calibri"/>
              </a:rPr>
              <a:t>FOR </a:t>
            </a:r>
            <a:r>
              <a:rPr sz="1400" b="1" spc="-5" dirty="0">
                <a:latin typeface="Calibri"/>
                <a:cs typeface="Calibri"/>
              </a:rPr>
              <a:t>SYSTEM_TIME </a:t>
            </a:r>
            <a:r>
              <a:rPr sz="1400" b="1" dirty="0">
                <a:latin typeface="Calibri"/>
                <a:cs typeface="Calibri"/>
              </a:rPr>
              <a:t>AS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930"/>
              </a:spcBef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Example: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SELECT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* FROM dbo.BankAccount FOR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SYSTEM_TIME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AS OF</a:t>
            </a:r>
            <a:r>
              <a:rPr sz="1400" b="1" spc="-1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@DateTimeInHistory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2762" y="3984497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7"/>
                </a:moveTo>
                <a:lnTo>
                  <a:pt x="3276600" y="307847"/>
                </a:lnTo>
                <a:lnTo>
                  <a:pt x="327660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1355" y="3956303"/>
            <a:ext cx="3371088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8096" y="3954779"/>
            <a:ext cx="2234183" cy="458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8600" y="3983735"/>
            <a:ext cx="3276600" cy="307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8600" y="3983735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955" y="4267200"/>
            <a:ext cx="7638288" cy="12649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4294632"/>
            <a:ext cx="7543800" cy="1170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00" y="4294632"/>
            <a:ext cx="7543800" cy="1170940"/>
          </a:xfrm>
          <a:custGeom>
            <a:avLst/>
            <a:gdLst/>
            <a:ahLst/>
            <a:cxnLst/>
            <a:rect l="l" t="t" r="r" b="b"/>
            <a:pathLst>
              <a:path w="7543800" h="1170939">
                <a:moveTo>
                  <a:pt x="0" y="1170432"/>
                </a:moveTo>
                <a:lnTo>
                  <a:pt x="7543800" y="1170432"/>
                </a:lnTo>
                <a:lnTo>
                  <a:pt x="7543800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1772" y="3984497"/>
            <a:ext cx="7534909" cy="1217930"/>
          </a:xfrm>
          <a:prstGeom prst="rect">
            <a:avLst/>
          </a:prstGeom>
          <a:ln w="25907">
            <a:solidFill>
              <a:srgbClr val="36363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275"/>
              </a:spcBef>
              <a:tabLst>
                <a:tab pos="426656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 retrieve data in ‘from’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‘to’ times	</a:t>
            </a:r>
            <a:r>
              <a:rPr sz="1400" b="1" dirty="0">
                <a:latin typeface="Calibri"/>
                <a:cs typeface="Calibri"/>
              </a:rPr>
              <a:t>FOR </a:t>
            </a:r>
            <a:r>
              <a:rPr sz="1400" b="1" spc="-5" dirty="0">
                <a:latin typeface="Calibri"/>
                <a:cs typeface="Calibri"/>
              </a:rPr>
              <a:t>SYSTEM_TIME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FROM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SELECT PrimaryAccountNumber, CurrentAccountBalance,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ValidFrom,</a:t>
            </a:r>
            <a:r>
              <a:rPr sz="1400" b="1" spc="-1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ValidTo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FROM</a:t>
            </a:r>
            <a:r>
              <a:rPr sz="14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dbo.BankAccount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FOR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SYSTEM_TIME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FROM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'2016-07-04 06:26:00' TO '2016-07-04</a:t>
            </a:r>
            <a:r>
              <a:rPr sz="1400" b="1" spc="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06:28:00'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0679" y="6657314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65316" y="6657314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46668" y="6657314"/>
            <a:ext cx="16891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475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Querying </a:t>
            </a:r>
            <a:r>
              <a:rPr sz="2800" u="none" spc="-5" dirty="0"/>
              <a:t>Time-Specific </a:t>
            </a:r>
            <a:r>
              <a:rPr sz="2800" u="none" spc="-10" dirty="0"/>
              <a:t>Data</a:t>
            </a:r>
            <a:r>
              <a:rPr sz="2800" u="none" spc="80" dirty="0"/>
              <a:t> </a:t>
            </a:r>
            <a:r>
              <a:rPr sz="2800" u="none" spc="-10" dirty="0"/>
              <a:t>2-2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570382" y="1369314"/>
            <a:ext cx="761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0" dirty="0">
                <a:solidFill>
                  <a:srgbClr val="DDDDDD"/>
                </a:solidFill>
                <a:latin typeface="Segoe UI Symbol"/>
                <a:cs typeface="Segoe UI Symbol"/>
              </a:rPr>
              <a:t>✕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‘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FOR SYSTEM_TIME’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clause is used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retrieve time specific data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762" y="2538222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1355" y="2510027"/>
            <a:ext cx="3371088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9579" y="2508504"/>
            <a:ext cx="2874264" cy="458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8600" y="2537460"/>
            <a:ext cx="3276600" cy="30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8600" y="2537460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955" y="2828544"/>
            <a:ext cx="7638288" cy="1264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919" y="2831592"/>
            <a:ext cx="6687311" cy="8854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2855976"/>
            <a:ext cx="7543800" cy="1170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2855976"/>
            <a:ext cx="7543800" cy="1170940"/>
          </a:xfrm>
          <a:custGeom>
            <a:avLst/>
            <a:gdLst/>
            <a:ahLst/>
            <a:cxnLst/>
            <a:rect l="l" t="t" r="r" b="b"/>
            <a:pathLst>
              <a:path w="7543800" h="1170939">
                <a:moveTo>
                  <a:pt x="0" y="1170432"/>
                </a:moveTo>
                <a:lnTo>
                  <a:pt x="7543800" y="1170432"/>
                </a:lnTo>
                <a:lnTo>
                  <a:pt x="7543800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1772" y="2538222"/>
            <a:ext cx="7534909" cy="1012190"/>
          </a:xfrm>
          <a:prstGeom prst="rect">
            <a:avLst/>
          </a:prstGeom>
          <a:ln w="25907">
            <a:solidFill>
              <a:srgbClr val="36363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275"/>
              </a:spcBef>
              <a:tabLst>
                <a:tab pos="3948429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contained in a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range	</a:t>
            </a:r>
            <a:r>
              <a:rPr sz="1400" b="1" dirty="0">
                <a:latin typeface="Calibri"/>
                <a:cs typeface="Calibri"/>
              </a:rPr>
              <a:t>FOR </a:t>
            </a:r>
            <a:r>
              <a:rPr sz="1400" b="1" spc="-5" dirty="0">
                <a:latin typeface="Calibri"/>
                <a:cs typeface="Calibri"/>
              </a:rPr>
              <a:t>SYSTEM_TIME CONTAINED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Example: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SELECT PrimaryAccountNumber, CurrentAccountBalance,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ValidFrom,</a:t>
            </a:r>
            <a:r>
              <a:rPr sz="1400" b="1" spc="-1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ValidTo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FROM</a:t>
            </a:r>
            <a:r>
              <a:rPr sz="14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dbo.BankAccount</a:t>
            </a:r>
            <a:endParaRPr sz="1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FOR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SYSTEM_TIME CONTAINED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IN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('2016-07-04 06:26:00', '2016-07-04</a:t>
            </a:r>
            <a:r>
              <a:rPr sz="1400" b="1" spc="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06:28:00')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2762" y="4517897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7"/>
                </a:moveTo>
                <a:lnTo>
                  <a:pt x="3276600" y="307847"/>
                </a:lnTo>
                <a:lnTo>
                  <a:pt x="327660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762" y="4517897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7"/>
                </a:moveTo>
                <a:lnTo>
                  <a:pt x="3276600" y="307847"/>
                </a:lnTo>
                <a:lnTo>
                  <a:pt x="3276600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25908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91355" y="4488179"/>
            <a:ext cx="3371088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42459" y="4486655"/>
            <a:ext cx="2505456" cy="458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8600" y="4515611"/>
            <a:ext cx="3276600" cy="3078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8600" y="4515611"/>
            <a:ext cx="3276600" cy="307975"/>
          </a:xfrm>
          <a:custGeom>
            <a:avLst/>
            <a:gdLst/>
            <a:ahLst/>
            <a:cxnLst/>
            <a:rect l="l" t="t" r="r" b="b"/>
            <a:pathLst>
              <a:path w="3276600" h="307975">
                <a:moveTo>
                  <a:pt x="0" y="307848"/>
                </a:moveTo>
                <a:lnTo>
                  <a:pt x="3276600" y="307848"/>
                </a:lnTo>
                <a:lnTo>
                  <a:pt x="32766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955" y="4809744"/>
            <a:ext cx="7638288" cy="10485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919" y="4811267"/>
            <a:ext cx="6687311" cy="885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4837176"/>
            <a:ext cx="7543800" cy="9540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00" y="4837176"/>
            <a:ext cx="7543800" cy="954405"/>
          </a:xfrm>
          <a:custGeom>
            <a:avLst/>
            <a:gdLst/>
            <a:ahLst/>
            <a:cxnLst/>
            <a:rect l="l" t="t" r="r" b="b"/>
            <a:pathLst>
              <a:path w="7543800" h="954404">
                <a:moveTo>
                  <a:pt x="0" y="954024"/>
                </a:moveTo>
                <a:lnTo>
                  <a:pt x="7543800" y="954024"/>
                </a:lnTo>
                <a:lnTo>
                  <a:pt x="75438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1772" y="4430750"/>
            <a:ext cx="7534909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69595" indent="65405">
              <a:lnSpc>
                <a:spcPct val="151500"/>
              </a:lnSpc>
              <a:spcBef>
                <a:spcPts val="100"/>
              </a:spcBef>
              <a:tabLst>
                <a:tab pos="413131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 between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times	</a:t>
            </a:r>
            <a:r>
              <a:rPr sz="1400" b="1" dirty="0">
                <a:latin typeface="Calibri"/>
                <a:cs typeface="Calibri"/>
              </a:rPr>
              <a:t>FOR </a:t>
            </a:r>
            <a:r>
              <a:rPr sz="1400" b="1" spc="-5" dirty="0">
                <a:latin typeface="Calibri"/>
                <a:cs typeface="Calibri"/>
              </a:rPr>
              <a:t>SYSTEM_TIME </a:t>
            </a:r>
            <a:r>
              <a:rPr sz="1400" b="1" dirty="0">
                <a:latin typeface="Calibri"/>
                <a:cs typeface="Calibri"/>
              </a:rPr>
              <a:t>BETWEEN 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Example: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SELECT PrimaryAccountNumber, CurrentAccountBalance,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ValidFrom,</a:t>
            </a:r>
            <a:r>
              <a:rPr sz="1400" b="1" spc="-5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ValidTo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FROM</a:t>
            </a:r>
            <a:r>
              <a:rPr sz="14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dbo.BankAccount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FOR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SYSTEM_TIME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BETWEEN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'2016-07-04 06:26:00' </a:t>
            </a:r>
            <a:r>
              <a:rPr sz="1400" b="1" dirty="0">
                <a:solidFill>
                  <a:srgbClr val="003366"/>
                </a:solidFill>
                <a:latin typeface="Calibri"/>
                <a:cs typeface="Calibri"/>
              </a:rPr>
              <a:t>AND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'2016-07-04</a:t>
            </a:r>
            <a:r>
              <a:rPr sz="1400" b="1" spc="3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Calibri"/>
                <a:cs typeface="Calibri"/>
              </a:rPr>
              <a:t>06:28:00'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0679" y="6657314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5316" y="6657314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46668" y="6657314"/>
            <a:ext cx="16891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70661"/>
            <a:ext cx="721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/>
              <a:t>Making </a:t>
            </a:r>
            <a:r>
              <a:rPr sz="2400" u="none" dirty="0"/>
              <a:t>Schema </a:t>
            </a:r>
            <a:r>
              <a:rPr sz="2400" u="none" spc="-5" dirty="0"/>
              <a:t>Changes </a:t>
            </a:r>
            <a:r>
              <a:rPr sz="2400" u="none" dirty="0"/>
              <a:t>to </a:t>
            </a:r>
            <a:r>
              <a:rPr sz="2400" u="none" spc="-5" dirty="0"/>
              <a:t>System-Versioned Tables </a:t>
            </a:r>
            <a:r>
              <a:rPr sz="2400" u="none" dirty="0"/>
              <a:t>1-2</a:t>
            </a:r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39318" y="2052066"/>
            <a:ext cx="8353425" cy="935990"/>
          </a:xfrm>
          <a:custGeom>
            <a:avLst/>
            <a:gdLst/>
            <a:ahLst/>
            <a:cxnLst/>
            <a:rect l="l" t="t" r="r" b="b"/>
            <a:pathLst>
              <a:path w="8353425" h="935989">
                <a:moveTo>
                  <a:pt x="8197088" y="0"/>
                </a:moveTo>
                <a:lnTo>
                  <a:pt x="155956" y="0"/>
                </a:lnTo>
                <a:lnTo>
                  <a:pt x="106662" y="7953"/>
                </a:lnTo>
                <a:lnTo>
                  <a:pt x="63850" y="30097"/>
                </a:lnTo>
                <a:lnTo>
                  <a:pt x="30090" y="63861"/>
                </a:lnTo>
                <a:lnTo>
                  <a:pt x="7950" y="106671"/>
                </a:lnTo>
                <a:lnTo>
                  <a:pt x="0" y="155955"/>
                </a:lnTo>
                <a:lnTo>
                  <a:pt x="0" y="779779"/>
                </a:lnTo>
                <a:lnTo>
                  <a:pt x="7950" y="829064"/>
                </a:lnTo>
                <a:lnTo>
                  <a:pt x="30090" y="871874"/>
                </a:lnTo>
                <a:lnTo>
                  <a:pt x="63850" y="905638"/>
                </a:lnTo>
                <a:lnTo>
                  <a:pt x="106662" y="927782"/>
                </a:lnTo>
                <a:lnTo>
                  <a:pt x="155956" y="935735"/>
                </a:lnTo>
                <a:lnTo>
                  <a:pt x="8197088" y="935735"/>
                </a:lnTo>
                <a:lnTo>
                  <a:pt x="8246372" y="927782"/>
                </a:lnTo>
                <a:lnTo>
                  <a:pt x="8289182" y="905638"/>
                </a:lnTo>
                <a:lnTo>
                  <a:pt x="8322946" y="871874"/>
                </a:lnTo>
                <a:lnTo>
                  <a:pt x="8345090" y="829064"/>
                </a:lnTo>
                <a:lnTo>
                  <a:pt x="8353044" y="779779"/>
                </a:lnTo>
                <a:lnTo>
                  <a:pt x="8353044" y="155955"/>
                </a:lnTo>
                <a:lnTo>
                  <a:pt x="8345090" y="106671"/>
                </a:lnTo>
                <a:lnTo>
                  <a:pt x="8322946" y="63861"/>
                </a:lnTo>
                <a:lnTo>
                  <a:pt x="8289182" y="30097"/>
                </a:lnTo>
                <a:lnTo>
                  <a:pt x="8246372" y="7953"/>
                </a:lnTo>
                <a:lnTo>
                  <a:pt x="81970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318" y="2052066"/>
            <a:ext cx="8353425" cy="935990"/>
          </a:xfrm>
          <a:custGeom>
            <a:avLst/>
            <a:gdLst/>
            <a:ahLst/>
            <a:cxnLst/>
            <a:rect l="l" t="t" r="r" b="b"/>
            <a:pathLst>
              <a:path w="8353425" h="935989">
                <a:moveTo>
                  <a:pt x="0" y="155955"/>
                </a:moveTo>
                <a:lnTo>
                  <a:pt x="7950" y="106671"/>
                </a:lnTo>
                <a:lnTo>
                  <a:pt x="30090" y="63861"/>
                </a:lnTo>
                <a:lnTo>
                  <a:pt x="63850" y="30097"/>
                </a:lnTo>
                <a:lnTo>
                  <a:pt x="106662" y="7953"/>
                </a:lnTo>
                <a:lnTo>
                  <a:pt x="155956" y="0"/>
                </a:lnTo>
                <a:lnTo>
                  <a:pt x="8197088" y="0"/>
                </a:lnTo>
                <a:lnTo>
                  <a:pt x="8246372" y="7953"/>
                </a:lnTo>
                <a:lnTo>
                  <a:pt x="8289182" y="30097"/>
                </a:lnTo>
                <a:lnTo>
                  <a:pt x="8322946" y="63861"/>
                </a:lnTo>
                <a:lnTo>
                  <a:pt x="8345090" y="106671"/>
                </a:lnTo>
                <a:lnTo>
                  <a:pt x="8353044" y="155955"/>
                </a:lnTo>
                <a:lnTo>
                  <a:pt x="8353044" y="779779"/>
                </a:lnTo>
                <a:lnTo>
                  <a:pt x="8345090" y="829064"/>
                </a:lnTo>
                <a:lnTo>
                  <a:pt x="8322946" y="871874"/>
                </a:lnTo>
                <a:lnTo>
                  <a:pt x="8289182" y="905638"/>
                </a:lnTo>
                <a:lnTo>
                  <a:pt x="8246372" y="927782"/>
                </a:lnTo>
                <a:lnTo>
                  <a:pt x="8197088" y="935735"/>
                </a:lnTo>
                <a:lnTo>
                  <a:pt x="155956" y="935735"/>
                </a:lnTo>
                <a:lnTo>
                  <a:pt x="106662" y="927782"/>
                </a:lnTo>
                <a:lnTo>
                  <a:pt x="63850" y="905638"/>
                </a:lnTo>
                <a:lnTo>
                  <a:pt x="30090" y="871874"/>
                </a:lnTo>
                <a:lnTo>
                  <a:pt x="7950" y="829064"/>
                </a:lnTo>
                <a:lnTo>
                  <a:pt x="0" y="779779"/>
                </a:lnTo>
                <a:lnTo>
                  <a:pt x="0" y="155955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2475" y="1115059"/>
            <a:ext cx="4689475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0" dirty="0">
                <a:solidFill>
                  <a:srgbClr val="DDDDDD"/>
                </a:solidFill>
                <a:latin typeface="Segoe UI Symbol"/>
                <a:cs typeface="Segoe UI Symbol"/>
              </a:rPr>
              <a:t>✕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make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changes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 system-versioned tables</a:t>
            </a:r>
            <a:r>
              <a:rPr sz="1800" spc="-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67310">
              <a:lnSpc>
                <a:spcPct val="100000"/>
              </a:lnSpc>
              <a:spcBef>
                <a:spcPts val="1470"/>
              </a:spcBef>
              <a:tabLst>
                <a:tab pos="574675" algn="l"/>
              </a:tabLst>
            </a:pPr>
            <a:r>
              <a:rPr sz="1800" spc="-5" dirty="0">
                <a:latin typeface="Cambria"/>
                <a:cs typeface="Cambria"/>
              </a:rPr>
              <a:t>1.	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Disable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System-Versioning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table.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2366" y="3524250"/>
            <a:ext cx="8351520" cy="935990"/>
          </a:xfrm>
          <a:custGeom>
            <a:avLst/>
            <a:gdLst/>
            <a:ahLst/>
            <a:cxnLst/>
            <a:rect l="l" t="t" r="r" b="b"/>
            <a:pathLst>
              <a:path w="8351520" h="935989">
                <a:moveTo>
                  <a:pt x="8195564" y="0"/>
                </a:moveTo>
                <a:lnTo>
                  <a:pt x="155956" y="0"/>
                </a:lnTo>
                <a:lnTo>
                  <a:pt x="106662" y="7953"/>
                </a:lnTo>
                <a:lnTo>
                  <a:pt x="63850" y="30097"/>
                </a:lnTo>
                <a:lnTo>
                  <a:pt x="30090" y="63861"/>
                </a:lnTo>
                <a:lnTo>
                  <a:pt x="7950" y="106671"/>
                </a:lnTo>
                <a:lnTo>
                  <a:pt x="0" y="155956"/>
                </a:lnTo>
                <a:lnTo>
                  <a:pt x="0" y="779780"/>
                </a:lnTo>
                <a:lnTo>
                  <a:pt x="7950" y="829064"/>
                </a:lnTo>
                <a:lnTo>
                  <a:pt x="30090" y="871874"/>
                </a:lnTo>
                <a:lnTo>
                  <a:pt x="63850" y="905638"/>
                </a:lnTo>
                <a:lnTo>
                  <a:pt x="106662" y="927782"/>
                </a:lnTo>
                <a:lnTo>
                  <a:pt x="155956" y="935736"/>
                </a:lnTo>
                <a:lnTo>
                  <a:pt x="8195564" y="935736"/>
                </a:lnTo>
                <a:lnTo>
                  <a:pt x="8244848" y="927782"/>
                </a:lnTo>
                <a:lnTo>
                  <a:pt x="8287658" y="905638"/>
                </a:lnTo>
                <a:lnTo>
                  <a:pt x="8321422" y="871874"/>
                </a:lnTo>
                <a:lnTo>
                  <a:pt x="8343566" y="829064"/>
                </a:lnTo>
                <a:lnTo>
                  <a:pt x="8351520" y="779780"/>
                </a:lnTo>
                <a:lnTo>
                  <a:pt x="8351520" y="155956"/>
                </a:lnTo>
                <a:lnTo>
                  <a:pt x="8343566" y="106671"/>
                </a:lnTo>
                <a:lnTo>
                  <a:pt x="8321422" y="63861"/>
                </a:lnTo>
                <a:lnTo>
                  <a:pt x="8287658" y="30097"/>
                </a:lnTo>
                <a:lnTo>
                  <a:pt x="8244848" y="7953"/>
                </a:lnTo>
                <a:lnTo>
                  <a:pt x="8195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366" y="3524250"/>
            <a:ext cx="8351520" cy="935990"/>
          </a:xfrm>
          <a:custGeom>
            <a:avLst/>
            <a:gdLst/>
            <a:ahLst/>
            <a:cxnLst/>
            <a:rect l="l" t="t" r="r" b="b"/>
            <a:pathLst>
              <a:path w="8351520" h="935989">
                <a:moveTo>
                  <a:pt x="0" y="155956"/>
                </a:moveTo>
                <a:lnTo>
                  <a:pt x="7950" y="106671"/>
                </a:lnTo>
                <a:lnTo>
                  <a:pt x="30090" y="63861"/>
                </a:lnTo>
                <a:lnTo>
                  <a:pt x="63850" y="30097"/>
                </a:lnTo>
                <a:lnTo>
                  <a:pt x="106662" y="7953"/>
                </a:lnTo>
                <a:lnTo>
                  <a:pt x="155956" y="0"/>
                </a:lnTo>
                <a:lnTo>
                  <a:pt x="8195564" y="0"/>
                </a:lnTo>
                <a:lnTo>
                  <a:pt x="8244848" y="7953"/>
                </a:lnTo>
                <a:lnTo>
                  <a:pt x="8287658" y="30097"/>
                </a:lnTo>
                <a:lnTo>
                  <a:pt x="8321422" y="63861"/>
                </a:lnTo>
                <a:lnTo>
                  <a:pt x="8343566" y="106671"/>
                </a:lnTo>
                <a:lnTo>
                  <a:pt x="8351520" y="155956"/>
                </a:lnTo>
                <a:lnTo>
                  <a:pt x="8351520" y="779780"/>
                </a:lnTo>
                <a:lnTo>
                  <a:pt x="8343566" y="829064"/>
                </a:lnTo>
                <a:lnTo>
                  <a:pt x="8321422" y="871874"/>
                </a:lnTo>
                <a:lnTo>
                  <a:pt x="8287658" y="905638"/>
                </a:lnTo>
                <a:lnTo>
                  <a:pt x="8244848" y="927782"/>
                </a:lnTo>
                <a:lnTo>
                  <a:pt x="8195564" y="935736"/>
                </a:lnTo>
                <a:lnTo>
                  <a:pt x="155956" y="935736"/>
                </a:lnTo>
                <a:lnTo>
                  <a:pt x="106662" y="927782"/>
                </a:lnTo>
                <a:lnTo>
                  <a:pt x="63850" y="905638"/>
                </a:lnTo>
                <a:lnTo>
                  <a:pt x="30090" y="871874"/>
                </a:lnTo>
                <a:lnTo>
                  <a:pt x="7950" y="829064"/>
                </a:lnTo>
                <a:lnTo>
                  <a:pt x="0" y="779780"/>
                </a:lnTo>
                <a:lnTo>
                  <a:pt x="0" y="155956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077" y="5066538"/>
            <a:ext cx="8353425" cy="1135380"/>
          </a:xfrm>
          <a:custGeom>
            <a:avLst/>
            <a:gdLst/>
            <a:ahLst/>
            <a:cxnLst/>
            <a:rect l="l" t="t" r="r" b="b"/>
            <a:pathLst>
              <a:path w="8353425" h="1135379">
                <a:moveTo>
                  <a:pt x="8163814" y="0"/>
                </a:moveTo>
                <a:lnTo>
                  <a:pt x="189230" y="0"/>
                </a:lnTo>
                <a:lnTo>
                  <a:pt x="138925" y="6758"/>
                </a:lnTo>
                <a:lnTo>
                  <a:pt x="93722" y="25832"/>
                </a:lnTo>
                <a:lnTo>
                  <a:pt x="55424" y="55419"/>
                </a:lnTo>
                <a:lnTo>
                  <a:pt x="25835" y="93716"/>
                </a:lnTo>
                <a:lnTo>
                  <a:pt x="6759" y="138920"/>
                </a:lnTo>
                <a:lnTo>
                  <a:pt x="0" y="189230"/>
                </a:lnTo>
                <a:lnTo>
                  <a:pt x="0" y="946150"/>
                </a:lnTo>
                <a:lnTo>
                  <a:pt x="6759" y="996454"/>
                </a:lnTo>
                <a:lnTo>
                  <a:pt x="25835" y="1041657"/>
                </a:lnTo>
                <a:lnTo>
                  <a:pt x="55424" y="1079955"/>
                </a:lnTo>
                <a:lnTo>
                  <a:pt x="93722" y="1109544"/>
                </a:lnTo>
                <a:lnTo>
                  <a:pt x="138925" y="1128620"/>
                </a:lnTo>
                <a:lnTo>
                  <a:pt x="189230" y="1135380"/>
                </a:lnTo>
                <a:lnTo>
                  <a:pt x="8163814" y="1135380"/>
                </a:lnTo>
                <a:lnTo>
                  <a:pt x="8214123" y="1128620"/>
                </a:lnTo>
                <a:lnTo>
                  <a:pt x="8259327" y="1109544"/>
                </a:lnTo>
                <a:lnTo>
                  <a:pt x="8297624" y="1079955"/>
                </a:lnTo>
                <a:lnTo>
                  <a:pt x="8327211" y="1041657"/>
                </a:lnTo>
                <a:lnTo>
                  <a:pt x="8346285" y="996454"/>
                </a:lnTo>
                <a:lnTo>
                  <a:pt x="8353044" y="946150"/>
                </a:lnTo>
                <a:lnTo>
                  <a:pt x="8353044" y="189230"/>
                </a:lnTo>
                <a:lnTo>
                  <a:pt x="8346285" y="138920"/>
                </a:lnTo>
                <a:lnTo>
                  <a:pt x="8327211" y="93716"/>
                </a:lnTo>
                <a:lnTo>
                  <a:pt x="8297624" y="55419"/>
                </a:lnTo>
                <a:lnTo>
                  <a:pt x="8259327" y="25832"/>
                </a:lnTo>
                <a:lnTo>
                  <a:pt x="8214123" y="6758"/>
                </a:lnTo>
                <a:lnTo>
                  <a:pt x="81638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077" y="5066538"/>
            <a:ext cx="8353425" cy="1135380"/>
          </a:xfrm>
          <a:custGeom>
            <a:avLst/>
            <a:gdLst/>
            <a:ahLst/>
            <a:cxnLst/>
            <a:rect l="l" t="t" r="r" b="b"/>
            <a:pathLst>
              <a:path w="8353425" h="1135379">
                <a:moveTo>
                  <a:pt x="0" y="189230"/>
                </a:moveTo>
                <a:lnTo>
                  <a:pt x="6759" y="138920"/>
                </a:lnTo>
                <a:lnTo>
                  <a:pt x="25835" y="93716"/>
                </a:lnTo>
                <a:lnTo>
                  <a:pt x="55424" y="55419"/>
                </a:lnTo>
                <a:lnTo>
                  <a:pt x="93722" y="25832"/>
                </a:lnTo>
                <a:lnTo>
                  <a:pt x="138925" y="6758"/>
                </a:lnTo>
                <a:lnTo>
                  <a:pt x="189230" y="0"/>
                </a:lnTo>
                <a:lnTo>
                  <a:pt x="8163814" y="0"/>
                </a:lnTo>
                <a:lnTo>
                  <a:pt x="8214123" y="6758"/>
                </a:lnTo>
                <a:lnTo>
                  <a:pt x="8259327" y="25832"/>
                </a:lnTo>
                <a:lnTo>
                  <a:pt x="8297624" y="55419"/>
                </a:lnTo>
                <a:lnTo>
                  <a:pt x="8327211" y="93716"/>
                </a:lnTo>
                <a:lnTo>
                  <a:pt x="8346285" y="138920"/>
                </a:lnTo>
                <a:lnTo>
                  <a:pt x="8353044" y="189230"/>
                </a:lnTo>
                <a:lnTo>
                  <a:pt x="8353044" y="946150"/>
                </a:lnTo>
                <a:lnTo>
                  <a:pt x="8346285" y="996454"/>
                </a:lnTo>
                <a:lnTo>
                  <a:pt x="8327211" y="1041657"/>
                </a:lnTo>
                <a:lnTo>
                  <a:pt x="8297624" y="1079955"/>
                </a:lnTo>
                <a:lnTo>
                  <a:pt x="8259327" y="1109544"/>
                </a:lnTo>
                <a:lnTo>
                  <a:pt x="8214123" y="1128620"/>
                </a:lnTo>
                <a:lnTo>
                  <a:pt x="8163814" y="1135380"/>
                </a:lnTo>
                <a:lnTo>
                  <a:pt x="189230" y="1135380"/>
                </a:lnTo>
                <a:lnTo>
                  <a:pt x="138925" y="1128620"/>
                </a:lnTo>
                <a:lnTo>
                  <a:pt x="93722" y="1109544"/>
                </a:lnTo>
                <a:lnTo>
                  <a:pt x="55424" y="1079955"/>
                </a:lnTo>
                <a:lnTo>
                  <a:pt x="25835" y="1041657"/>
                </a:lnTo>
                <a:lnTo>
                  <a:pt x="6759" y="996454"/>
                </a:lnTo>
                <a:lnTo>
                  <a:pt x="0" y="946150"/>
                </a:lnTo>
                <a:lnTo>
                  <a:pt x="0" y="189230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9285" y="2205609"/>
            <a:ext cx="8514715" cy="396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>
              <a:lnSpc>
                <a:spcPct val="100000"/>
              </a:lnSpc>
              <a:spcBef>
                <a:spcPts val="100"/>
              </a:spcBef>
              <a:tabLst>
                <a:tab pos="7954009" algn="l"/>
              </a:tabLst>
            </a:pP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BL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d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.E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mp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le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b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TE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_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VE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RS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O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=	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OF</a:t>
            </a:r>
            <a:r>
              <a:rPr sz="1800" b="1" spc="-15" dirty="0">
                <a:solidFill>
                  <a:srgbClr val="DFDFDF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) 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GO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20065" indent="-50736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Make the same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change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 the history</a:t>
            </a:r>
            <a:r>
              <a:rPr sz="1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table.</a:t>
            </a:r>
            <a:endParaRPr sz="1800">
              <a:latin typeface="Cambria"/>
              <a:cs typeface="Cambria"/>
            </a:endParaRPr>
          </a:p>
          <a:p>
            <a:pPr marL="448309">
              <a:lnSpc>
                <a:spcPct val="100000"/>
              </a:lnSpc>
              <a:spcBef>
                <a:spcPts val="745"/>
              </a:spcBef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ALTER TABLE</a:t>
            </a:r>
            <a:r>
              <a:rPr sz="1800" b="1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dbo.ExampleHistoryTable</a:t>
            </a:r>
            <a:endParaRPr sz="1800">
              <a:latin typeface="Courier New"/>
              <a:cs typeface="Courier New"/>
            </a:endParaRPr>
          </a:p>
          <a:p>
            <a:pPr marL="585470" marR="4644390" indent="-137160">
              <a:lnSpc>
                <a:spcPct val="100000"/>
              </a:lnSpc>
            </a:pP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ADD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NewColumn VARCHAR(10) 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GO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553720" indent="-508000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553720" algn="l"/>
                <a:tab pos="55435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Enable System-Versioning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table</a:t>
            </a:r>
            <a:r>
              <a:rPr sz="18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again.</a:t>
            </a:r>
            <a:endParaRPr sz="1800">
              <a:latin typeface="Cambria"/>
              <a:cs typeface="Cambria"/>
            </a:endParaRPr>
          </a:p>
          <a:p>
            <a:pPr marL="441325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ALTER TABLE</a:t>
            </a:r>
            <a:r>
              <a:rPr sz="1800" b="1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dbo.ExampleTable</a:t>
            </a:r>
            <a:endParaRPr sz="18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SET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(SYSTEM_VERSIONING 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ON </a:t>
            </a: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(HISTORY_TABLE</a:t>
            </a:r>
            <a:r>
              <a:rPr sz="1800" b="1" spc="-7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DFDFD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441325" marR="4651375">
              <a:lnSpc>
                <a:spcPct val="100000"/>
              </a:lnSpc>
            </a:pPr>
            <a:r>
              <a:rPr sz="1800" b="1" spc="-10" dirty="0">
                <a:solidFill>
                  <a:srgbClr val="DFDFDF"/>
                </a:solidFill>
                <a:latin typeface="Courier New"/>
                <a:cs typeface="Courier New"/>
              </a:rPr>
              <a:t>dbo.ExampleHistoryTable))  </a:t>
            </a:r>
            <a:r>
              <a:rPr sz="1800" b="1" spc="-5" dirty="0">
                <a:solidFill>
                  <a:srgbClr val="DFDFDF"/>
                </a:solidFill>
                <a:latin typeface="Courier New"/>
                <a:cs typeface="Courier New"/>
              </a:rPr>
              <a:t>GO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704" y="6613042"/>
            <a:ext cx="821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© Aptech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6390" y="6613042"/>
            <a:ext cx="19272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Server Inside Out/ Session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2131" y="6613042"/>
            <a:ext cx="1943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14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704" y="6613042"/>
            <a:ext cx="821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© Aptech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6390" y="6613042"/>
            <a:ext cx="19272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Server Inside Out/ Session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22131" y="6613042"/>
            <a:ext cx="1943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15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70661"/>
            <a:ext cx="721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/>
              <a:t>Making </a:t>
            </a:r>
            <a:r>
              <a:rPr sz="2400" u="none" dirty="0"/>
              <a:t>Schema </a:t>
            </a:r>
            <a:r>
              <a:rPr sz="2400" u="none" spc="-5" dirty="0"/>
              <a:t>Changes </a:t>
            </a:r>
            <a:r>
              <a:rPr sz="2400" u="none" dirty="0"/>
              <a:t>to </a:t>
            </a:r>
            <a:r>
              <a:rPr sz="2400" u="none" spc="-5" dirty="0"/>
              <a:t>System-Versioned Tables</a:t>
            </a:r>
            <a:r>
              <a:rPr sz="2400" u="none" spc="5" dirty="0"/>
              <a:t> </a:t>
            </a:r>
            <a:r>
              <a:rPr sz="2400" u="none" spc="-5" dirty="0"/>
              <a:t>2-2</a:t>
            </a:r>
            <a:endParaRPr sz="2400"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dirty="0"/>
              <a:t>Disabling system-versioning for a </a:t>
            </a:r>
            <a:r>
              <a:rPr spc="-5" dirty="0"/>
              <a:t>short period means</a:t>
            </a:r>
            <a:r>
              <a:rPr spc="-90" dirty="0"/>
              <a:t> </a:t>
            </a:r>
            <a:r>
              <a:rPr spc="-5" dirty="0"/>
              <a:t>some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/>
              <a:t>historical </a:t>
            </a:r>
            <a:r>
              <a:rPr spc="-5" dirty="0"/>
              <a:t>data</a:t>
            </a:r>
            <a:r>
              <a:rPr spc="-15" dirty="0"/>
              <a:t> </a:t>
            </a:r>
            <a:r>
              <a:rPr spc="-5" dirty="0"/>
              <a:t>loss.</a:t>
            </a:r>
          </a:p>
          <a:p>
            <a:pPr marL="469900" marR="5080" indent="-4572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dirty="0"/>
              <a:t>Disabling </a:t>
            </a:r>
            <a:r>
              <a:rPr spc="-5" dirty="0"/>
              <a:t>the system-versioning would not </a:t>
            </a:r>
            <a:r>
              <a:rPr dirty="0"/>
              <a:t>result in removal of  historical</a:t>
            </a:r>
            <a:r>
              <a:rPr spc="-20" dirty="0"/>
              <a:t> </a:t>
            </a:r>
            <a:r>
              <a:rPr spc="-5" dirty="0"/>
              <a:t>data.</a:t>
            </a: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pc="-5" dirty="0"/>
              <a:t>Temporal tables can also be indexed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same </a:t>
            </a:r>
            <a:r>
              <a:rPr spc="-5" dirty="0"/>
              <a:t>way</a:t>
            </a:r>
            <a:r>
              <a:rPr spc="10" dirty="0"/>
              <a:t> </a:t>
            </a:r>
            <a:r>
              <a:rPr spc="-5" dirty="0"/>
              <a:t>as</a:t>
            </a:r>
          </a:p>
          <a:p>
            <a:pPr marL="469900">
              <a:lnSpc>
                <a:spcPct val="100000"/>
              </a:lnSpc>
            </a:pPr>
            <a:r>
              <a:rPr dirty="0"/>
              <a:t>normal</a:t>
            </a:r>
            <a:r>
              <a:rPr spc="-20" dirty="0"/>
              <a:t> </a:t>
            </a:r>
            <a:r>
              <a:rPr spc="-5" dirty="0"/>
              <a:t>tables.</a:t>
            </a:r>
          </a:p>
          <a:p>
            <a:pPr marL="469900" marR="368300" indent="-457200" algn="just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spc="-5" dirty="0"/>
              <a:t>If data </a:t>
            </a:r>
            <a:r>
              <a:rPr dirty="0"/>
              <a:t>on temporal </a:t>
            </a:r>
            <a:r>
              <a:rPr spc="-5" dirty="0"/>
              <a:t>tables need to be </a:t>
            </a:r>
            <a:r>
              <a:rPr dirty="0"/>
              <a:t>removed </a:t>
            </a:r>
            <a:r>
              <a:rPr spc="-5" dirty="0"/>
              <a:t>at any time, </a:t>
            </a:r>
            <a:r>
              <a:rPr dirty="0"/>
              <a:t>it  can only </a:t>
            </a:r>
            <a:r>
              <a:rPr spc="-5" dirty="0"/>
              <a:t>be </a:t>
            </a:r>
            <a:r>
              <a:rPr dirty="0"/>
              <a:t>done </a:t>
            </a:r>
            <a:r>
              <a:rPr spc="-5" dirty="0"/>
              <a:t>by executing </a:t>
            </a:r>
            <a:r>
              <a:rPr dirty="0"/>
              <a:t>a </a:t>
            </a:r>
            <a:r>
              <a:rPr spc="-5" dirty="0"/>
              <a:t>simple </a:t>
            </a:r>
            <a:r>
              <a:rPr dirty="0"/>
              <a:t>query that </a:t>
            </a:r>
            <a:r>
              <a:rPr spc="-5" dirty="0"/>
              <a:t>would go  through the temporal tables and delete the</a:t>
            </a:r>
            <a:r>
              <a:rPr spc="0" dirty="0"/>
              <a:t> </a:t>
            </a:r>
            <a:r>
              <a:rPr dirty="0"/>
              <a:t>records.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143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Sum</a:t>
            </a:r>
            <a:r>
              <a:rPr sz="2800" u="none" dirty="0"/>
              <a:t>m</a:t>
            </a:r>
            <a:r>
              <a:rPr sz="2800" u="none" spc="-5" dirty="0"/>
              <a:t>ary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294843" y="1041908"/>
            <a:ext cx="859155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6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Enhancements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r>
              <a:rPr sz="24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include:</a:t>
            </a:r>
            <a:endParaRPr sz="2400">
              <a:latin typeface="Cambria"/>
              <a:cs typeface="Cambria"/>
            </a:endParaRPr>
          </a:p>
          <a:p>
            <a:pPr marL="756285" marR="149225" lvl="1" indent="-342900">
              <a:lnSpc>
                <a:spcPct val="90000"/>
              </a:lnSpc>
              <a:spcBef>
                <a:spcPts val="120"/>
              </a:spcBef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Configuring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tempdb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databases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during setup: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Accurate sizing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 tempdb  is important for optimal system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performance. SQL Server 2016  simplifies this process with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default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allocation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 number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tempdb  files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well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their initial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sizes.</a:t>
            </a:r>
            <a:endParaRPr sz="2000">
              <a:latin typeface="Cambria"/>
              <a:cs typeface="Cambria"/>
            </a:endParaRPr>
          </a:p>
          <a:p>
            <a:pPr marL="756285" marR="5080" lvl="1" indent="-342900">
              <a:lnSpc>
                <a:spcPts val="216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Comparing two execution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plans: SQL Server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provisions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easy  comparison of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changes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in execution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plans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their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impact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-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easy-to-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analyze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highlights.</a:t>
            </a:r>
            <a:endParaRPr sz="2000">
              <a:latin typeface="Cambria"/>
              <a:cs typeface="Cambria"/>
            </a:endParaRPr>
          </a:p>
          <a:p>
            <a:pPr marL="756285" lvl="1" indent="-342900">
              <a:lnSpc>
                <a:spcPts val="201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Retrieving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time-specific versions of data through temporal or</a:t>
            </a:r>
            <a:r>
              <a:rPr sz="2000" spc="-22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history</a:t>
            </a:r>
            <a:endParaRPr sz="2000">
              <a:latin typeface="Cambria"/>
              <a:cs typeface="Cambria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tables: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Server 2016 enables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storing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 in different</a:t>
            </a:r>
            <a:r>
              <a:rPr sz="2000" spc="-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versions</a:t>
            </a:r>
            <a:endParaRPr sz="2000">
              <a:latin typeface="Cambria"/>
              <a:cs typeface="Cambria"/>
            </a:endParaRPr>
          </a:p>
          <a:p>
            <a:pPr marL="756285">
              <a:lnSpc>
                <a:spcPts val="2135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which helps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in case of 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roll-back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previous</a:t>
            </a:r>
            <a:r>
              <a:rPr sz="2000" spc="-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version.</a:t>
            </a:r>
            <a:endParaRPr sz="2000">
              <a:latin typeface="Cambria"/>
              <a:cs typeface="Cambria"/>
            </a:endParaRPr>
          </a:p>
          <a:p>
            <a:pPr marL="355600" marR="454025" indent="-342900">
              <a:lnSpc>
                <a:spcPts val="259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also eliminates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use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Trace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Flags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1117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1118.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41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Comparing two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execution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plans proves useful to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troubleshoot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errors 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production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environment.</a:t>
            </a:r>
            <a:endParaRPr sz="2400">
              <a:latin typeface="Cambria"/>
              <a:cs typeface="Cambria"/>
            </a:endParaRPr>
          </a:p>
          <a:p>
            <a:pPr marL="355600" marR="22860" indent="-342900">
              <a:lnSpc>
                <a:spcPts val="2590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Time-specific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retrieval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made possible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also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very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useful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analyze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business</a:t>
            </a:r>
            <a:r>
              <a:rPr sz="24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decisions.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783" y="6622186"/>
            <a:ext cx="8216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1419" y="6622186"/>
            <a:ext cx="1929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62821" y="6622186"/>
            <a:ext cx="1689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43303"/>
            <a:ext cx="8037195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importance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configuring </a:t>
            </a:r>
            <a:r>
              <a:rPr sz="2400" spc="-5" dirty="0" err="1">
                <a:solidFill>
                  <a:srgbClr val="001F5F"/>
                </a:solidFill>
                <a:latin typeface="Cambria"/>
                <a:cs typeface="Cambria"/>
              </a:rPr>
              <a:t>tempdb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 smtClean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spc="-5" dirty="0" smtClean="0">
                <a:solidFill>
                  <a:srgbClr val="001F5F"/>
                </a:solidFill>
                <a:latin typeface="Cambria"/>
                <a:cs typeface="Cambria"/>
              </a:rPr>
              <a:t>files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how to configure tempdb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during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installation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 smtClean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dirty="0" smtClean="0">
                <a:solidFill>
                  <a:srgbClr val="001F5F"/>
                </a:solidFill>
                <a:latin typeface="Cambria"/>
                <a:cs typeface="Cambria"/>
              </a:rPr>
              <a:t>instance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Outline the allocation and autogrowth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tempdb files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 smtClean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spc="-5" dirty="0" smtClean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List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differences between the two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execution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plans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Explain how to enable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system-versioning on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30200" y="414909"/>
            <a:ext cx="546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Importance of tempdb</a:t>
            </a:r>
            <a:r>
              <a:rPr sz="2800" u="none" spc="25" dirty="0"/>
              <a:t> </a:t>
            </a:r>
            <a:r>
              <a:rPr sz="2800" u="none" spc="-10" dirty="0"/>
              <a:t>Configuration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83540" y="1543303"/>
            <a:ext cx="8514080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tempdb is a system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 used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store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local and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global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temporary tables, temporary procedures, table variables, and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cursors.</a:t>
            </a:r>
            <a:endParaRPr sz="2400">
              <a:latin typeface="Cambria"/>
              <a:cs typeface="Cambria"/>
            </a:endParaRPr>
          </a:p>
          <a:p>
            <a:pPr marL="355600" marR="80645" indent="-342900">
              <a:lnSpc>
                <a:spcPts val="2590"/>
              </a:lnSpc>
              <a:spcBef>
                <a:spcPts val="1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allows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you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configure the tempdb database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during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installation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SQL Server</a:t>
            </a:r>
            <a:r>
              <a:rPr sz="24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instance.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41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Accurate configuration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tempdb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important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ensure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performance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not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impacted.</a:t>
            </a:r>
            <a:endParaRPr sz="2400">
              <a:latin typeface="Cambria"/>
              <a:cs typeface="Cambria"/>
            </a:endParaRPr>
          </a:p>
          <a:p>
            <a:pPr marL="355600" marR="104139" indent="-342900">
              <a:lnSpc>
                <a:spcPts val="2590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Multiple tempdb files should be configured with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same size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ensure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that ‘writes’ are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evenly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distributed across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set of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files.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649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Enhancements to tempdb </a:t>
            </a:r>
            <a:r>
              <a:rPr sz="2800" u="none" spc="-10" dirty="0"/>
              <a:t>Configuration</a:t>
            </a:r>
            <a:r>
              <a:rPr sz="2800" u="none" spc="60" dirty="0"/>
              <a:t> </a:t>
            </a:r>
            <a:r>
              <a:rPr sz="2800" u="none" spc="0" dirty="0"/>
              <a:t>1-2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83540" y="1543303"/>
            <a:ext cx="4468495" cy="46170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313055" indent="-342900">
              <a:lnSpc>
                <a:spcPct val="90000"/>
              </a:lnSpc>
              <a:spcBef>
                <a:spcPts val="3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default, the setup process  adds as many tempdb files as 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CPU Count,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maximum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eight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files.</a:t>
            </a:r>
            <a:endParaRPr sz="2400">
              <a:latin typeface="Cambria"/>
              <a:cs typeface="Cambria"/>
            </a:endParaRPr>
          </a:p>
          <a:p>
            <a:pPr marL="355600" marR="335280" indent="-342900">
              <a:lnSpc>
                <a:spcPts val="2590"/>
              </a:lnSpc>
              <a:spcBef>
                <a:spcPts val="4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Following parameters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specified during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setup:</a:t>
            </a:r>
            <a:endParaRPr sz="2400">
              <a:latin typeface="Cambria"/>
              <a:cs typeface="Cambria"/>
            </a:endParaRPr>
          </a:p>
          <a:p>
            <a:pPr marL="756285" lvl="1" indent="-342900">
              <a:lnSpc>
                <a:spcPts val="201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Number of tempdb database</a:t>
            </a:r>
            <a:r>
              <a:rPr sz="2000" spc="-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files</a:t>
            </a:r>
            <a:endParaRPr sz="2000">
              <a:latin typeface="Cambria"/>
              <a:cs typeface="Cambria"/>
            </a:endParaRPr>
          </a:p>
          <a:p>
            <a:pPr marL="756285" marR="855344" lvl="1" indent="-342900">
              <a:lnSpc>
                <a:spcPts val="2160"/>
              </a:lnSpc>
              <a:spcBef>
                <a:spcPts val="155"/>
              </a:spcBef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Initial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size of 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files,  autogrowth,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-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directory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placement</a:t>
            </a:r>
            <a:endParaRPr sz="2000">
              <a:latin typeface="Cambria"/>
              <a:cs typeface="Cambria"/>
            </a:endParaRPr>
          </a:p>
          <a:p>
            <a:pPr marL="756285" marR="854075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Initial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size of 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log files,  autogrowth,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directory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placement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Multiple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volumes or</a:t>
            </a:r>
            <a:r>
              <a:rPr sz="24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directories  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tempdb database files.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8784" y="1670304"/>
            <a:ext cx="4297679" cy="3108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3961" y="259613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961" y="274853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5485" y="289788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961" y="3053333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28800" h="152400">
                <a:moveTo>
                  <a:pt x="0" y="152400"/>
                </a:moveTo>
                <a:lnTo>
                  <a:pt x="1828800" y="152400"/>
                </a:lnTo>
                <a:lnTo>
                  <a:pt x="1828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649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Enhancements to tempdb </a:t>
            </a:r>
            <a:r>
              <a:rPr sz="2800" u="none" spc="-10" dirty="0"/>
              <a:t>Configuration</a:t>
            </a:r>
            <a:r>
              <a:rPr sz="2800" u="none" spc="60" dirty="0"/>
              <a:t> </a:t>
            </a:r>
            <a:r>
              <a:rPr sz="2800" u="none" spc="0" dirty="0"/>
              <a:t>2-2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83540" y="1579879"/>
            <a:ext cx="44297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8775" indent="-34290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Number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tempdb database  files are based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number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CPU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cores.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If the number of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CPU cores is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less than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or equal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eight,</a:t>
            </a:r>
            <a:r>
              <a:rPr sz="24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then  the number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tempdb files  configured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equal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the  number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CPU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cores.</a:t>
            </a:r>
            <a:endParaRPr sz="2400">
              <a:latin typeface="Cambria"/>
              <a:cs typeface="Cambria"/>
            </a:endParaRPr>
          </a:p>
          <a:p>
            <a:pPr marL="355600" marR="30670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If the number of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CPU cores</a:t>
            </a:r>
            <a:r>
              <a:rPr sz="24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greater than eight, then the  number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tempdb files  configured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only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eight.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97703" y="2414523"/>
          <a:ext cx="4032885" cy="172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335"/>
                <a:gridCol w="1987550"/>
              </a:tblGrid>
              <a:tr h="516255">
                <a:tc>
                  <a:txBody>
                    <a:bodyPr/>
                    <a:lstStyle/>
                    <a:p>
                      <a:pPr marL="10795" algn="ctr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Available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CPU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Cores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tempdb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Files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7556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7556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7556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7556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5F5F5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5562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Handling Allocations and</a:t>
            </a:r>
            <a:r>
              <a:rPr sz="2800" u="none" spc="30" dirty="0"/>
              <a:t> </a:t>
            </a:r>
            <a:r>
              <a:rPr sz="2800" u="none" spc="-10" dirty="0"/>
              <a:t>Autogrowth</a:t>
            </a:r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1447800" y="1952244"/>
            <a:ext cx="2936748" cy="981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8280" y="2854451"/>
            <a:ext cx="2874264" cy="3174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5053" y="2913126"/>
            <a:ext cx="2622550" cy="2895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5080" indent="-172085">
              <a:lnSpc>
                <a:spcPct val="915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trace </a:t>
            </a:r>
            <a:r>
              <a:rPr sz="1800" dirty="0">
                <a:latin typeface="Calibri"/>
                <a:cs typeface="Calibri"/>
              </a:rPr>
              <a:t>1117 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1118  </a:t>
            </a:r>
            <a:r>
              <a:rPr sz="1800" spc="-5" dirty="0">
                <a:latin typeface="Calibri"/>
                <a:cs typeface="Calibri"/>
              </a:rPr>
              <a:t>flags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spc="-10" dirty="0">
                <a:latin typeface="Calibri"/>
                <a:cs typeface="Calibri"/>
              </a:rPr>
              <a:t>allocation  </a:t>
            </a:r>
            <a:r>
              <a:rPr sz="1800" spc="-5" dirty="0">
                <a:latin typeface="Calibri"/>
                <a:cs typeface="Calibri"/>
              </a:rPr>
              <a:t>of pages in </a:t>
            </a:r>
            <a:r>
              <a:rPr sz="1800" spc="-10" dirty="0">
                <a:latin typeface="Calibri"/>
                <a:cs typeface="Calibri"/>
              </a:rPr>
              <a:t>databases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latin typeface="Calibri"/>
                <a:cs typeface="Calibri"/>
              </a:rPr>
              <a:t>handling of </a:t>
            </a:r>
            <a:r>
              <a:rPr sz="1800" spc="-10" dirty="0">
                <a:latin typeface="Calibri"/>
                <a:cs typeface="Calibri"/>
              </a:rPr>
              <a:t>autogrowth  across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  <a:p>
            <a:pPr marL="184785" marR="58419" indent="-172085">
              <a:lnSpc>
                <a:spcPts val="198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eight pages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object </a:t>
            </a:r>
            <a:r>
              <a:rPr sz="1800" spc="-10" dirty="0">
                <a:latin typeface="Calibri"/>
                <a:cs typeface="Calibri"/>
              </a:rPr>
              <a:t>allocated  to </a:t>
            </a:r>
            <a:r>
              <a:rPr sz="1800" spc="-15" dirty="0">
                <a:latin typeface="Calibri"/>
                <a:cs typeface="Calibri"/>
              </a:rPr>
              <a:t>Mixed </a:t>
            </a:r>
            <a:r>
              <a:rPr sz="1800" spc="-10" dirty="0">
                <a:latin typeface="Calibri"/>
                <a:cs typeface="Calibri"/>
              </a:rPr>
              <a:t>extent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(64KB)</a:t>
            </a:r>
            <a:endParaRPr sz="1800">
              <a:latin typeface="Calibri"/>
              <a:cs typeface="Calibri"/>
            </a:endParaRPr>
          </a:p>
          <a:p>
            <a:pPr marL="184785" marR="520700" indent="-172085" algn="just">
              <a:lnSpc>
                <a:spcPts val="198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Ninth page </a:t>
            </a:r>
            <a:r>
              <a:rPr sz="1800" spc="-15" dirty="0">
                <a:latin typeface="Calibri"/>
                <a:cs typeface="Calibri"/>
              </a:rPr>
              <a:t>onwards  </a:t>
            </a:r>
            <a:r>
              <a:rPr sz="1800" spc="-10" dirty="0">
                <a:latin typeface="Calibri"/>
                <a:cs typeface="Calibri"/>
              </a:rPr>
              <a:t>allocated 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Uniform  </a:t>
            </a:r>
            <a:r>
              <a:rPr sz="1800" spc="-15" dirty="0">
                <a:latin typeface="Calibri"/>
                <a:cs typeface="Calibri"/>
              </a:rPr>
              <a:t>extent</a:t>
            </a:r>
            <a:r>
              <a:rPr sz="1800" spc="-5" dirty="0">
                <a:latin typeface="Calibri"/>
                <a:cs typeface="Calibri"/>
              </a:rPr>
              <a:t> (64KB)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93920" y="1952244"/>
            <a:ext cx="2936748" cy="981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1802" y="1183894"/>
            <a:ext cx="7569834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DDDDDD"/>
                </a:solidFill>
                <a:latin typeface="Segoe UI Symbol"/>
                <a:cs typeface="Segoe UI Symbol"/>
              </a:rPr>
              <a:t>✕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Enhancements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SQL Server 2016 as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compared to</a:t>
            </a:r>
            <a:r>
              <a:rPr sz="2400" spc="-2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previous 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versions: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172210">
              <a:lnSpc>
                <a:spcPct val="100000"/>
              </a:lnSpc>
              <a:tabLst>
                <a:tab pos="490347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Earlier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Versions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Server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25923" y="2854451"/>
            <a:ext cx="2874264" cy="3174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22697" y="2894838"/>
            <a:ext cx="2610485" cy="165798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44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spc="-15" dirty="0">
                <a:latin typeface="Calibri"/>
                <a:cs typeface="Calibri"/>
              </a:rPr>
              <a:t>trace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84785" marR="388620" indent="-172085">
              <a:lnSpc>
                <a:spcPts val="1980"/>
              </a:lnSpc>
              <a:spcBef>
                <a:spcPts val="359"/>
              </a:spcBef>
              <a:buChar char="•"/>
              <a:tabLst>
                <a:tab pos="185420" algn="l"/>
              </a:tabLst>
            </a:pPr>
            <a:r>
              <a:rPr sz="1800" spc="-15" dirty="0">
                <a:latin typeface="Calibri"/>
                <a:cs typeface="Calibri"/>
              </a:rPr>
              <a:t>Mixed </a:t>
            </a:r>
            <a:r>
              <a:rPr sz="1800" spc="-10" dirty="0">
                <a:latin typeface="Calibri"/>
                <a:cs typeface="Calibri"/>
              </a:rPr>
              <a:t>extents are </a:t>
            </a:r>
            <a:r>
              <a:rPr sz="1800" spc="-5" dirty="0">
                <a:latin typeface="Calibri"/>
                <a:cs typeface="Calibri"/>
              </a:rPr>
              <a:t>not  used</a:t>
            </a:r>
            <a:endParaRPr sz="1800">
              <a:latin typeface="Calibri"/>
              <a:cs typeface="Calibri"/>
            </a:endParaRPr>
          </a:p>
          <a:p>
            <a:pPr marL="184785" marR="160020" indent="-172085">
              <a:lnSpc>
                <a:spcPct val="9170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1800" spc="-40" dirty="0">
                <a:latin typeface="Calibri"/>
                <a:cs typeface="Calibri"/>
              </a:rPr>
              <a:t>Temp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pages </a:t>
            </a:r>
            <a:r>
              <a:rPr sz="1800" spc="-10" dirty="0">
                <a:latin typeface="Calibri"/>
                <a:cs typeface="Calibri"/>
              </a:rPr>
              <a:t>are 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10" dirty="0">
                <a:latin typeface="Calibri"/>
                <a:cs typeface="Calibri"/>
              </a:rPr>
              <a:t>allocated directly  to Uniform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457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Comparing </a:t>
            </a:r>
            <a:r>
              <a:rPr sz="2800" u="none" spc="-5" dirty="0"/>
              <a:t>Execution </a:t>
            </a:r>
            <a:r>
              <a:rPr sz="2800" u="none" spc="-10" dirty="0"/>
              <a:t>Plans</a:t>
            </a:r>
            <a:r>
              <a:rPr sz="2800" u="none" spc="30" dirty="0"/>
              <a:t> </a:t>
            </a:r>
            <a:r>
              <a:rPr sz="2800" u="none" dirty="0"/>
              <a:t>1-2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83540" y="1579879"/>
            <a:ext cx="79146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Is useful to test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differences in execution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when changes are  made.</a:t>
            </a:r>
            <a:endParaRPr sz="2400">
              <a:latin typeface="Cambria"/>
              <a:cs typeface="Cambria"/>
            </a:endParaRPr>
          </a:p>
          <a:p>
            <a:pPr marL="355600" marR="59880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Helps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troubleshoot 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debug issues 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production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environment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comparing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test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environment.</a:t>
            </a:r>
            <a:endParaRPr sz="2400">
              <a:latin typeface="Cambria"/>
              <a:cs typeface="Cambria"/>
            </a:endParaRPr>
          </a:p>
          <a:p>
            <a:pPr marL="355600" marR="2857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 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2016, you can save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two execution plans and  compare them by using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Compare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Showplan</a:t>
            </a:r>
            <a:r>
              <a:rPr sz="2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option.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Properties of nodes 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compared.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Colored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highlights help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identify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differences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easily.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457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Comparing </a:t>
            </a:r>
            <a:r>
              <a:rPr sz="2800" u="none" spc="-5" dirty="0"/>
              <a:t>Execution </a:t>
            </a:r>
            <a:r>
              <a:rPr sz="2800" u="none" spc="-10" dirty="0"/>
              <a:t>Plans</a:t>
            </a:r>
            <a:r>
              <a:rPr sz="2800" u="none" spc="60" dirty="0"/>
              <a:t> </a:t>
            </a:r>
            <a:r>
              <a:rPr sz="2800" u="none" spc="-10" dirty="0"/>
              <a:t>2-2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31291" y="1574291"/>
            <a:ext cx="5306568" cy="210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600200"/>
            <a:ext cx="51816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6" y="1598675"/>
            <a:ext cx="5184775" cy="1984375"/>
          </a:xfrm>
          <a:custGeom>
            <a:avLst/>
            <a:gdLst/>
            <a:ahLst/>
            <a:cxnLst/>
            <a:rect l="l" t="t" r="r" b="b"/>
            <a:pathLst>
              <a:path w="5184775" h="1984375">
                <a:moveTo>
                  <a:pt x="0" y="1984248"/>
                </a:moveTo>
                <a:lnTo>
                  <a:pt x="5184648" y="1984248"/>
                </a:lnTo>
                <a:lnTo>
                  <a:pt x="5184648" y="0"/>
                </a:lnTo>
                <a:lnTo>
                  <a:pt x="0" y="0"/>
                </a:lnTo>
                <a:lnTo>
                  <a:pt x="0" y="1984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6244" y="3476244"/>
            <a:ext cx="5370576" cy="3008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3505200"/>
            <a:ext cx="5257800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3676" y="3503676"/>
            <a:ext cx="5260975" cy="2898775"/>
          </a:xfrm>
          <a:custGeom>
            <a:avLst/>
            <a:gdLst/>
            <a:ahLst/>
            <a:cxnLst/>
            <a:rect l="l" t="t" r="r" b="b"/>
            <a:pathLst>
              <a:path w="5260975" h="2898775">
                <a:moveTo>
                  <a:pt x="0" y="2898648"/>
                </a:moveTo>
                <a:lnTo>
                  <a:pt x="5260848" y="2898648"/>
                </a:lnTo>
                <a:lnTo>
                  <a:pt x="5260848" y="0"/>
                </a:lnTo>
                <a:lnTo>
                  <a:pt x="0" y="0"/>
                </a:lnTo>
                <a:lnTo>
                  <a:pt x="0" y="28986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361" y="3658361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400050" y="0"/>
                </a:moveTo>
                <a:lnTo>
                  <a:pt x="0" y="0"/>
                </a:lnTo>
                <a:lnTo>
                  <a:pt x="0" y="1400175"/>
                </a:lnTo>
                <a:lnTo>
                  <a:pt x="1644777" y="1400175"/>
                </a:lnTo>
                <a:lnTo>
                  <a:pt x="1644777" y="1600200"/>
                </a:lnTo>
                <a:lnTo>
                  <a:pt x="2057400" y="1200150"/>
                </a:lnTo>
                <a:lnTo>
                  <a:pt x="1851088" y="1000125"/>
                </a:lnTo>
                <a:lnTo>
                  <a:pt x="400050" y="1000125"/>
                </a:lnTo>
                <a:lnTo>
                  <a:pt x="400050" y="0"/>
                </a:lnTo>
                <a:close/>
              </a:path>
              <a:path w="2057400" h="1600200">
                <a:moveTo>
                  <a:pt x="1644777" y="800100"/>
                </a:moveTo>
                <a:lnTo>
                  <a:pt x="1644777" y="1000125"/>
                </a:lnTo>
                <a:lnTo>
                  <a:pt x="1851088" y="1000125"/>
                </a:lnTo>
                <a:lnTo>
                  <a:pt x="1644777" y="8001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2361" y="3658361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400050" y="0"/>
                </a:moveTo>
                <a:lnTo>
                  <a:pt x="400050" y="1000125"/>
                </a:lnTo>
                <a:lnTo>
                  <a:pt x="1644777" y="1000125"/>
                </a:lnTo>
                <a:lnTo>
                  <a:pt x="1644777" y="800100"/>
                </a:lnTo>
                <a:lnTo>
                  <a:pt x="2057400" y="1200150"/>
                </a:lnTo>
                <a:lnTo>
                  <a:pt x="1644777" y="1600200"/>
                </a:lnTo>
                <a:lnTo>
                  <a:pt x="1644777" y="1400175"/>
                </a:lnTo>
                <a:lnTo>
                  <a:pt x="0" y="1400175"/>
                </a:lnTo>
                <a:lnTo>
                  <a:pt x="0" y="0"/>
                </a:lnTo>
                <a:lnTo>
                  <a:pt x="400050" y="0"/>
                </a:lnTo>
                <a:close/>
              </a:path>
            </a:pathLst>
          </a:custGeom>
          <a:ln w="25908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467613"/>
            <a:ext cx="5939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/>
              <a:t>Temporal Tables </a:t>
            </a:r>
            <a:r>
              <a:rPr sz="2800" u="none" spc="-5" dirty="0"/>
              <a:t>and</a:t>
            </a:r>
            <a:r>
              <a:rPr sz="2800" u="none" spc="15" dirty="0"/>
              <a:t> </a:t>
            </a:r>
            <a:r>
              <a:rPr sz="2800" u="none" spc="-5" dirty="0"/>
              <a:t>System-Versioning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383540" y="1579879"/>
            <a:ext cx="564007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 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2016,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temporal tables that  are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system-versioned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allowing  storage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different versions of</a:t>
            </a:r>
            <a:r>
              <a:rPr sz="24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rows.</a:t>
            </a:r>
            <a:endParaRPr sz="2400">
              <a:latin typeface="Cambria"/>
              <a:cs typeface="Cambria"/>
            </a:endParaRPr>
          </a:p>
          <a:p>
            <a:pPr marL="355600" marR="46990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enabled to be ‘System-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Versioned’.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history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created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 linked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base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table.</a:t>
            </a:r>
            <a:endParaRPr sz="2400">
              <a:latin typeface="Cambria"/>
              <a:cs typeface="Cambria"/>
            </a:endParaRPr>
          </a:p>
          <a:p>
            <a:pPr marL="355600" marR="52768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When the base table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updated, the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older version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moved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 history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table.</a:t>
            </a:r>
            <a:endParaRPr sz="2400">
              <a:latin typeface="Cambria"/>
              <a:cs typeface="Cambria"/>
            </a:endParaRPr>
          </a:p>
          <a:p>
            <a:pPr marL="355600" marR="16891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These different versions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or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‘Time-Specific’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retrieved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specifying required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time</a:t>
            </a:r>
            <a:r>
              <a:rPr sz="24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parameters.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6396" y="1554480"/>
            <a:ext cx="2819400" cy="3599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1957" y="2545842"/>
            <a:ext cx="2438400" cy="228600"/>
          </a:xfrm>
          <a:custGeom>
            <a:avLst/>
            <a:gdLst/>
            <a:ahLst/>
            <a:cxnLst/>
            <a:rect l="l" t="t" r="r" b="b"/>
            <a:pathLst>
              <a:path w="2438400" h="228600">
                <a:moveTo>
                  <a:pt x="0" y="228600"/>
                </a:moveTo>
                <a:lnTo>
                  <a:pt x="2438400" y="228600"/>
                </a:lnTo>
                <a:lnTo>
                  <a:pt x="2438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1225</Words>
  <Application>Microsoft Office PowerPoint</Application>
  <PresentationFormat>On-screen Show (4:3)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Segoe UI Symbol</vt:lpstr>
      <vt:lpstr>Tahoma</vt:lpstr>
      <vt:lpstr>Times New Roman</vt:lpstr>
      <vt:lpstr>Wingdings</vt:lpstr>
      <vt:lpstr>Office Theme</vt:lpstr>
      <vt:lpstr>Session 18</vt:lpstr>
      <vt:lpstr>Objectives </vt:lpstr>
      <vt:lpstr>Importance of tempdb Configuration</vt:lpstr>
      <vt:lpstr>Enhancements to tempdb Configuration 1-2</vt:lpstr>
      <vt:lpstr>Enhancements to tempdb Configuration 2-2</vt:lpstr>
      <vt:lpstr>Handling Allocations and Autogrowth</vt:lpstr>
      <vt:lpstr>Comparing Execution Plans 1-2</vt:lpstr>
      <vt:lpstr>Comparing Execution Plans 2-2</vt:lpstr>
      <vt:lpstr>Temporal Tables and System-Versioning</vt:lpstr>
      <vt:lpstr>Creating System-Versioned Tables</vt:lpstr>
      <vt:lpstr>Example to Create System-Versioned Table</vt:lpstr>
      <vt:lpstr>Querying Time-Specific Data 1-2</vt:lpstr>
      <vt:lpstr>Querying Time-Specific Data 2-2</vt:lpstr>
      <vt:lpstr>Making Schema Changes to System-Versioned Tables 1-2</vt:lpstr>
      <vt:lpstr>Making Schema Changes to System-Versioned Tables 2-2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Karumanchi, Lakshmi</dc:creator>
  <cp:lastModifiedBy>Thuy Le Mong</cp:lastModifiedBy>
  <cp:revision>3</cp:revision>
  <dcterms:created xsi:type="dcterms:W3CDTF">2017-10-15T06:26:15Z</dcterms:created>
  <dcterms:modified xsi:type="dcterms:W3CDTF">2017-10-16T09:44:07Z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