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461517"/>
            <a:ext cx="87788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90574"/>
            <a:ext cx="8308975" cy="444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249" y="6657314"/>
            <a:ext cx="821690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66540" y="6657314"/>
            <a:ext cx="1929129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2697" y="6615252"/>
            <a:ext cx="194309" cy="20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B0B0B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Brookdarwin@gmail.com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RossGeller@hot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hnnsonFlan@yahoo.co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JXXXX@XXXX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hnson@yahoo.co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88564" y="4402835"/>
            <a:ext cx="3240024" cy="2322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72205" y="264921"/>
            <a:ext cx="200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Session</a:t>
            </a:r>
            <a:r>
              <a:rPr u="none" spc="-90" dirty="0"/>
              <a:t> </a:t>
            </a:r>
            <a:r>
              <a:rPr u="none" spc="-5" dirty="0"/>
              <a:t>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25269" y="1697863"/>
            <a:ext cx="52419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Security Upgrades</a:t>
            </a:r>
            <a:r>
              <a:rPr sz="4400" b="1" spc="-9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and  </a:t>
            </a:r>
            <a:r>
              <a:rPr sz="4400" b="1" spc="-5" dirty="0">
                <a:latin typeface="Calibri"/>
                <a:cs typeface="Calibri"/>
              </a:rPr>
              <a:t>Working with</a:t>
            </a:r>
            <a:r>
              <a:rPr sz="4400" b="1" spc="-25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JSON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4-8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633" y="2358389"/>
            <a:ext cx="2001520" cy="1864360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319405" marR="150495" indent="-228600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4.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Click ‘New  Column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Master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Key’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item in</a:t>
            </a:r>
            <a:r>
              <a:rPr sz="18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 drop-down</a:t>
            </a:r>
            <a:r>
              <a:rPr sz="18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list.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1645" y="2358389"/>
            <a:ext cx="2143125" cy="1719580"/>
          </a:xfrm>
          <a:custGeom>
            <a:avLst/>
            <a:gdLst/>
            <a:ahLst/>
            <a:cxnLst/>
            <a:rect l="l" t="t" r="r" b="b"/>
            <a:pathLst>
              <a:path w="2143125" h="1719579">
                <a:moveTo>
                  <a:pt x="1283208" y="0"/>
                </a:moveTo>
                <a:lnTo>
                  <a:pt x="1283208" y="429767"/>
                </a:lnTo>
                <a:lnTo>
                  <a:pt x="0" y="429767"/>
                </a:lnTo>
                <a:lnTo>
                  <a:pt x="0" y="1289303"/>
                </a:lnTo>
                <a:lnTo>
                  <a:pt x="1283208" y="1289303"/>
                </a:lnTo>
                <a:lnTo>
                  <a:pt x="1283208" y="1719071"/>
                </a:lnTo>
                <a:lnTo>
                  <a:pt x="2142744" y="859535"/>
                </a:lnTo>
                <a:lnTo>
                  <a:pt x="12832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1645" y="2358389"/>
            <a:ext cx="2143125" cy="1719580"/>
          </a:xfrm>
          <a:custGeom>
            <a:avLst/>
            <a:gdLst/>
            <a:ahLst/>
            <a:cxnLst/>
            <a:rect l="l" t="t" r="r" b="b"/>
            <a:pathLst>
              <a:path w="2143125" h="1719579">
                <a:moveTo>
                  <a:pt x="0" y="429767"/>
                </a:moveTo>
                <a:lnTo>
                  <a:pt x="1283208" y="429767"/>
                </a:lnTo>
                <a:lnTo>
                  <a:pt x="1283208" y="0"/>
                </a:lnTo>
                <a:lnTo>
                  <a:pt x="2142744" y="859535"/>
                </a:lnTo>
                <a:lnTo>
                  <a:pt x="1283208" y="1719071"/>
                </a:lnTo>
                <a:lnTo>
                  <a:pt x="1283208" y="1289303"/>
                </a:lnTo>
                <a:lnTo>
                  <a:pt x="0" y="1289303"/>
                </a:lnTo>
                <a:lnTo>
                  <a:pt x="0" y="429767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79623" y="2834462"/>
            <a:ext cx="10966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Screen is  displayed</a:t>
            </a:r>
            <a:r>
              <a:rPr sz="16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as  shown: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43628" y="1484375"/>
            <a:ext cx="3928872" cy="4032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5-8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633" y="2358389"/>
            <a:ext cx="2001520" cy="2032000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319405" marR="142240" indent="-2286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5.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Enter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name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for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Column  Master Key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name  section.</a:t>
            </a:r>
            <a:r>
              <a:rPr sz="18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Expand  ‘Key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store’</a:t>
            </a:r>
            <a:endParaRPr sz="1800">
              <a:latin typeface="Cambria"/>
              <a:cs typeface="Cambria"/>
            </a:endParaRPr>
          </a:p>
          <a:p>
            <a:pPr marL="3194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drop-down</a:t>
            </a:r>
            <a:r>
              <a:rPr sz="18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box.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1645" y="2358389"/>
            <a:ext cx="2143125" cy="2078989"/>
          </a:xfrm>
          <a:custGeom>
            <a:avLst/>
            <a:gdLst/>
            <a:ahLst/>
            <a:cxnLst/>
            <a:rect l="l" t="t" r="r" b="b"/>
            <a:pathLst>
              <a:path w="2143125" h="2078989">
                <a:moveTo>
                  <a:pt x="1103376" y="0"/>
                </a:moveTo>
                <a:lnTo>
                  <a:pt x="1103376" y="519684"/>
                </a:lnTo>
                <a:lnTo>
                  <a:pt x="0" y="519684"/>
                </a:lnTo>
                <a:lnTo>
                  <a:pt x="0" y="1559052"/>
                </a:lnTo>
                <a:lnTo>
                  <a:pt x="1103376" y="1559052"/>
                </a:lnTo>
                <a:lnTo>
                  <a:pt x="1103376" y="2078736"/>
                </a:lnTo>
                <a:lnTo>
                  <a:pt x="2142744" y="1039368"/>
                </a:lnTo>
                <a:lnTo>
                  <a:pt x="110337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1645" y="2358389"/>
            <a:ext cx="2143125" cy="2078989"/>
          </a:xfrm>
          <a:custGeom>
            <a:avLst/>
            <a:gdLst/>
            <a:ahLst/>
            <a:cxnLst/>
            <a:rect l="l" t="t" r="r" b="b"/>
            <a:pathLst>
              <a:path w="2143125" h="2078989">
                <a:moveTo>
                  <a:pt x="0" y="519684"/>
                </a:moveTo>
                <a:lnTo>
                  <a:pt x="1103376" y="519684"/>
                </a:lnTo>
                <a:lnTo>
                  <a:pt x="1103376" y="0"/>
                </a:lnTo>
                <a:lnTo>
                  <a:pt x="2142744" y="1039368"/>
                </a:lnTo>
                <a:lnTo>
                  <a:pt x="1103376" y="2078736"/>
                </a:lnTo>
                <a:lnTo>
                  <a:pt x="1103376" y="1559052"/>
                </a:lnTo>
                <a:lnTo>
                  <a:pt x="0" y="1559052"/>
                </a:lnTo>
                <a:lnTo>
                  <a:pt x="0" y="519684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79623" y="2892932"/>
            <a:ext cx="14230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Different key  store options  are displayed</a:t>
            </a:r>
            <a:r>
              <a:rPr sz="16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as  shown: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4484" y="1629155"/>
            <a:ext cx="4009644" cy="400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5982" y="509244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242315" y="0"/>
                </a:moveTo>
                <a:lnTo>
                  <a:pt x="0" y="242315"/>
                </a:lnTo>
                <a:lnTo>
                  <a:pt x="242315" y="484631"/>
                </a:lnTo>
                <a:lnTo>
                  <a:pt x="242315" y="363473"/>
                </a:lnTo>
                <a:lnTo>
                  <a:pt x="978408" y="363473"/>
                </a:lnTo>
                <a:lnTo>
                  <a:pt x="978408" y="121157"/>
                </a:lnTo>
                <a:lnTo>
                  <a:pt x="242315" y="121157"/>
                </a:lnTo>
                <a:lnTo>
                  <a:pt x="2423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5982" y="5092446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242315"/>
                </a:moveTo>
                <a:lnTo>
                  <a:pt x="242315" y="0"/>
                </a:lnTo>
                <a:lnTo>
                  <a:pt x="242315" y="121157"/>
                </a:lnTo>
                <a:lnTo>
                  <a:pt x="978408" y="121157"/>
                </a:lnTo>
                <a:lnTo>
                  <a:pt x="978408" y="363473"/>
                </a:lnTo>
                <a:lnTo>
                  <a:pt x="242315" y="363473"/>
                </a:lnTo>
                <a:lnTo>
                  <a:pt x="242315" y="484631"/>
                </a:lnTo>
                <a:lnTo>
                  <a:pt x="0" y="242315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43633" y="4798314"/>
            <a:ext cx="2001520" cy="1009015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90805" marR="227329" algn="just">
              <a:lnSpc>
                <a:spcPct val="100000"/>
              </a:lnSpc>
              <a:spcBef>
                <a:spcPts val="1410"/>
              </a:spcBef>
            </a:pP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The encrypted</a:t>
            </a:r>
            <a:r>
              <a:rPr sz="14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master  key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‘MyCEK’ has </a:t>
            </a:r>
            <a:r>
              <a:rPr sz="1400" spc="-5" dirty="0">
                <a:solidFill>
                  <a:srgbClr val="001F5F"/>
                </a:solidFill>
                <a:latin typeface="Cambria"/>
                <a:cs typeface="Cambria"/>
              </a:rPr>
              <a:t>been  </a:t>
            </a:r>
            <a:r>
              <a:rPr sz="1400" dirty="0">
                <a:solidFill>
                  <a:srgbClr val="001F5F"/>
                </a:solidFill>
                <a:latin typeface="Cambria"/>
                <a:cs typeface="Cambria"/>
              </a:rPr>
              <a:t>created.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6-8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313" y="2277617"/>
            <a:ext cx="2087880" cy="3168650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376555" marR="147320" indent="-28702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6. To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create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  column  encryption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key,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right-click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 ‘Column  Encryption</a:t>
            </a:r>
            <a:r>
              <a:rPr sz="18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Key’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item in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 Object Explorer  and then select  ‘New Column  Encryption</a:t>
            </a:r>
            <a:r>
              <a:rPr sz="18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Key’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5194" y="2529077"/>
            <a:ext cx="1446530" cy="2260600"/>
          </a:xfrm>
          <a:custGeom>
            <a:avLst/>
            <a:gdLst/>
            <a:ahLst/>
            <a:cxnLst/>
            <a:rect l="l" t="t" r="r" b="b"/>
            <a:pathLst>
              <a:path w="1446529" h="2260600">
                <a:moveTo>
                  <a:pt x="723138" y="0"/>
                </a:moveTo>
                <a:lnTo>
                  <a:pt x="723138" y="565023"/>
                </a:lnTo>
                <a:lnTo>
                  <a:pt x="0" y="565023"/>
                </a:lnTo>
                <a:lnTo>
                  <a:pt x="0" y="1695069"/>
                </a:lnTo>
                <a:lnTo>
                  <a:pt x="723138" y="1695069"/>
                </a:lnTo>
                <a:lnTo>
                  <a:pt x="723138" y="2260092"/>
                </a:lnTo>
                <a:lnTo>
                  <a:pt x="1446276" y="1130046"/>
                </a:lnTo>
                <a:lnTo>
                  <a:pt x="72313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5194" y="2529077"/>
            <a:ext cx="1446530" cy="2260600"/>
          </a:xfrm>
          <a:custGeom>
            <a:avLst/>
            <a:gdLst/>
            <a:ahLst/>
            <a:cxnLst/>
            <a:rect l="l" t="t" r="r" b="b"/>
            <a:pathLst>
              <a:path w="1446529" h="2260600">
                <a:moveTo>
                  <a:pt x="0" y="565023"/>
                </a:moveTo>
                <a:lnTo>
                  <a:pt x="723138" y="565023"/>
                </a:lnTo>
                <a:lnTo>
                  <a:pt x="723138" y="0"/>
                </a:lnTo>
                <a:lnTo>
                  <a:pt x="1446276" y="1130046"/>
                </a:lnTo>
                <a:lnTo>
                  <a:pt x="723138" y="2260092"/>
                </a:lnTo>
                <a:lnTo>
                  <a:pt x="723138" y="1695069"/>
                </a:lnTo>
                <a:lnTo>
                  <a:pt x="0" y="1695069"/>
                </a:lnTo>
                <a:lnTo>
                  <a:pt x="0" y="565023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73426" y="3154425"/>
            <a:ext cx="8864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The  screen is  displayed  as</a:t>
            </a:r>
            <a:r>
              <a:rPr sz="1600" spc="-6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shown: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1564" y="1484375"/>
            <a:ext cx="4401312" cy="4410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7-8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633" y="2358389"/>
            <a:ext cx="2001520" cy="2223770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77190" marR="217804" indent="-287020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7. Then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‘New  Column  Encryption  Key’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is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displayed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1645" y="2719577"/>
            <a:ext cx="1143000" cy="1286510"/>
          </a:xfrm>
          <a:custGeom>
            <a:avLst/>
            <a:gdLst/>
            <a:ahLst/>
            <a:cxnLst/>
            <a:rect l="l" t="t" r="r" b="b"/>
            <a:pathLst>
              <a:path w="1143000" h="1286510">
                <a:moveTo>
                  <a:pt x="571500" y="0"/>
                </a:moveTo>
                <a:lnTo>
                  <a:pt x="571500" y="321563"/>
                </a:lnTo>
                <a:lnTo>
                  <a:pt x="0" y="321563"/>
                </a:lnTo>
                <a:lnTo>
                  <a:pt x="0" y="964691"/>
                </a:lnTo>
                <a:lnTo>
                  <a:pt x="571500" y="964691"/>
                </a:lnTo>
                <a:lnTo>
                  <a:pt x="571500" y="1286255"/>
                </a:lnTo>
                <a:lnTo>
                  <a:pt x="1143000" y="643127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1645" y="2719577"/>
            <a:ext cx="1143000" cy="1286510"/>
          </a:xfrm>
          <a:custGeom>
            <a:avLst/>
            <a:gdLst/>
            <a:ahLst/>
            <a:cxnLst/>
            <a:rect l="l" t="t" r="r" b="b"/>
            <a:pathLst>
              <a:path w="1143000" h="1286510">
                <a:moveTo>
                  <a:pt x="0" y="321563"/>
                </a:moveTo>
                <a:lnTo>
                  <a:pt x="571500" y="321563"/>
                </a:lnTo>
                <a:lnTo>
                  <a:pt x="571500" y="0"/>
                </a:lnTo>
                <a:lnTo>
                  <a:pt x="1143000" y="643127"/>
                </a:lnTo>
                <a:lnTo>
                  <a:pt x="571500" y="1286255"/>
                </a:lnTo>
                <a:lnTo>
                  <a:pt x="571500" y="964691"/>
                </a:lnTo>
                <a:lnTo>
                  <a:pt x="0" y="964691"/>
                </a:lnTo>
                <a:lnTo>
                  <a:pt x="0" y="321563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0647" y="1772411"/>
            <a:ext cx="4983479" cy="3256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7619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07619" y="453644"/>
            <a:ext cx="875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4141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8-8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633" y="1643633"/>
            <a:ext cx="2255520" cy="4200525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377190" marR="141605" indent="-287020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8.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Enter the name</a:t>
            </a:r>
            <a:r>
              <a:rPr sz="18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new ‘Column  Encryption Key’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,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which</a:t>
            </a:r>
            <a:r>
              <a:rPr sz="18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is</a:t>
            </a:r>
            <a:endParaRPr sz="1800">
              <a:latin typeface="Cambria"/>
              <a:cs typeface="Cambria"/>
            </a:endParaRPr>
          </a:p>
          <a:p>
            <a:pPr marL="377190" marR="1111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‘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D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emo</a:t>
            </a:r>
            <a:r>
              <a:rPr sz="1800" spc="0" dirty="0">
                <a:solidFill>
                  <a:srgbClr val="001F5F"/>
                </a:solidFill>
                <a:latin typeface="Cambria"/>
                <a:cs typeface="Cambria"/>
              </a:rPr>
              <a:t>_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lwa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y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_En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crypted_CEK’.</a:t>
            </a:r>
            <a:endParaRPr sz="1800">
              <a:latin typeface="Cambria"/>
              <a:cs typeface="Cambria"/>
            </a:endParaRPr>
          </a:p>
          <a:p>
            <a:pPr marL="377190" marR="11811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Select ‘Column  Master Key’ from  drop-down</a:t>
            </a:r>
            <a:r>
              <a:rPr sz="18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menu,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identify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name  and master key,  then press OK to  create column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encryption</a:t>
            </a:r>
            <a:r>
              <a:rPr sz="18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6154" y="2715005"/>
            <a:ext cx="593090" cy="1286510"/>
          </a:xfrm>
          <a:custGeom>
            <a:avLst/>
            <a:gdLst/>
            <a:ahLst/>
            <a:cxnLst/>
            <a:rect l="l" t="t" r="r" b="b"/>
            <a:pathLst>
              <a:path w="593089" h="1286510">
                <a:moveTo>
                  <a:pt x="296418" y="0"/>
                </a:moveTo>
                <a:lnTo>
                  <a:pt x="296418" y="321563"/>
                </a:lnTo>
                <a:lnTo>
                  <a:pt x="0" y="321563"/>
                </a:lnTo>
                <a:lnTo>
                  <a:pt x="0" y="964691"/>
                </a:lnTo>
                <a:lnTo>
                  <a:pt x="296418" y="964691"/>
                </a:lnTo>
                <a:lnTo>
                  <a:pt x="296418" y="1286255"/>
                </a:lnTo>
                <a:lnTo>
                  <a:pt x="592836" y="643127"/>
                </a:lnTo>
                <a:lnTo>
                  <a:pt x="29641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6154" y="2715005"/>
            <a:ext cx="593090" cy="1286510"/>
          </a:xfrm>
          <a:custGeom>
            <a:avLst/>
            <a:gdLst/>
            <a:ahLst/>
            <a:cxnLst/>
            <a:rect l="l" t="t" r="r" b="b"/>
            <a:pathLst>
              <a:path w="593089" h="1286510">
                <a:moveTo>
                  <a:pt x="0" y="321563"/>
                </a:moveTo>
                <a:lnTo>
                  <a:pt x="296418" y="321563"/>
                </a:lnTo>
                <a:lnTo>
                  <a:pt x="296418" y="0"/>
                </a:lnTo>
                <a:lnTo>
                  <a:pt x="592836" y="643127"/>
                </a:lnTo>
                <a:lnTo>
                  <a:pt x="296418" y="1286255"/>
                </a:lnTo>
                <a:lnTo>
                  <a:pt x="296418" y="964691"/>
                </a:lnTo>
                <a:lnTo>
                  <a:pt x="0" y="964691"/>
                </a:lnTo>
                <a:lnTo>
                  <a:pt x="0" y="321563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59658" y="1572005"/>
            <a:ext cx="1501140" cy="4272280"/>
          </a:xfrm>
          <a:prstGeom prst="rect">
            <a:avLst/>
          </a:prstGeom>
          <a:solidFill>
            <a:srgbClr val="5B9BD4"/>
          </a:solidFill>
          <a:ln w="2590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7825" marR="97790" indent="-2870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9.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Create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a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new  database.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Then,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create</a:t>
            </a:r>
            <a:r>
              <a:rPr sz="18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one  or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more  tables  with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columns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to be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encrypted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71465" y="2715005"/>
            <a:ext cx="421005" cy="1286510"/>
          </a:xfrm>
          <a:custGeom>
            <a:avLst/>
            <a:gdLst/>
            <a:ahLst/>
            <a:cxnLst/>
            <a:rect l="l" t="t" r="r" b="b"/>
            <a:pathLst>
              <a:path w="421004" h="1286510">
                <a:moveTo>
                  <a:pt x="210311" y="0"/>
                </a:moveTo>
                <a:lnTo>
                  <a:pt x="210311" y="321563"/>
                </a:lnTo>
                <a:lnTo>
                  <a:pt x="0" y="321563"/>
                </a:lnTo>
                <a:lnTo>
                  <a:pt x="0" y="964691"/>
                </a:lnTo>
                <a:lnTo>
                  <a:pt x="210311" y="964691"/>
                </a:lnTo>
                <a:lnTo>
                  <a:pt x="210311" y="1286255"/>
                </a:lnTo>
                <a:lnTo>
                  <a:pt x="420623" y="643127"/>
                </a:lnTo>
                <a:lnTo>
                  <a:pt x="21031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1465" y="2715005"/>
            <a:ext cx="421005" cy="1286510"/>
          </a:xfrm>
          <a:custGeom>
            <a:avLst/>
            <a:gdLst/>
            <a:ahLst/>
            <a:cxnLst/>
            <a:rect l="l" t="t" r="r" b="b"/>
            <a:pathLst>
              <a:path w="421004" h="1286510">
                <a:moveTo>
                  <a:pt x="0" y="321563"/>
                </a:moveTo>
                <a:lnTo>
                  <a:pt x="210311" y="321563"/>
                </a:lnTo>
                <a:lnTo>
                  <a:pt x="210311" y="0"/>
                </a:lnTo>
                <a:lnTo>
                  <a:pt x="420623" y="643127"/>
                </a:lnTo>
                <a:lnTo>
                  <a:pt x="210311" y="1286255"/>
                </a:lnTo>
                <a:lnTo>
                  <a:pt x="210311" y="964691"/>
                </a:lnTo>
                <a:lnTo>
                  <a:pt x="0" y="964691"/>
                </a:lnTo>
                <a:lnTo>
                  <a:pt x="0" y="321563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92090" y="1450086"/>
            <a:ext cx="3500754" cy="4572000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2075" marR="1374775">
              <a:lnSpc>
                <a:spcPct val="100000"/>
              </a:lnSpc>
              <a:spcBef>
                <a:spcPts val="680"/>
              </a:spcBef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CREATE DATABASE dbEncrypt 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USE</a:t>
            </a:r>
            <a:r>
              <a:rPr sz="12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dbEncrypt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CREATE TABLE</a:t>
            </a:r>
            <a:r>
              <a:rPr sz="12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Employees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(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EmpName</a:t>
            </a:r>
            <a:r>
              <a:rPr sz="1200" spc="-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nvarchar(60),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2075" marR="9461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COLLATE Latin1_General_BIN2 ENCRYPTED WITH  (COLUMN_ENCRYPTION_KEY</a:t>
            </a:r>
            <a:endParaRPr sz="1200">
              <a:latin typeface="Cambria"/>
              <a:cs typeface="Cambria"/>
            </a:endParaRPr>
          </a:p>
          <a:p>
            <a:pPr marL="92075" marR="80962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Demo_Always_Encrypted_ColMKey,  ENCRYPTION_TYPE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=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RANDOMIZED,  ALGORITHM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= 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'AEAD_AES_256_CBC_HMAC_SHA_256'),</a:t>
            </a:r>
            <a:endParaRPr sz="1200">
              <a:latin typeface="Cambria"/>
              <a:cs typeface="Cambria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UID</a:t>
            </a:r>
            <a:r>
              <a:rPr sz="12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varchar(11)</a:t>
            </a:r>
            <a:endParaRPr sz="1200">
              <a:latin typeface="Cambria"/>
              <a:cs typeface="Cambria"/>
            </a:endParaRPr>
          </a:p>
          <a:p>
            <a:pPr marL="92075" marR="9461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COLLATE Latin1_General_BIN2 ENCRYPTED WITH  (COLUMN_ENCRYPTION_KEY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 =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Demo_Always_Encrypted_ColMKey,</a:t>
            </a:r>
            <a:endParaRPr sz="1200">
              <a:latin typeface="Cambria"/>
              <a:cs typeface="Cambria"/>
            </a:endParaRPr>
          </a:p>
          <a:p>
            <a:pPr marL="92075" marR="1069975" indent="91440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ENCRYPTION_TYPE</a:t>
            </a:r>
            <a:r>
              <a:rPr sz="12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=  </a:t>
            </a: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DETERMINISTIC,</a:t>
            </a:r>
            <a:endParaRPr sz="1200">
              <a:latin typeface="Cambria"/>
              <a:cs typeface="Cambria"/>
            </a:endParaRPr>
          </a:p>
          <a:p>
            <a:pPr marL="104013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ALGORITHM</a:t>
            </a:r>
            <a:r>
              <a:rPr sz="1200" spc="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=</a:t>
            </a:r>
            <a:endParaRPr sz="120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'AEAD_AES_256_CBC_HMAC_SHA_256'),</a:t>
            </a:r>
            <a:endParaRPr sz="1200">
              <a:latin typeface="Cambria"/>
              <a:cs typeface="Cambria"/>
            </a:endParaRPr>
          </a:p>
          <a:p>
            <a:pPr marL="104013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Age int</a:t>
            </a:r>
            <a:r>
              <a:rPr sz="1200" dirty="0">
                <a:solidFill>
                  <a:srgbClr val="001F5F"/>
                </a:solidFill>
                <a:latin typeface="Cambria"/>
                <a:cs typeface="Cambria"/>
              </a:rPr>
              <a:t> NULL</a:t>
            </a:r>
            <a:endParaRPr sz="1200">
              <a:latin typeface="Cambria"/>
              <a:cs typeface="Cambria"/>
            </a:endParaRPr>
          </a:p>
          <a:p>
            <a:pPr marL="92075" marR="3208020">
              <a:lnSpc>
                <a:spcPct val="100000"/>
              </a:lnSpc>
            </a:pPr>
            <a:r>
              <a:rPr sz="1200" spc="-5" dirty="0">
                <a:solidFill>
                  <a:srgbClr val="001F5F"/>
                </a:solidFill>
                <a:latin typeface="Cambria"/>
                <a:cs typeface="Cambria"/>
              </a:rPr>
              <a:t>);  GO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750" y="4716017"/>
            <a:ext cx="8359140" cy="643255"/>
          </a:xfrm>
          <a:custGeom>
            <a:avLst/>
            <a:gdLst/>
            <a:ahLst/>
            <a:cxnLst/>
            <a:rect l="l" t="t" r="r" b="b"/>
            <a:pathLst>
              <a:path w="8359140" h="643254">
                <a:moveTo>
                  <a:pt x="8251952" y="0"/>
                </a:moveTo>
                <a:lnTo>
                  <a:pt x="107188" y="0"/>
                </a:lnTo>
                <a:lnTo>
                  <a:pt x="65467" y="8425"/>
                </a:lnTo>
                <a:lnTo>
                  <a:pt x="31395" y="31400"/>
                </a:lnTo>
                <a:lnTo>
                  <a:pt x="8423" y="65472"/>
                </a:lnTo>
                <a:lnTo>
                  <a:pt x="0" y="107187"/>
                </a:lnTo>
                <a:lnTo>
                  <a:pt x="0" y="535939"/>
                </a:lnTo>
                <a:lnTo>
                  <a:pt x="8423" y="577655"/>
                </a:lnTo>
                <a:lnTo>
                  <a:pt x="31395" y="611727"/>
                </a:lnTo>
                <a:lnTo>
                  <a:pt x="65467" y="634702"/>
                </a:lnTo>
                <a:lnTo>
                  <a:pt x="107188" y="643127"/>
                </a:lnTo>
                <a:lnTo>
                  <a:pt x="8251952" y="643127"/>
                </a:lnTo>
                <a:lnTo>
                  <a:pt x="8293667" y="634702"/>
                </a:lnTo>
                <a:lnTo>
                  <a:pt x="8327739" y="611727"/>
                </a:lnTo>
                <a:lnTo>
                  <a:pt x="8350714" y="577655"/>
                </a:lnTo>
                <a:lnTo>
                  <a:pt x="8359140" y="535939"/>
                </a:lnTo>
                <a:lnTo>
                  <a:pt x="8359140" y="107187"/>
                </a:lnTo>
                <a:lnTo>
                  <a:pt x="8350714" y="65472"/>
                </a:lnTo>
                <a:lnTo>
                  <a:pt x="8327739" y="31400"/>
                </a:lnTo>
                <a:lnTo>
                  <a:pt x="8293667" y="8425"/>
                </a:lnTo>
                <a:lnTo>
                  <a:pt x="825195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T</a:t>
            </a:r>
            <a:r>
              <a:rPr spc="-5" dirty="0"/>
              <a:t>ransparent </a:t>
            </a:r>
            <a:r>
              <a:rPr spc="-10" dirty="0"/>
              <a:t>Data</a:t>
            </a:r>
            <a:r>
              <a:rPr spc="-20" dirty="0"/>
              <a:t> </a:t>
            </a:r>
            <a:r>
              <a:rPr dirty="0"/>
              <a:t>Encryption	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4445" y="4611751"/>
            <a:ext cx="83223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Oracle and Microsoft </a:t>
            </a:r>
            <a:r>
              <a:rPr sz="2400" dirty="0">
                <a:latin typeface="Cambria"/>
                <a:cs typeface="Cambria"/>
              </a:rPr>
              <a:t>have </a:t>
            </a:r>
            <a:r>
              <a:rPr sz="2400" spc="-5" dirty="0">
                <a:latin typeface="Cambria"/>
                <a:cs typeface="Cambria"/>
              </a:rPr>
              <a:t>adapted </a:t>
            </a:r>
            <a:r>
              <a:rPr sz="2400" dirty="0">
                <a:latin typeface="Cambria"/>
                <a:cs typeface="Cambria"/>
              </a:rPr>
              <a:t>TDE </a:t>
            </a:r>
            <a:r>
              <a:rPr sz="2400" spc="-5" dirty="0">
                <a:latin typeface="Cambria"/>
                <a:cs typeface="Cambria"/>
              </a:rPr>
              <a:t>technology 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encrypt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8308975" algn="l"/>
              </a:tabLst>
            </a:pPr>
            <a:r>
              <a:rPr sz="2400" u="heavy" spc="-55" dirty="0">
                <a:uFill>
                  <a:solidFill>
                    <a:srgbClr val="41709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-5" dirty="0">
                <a:uFill>
                  <a:solidFill>
                    <a:srgbClr val="41709C"/>
                  </a:solidFill>
                </a:uFill>
                <a:latin typeface="Cambria"/>
                <a:cs typeface="Cambria"/>
              </a:rPr>
              <a:t>database</a:t>
            </a:r>
            <a:r>
              <a:rPr sz="2400" u="heavy" spc="-50" dirty="0">
                <a:uFill>
                  <a:solidFill>
                    <a:srgbClr val="41709C"/>
                  </a:solidFill>
                </a:uFill>
                <a:latin typeface="Cambria"/>
                <a:cs typeface="Cambria"/>
              </a:rPr>
              <a:t> </a:t>
            </a:r>
            <a:r>
              <a:rPr sz="2400" u="heavy" spc="-5" dirty="0">
                <a:uFill>
                  <a:solidFill>
                    <a:srgbClr val="41709C"/>
                  </a:solidFill>
                </a:uFill>
                <a:latin typeface="Cambria"/>
                <a:cs typeface="Cambria"/>
              </a:rPr>
              <a:t>files.	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73145" y="2143505"/>
            <a:ext cx="2499360" cy="643255"/>
          </a:xfrm>
          <a:custGeom>
            <a:avLst/>
            <a:gdLst/>
            <a:ahLst/>
            <a:cxnLst/>
            <a:rect l="l" t="t" r="r" b="b"/>
            <a:pathLst>
              <a:path w="2499360" h="643255">
                <a:moveTo>
                  <a:pt x="2499360" y="0"/>
                </a:moveTo>
                <a:lnTo>
                  <a:pt x="107187" y="0"/>
                </a:lnTo>
                <a:lnTo>
                  <a:pt x="65472" y="8425"/>
                </a:lnTo>
                <a:lnTo>
                  <a:pt x="31400" y="31400"/>
                </a:lnTo>
                <a:lnTo>
                  <a:pt x="8425" y="65472"/>
                </a:lnTo>
                <a:lnTo>
                  <a:pt x="0" y="107187"/>
                </a:lnTo>
                <a:lnTo>
                  <a:pt x="0" y="643128"/>
                </a:lnTo>
                <a:lnTo>
                  <a:pt x="2392172" y="643128"/>
                </a:lnTo>
                <a:lnTo>
                  <a:pt x="2433887" y="634702"/>
                </a:lnTo>
                <a:lnTo>
                  <a:pt x="2467959" y="611727"/>
                </a:lnTo>
                <a:lnTo>
                  <a:pt x="2490934" y="577655"/>
                </a:lnTo>
                <a:lnTo>
                  <a:pt x="2499360" y="535940"/>
                </a:lnTo>
                <a:lnTo>
                  <a:pt x="24993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3145" y="2143505"/>
            <a:ext cx="2499360" cy="643255"/>
          </a:xfrm>
          <a:custGeom>
            <a:avLst/>
            <a:gdLst/>
            <a:ahLst/>
            <a:cxnLst/>
            <a:rect l="l" t="t" r="r" b="b"/>
            <a:pathLst>
              <a:path w="2499360" h="643255">
                <a:moveTo>
                  <a:pt x="107187" y="0"/>
                </a:moveTo>
                <a:lnTo>
                  <a:pt x="2499360" y="0"/>
                </a:lnTo>
                <a:lnTo>
                  <a:pt x="2499360" y="535940"/>
                </a:lnTo>
                <a:lnTo>
                  <a:pt x="2490934" y="577655"/>
                </a:lnTo>
                <a:lnTo>
                  <a:pt x="2467959" y="611727"/>
                </a:lnTo>
                <a:lnTo>
                  <a:pt x="2433887" y="634702"/>
                </a:lnTo>
                <a:lnTo>
                  <a:pt x="2392172" y="643128"/>
                </a:lnTo>
                <a:lnTo>
                  <a:pt x="0" y="643128"/>
                </a:lnTo>
                <a:lnTo>
                  <a:pt x="0" y="107188"/>
                </a:lnTo>
                <a:lnTo>
                  <a:pt x="8425" y="65472"/>
                </a:lnTo>
                <a:lnTo>
                  <a:pt x="31400" y="31400"/>
                </a:lnTo>
                <a:lnTo>
                  <a:pt x="65472" y="8425"/>
                </a:lnTo>
                <a:lnTo>
                  <a:pt x="107187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4642" y="1311655"/>
            <a:ext cx="7623809" cy="129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A </a:t>
            </a:r>
            <a:r>
              <a:rPr sz="2400" spc="-5" dirty="0">
                <a:latin typeface="Cambria"/>
                <a:cs typeface="Cambria"/>
              </a:rPr>
              <a:t>technique used to encrypt the SQL Server and Azure SQL  database </a:t>
            </a:r>
            <a:r>
              <a:rPr sz="2400" dirty="0">
                <a:latin typeface="Cambria"/>
                <a:cs typeface="Cambria"/>
              </a:rPr>
              <a:t>data files.</a:t>
            </a:r>
            <a:endParaRPr sz="2400">
              <a:latin typeface="Cambria"/>
              <a:cs typeface="Cambria"/>
            </a:endParaRPr>
          </a:p>
          <a:p>
            <a:pPr marL="291465" algn="ctr">
              <a:lnSpc>
                <a:spcPct val="100000"/>
              </a:lnSpc>
              <a:spcBef>
                <a:spcPts val="2095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TDE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73145" y="3501390"/>
            <a:ext cx="2499360" cy="1071880"/>
          </a:xfrm>
          <a:custGeom>
            <a:avLst/>
            <a:gdLst/>
            <a:ahLst/>
            <a:cxnLst/>
            <a:rect l="l" t="t" r="r" b="b"/>
            <a:pathLst>
              <a:path w="2499360" h="1071879">
                <a:moveTo>
                  <a:pt x="2499360" y="0"/>
                </a:moveTo>
                <a:lnTo>
                  <a:pt x="178562" y="0"/>
                </a:lnTo>
                <a:lnTo>
                  <a:pt x="131071" y="6374"/>
                </a:lnTo>
                <a:lnTo>
                  <a:pt x="88410" y="24365"/>
                </a:lnTo>
                <a:lnTo>
                  <a:pt x="52276" y="52276"/>
                </a:lnTo>
                <a:lnTo>
                  <a:pt x="24365" y="88410"/>
                </a:lnTo>
                <a:lnTo>
                  <a:pt x="6374" y="131071"/>
                </a:lnTo>
                <a:lnTo>
                  <a:pt x="0" y="178562"/>
                </a:lnTo>
                <a:lnTo>
                  <a:pt x="0" y="1071372"/>
                </a:lnTo>
                <a:lnTo>
                  <a:pt x="2320798" y="1071372"/>
                </a:lnTo>
                <a:lnTo>
                  <a:pt x="2368244" y="1064989"/>
                </a:lnTo>
                <a:lnTo>
                  <a:pt x="2410892" y="1046978"/>
                </a:lnTo>
                <a:lnTo>
                  <a:pt x="2447035" y="1019047"/>
                </a:lnTo>
                <a:lnTo>
                  <a:pt x="2474966" y="982904"/>
                </a:lnTo>
                <a:lnTo>
                  <a:pt x="2492977" y="940256"/>
                </a:lnTo>
                <a:lnTo>
                  <a:pt x="2499360" y="892810"/>
                </a:lnTo>
                <a:lnTo>
                  <a:pt x="24993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3145" y="3501390"/>
            <a:ext cx="2499360" cy="1071880"/>
          </a:xfrm>
          <a:custGeom>
            <a:avLst/>
            <a:gdLst/>
            <a:ahLst/>
            <a:cxnLst/>
            <a:rect l="l" t="t" r="r" b="b"/>
            <a:pathLst>
              <a:path w="2499360" h="1071879">
                <a:moveTo>
                  <a:pt x="178562" y="0"/>
                </a:moveTo>
                <a:lnTo>
                  <a:pt x="2499360" y="0"/>
                </a:lnTo>
                <a:lnTo>
                  <a:pt x="2499360" y="892810"/>
                </a:lnTo>
                <a:lnTo>
                  <a:pt x="2492977" y="940256"/>
                </a:lnTo>
                <a:lnTo>
                  <a:pt x="2474966" y="982904"/>
                </a:lnTo>
                <a:lnTo>
                  <a:pt x="2447035" y="1019047"/>
                </a:lnTo>
                <a:lnTo>
                  <a:pt x="2410892" y="1046978"/>
                </a:lnTo>
                <a:lnTo>
                  <a:pt x="2368244" y="1064989"/>
                </a:lnTo>
                <a:lnTo>
                  <a:pt x="2320798" y="1071372"/>
                </a:lnTo>
                <a:lnTo>
                  <a:pt x="0" y="1071372"/>
                </a:lnTo>
                <a:lnTo>
                  <a:pt x="0" y="178562"/>
                </a:lnTo>
                <a:lnTo>
                  <a:pt x="6374" y="131071"/>
                </a:lnTo>
                <a:lnTo>
                  <a:pt x="24365" y="88410"/>
                </a:lnTo>
                <a:lnTo>
                  <a:pt x="52276" y="52276"/>
                </a:lnTo>
                <a:lnTo>
                  <a:pt x="88410" y="24365"/>
                </a:lnTo>
                <a:lnTo>
                  <a:pt x="131071" y="6374"/>
                </a:lnTo>
                <a:lnTo>
                  <a:pt x="178562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43478" y="3743959"/>
            <a:ext cx="17583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Provides file</a:t>
            </a:r>
            <a:r>
              <a:rPr sz="1800" spc="-8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level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encryption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87390" y="3501390"/>
            <a:ext cx="2501265" cy="1071880"/>
          </a:xfrm>
          <a:custGeom>
            <a:avLst/>
            <a:gdLst/>
            <a:ahLst/>
            <a:cxnLst/>
            <a:rect l="l" t="t" r="r" b="b"/>
            <a:pathLst>
              <a:path w="2501265" h="1071879">
                <a:moveTo>
                  <a:pt x="2500884" y="0"/>
                </a:moveTo>
                <a:lnTo>
                  <a:pt x="178562" y="0"/>
                </a:lnTo>
                <a:lnTo>
                  <a:pt x="131071" y="6374"/>
                </a:lnTo>
                <a:lnTo>
                  <a:pt x="88410" y="24365"/>
                </a:lnTo>
                <a:lnTo>
                  <a:pt x="52276" y="52276"/>
                </a:lnTo>
                <a:lnTo>
                  <a:pt x="24365" y="88410"/>
                </a:lnTo>
                <a:lnTo>
                  <a:pt x="6374" y="131071"/>
                </a:lnTo>
                <a:lnTo>
                  <a:pt x="0" y="178562"/>
                </a:lnTo>
                <a:lnTo>
                  <a:pt x="0" y="1071372"/>
                </a:lnTo>
                <a:lnTo>
                  <a:pt x="2322322" y="1071372"/>
                </a:lnTo>
                <a:lnTo>
                  <a:pt x="2369768" y="1064989"/>
                </a:lnTo>
                <a:lnTo>
                  <a:pt x="2412416" y="1046978"/>
                </a:lnTo>
                <a:lnTo>
                  <a:pt x="2448560" y="1019047"/>
                </a:lnTo>
                <a:lnTo>
                  <a:pt x="2476490" y="982904"/>
                </a:lnTo>
                <a:lnTo>
                  <a:pt x="2494501" y="940256"/>
                </a:lnTo>
                <a:lnTo>
                  <a:pt x="2500884" y="892810"/>
                </a:lnTo>
                <a:lnTo>
                  <a:pt x="250088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87390" y="3501390"/>
            <a:ext cx="2501265" cy="1071880"/>
          </a:xfrm>
          <a:custGeom>
            <a:avLst/>
            <a:gdLst/>
            <a:ahLst/>
            <a:cxnLst/>
            <a:rect l="l" t="t" r="r" b="b"/>
            <a:pathLst>
              <a:path w="2501265" h="1071879">
                <a:moveTo>
                  <a:pt x="178562" y="0"/>
                </a:moveTo>
                <a:lnTo>
                  <a:pt x="2500884" y="0"/>
                </a:lnTo>
                <a:lnTo>
                  <a:pt x="2500884" y="892810"/>
                </a:lnTo>
                <a:lnTo>
                  <a:pt x="2494501" y="940256"/>
                </a:lnTo>
                <a:lnTo>
                  <a:pt x="2476490" y="982904"/>
                </a:lnTo>
                <a:lnTo>
                  <a:pt x="2448560" y="1019047"/>
                </a:lnTo>
                <a:lnTo>
                  <a:pt x="2412416" y="1046978"/>
                </a:lnTo>
                <a:lnTo>
                  <a:pt x="2369768" y="1064989"/>
                </a:lnTo>
                <a:lnTo>
                  <a:pt x="2322322" y="1071372"/>
                </a:lnTo>
                <a:lnTo>
                  <a:pt x="0" y="1071372"/>
                </a:lnTo>
                <a:lnTo>
                  <a:pt x="0" y="178562"/>
                </a:lnTo>
                <a:lnTo>
                  <a:pt x="6374" y="131071"/>
                </a:lnTo>
                <a:lnTo>
                  <a:pt x="24365" y="88410"/>
                </a:lnTo>
                <a:lnTo>
                  <a:pt x="52276" y="52276"/>
                </a:lnTo>
                <a:lnTo>
                  <a:pt x="88410" y="24365"/>
                </a:lnTo>
                <a:lnTo>
                  <a:pt x="131071" y="6374"/>
                </a:lnTo>
                <a:lnTo>
                  <a:pt x="178562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94019" y="3469640"/>
            <a:ext cx="2086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Accomplishes real-  time I/O encrypting  and decrypting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8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log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files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7377" y="3501390"/>
            <a:ext cx="2501265" cy="1071880"/>
          </a:xfrm>
          <a:custGeom>
            <a:avLst/>
            <a:gdLst/>
            <a:ahLst/>
            <a:cxnLst/>
            <a:rect l="l" t="t" r="r" b="b"/>
            <a:pathLst>
              <a:path w="2501265" h="1071879">
                <a:moveTo>
                  <a:pt x="2500884" y="0"/>
                </a:moveTo>
                <a:lnTo>
                  <a:pt x="178562" y="0"/>
                </a:lnTo>
                <a:lnTo>
                  <a:pt x="131093" y="6374"/>
                </a:lnTo>
                <a:lnTo>
                  <a:pt x="88439" y="24365"/>
                </a:lnTo>
                <a:lnTo>
                  <a:pt x="52300" y="52276"/>
                </a:lnTo>
                <a:lnTo>
                  <a:pt x="24379" y="88410"/>
                </a:lnTo>
                <a:lnTo>
                  <a:pt x="6378" y="131071"/>
                </a:lnTo>
                <a:lnTo>
                  <a:pt x="0" y="178562"/>
                </a:lnTo>
                <a:lnTo>
                  <a:pt x="0" y="1071372"/>
                </a:lnTo>
                <a:lnTo>
                  <a:pt x="2322322" y="1071372"/>
                </a:lnTo>
                <a:lnTo>
                  <a:pt x="2369768" y="1064989"/>
                </a:lnTo>
                <a:lnTo>
                  <a:pt x="2412416" y="1046978"/>
                </a:lnTo>
                <a:lnTo>
                  <a:pt x="2448560" y="1019047"/>
                </a:lnTo>
                <a:lnTo>
                  <a:pt x="2476490" y="982904"/>
                </a:lnTo>
                <a:lnTo>
                  <a:pt x="2494501" y="940256"/>
                </a:lnTo>
                <a:lnTo>
                  <a:pt x="2500884" y="892810"/>
                </a:lnTo>
                <a:lnTo>
                  <a:pt x="250088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377" y="3501390"/>
            <a:ext cx="2501265" cy="1071880"/>
          </a:xfrm>
          <a:custGeom>
            <a:avLst/>
            <a:gdLst/>
            <a:ahLst/>
            <a:cxnLst/>
            <a:rect l="l" t="t" r="r" b="b"/>
            <a:pathLst>
              <a:path w="2501265" h="1071879">
                <a:moveTo>
                  <a:pt x="178562" y="0"/>
                </a:moveTo>
                <a:lnTo>
                  <a:pt x="2500884" y="0"/>
                </a:lnTo>
                <a:lnTo>
                  <a:pt x="2500884" y="892810"/>
                </a:lnTo>
                <a:lnTo>
                  <a:pt x="2494501" y="940256"/>
                </a:lnTo>
                <a:lnTo>
                  <a:pt x="2476490" y="982904"/>
                </a:lnTo>
                <a:lnTo>
                  <a:pt x="2448560" y="1019047"/>
                </a:lnTo>
                <a:lnTo>
                  <a:pt x="2412416" y="1046978"/>
                </a:lnTo>
                <a:lnTo>
                  <a:pt x="2369768" y="1064989"/>
                </a:lnTo>
                <a:lnTo>
                  <a:pt x="2322322" y="1071372"/>
                </a:lnTo>
                <a:lnTo>
                  <a:pt x="0" y="1071372"/>
                </a:lnTo>
                <a:lnTo>
                  <a:pt x="0" y="178562"/>
                </a:lnTo>
                <a:lnTo>
                  <a:pt x="6378" y="131071"/>
                </a:lnTo>
                <a:lnTo>
                  <a:pt x="24379" y="88410"/>
                </a:lnTo>
                <a:lnTo>
                  <a:pt x="52300" y="52276"/>
                </a:lnTo>
                <a:lnTo>
                  <a:pt x="88439" y="24365"/>
                </a:lnTo>
                <a:lnTo>
                  <a:pt x="131093" y="6374"/>
                </a:lnTo>
                <a:lnTo>
                  <a:pt x="178562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3968" y="3743959"/>
            <a:ext cx="198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Protects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data at</a:t>
            </a:r>
            <a:r>
              <a:rPr sz="18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rest  (Data not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</a:t>
            </a:r>
            <a:r>
              <a:rPr sz="1800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use)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85488" y="2785872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136"/>
                </a:lnTo>
              </a:path>
            </a:pathLst>
          </a:custGeom>
          <a:ln w="57911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9616" y="3140964"/>
            <a:ext cx="5643880" cy="1905"/>
          </a:xfrm>
          <a:custGeom>
            <a:avLst/>
            <a:gdLst/>
            <a:ahLst/>
            <a:cxnLst/>
            <a:rect l="l" t="t" r="r" b="b"/>
            <a:pathLst>
              <a:path w="5643880" h="1905">
                <a:moveTo>
                  <a:pt x="0" y="0"/>
                </a:moveTo>
                <a:lnTo>
                  <a:pt x="5643626" y="1651"/>
                </a:lnTo>
              </a:path>
            </a:pathLst>
          </a:custGeom>
          <a:ln w="579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9616" y="3142488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251"/>
                </a:lnTo>
              </a:path>
            </a:pathLst>
          </a:custGeom>
          <a:ln w="579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5488" y="3142488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251"/>
                </a:lnTo>
              </a:path>
            </a:pathLst>
          </a:custGeom>
          <a:ln w="579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44511" y="3142488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0"/>
                </a:moveTo>
                <a:lnTo>
                  <a:pt x="0" y="357251"/>
                </a:lnTo>
              </a:path>
            </a:pathLst>
          </a:custGeom>
          <a:ln w="5791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ynamic Data Masking</a:t>
            </a:r>
            <a:r>
              <a:rPr spc="-60" dirty="0"/>
              <a:t> </a:t>
            </a:r>
            <a:r>
              <a:rPr spc="5" dirty="0"/>
              <a:t>1-6	</a:t>
            </a:r>
          </a:p>
        </p:txBody>
      </p:sp>
      <p:sp>
        <p:nvSpPr>
          <p:cNvPr id="17" name="object 17"/>
          <p:cNvSpPr/>
          <p:nvPr/>
        </p:nvSpPr>
        <p:spPr>
          <a:xfrm>
            <a:off x="429768" y="1453896"/>
            <a:ext cx="4935220" cy="4495800"/>
          </a:xfrm>
          <a:custGeom>
            <a:avLst/>
            <a:gdLst/>
            <a:ahLst/>
            <a:cxnLst/>
            <a:rect l="l" t="t" r="r" b="b"/>
            <a:pathLst>
              <a:path w="4935220" h="4495800">
                <a:moveTo>
                  <a:pt x="0" y="4495800"/>
                </a:moveTo>
                <a:lnTo>
                  <a:pt x="4934711" y="4495800"/>
                </a:lnTo>
                <a:lnTo>
                  <a:pt x="4934711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8508" y="1479296"/>
            <a:ext cx="4765675" cy="407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7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Dynamic Data Masking </a:t>
            </a:r>
            <a:r>
              <a:rPr sz="2400" dirty="0">
                <a:latin typeface="Cambria"/>
                <a:cs typeface="Cambria"/>
              </a:rPr>
              <a:t>is a </a:t>
            </a:r>
            <a:r>
              <a:rPr sz="2400" spc="-5" dirty="0">
                <a:latin typeface="Cambria"/>
                <a:cs typeface="Cambria"/>
              </a:rPr>
              <a:t>feature  </a:t>
            </a:r>
            <a:r>
              <a:rPr sz="2400" dirty="0">
                <a:latin typeface="Cambria"/>
                <a:cs typeface="Cambria"/>
              </a:rPr>
              <a:t>for </a:t>
            </a:r>
            <a:r>
              <a:rPr sz="2400" spc="-5" dirty="0">
                <a:latin typeface="Cambria"/>
                <a:cs typeface="Cambria"/>
              </a:rPr>
              <a:t>protecting </a:t>
            </a:r>
            <a:r>
              <a:rPr sz="2400" dirty="0">
                <a:latin typeface="Cambria"/>
                <a:cs typeface="Cambria"/>
              </a:rPr>
              <a:t>sensitive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  <a:p>
            <a:pPr marL="355600" marR="447040" indent="-342900">
              <a:lnSpc>
                <a:spcPts val="2380"/>
              </a:lnSpc>
              <a:spcBef>
                <a:spcPts val="243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Prevents data from </a:t>
            </a:r>
            <a:r>
              <a:rPr sz="2200" spc="-10" dirty="0">
                <a:latin typeface="Cambria"/>
                <a:cs typeface="Cambria"/>
              </a:rPr>
              <a:t>unauthorized  access.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ts val="2205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Hides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sensitive query result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set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mbria"/>
                <a:cs typeface="Cambria"/>
              </a:rPr>
              <a:t>and the keeps the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database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ts val="2380"/>
              </a:lnSpc>
            </a:pPr>
            <a:r>
              <a:rPr sz="2200" spc="-10" dirty="0">
                <a:latin typeface="Cambria"/>
                <a:cs typeface="Cambria"/>
              </a:rPr>
              <a:t>unchanged.</a:t>
            </a:r>
            <a:endParaRPr sz="2200">
              <a:latin typeface="Cambria"/>
              <a:cs typeface="Cambria"/>
            </a:endParaRPr>
          </a:p>
          <a:p>
            <a:pPr marL="355600" marR="311785" indent="-342900">
              <a:lnSpc>
                <a:spcPts val="2380"/>
              </a:lnSpc>
              <a:spcBef>
                <a:spcPts val="16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200" spc="-10" dirty="0">
                <a:latin typeface="Cambria"/>
                <a:cs typeface="Cambria"/>
              </a:rPr>
              <a:t>Sensitive </a:t>
            </a:r>
            <a:r>
              <a:rPr sz="2200" spc="-5" dirty="0">
                <a:latin typeface="Cambria"/>
                <a:cs typeface="Cambria"/>
              </a:rPr>
              <a:t>data can be </a:t>
            </a:r>
            <a:r>
              <a:rPr sz="2200" spc="-10" dirty="0">
                <a:latin typeface="Cambria"/>
                <a:cs typeface="Cambria"/>
              </a:rPr>
              <a:t>masked  </a:t>
            </a:r>
            <a:r>
              <a:rPr sz="2200" spc="-5" dirty="0">
                <a:latin typeface="Cambria"/>
                <a:cs typeface="Cambria"/>
              </a:rPr>
              <a:t>without changing existing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queries.</a:t>
            </a:r>
            <a:endParaRPr sz="2200">
              <a:latin typeface="Cambria"/>
              <a:cs typeface="Cambria"/>
            </a:endParaRPr>
          </a:p>
          <a:p>
            <a:pPr marL="355600" indent="-342900">
              <a:lnSpc>
                <a:spcPts val="2205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200" spc="-5" dirty="0">
                <a:latin typeface="Cambria"/>
                <a:cs typeface="Cambria"/>
              </a:rPr>
              <a:t>Use DDM in co-ordination with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other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Cambria"/>
                <a:cs typeface="Cambria"/>
              </a:rPr>
              <a:t>security </a:t>
            </a:r>
            <a:r>
              <a:rPr sz="2200" spc="-10" dirty="0">
                <a:latin typeface="Cambria"/>
                <a:cs typeface="Cambria"/>
              </a:rPr>
              <a:t>features </a:t>
            </a:r>
            <a:r>
              <a:rPr sz="2200" spc="-5" dirty="0">
                <a:latin typeface="Cambria"/>
                <a:cs typeface="Cambria"/>
              </a:rPr>
              <a:t>such as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auditing,</a:t>
            </a:r>
            <a:endParaRPr sz="2200">
              <a:latin typeface="Cambria"/>
              <a:cs typeface="Cambria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Cambria"/>
                <a:cs typeface="Cambria"/>
              </a:rPr>
              <a:t>encryption, </a:t>
            </a:r>
            <a:r>
              <a:rPr sz="2200" spc="-10" dirty="0">
                <a:latin typeface="Cambria"/>
                <a:cs typeface="Cambria"/>
              </a:rPr>
              <a:t>and </a:t>
            </a:r>
            <a:r>
              <a:rPr sz="2200" spc="-5" dirty="0">
                <a:latin typeface="Cambria"/>
                <a:cs typeface="Cambria"/>
              </a:rPr>
              <a:t>row-level</a:t>
            </a:r>
            <a:r>
              <a:rPr sz="2200" spc="5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security.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64479" y="1557527"/>
            <a:ext cx="3528060" cy="3887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ynamic Data Masking</a:t>
            </a:r>
            <a:r>
              <a:rPr spc="-60" dirty="0"/>
              <a:t> </a:t>
            </a:r>
            <a:r>
              <a:rPr spc="5" dirty="0"/>
              <a:t>2-6	</a:t>
            </a:r>
          </a:p>
        </p:txBody>
      </p:sp>
      <p:sp>
        <p:nvSpPr>
          <p:cNvPr id="17" name="object 17"/>
          <p:cNvSpPr/>
          <p:nvPr/>
        </p:nvSpPr>
        <p:spPr>
          <a:xfrm>
            <a:off x="3054857" y="2205989"/>
            <a:ext cx="2654935" cy="631190"/>
          </a:xfrm>
          <a:custGeom>
            <a:avLst/>
            <a:gdLst/>
            <a:ahLst/>
            <a:cxnLst/>
            <a:rect l="l" t="t" r="r" b="b"/>
            <a:pathLst>
              <a:path w="2654935" h="631189">
                <a:moveTo>
                  <a:pt x="0" y="630936"/>
                </a:moveTo>
                <a:lnTo>
                  <a:pt x="2654808" y="630936"/>
                </a:lnTo>
                <a:lnTo>
                  <a:pt x="265480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4857" y="2205989"/>
            <a:ext cx="2654935" cy="631190"/>
          </a:xfrm>
          <a:custGeom>
            <a:avLst/>
            <a:gdLst/>
            <a:ahLst/>
            <a:cxnLst/>
            <a:rect l="l" t="t" r="r" b="b"/>
            <a:pathLst>
              <a:path w="2654935" h="631189">
                <a:moveTo>
                  <a:pt x="0" y="630936"/>
                </a:moveTo>
                <a:lnTo>
                  <a:pt x="2654808" y="630936"/>
                </a:lnTo>
                <a:lnTo>
                  <a:pt x="2654808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7214" y="2867405"/>
            <a:ext cx="1530350" cy="631190"/>
          </a:xfrm>
          <a:custGeom>
            <a:avLst/>
            <a:gdLst/>
            <a:ahLst/>
            <a:cxnLst/>
            <a:rect l="l" t="t" r="r" b="b"/>
            <a:pathLst>
              <a:path w="1530350" h="631189">
                <a:moveTo>
                  <a:pt x="0" y="630936"/>
                </a:moveTo>
                <a:lnTo>
                  <a:pt x="1530096" y="630936"/>
                </a:lnTo>
                <a:lnTo>
                  <a:pt x="1530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17214" y="2867405"/>
            <a:ext cx="1530350" cy="631190"/>
          </a:xfrm>
          <a:custGeom>
            <a:avLst/>
            <a:gdLst/>
            <a:ahLst/>
            <a:cxnLst/>
            <a:rect l="l" t="t" r="r" b="b"/>
            <a:pathLst>
              <a:path w="1530350" h="631189">
                <a:moveTo>
                  <a:pt x="0" y="630936"/>
                </a:moveTo>
                <a:lnTo>
                  <a:pt x="1530096" y="630936"/>
                </a:lnTo>
                <a:lnTo>
                  <a:pt x="1530096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14521" y="3528821"/>
            <a:ext cx="1934210" cy="631190"/>
          </a:xfrm>
          <a:custGeom>
            <a:avLst/>
            <a:gdLst/>
            <a:ahLst/>
            <a:cxnLst/>
            <a:rect l="l" t="t" r="r" b="b"/>
            <a:pathLst>
              <a:path w="1934210" h="631189">
                <a:moveTo>
                  <a:pt x="0" y="630935"/>
                </a:moveTo>
                <a:lnTo>
                  <a:pt x="1933955" y="630935"/>
                </a:lnTo>
                <a:lnTo>
                  <a:pt x="1933955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14521" y="3528821"/>
            <a:ext cx="1934210" cy="631190"/>
          </a:xfrm>
          <a:custGeom>
            <a:avLst/>
            <a:gdLst/>
            <a:ahLst/>
            <a:cxnLst/>
            <a:rect l="l" t="t" r="r" b="b"/>
            <a:pathLst>
              <a:path w="1934210" h="631189">
                <a:moveTo>
                  <a:pt x="0" y="630935"/>
                </a:moveTo>
                <a:lnTo>
                  <a:pt x="1933955" y="630935"/>
                </a:lnTo>
                <a:lnTo>
                  <a:pt x="1933955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1986" y="4190238"/>
            <a:ext cx="5939155" cy="631190"/>
          </a:xfrm>
          <a:custGeom>
            <a:avLst/>
            <a:gdLst/>
            <a:ahLst/>
            <a:cxnLst/>
            <a:rect l="l" t="t" r="r" b="b"/>
            <a:pathLst>
              <a:path w="5939155" h="631189">
                <a:moveTo>
                  <a:pt x="0" y="630936"/>
                </a:moveTo>
                <a:lnTo>
                  <a:pt x="5939027" y="630936"/>
                </a:lnTo>
                <a:lnTo>
                  <a:pt x="5939027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1986" y="4190238"/>
            <a:ext cx="5939155" cy="631190"/>
          </a:xfrm>
          <a:custGeom>
            <a:avLst/>
            <a:gdLst/>
            <a:ahLst/>
            <a:cxnLst/>
            <a:rect l="l" t="t" r="r" b="b"/>
            <a:pathLst>
              <a:path w="5939155" h="631189">
                <a:moveTo>
                  <a:pt x="0" y="630936"/>
                </a:moveTo>
                <a:lnTo>
                  <a:pt x="5939027" y="630936"/>
                </a:lnTo>
                <a:lnTo>
                  <a:pt x="5939027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21914" y="4851653"/>
            <a:ext cx="2519680" cy="631190"/>
          </a:xfrm>
          <a:custGeom>
            <a:avLst/>
            <a:gdLst/>
            <a:ahLst/>
            <a:cxnLst/>
            <a:rect l="l" t="t" r="r" b="b"/>
            <a:pathLst>
              <a:path w="2519679" h="631189">
                <a:moveTo>
                  <a:pt x="0" y="630936"/>
                </a:moveTo>
                <a:lnTo>
                  <a:pt x="2519172" y="630936"/>
                </a:lnTo>
                <a:lnTo>
                  <a:pt x="2519172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21914" y="4851653"/>
            <a:ext cx="2519680" cy="631190"/>
          </a:xfrm>
          <a:custGeom>
            <a:avLst/>
            <a:gdLst/>
            <a:ahLst/>
            <a:cxnLst/>
            <a:rect l="l" t="t" r="r" b="b"/>
            <a:pathLst>
              <a:path w="2519679" h="631189">
                <a:moveTo>
                  <a:pt x="0" y="630936"/>
                </a:moveTo>
                <a:lnTo>
                  <a:pt x="2519172" y="630936"/>
                </a:lnTo>
                <a:lnTo>
                  <a:pt x="2519172" y="0"/>
                </a:lnTo>
                <a:lnTo>
                  <a:pt x="0" y="0"/>
                </a:lnTo>
                <a:lnTo>
                  <a:pt x="0" y="63093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63417" y="5513070"/>
            <a:ext cx="2836545" cy="631190"/>
          </a:xfrm>
          <a:custGeom>
            <a:avLst/>
            <a:gdLst/>
            <a:ahLst/>
            <a:cxnLst/>
            <a:rect l="l" t="t" r="r" b="b"/>
            <a:pathLst>
              <a:path w="2836545" h="631189">
                <a:moveTo>
                  <a:pt x="0" y="630935"/>
                </a:moveTo>
                <a:lnTo>
                  <a:pt x="2836163" y="630935"/>
                </a:lnTo>
                <a:lnTo>
                  <a:pt x="2836163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63417" y="5513070"/>
            <a:ext cx="2836545" cy="631190"/>
          </a:xfrm>
          <a:custGeom>
            <a:avLst/>
            <a:gdLst/>
            <a:ahLst/>
            <a:cxnLst/>
            <a:rect l="l" t="t" r="r" b="b"/>
            <a:pathLst>
              <a:path w="2836545" h="631189">
                <a:moveTo>
                  <a:pt x="0" y="630935"/>
                </a:moveTo>
                <a:lnTo>
                  <a:pt x="2836163" y="630935"/>
                </a:lnTo>
                <a:lnTo>
                  <a:pt x="2836163" y="0"/>
                </a:lnTo>
                <a:lnTo>
                  <a:pt x="0" y="0"/>
                </a:lnTo>
                <a:lnTo>
                  <a:pt x="0" y="630935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8916" y="1214373"/>
            <a:ext cx="799274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Limitations </a:t>
            </a:r>
            <a:r>
              <a:rPr sz="2400" b="1" spc="-5" dirty="0">
                <a:latin typeface="Cambria"/>
                <a:cs typeface="Cambria"/>
              </a:rPr>
              <a:t>and restrictions of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DDM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column types that cannot have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-5" dirty="0">
                <a:latin typeface="Cambria"/>
                <a:cs typeface="Cambria"/>
              </a:rPr>
              <a:t>masking </a:t>
            </a:r>
            <a:r>
              <a:rPr sz="2400" dirty="0">
                <a:latin typeface="Cambria"/>
                <a:cs typeface="Cambria"/>
              </a:rPr>
              <a:t>rule defined on  </a:t>
            </a:r>
            <a:r>
              <a:rPr sz="2400" spc="-5" dirty="0">
                <a:latin typeface="Cambria"/>
                <a:cs typeface="Cambria"/>
              </a:rPr>
              <a:t>them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  <a:p>
            <a:pPr marL="2544445">
              <a:lnSpc>
                <a:spcPts val="2770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Encrypted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columns</a:t>
            </a:r>
            <a:endParaRPr sz="2400">
              <a:latin typeface="Cambria"/>
              <a:cs typeface="Cambria"/>
            </a:endParaRPr>
          </a:p>
          <a:p>
            <a:pPr marL="2901950" marR="3282950" indent="635" algn="ctr">
              <a:lnSpc>
                <a:spcPct val="180800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Filestream 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C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O</a:t>
            </a:r>
            <a:r>
              <a:rPr sz="2400" spc="-65" dirty="0">
                <a:solidFill>
                  <a:srgbClr val="001F5F"/>
                </a:solidFill>
                <a:latin typeface="Cambria"/>
                <a:cs typeface="Cambria"/>
              </a:rPr>
              <a:t>L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UMN_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S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ET</a:t>
            </a:r>
            <a:endParaRPr sz="2400">
              <a:latin typeface="Cambria"/>
              <a:cs typeface="Cambria"/>
            </a:endParaRPr>
          </a:p>
          <a:p>
            <a:pPr marL="899160" marR="1282700" algn="ctr">
              <a:lnSpc>
                <a:spcPct val="180800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Sparse column that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part of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COLUMN_SET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Computed column</a:t>
            </a:r>
            <a:endParaRPr sz="2400">
              <a:latin typeface="Cambria"/>
              <a:cs typeface="Cambria"/>
            </a:endParaRPr>
          </a:p>
          <a:p>
            <a:pPr marR="381635" algn="ctr">
              <a:lnSpc>
                <a:spcPct val="100000"/>
              </a:lnSpc>
              <a:spcBef>
                <a:spcPts val="2330"/>
              </a:spcBef>
            </a:pPr>
            <a:r>
              <a:rPr sz="2400" spc="-35" dirty="0">
                <a:solidFill>
                  <a:srgbClr val="001F5F"/>
                </a:solidFill>
                <a:latin typeface="Cambria"/>
                <a:cs typeface="Cambria"/>
              </a:rPr>
              <a:t>FULLTEXT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index</a:t>
            </a:r>
            <a:r>
              <a:rPr sz="24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key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ynamic Data Masking</a:t>
            </a:r>
            <a:r>
              <a:rPr spc="-60" dirty="0"/>
              <a:t> </a:t>
            </a:r>
            <a:r>
              <a:rPr spc="5" dirty="0"/>
              <a:t>3-6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265935"/>
            <a:ext cx="226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5405" algn="l"/>
              </a:tabLst>
            </a:pPr>
            <a:r>
              <a:rPr sz="2400" b="1" spc="-5" dirty="0">
                <a:latin typeface="Cambria"/>
                <a:cs typeface="Cambria"/>
              </a:rPr>
              <a:t>Creating	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DDM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8210" y="1917954"/>
            <a:ext cx="7001509" cy="3500754"/>
          </a:xfrm>
          <a:custGeom>
            <a:avLst/>
            <a:gdLst/>
            <a:ahLst/>
            <a:cxnLst/>
            <a:rect l="l" t="t" r="r" b="b"/>
            <a:pathLst>
              <a:path w="7001509" h="3500754">
                <a:moveTo>
                  <a:pt x="0" y="3500628"/>
                </a:moveTo>
                <a:lnTo>
                  <a:pt x="7001256" y="3500628"/>
                </a:lnTo>
                <a:lnTo>
                  <a:pt x="7001256" y="0"/>
                </a:lnTo>
                <a:lnTo>
                  <a:pt x="0" y="0"/>
                </a:lnTo>
                <a:lnTo>
                  <a:pt x="0" y="3500628"/>
                </a:lnTo>
                <a:close/>
              </a:path>
            </a:pathLst>
          </a:custGeom>
          <a:solidFill>
            <a:srgbClr val="28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8210" y="1917954"/>
            <a:ext cx="7001509" cy="3500754"/>
          </a:xfrm>
          <a:custGeom>
            <a:avLst/>
            <a:gdLst/>
            <a:ahLst/>
            <a:cxnLst/>
            <a:rect l="l" t="t" r="r" b="b"/>
            <a:pathLst>
              <a:path w="7001509" h="3500754">
                <a:moveTo>
                  <a:pt x="0" y="3500628"/>
                </a:moveTo>
                <a:lnTo>
                  <a:pt x="7001256" y="3500628"/>
                </a:lnTo>
                <a:lnTo>
                  <a:pt x="7001256" y="0"/>
                </a:lnTo>
                <a:lnTo>
                  <a:pt x="0" y="0"/>
                </a:lnTo>
                <a:lnTo>
                  <a:pt x="0" y="3500628"/>
                </a:lnTo>
                <a:close/>
              </a:path>
            </a:pathLst>
          </a:custGeom>
          <a:ln w="25907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6492" y="2393060"/>
            <a:ext cx="660019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CREATE TABLE NewGroup</a:t>
            </a:r>
            <a:endParaRPr sz="1500">
              <a:latin typeface="Cambria"/>
              <a:cs typeface="Cambria"/>
            </a:endParaRPr>
          </a:p>
          <a:p>
            <a:pPr marL="53340">
              <a:lnSpc>
                <a:spcPct val="100000"/>
              </a:lnSpc>
            </a:pP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(UID int IDENTITY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PRIMARY</a:t>
            </a:r>
            <a:r>
              <a:rPr sz="1500" spc="-7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KEY,</a:t>
            </a:r>
            <a:endParaRPr sz="1500">
              <a:latin typeface="Cambria"/>
              <a:cs typeface="Cambria"/>
            </a:endParaRPr>
          </a:p>
          <a:p>
            <a:pPr marL="53340">
              <a:lnSpc>
                <a:spcPct val="100000"/>
              </a:lnSpc>
            </a:pP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FNM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varchar(100) MASKED WITH (FUNCTION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=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'partial(1,'XXXXXXX',0)')</a:t>
            </a:r>
            <a:r>
              <a:rPr sz="1500" spc="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NULL,</a:t>
            </a:r>
            <a:endParaRPr sz="1500">
              <a:latin typeface="Cambria"/>
              <a:cs typeface="Cambria"/>
            </a:endParaRPr>
          </a:p>
          <a:p>
            <a:pPr marL="53340">
              <a:lnSpc>
                <a:spcPct val="100000"/>
              </a:lnSpc>
            </a:pP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FatherName varchar(100) NOT</a:t>
            </a:r>
            <a:r>
              <a:rPr sz="150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NULL,</a:t>
            </a:r>
            <a:endParaRPr sz="1500">
              <a:latin typeface="Cambria"/>
              <a:cs typeface="Cambria"/>
            </a:endParaRPr>
          </a:p>
          <a:p>
            <a:pPr marL="12700" marR="360680" indent="40640">
              <a:lnSpc>
                <a:spcPct val="100000"/>
              </a:lnSpc>
            </a:pP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Mobile varchar(12) MASKED WITH (FUNCTION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=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'default()') NULL,  PersonalEmail varchar(100) MASKED WITH (FUNCTION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= 'email()') NULL);  INSERT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NewGroup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(FNM,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FatherName, Mobile, PersonalEmail) </a:t>
            </a:r>
            <a:r>
              <a:rPr sz="1500" spc="-10" dirty="0">
                <a:solidFill>
                  <a:srgbClr val="212121"/>
                </a:solidFill>
                <a:latin typeface="Cambria"/>
                <a:cs typeface="Cambria"/>
              </a:rPr>
              <a:t>VALUES 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('Johnson', 'Flanagan', '12345688',</a:t>
            </a:r>
            <a:r>
              <a:rPr sz="1500" spc="-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'</a:t>
            </a:r>
            <a:r>
              <a:rPr sz="15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mbria"/>
                <a:cs typeface="Cambria"/>
                <a:hlinkClick r:id="rId6"/>
              </a:rPr>
              <a:t>JohnnsonFlan@yahoo.com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'),</a:t>
            </a:r>
            <a:endParaRPr sz="1500">
              <a:latin typeface="Cambria"/>
              <a:cs typeface="Cambria"/>
            </a:endParaRPr>
          </a:p>
          <a:p>
            <a:pPr marL="12700" marR="1755139">
              <a:lnSpc>
                <a:spcPct val="100000"/>
              </a:lnSpc>
            </a:pP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('Rossell', 'Geller', '76543218', '</a:t>
            </a:r>
            <a:r>
              <a:rPr sz="15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mbria"/>
                <a:cs typeface="Cambria"/>
                <a:hlinkClick r:id="rId7"/>
              </a:rPr>
              <a:t>RossGeller@hotmail.com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'),  ('Brook', 'Darwin', '88956585', '</a:t>
            </a:r>
            <a:r>
              <a:rPr sz="15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mbria"/>
                <a:cs typeface="Cambria"/>
                <a:hlinkClick r:id="rId8"/>
              </a:rPr>
              <a:t>Brookdarwin@gmail.com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');  SELECT </a:t>
            </a:r>
            <a:r>
              <a:rPr sz="1500" dirty="0">
                <a:solidFill>
                  <a:srgbClr val="212121"/>
                </a:solidFill>
                <a:latin typeface="Cambria"/>
                <a:cs typeface="Cambria"/>
              </a:rPr>
              <a:t>* FROM</a:t>
            </a:r>
            <a:r>
              <a:rPr sz="1500" spc="-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212121"/>
                </a:solidFill>
                <a:latin typeface="Cambria"/>
                <a:cs typeface="Cambria"/>
              </a:rPr>
              <a:t>NewGroup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ynamic Data Masking</a:t>
            </a:r>
            <a:r>
              <a:rPr spc="-60" dirty="0"/>
              <a:t> </a:t>
            </a:r>
            <a:r>
              <a:rPr spc="5" dirty="0"/>
              <a:t>4-6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275079"/>
            <a:ext cx="402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Granting SELECT</a:t>
            </a:r>
            <a:r>
              <a:rPr sz="2400" b="1" spc="-6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Permission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005" y="2071877"/>
            <a:ext cx="5643880" cy="1286510"/>
          </a:xfrm>
          <a:custGeom>
            <a:avLst/>
            <a:gdLst/>
            <a:ahLst/>
            <a:cxnLst/>
            <a:rect l="l" t="t" r="r" b="b"/>
            <a:pathLst>
              <a:path w="5643880" h="1286510">
                <a:moveTo>
                  <a:pt x="0" y="1286256"/>
                </a:moveTo>
                <a:lnTo>
                  <a:pt x="5643372" y="1286256"/>
                </a:lnTo>
                <a:lnTo>
                  <a:pt x="5643372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solidFill>
            <a:srgbClr val="28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005" y="2071877"/>
            <a:ext cx="5643880" cy="1286510"/>
          </a:xfrm>
          <a:custGeom>
            <a:avLst/>
            <a:gdLst/>
            <a:ahLst/>
            <a:cxnLst/>
            <a:rect l="l" t="t" r="r" b="b"/>
            <a:pathLst>
              <a:path w="5643880" h="1286510">
                <a:moveTo>
                  <a:pt x="0" y="1286256"/>
                </a:moveTo>
                <a:lnTo>
                  <a:pt x="5643372" y="1286256"/>
                </a:lnTo>
                <a:lnTo>
                  <a:pt x="5643372" y="0"/>
                </a:lnTo>
                <a:lnTo>
                  <a:pt x="0" y="0"/>
                </a:lnTo>
                <a:lnTo>
                  <a:pt x="0" y="1286256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4642" y="2012060"/>
            <a:ext cx="3892550" cy="192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CREATE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USER DemoUser </a:t>
            </a: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WITHOUT</a:t>
            </a:r>
            <a:r>
              <a:rPr sz="15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LOGIN;</a:t>
            </a:r>
            <a:endParaRPr sz="1500">
              <a:latin typeface="Cambria"/>
              <a:cs typeface="Cambria"/>
            </a:endParaRPr>
          </a:p>
          <a:p>
            <a:pPr marL="154940">
              <a:lnSpc>
                <a:spcPct val="100000"/>
              </a:lnSpc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GRANT SELECT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ON NewGroup TO</a:t>
            </a:r>
            <a:r>
              <a:rPr sz="15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DemoUser;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EXECUTE AS USER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=</a:t>
            </a:r>
            <a:r>
              <a:rPr sz="15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'DemoUser';</a:t>
            </a:r>
            <a:endParaRPr sz="1500">
              <a:latin typeface="Cambria"/>
              <a:cs typeface="Cambria"/>
            </a:endParaRPr>
          </a:p>
          <a:p>
            <a:pPr marL="154940">
              <a:lnSpc>
                <a:spcPct val="100000"/>
              </a:lnSpc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SELECT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* FROM</a:t>
            </a:r>
            <a:r>
              <a:rPr sz="15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001F5F"/>
                </a:solidFill>
                <a:latin typeface="Cambria"/>
                <a:cs typeface="Cambria"/>
              </a:rPr>
              <a:t>NewGroup;</a:t>
            </a:r>
            <a:endParaRPr sz="1500">
              <a:latin typeface="Cambria"/>
              <a:cs typeface="Cambria"/>
            </a:endParaRPr>
          </a:p>
          <a:p>
            <a:pPr marL="15494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001F5F"/>
                </a:solidFill>
                <a:latin typeface="Cambria"/>
                <a:cs typeface="Cambria"/>
              </a:rPr>
              <a:t>REVERT;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The data is changed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from: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29005" y="4123182"/>
            <a:ext cx="5643880" cy="1571625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0805" marR="1346200">
              <a:lnSpc>
                <a:spcPct val="165700"/>
              </a:lnSpc>
              <a:spcBef>
                <a:spcPts val="75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 John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Flanagan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12345688</a:t>
            </a:r>
            <a:r>
              <a:rPr sz="1600" spc="-5" dirty="0">
                <a:solidFill>
                  <a:srgbClr val="0562C1"/>
                </a:solidFill>
                <a:latin typeface="Cambria"/>
                <a:cs typeface="Cambria"/>
              </a:rPr>
              <a:t> </a:t>
            </a:r>
            <a:r>
              <a:rPr sz="16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mbria"/>
                <a:cs typeface="Cambria"/>
                <a:hlinkClick r:id="rId6"/>
              </a:rPr>
              <a:t>Johnson@yahoo.com </a:t>
            </a:r>
            <a:r>
              <a:rPr sz="1600" spc="-5" dirty="0">
                <a:solidFill>
                  <a:srgbClr val="6F2F9F"/>
                </a:solidFill>
                <a:latin typeface="Cambria"/>
                <a:cs typeface="Cambria"/>
              </a:rPr>
              <a:t> To:</a:t>
            </a:r>
            <a:endParaRPr sz="16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126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1 JXXXXXXX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Flanagan xxxx</a:t>
            </a:r>
            <a:r>
              <a:rPr sz="1600" spc="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  <a:hlinkClick r:id="rId7"/>
              </a:rPr>
              <a:t>JXXXX@XXXX.com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bjectives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5272" y="1579879"/>
            <a:ext cx="819912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5080" indent="-200660">
              <a:lnSpc>
                <a:spcPct val="100000"/>
              </a:lnSpc>
              <a:spcBef>
                <a:spcPts val="100"/>
              </a:spcBef>
              <a:buClr>
                <a:srgbClr val="5B9BD4"/>
              </a:buClr>
              <a:buSzPct val="68750"/>
              <a:buFont typeface="Wingdings"/>
              <a:buChar char=""/>
              <a:tabLst>
                <a:tab pos="213995" algn="l"/>
              </a:tabLst>
            </a:pPr>
            <a:r>
              <a:rPr sz="2400" spc="-5" dirty="0">
                <a:latin typeface="Cambria"/>
                <a:cs typeface="Cambria"/>
              </a:rPr>
              <a:t>Explain </a:t>
            </a:r>
            <a:r>
              <a:rPr sz="2400" dirty="0">
                <a:latin typeface="Cambria"/>
                <a:cs typeface="Cambria"/>
              </a:rPr>
              <a:t>how </a:t>
            </a:r>
            <a:r>
              <a:rPr sz="2400" spc="-5" dirty="0">
                <a:latin typeface="Cambria"/>
                <a:cs typeface="Cambria"/>
              </a:rPr>
              <a:t>to use SQL Server features to protect data at </a:t>
            </a:r>
            <a:r>
              <a:rPr sz="2400" dirty="0">
                <a:latin typeface="Cambria"/>
                <a:cs typeface="Cambria"/>
              </a:rPr>
              <a:t>rest  </a:t>
            </a:r>
            <a:r>
              <a:rPr sz="2400" spc="-5" dirty="0">
                <a:latin typeface="Cambria"/>
                <a:cs typeface="Cambria"/>
              </a:rPr>
              <a:t>and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motion</a:t>
            </a:r>
            <a:endParaRPr sz="2400">
              <a:latin typeface="Cambria"/>
              <a:cs typeface="Cambria"/>
            </a:endParaRPr>
          </a:p>
          <a:p>
            <a:pPr marL="213360" indent="-200660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68750"/>
              <a:buFont typeface="Wingdings"/>
              <a:buChar char=""/>
              <a:tabLst>
                <a:tab pos="213995" algn="l"/>
              </a:tabLst>
            </a:pPr>
            <a:r>
              <a:rPr sz="2400" spc="-5" dirty="0">
                <a:latin typeface="Cambria"/>
                <a:cs typeface="Cambria"/>
              </a:rPr>
              <a:t>Describe </a:t>
            </a:r>
            <a:r>
              <a:rPr sz="2400" dirty="0">
                <a:latin typeface="Cambria"/>
                <a:cs typeface="Cambria"/>
              </a:rPr>
              <a:t>security enhancements in </a:t>
            </a:r>
            <a:r>
              <a:rPr sz="2400" spc="-5" dirty="0">
                <a:latin typeface="Cambria"/>
                <a:cs typeface="Cambria"/>
              </a:rPr>
              <a:t>SQL Server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2016</a:t>
            </a:r>
            <a:endParaRPr sz="2400">
              <a:latin typeface="Cambria"/>
              <a:cs typeface="Cambria"/>
            </a:endParaRPr>
          </a:p>
          <a:p>
            <a:pPr marL="213360" indent="-200660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68750"/>
              <a:buFont typeface="Wingdings"/>
              <a:buChar char=""/>
              <a:tabLst>
                <a:tab pos="213995" algn="l"/>
              </a:tabLst>
            </a:pPr>
            <a:r>
              <a:rPr sz="2400" spc="-5" dirty="0">
                <a:latin typeface="Cambria"/>
                <a:cs typeface="Cambria"/>
              </a:rPr>
              <a:t>Explain </a:t>
            </a:r>
            <a:r>
              <a:rPr sz="2400" dirty="0">
                <a:latin typeface="Cambria"/>
                <a:cs typeface="Cambria"/>
              </a:rPr>
              <a:t>how </a:t>
            </a:r>
            <a:r>
              <a:rPr sz="2400" spc="-5" dirty="0">
                <a:latin typeface="Cambria"/>
                <a:cs typeface="Cambria"/>
              </a:rPr>
              <a:t>to </a:t>
            </a:r>
            <a:r>
              <a:rPr sz="2400" dirty="0">
                <a:latin typeface="Cambria"/>
                <a:cs typeface="Cambria"/>
              </a:rPr>
              <a:t>work </a:t>
            </a:r>
            <a:r>
              <a:rPr sz="2400" spc="-5" dirty="0">
                <a:latin typeface="Cambria"/>
                <a:cs typeface="Cambria"/>
              </a:rPr>
              <a:t>with </a:t>
            </a:r>
            <a:r>
              <a:rPr sz="2400" dirty="0">
                <a:latin typeface="Cambria"/>
                <a:cs typeface="Cambria"/>
              </a:rPr>
              <a:t>JSON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data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ynamic Data Masking</a:t>
            </a:r>
            <a:r>
              <a:rPr spc="-60" dirty="0"/>
              <a:t> </a:t>
            </a:r>
            <a:r>
              <a:rPr spc="5" dirty="0"/>
              <a:t>5-6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281176"/>
            <a:ext cx="638746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mbria"/>
                <a:cs typeface="Cambria"/>
              </a:rPr>
              <a:t>Adding </a:t>
            </a:r>
            <a:r>
              <a:rPr sz="2000" b="1" spc="-5" dirty="0">
                <a:latin typeface="Cambria"/>
                <a:cs typeface="Cambria"/>
              </a:rPr>
              <a:t>or </a:t>
            </a:r>
            <a:r>
              <a:rPr sz="2000" b="1" dirty="0">
                <a:latin typeface="Cambria"/>
                <a:cs typeface="Cambria"/>
              </a:rPr>
              <a:t>Editing a </a:t>
            </a:r>
            <a:r>
              <a:rPr sz="2000" b="1" spc="-5" dirty="0">
                <a:latin typeface="Cambria"/>
                <a:cs typeface="Cambria"/>
              </a:rPr>
              <a:t>Mask on an Existing</a:t>
            </a:r>
            <a:r>
              <a:rPr sz="2000" b="1" spc="-114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Column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mbria"/>
                <a:cs typeface="Cambria"/>
              </a:rPr>
              <a:t>Use ALTER TABLE command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to</a:t>
            </a:r>
            <a:endParaRPr sz="1800">
              <a:latin typeface="Cambria"/>
              <a:cs typeface="Cambria"/>
            </a:endParaRPr>
          </a:p>
          <a:p>
            <a:pPr marL="167640" indent="-154940">
              <a:lnSpc>
                <a:spcPct val="100000"/>
              </a:lnSpc>
              <a:buFont typeface="Wingdings"/>
              <a:buChar char=""/>
              <a:tabLst>
                <a:tab pos="168275" algn="l"/>
              </a:tabLst>
            </a:pPr>
            <a:r>
              <a:rPr sz="1800" spc="-5" dirty="0">
                <a:latin typeface="Cambria"/>
                <a:cs typeface="Cambria"/>
              </a:rPr>
              <a:t>Add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mask to the column already </a:t>
            </a:r>
            <a:r>
              <a:rPr sz="1800" dirty="0">
                <a:latin typeface="Cambria"/>
                <a:cs typeface="Cambria"/>
              </a:rPr>
              <a:t>existing in </a:t>
            </a:r>
            <a:r>
              <a:rPr sz="1800" spc="-5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table</a:t>
            </a:r>
            <a:endParaRPr sz="1800">
              <a:latin typeface="Cambria"/>
              <a:cs typeface="Cambria"/>
            </a:endParaRPr>
          </a:p>
          <a:p>
            <a:pPr marL="167640" indent="-154940">
              <a:lnSpc>
                <a:spcPct val="100000"/>
              </a:lnSpc>
              <a:buFont typeface="Wingdings"/>
              <a:buChar char=""/>
              <a:tabLst>
                <a:tab pos="168275" algn="l"/>
              </a:tabLst>
            </a:pPr>
            <a:r>
              <a:rPr sz="1800" spc="-5" dirty="0">
                <a:latin typeface="Cambria"/>
                <a:cs typeface="Cambria"/>
              </a:rPr>
              <a:t>Modify the column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mask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masking function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5" dirty="0">
                <a:latin typeface="Cambria"/>
                <a:cs typeface="Cambria"/>
              </a:rPr>
              <a:t>added to the FatherName </a:t>
            </a:r>
            <a:r>
              <a:rPr sz="1800" dirty="0">
                <a:latin typeface="Cambria"/>
                <a:cs typeface="Cambria"/>
              </a:rPr>
              <a:t>column </a:t>
            </a:r>
            <a:r>
              <a:rPr sz="1800" spc="-5" dirty="0">
                <a:latin typeface="Cambria"/>
                <a:cs typeface="Cambria"/>
              </a:rPr>
              <a:t>as shown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642" y="4258182"/>
            <a:ext cx="6339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masking </a:t>
            </a:r>
            <a:r>
              <a:rPr sz="1800" dirty="0">
                <a:latin typeface="Cambria"/>
                <a:cs typeface="Cambria"/>
              </a:rPr>
              <a:t>function on </a:t>
            </a:r>
            <a:r>
              <a:rPr sz="1800" spc="-5" dirty="0">
                <a:latin typeface="Cambria"/>
                <a:cs typeface="Cambria"/>
              </a:rPr>
              <a:t>column FatherName </a:t>
            </a:r>
            <a:r>
              <a:rPr sz="1800" dirty="0">
                <a:latin typeface="Cambria"/>
                <a:cs typeface="Cambria"/>
              </a:rPr>
              <a:t>can </a:t>
            </a:r>
            <a:r>
              <a:rPr sz="1800" spc="-5" dirty="0">
                <a:latin typeface="Cambria"/>
                <a:cs typeface="Cambria"/>
              </a:rPr>
              <a:t>be modified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005" y="2929889"/>
            <a:ext cx="6358255" cy="1000125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NewGroup</a:t>
            </a:r>
            <a:endParaRPr sz="18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COLUMN FatherName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ADD MASKED WITH</a:t>
            </a:r>
            <a:r>
              <a:rPr sz="1800" spc="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(FUNCTION</a:t>
            </a:r>
            <a:endParaRPr sz="18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=</a:t>
            </a:r>
            <a:r>
              <a:rPr sz="18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'partial(2,'XXX',0)');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005" y="4572761"/>
            <a:ext cx="6358255" cy="1143000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10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r>
              <a:rPr sz="18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NewGroup</a:t>
            </a:r>
            <a:endParaRPr sz="1800">
              <a:latin typeface="Cambria"/>
              <a:cs typeface="Cambria"/>
            </a:endParaRPr>
          </a:p>
          <a:p>
            <a:pPr marL="90805" marR="4679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COLUMN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FatherName varchar(100) MASKED WITH  (FUNCTION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=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'default()');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87133" y="3054476"/>
            <a:ext cx="286385" cy="504825"/>
          </a:xfrm>
          <a:custGeom>
            <a:avLst/>
            <a:gdLst/>
            <a:ahLst/>
            <a:cxnLst/>
            <a:rect l="l" t="t" r="r" b="b"/>
            <a:pathLst>
              <a:path w="286384" h="504825">
                <a:moveTo>
                  <a:pt x="71628" y="361061"/>
                </a:moveTo>
                <a:lnTo>
                  <a:pt x="0" y="446913"/>
                </a:lnTo>
                <a:lnTo>
                  <a:pt x="71628" y="504316"/>
                </a:lnTo>
                <a:lnTo>
                  <a:pt x="71628" y="468503"/>
                </a:lnTo>
                <a:lnTo>
                  <a:pt x="107263" y="450248"/>
                </a:lnTo>
                <a:lnTo>
                  <a:pt x="140432" y="425440"/>
                </a:lnTo>
                <a:lnTo>
                  <a:pt x="168669" y="396874"/>
                </a:lnTo>
                <a:lnTo>
                  <a:pt x="71628" y="396874"/>
                </a:lnTo>
                <a:lnTo>
                  <a:pt x="71628" y="361061"/>
                </a:lnTo>
                <a:close/>
              </a:path>
              <a:path w="286384" h="504825">
                <a:moveTo>
                  <a:pt x="285623" y="0"/>
                </a:moveTo>
                <a:lnTo>
                  <a:pt x="280447" y="55963"/>
                </a:lnTo>
                <a:lnTo>
                  <a:pt x="270963" y="109611"/>
                </a:lnTo>
                <a:lnTo>
                  <a:pt x="257434" y="160454"/>
                </a:lnTo>
                <a:lnTo>
                  <a:pt x="240124" y="208005"/>
                </a:lnTo>
                <a:lnTo>
                  <a:pt x="219297" y="251777"/>
                </a:lnTo>
                <a:lnTo>
                  <a:pt x="195216" y="291282"/>
                </a:lnTo>
                <a:lnTo>
                  <a:pt x="168145" y="326031"/>
                </a:lnTo>
                <a:lnTo>
                  <a:pt x="138347" y="355539"/>
                </a:lnTo>
                <a:lnTo>
                  <a:pt x="106087" y="379315"/>
                </a:lnTo>
                <a:lnTo>
                  <a:pt x="71628" y="396874"/>
                </a:lnTo>
                <a:lnTo>
                  <a:pt x="168669" y="396874"/>
                </a:lnTo>
                <a:lnTo>
                  <a:pt x="198344" y="358411"/>
                </a:lnTo>
                <a:lnTo>
                  <a:pt x="222573" y="317314"/>
                </a:lnTo>
                <a:lnTo>
                  <a:pt x="243309" y="271912"/>
                </a:lnTo>
                <a:lnTo>
                  <a:pt x="260297" y="222766"/>
                </a:lnTo>
                <a:lnTo>
                  <a:pt x="273278" y="170440"/>
                </a:lnTo>
                <a:lnTo>
                  <a:pt x="281997" y="115496"/>
                </a:lnTo>
                <a:lnTo>
                  <a:pt x="286197" y="58495"/>
                </a:lnTo>
                <a:lnTo>
                  <a:pt x="28562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7133" y="2571750"/>
            <a:ext cx="287020" cy="518795"/>
          </a:xfrm>
          <a:custGeom>
            <a:avLst/>
            <a:gdLst/>
            <a:ahLst/>
            <a:cxnLst/>
            <a:rect l="l" t="t" r="r" b="b"/>
            <a:pathLst>
              <a:path w="287020" h="518794">
                <a:moveTo>
                  <a:pt x="0" y="0"/>
                </a:moveTo>
                <a:lnTo>
                  <a:pt x="0" y="71627"/>
                </a:lnTo>
                <a:lnTo>
                  <a:pt x="35940" y="75111"/>
                </a:lnTo>
                <a:lnTo>
                  <a:pt x="70548" y="85280"/>
                </a:lnTo>
                <a:lnTo>
                  <a:pt x="134693" y="124003"/>
                </a:lnTo>
                <a:lnTo>
                  <a:pt x="163692" y="151716"/>
                </a:lnTo>
                <a:lnTo>
                  <a:pt x="190286" y="184440"/>
                </a:lnTo>
                <a:lnTo>
                  <a:pt x="214204" y="221753"/>
                </a:lnTo>
                <a:lnTo>
                  <a:pt x="235180" y="263237"/>
                </a:lnTo>
                <a:lnTo>
                  <a:pt x="252943" y="308472"/>
                </a:lnTo>
                <a:lnTo>
                  <a:pt x="267227" y="357039"/>
                </a:lnTo>
                <a:lnTo>
                  <a:pt x="277762" y="408519"/>
                </a:lnTo>
                <a:lnTo>
                  <a:pt x="284279" y="462493"/>
                </a:lnTo>
                <a:lnTo>
                  <a:pt x="286511" y="518540"/>
                </a:lnTo>
                <a:lnTo>
                  <a:pt x="286511" y="446912"/>
                </a:lnTo>
                <a:lnTo>
                  <a:pt x="284279" y="390865"/>
                </a:lnTo>
                <a:lnTo>
                  <a:pt x="277762" y="336891"/>
                </a:lnTo>
                <a:lnTo>
                  <a:pt x="267227" y="285411"/>
                </a:lnTo>
                <a:lnTo>
                  <a:pt x="252943" y="236844"/>
                </a:lnTo>
                <a:lnTo>
                  <a:pt x="235180" y="191609"/>
                </a:lnTo>
                <a:lnTo>
                  <a:pt x="214204" y="150125"/>
                </a:lnTo>
                <a:lnTo>
                  <a:pt x="190286" y="112812"/>
                </a:lnTo>
                <a:lnTo>
                  <a:pt x="163692" y="80088"/>
                </a:lnTo>
                <a:lnTo>
                  <a:pt x="134693" y="52375"/>
                </a:lnTo>
                <a:lnTo>
                  <a:pt x="103555" y="30089"/>
                </a:lnTo>
                <a:lnTo>
                  <a:pt x="3594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7133" y="2571750"/>
            <a:ext cx="287020" cy="987425"/>
          </a:xfrm>
          <a:custGeom>
            <a:avLst/>
            <a:gdLst/>
            <a:ahLst/>
            <a:cxnLst/>
            <a:rect l="l" t="t" r="r" b="b"/>
            <a:pathLst>
              <a:path w="287020" h="987425">
                <a:moveTo>
                  <a:pt x="286511" y="518540"/>
                </a:moveTo>
                <a:lnTo>
                  <a:pt x="284279" y="462493"/>
                </a:lnTo>
                <a:lnTo>
                  <a:pt x="277762" y="408519"/>
                </a:lnTo>
                <a:lnTo>
                  <a:pt x="267227" y="357039"/>
                </a:lnTo>
                <a:lnTo>
                  <a:pt x="252943" y="308472"/>
                </a:lnTo>
                <a:lnTo>
                  <a:pt x="235180" y="263237"/>
                </a:lnTo>
                <a:lnTo>
                  <a:pt x="214204" y="221753"/>
                </a:lnTo>
                <a:lnTo>
                  <a:pt x="190286" y="184440"/>
                </a:lnTo>
                <a:lnTo>
                  <a:pt x="163692" y="151716"/>
                </a:lnTo>
                <a:lnTo>
                  <a:pt x="134693" y="124003"/>
                </a:lnTo>
                <a:lnTo>
                  <a:pt x="103555" y="101717"/>
                </a:lnTo>
                <a:lnTo>
                  <a:pt x="35940" y="75111"/>
                </a:lnTo>
                <a:lnTo>
                  <a:pt x="0" y="71627"/>
                </a:lnTo>
                <a:lnTo>
                  <a:pt x="0" y="0"/>
                </a:lnTo>
                <a:lnTo>
                  <a:pt x="70548" y="13652"/>
                </a:lnTo>
                <a:lnTo>
                  <a:pt x="134693" y="52375"/>
                </a:lnTo>
                <a:lnTo>
                  <a:pt x="163692" y="80088"/>
                </a:lnTo>
                <a:lnTo>
                  <a:pt x="190286" y="112812"/>
                </a:lnTo>
                <a:lnTo>
                  <a:pt x="214204" y="150125"/>
                </a:lnTo>
                <a:lnTo>
                  <a:pt x="235180" y="191609"/>
                </a:lnTo>
                <a:lnTo>
                  <a:pt x="252943" y="236844"/>
                </a:lnTo>
                <a:lnTo>
                  <a:pt x="267227" y="285411"/>
                </a:lnTo>
                <a:lnTo>
                  <a:pt x="277762" y="336891"/>
                </a:lnTo>
                <a:lnTo>
                  <a:pt x="284279" y="390865"/>
                </a:lnTo>
                <a:lnTo>
                  <a:pt x="286511" y="446912"/>
                </a:lnTo>
                <a:lnTo>
                  <a:pt x="286511" y="518540"/>
                </a:lnTo>
                <a:lnTo>
                  <a:pt x="284358" y="573414"/>
                </a:lnTo>
                <a:lnTo>
                  <a:pt x="278048" y="626546"/>
                </a:lnTo>
                <a:lnTo>
                  <a:pt x="267808" y="677483"/>
                </a:lnTo>
                <a:lnTo>
                  <a:pt x="253865" y="725767"/>
                </a:lnTo>
                <a:lnTo>
                  <a:pt x="236446" y="770945"/>
                </a:lnTo>
                <a:lnTo>
                  <a:pt x="215778" y="812559"/>
                </a:lnTo>
                <a:lnTo>
                  <a:pt x="192086" y="850154"/>
                </a:lnTo>
                <a:lnTo>
                  <a:pt x="165599" y="883274"/>
                </a:lnTo>
                <a:lnTo>
                  <a:pt x="136542" y="911464"/>
                </a:lnTo>
                <a:lnTo>
                  <a:pt x="105143" y="934268"/>
                </a:lnTo>
                <a:lnTo>
                  <a:pt x="71627" y="951229"/>
                </a:lnTo>
                <a:lnTo>
                  <a:pt x="71627" y="987043"/>
                </a:lnTo>
                <a:lnTo>
                  <a:pt x="0" y="929639"/>
                </a:lnTo>
                <a:lnTo>
                  <a:pt x="71627" y="843787"/>
                </a:lnTo>
                <a:lnTo>
                  <a:pt x="71627" y="879601"/>
                </a:lnTo>
                <a:lnTo>
                  <a:pt x="106087" y="862042"/>
                </a:lnTo>
                <a:lnTo>
                  <a:pt x="138347" y="838266"/>
                </a:lnTo>
                <a:lnTo>
                  <a:pt x="168145" y="808758"/>
                </a:lnTo>
                <a:lnTo>
                  <a:pt x="195216" y="774009"/>
                </a:lnTo>
                <a:lnTo>
                  <a:pt x="219297" y="734504"/>
                </a:lnTo>
                <a:lnTo>
                  <a:pt x="240124" y="690732"/>
                </a:lnTo>
                <a:lnTo>
                  <a:pt x="257434" y="643181"/>
                </a:lnTo>
                <a:lnTo>
                  <a:pt x="270963" y="592338"/>
                </a:lnTo>
                <a:lnTo>
                  <a:pt x="280447" y="538690"/>
                </a:lnTo>
                <a:lnTo>
                  <a:pt x="285622" y="482726"/>
                </a:lnTo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87133" y="4912233"/>
            <a:ext cx="286385" cy="504825"/>
          </a:xfrm>
          <a:custGeom>
            <a:avLst/>
            <a:gdLst/>
            <a:ahLst/>
            <a:cxnLst/>
            <a:rect l="l" t="t" r="r" b="b"/>
            <a:pathLst>
              <a:path w="286384" h="504825">
                <a:moveTo>
                  <a:pt x="71628" y="361060"/>
                </a:moveTo>
                <a:lnTo>
                  <a:pt x="0" y="446912"/>
                </a:lnTo>
                <a:lnTo>
                  <a:pt x="71628" y="504316"/>
                </a:lnTo>
                <a:lnTo>
                  <a:pt x="71628" y="468502"/>
                </a:lnTo>
                <a:lnTo>
                  <a:pt x="107263" y="450248"/>
                </a:lnTo>
                <a:lnTo>
                  <a:pt x="140432" y="425440"/>
                </a:lnTo>
                <a:lnTo>
                  <a:pt x="168669" y="396874"/>
                </a:lnTo>
                <a:lnTo>
                  <a:pt x="71628" y="396874"/>
                </a:lnTo>
                <a:lnTo>
                  <a:pt x="71628" y="361060"/>
                </a:lnTo>
                <a:close/>
              </a:path>
              <a:path w="286384" h="504825">
                <a:moveTo>
                  <a:pt x="285623" y="0"/>
                </a:moveTo>
                <a:lnTo>
                  <a:pt x="280447" y="55963"/>
                </a:lnTo>
                <a:lnTo>
                  <a:pt x="270963" y="109611"/>
                </a:lnTo>
                <a:lnTo>
                  <a:pt x="257434" y="160454"/>
                </a:lnTo>
                <a:lnTo>
                  <a:pt x="240124" y="208005"/>
                </a:lnTo>
                <a:lnTo>
                  <a:pt x="219297" y="251777"/>
                </a:lnTo>
                <a:lnTo>
                  <a:pt x="195216" y="291282"/>
                </a:lnTo>
                <a:lnTo>
                  <a:pt x="168145" y="326031"/>
                </a:lnTo>
                <a:lnTo>
                  <a:pt x="138347" y="355539"/>
                </a:lnTo>
                <a:lnTo>
                  <a:pt x="106087" y="379315"/>
                </a:lnTo>
                <a:lnTo>
                  <a:pt x="71628" y="396874"/>
                </a:lnTo>
                <a:lnTo>
                  <a:pt x="168669" y="396874"/>
                </a:lnTo>
                <a:lnTo>
                  <a:pt x="198344" y="358411"/>
                </a:lnTo>
                <a:lnTo>
                  <a:pt x="222573" y="317314"/>
                </a:lnTo>
                <a:lnTo>
                  <a:pt x="243309" y="271912"/>
                </a:lnTo>
                <a:lnTo>
                  <a:pt x="260297" y="222766"/>
                </a:lnTo>
                <a:lnTo>
                  <a:pt x="273278" y="170440"/>
                </a:lnTo>
                <a:lnTo>
                  <a:pt x="281997" y="115496"/>
                </a:lnTo>
                <a:lnTo>
                  <a:pt x="286197" y="58495"/>
                </a:lnTo>
                <a:lnTo>
                  <a:pt x="28562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87133" y="4429505"/>
            <a:ext cx="287020" cy="518795"/>
          </a:xfrm>
          <a:custGeom>
            <a:avLst/>
            <a:gdLst/>
            <a:ahLst/>
            <a:cxnLst/>
            <a:rect l="l" t="t" r="r" b="b"/>
            <a:pathLst>
              <a:path w="287020" h="518795">
                <a:moveTo>
                  <a:pt x="0" y="0"/>
                </a:moveTo>
                <a:lnTo>
                  <a:pt x="0" y="71627"/>
                </a:lnTo>
                <a:lnTo>
                  <a:pt x="35940" y="75111"/>
                </a:lnTo>
                <a:lnTo>
                  <a:pt x="70548" y="85280"/>
                </a:lnTo>
                <a:lnTo>
                  <a:pt x="134693" y="124003"/>
                </a:lnTo>
                <a:lnTo>
                  <a:pt x="163692" y="151716"/>
                </a:lnTo>
                <a:lnTo>
                  <a:pt x="190286" y="184440"/>
                </a:lnTo>
                <a:lnTo>
                  <a:pt x="214204" y="221753"/>
                </a:lnTo>
                <a:lnTo>
                  <a:pt x="235180" y="263237"/>
                </a:lnTo>
                <a:lnTo>
                  <a:pt x="252943" y="308472"/>
                </a:lnTo>
                <a:lnTo>
                  <a:pt x="267227" y="357039"/>
                </a:lnTo>
                <a:lnTo>
                  <a:pt x="277762" y="408519"/>
                </a:lnTo>
                <a:lnTo>
                  <a:pt x="284279" y="462493"/>
                </a:lnTo>
                <a:lnTo>
                  <a:pt x="286511" y="518540"/>
                </a:lnTo>
                <a:lnTo>
                  <a:pt x="286511" y="446912"/>
                </a:lnTo>
                <a:lnTo>
                  <a:pt x="284279" y="390865"/>
                </a:lnTo>
                <a:lnTo>
                  <a:pt x="277762" y="336891"/>
                </a:lnTo>
                <a:lnTo>
                  <a:pt x="267227" y="285411"/>
                </a:lnTo>
                <a:lnTo>
                  <a:pt x="252943" y="236844"/>
                </a:lnTo>
                <a:lnTo>
                  <a:pt x="235180" y="191609"/>
                </a:lnTo>
                <a:lnTo>
                  <a:pt x="214204" y="150125"/>
                </a:lnTo>
                <a:lnTo>
                  <a:pt x="190286" y="112812"/>
                </a:lnTo>
                <a:lnTo>
                  <a:pt x="163692" y="80088"/>
                </a:lnTo>
                <a:lnTo>
                  <a:pt x="134693" y="52375"/>
                </a:lnTo>
                <a:lnTo>
                  <a:pt x="103555" y="30089"/>
                </a:lnTo>
                <a:lnTo>
                  <a:pt x="35940" y="3483"/>
                </a:lnTo>
                <a:lnTo>
                  <a:pt x="0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87133" y="4429505"/>
            <a:ext cx="287020" cy="987425"/>
          </a:xfrm>
          <a:custGeom>
            <a:avLst/>
            <a:gdLst/>
            <a:ahLst/>
            <a:cxnLst/>
            <a:rect l="l" t="t" r="r" b="b"/>
            <a:pathLst>
              <a:path w="287020" h="987425">
                <a:moveTo>
                  <a:pt x="286511" y="518540"/>
                </a:moveTo>
                <a:lnTo>
                  <a:pt x="284279" y="462493"/>
                </a:lnTo>
                <a:lnTo>
                  <a:pt x="277762" y="408519"/>
                </a:lnTo>
                <a:lnTo>
                  <a:pt x="267227" y="357039"/>
                </a:lnTo>
                <a:lnTo>
                  <a:pt x="252943" y="308472"/>
                </a:lnTo>
                <a:lnTo>
                  <a:pt x="235180" y="263237"/>
                </a:lnTo>
                <a:lnTo>
                  <a:pt x="214204" y="221753"/>
                </a:lnTo>
                <a:lnTo>
                  <a:pt x="190286" y="184440"/>
                </a:lnTo>
                <a:lnTo>
                  <a:pt x="163692" y="151716"/>
                </a:lnTo>
                <a:lnTo>
                  <a:pt x="134693" y="124003"/>
                </a:lnTo>
                <a:lnTo>
                  <a:pt x="103555" y="101717"/>
                </a:lnTo>
                <a:lnTo>
                  <a:pt x="35940" y="75111"/>
                </a:lnTo>
                <a:lnTo>
                  <a:pt x="0" y="71627"/>
                </a:lnTo>
                <a:lnTo>
                  <a:pt x="0" y="0"/>
                </a:lnTo>
                <a:lnTo>
                  <a:pt x="70548" y="13652"/>
                </a:lnTo>
                <a:lnTo>
                  <a:pt x="134693" y="52375"/>
                </a:lnTo>
                <a:lnTo>
                  <a:pt x="163692" y="80088"/>
                </a:lnTo>
                <a:lnTo>
                  <a:pt x="190286" y="112812"/>
                </a:lnTo>
                <a:lnTo>
                  <a:pt x="214204" y="150125"/>
                </a:lnTo>
                <a:lnTo>
                  <a:pt x="235180" y="191609"/>
                </a:lnTo>
                <a:lnTo>
                  <a:pt x="252943" y="236844"/>
                </a:lnTo>
                <a:lnTo>
                  <a:pt x="267227" y="285411"/>
                </a:lnTo>
                <a:lnTo>
                  <a:pt x="277762" y="336891"/>
                </a:lnTo>
                <a:lnTo>
                  <a:pt x="284279" y="390865"/>
                </a:lnTo>
                <a:lnTo>
                  <a:pt x="286511" y="446912"/>
                </a:lnTo>
                <a:lnTo>
                  <a:pt x="286511" y="518540"/>
                </a:lnTo>
                <a:lnTo>
                  <a:pt x="284358" y="573414"/>
                </a:lnTo>
                <a:lnTo>
                  <a:pt x="278048" y="626546"/>
                </a:lnTo>
                <a:lnTo>
                  <a:pt x="267808" y="677483"/>
                </a:lnTo>
                <a:lnTo>
                  <a:pt x="253865" y="725767"/>
                </a:lnTo>
                <a:lnTo>
                  <a:pt x="236446" y="770945"/>
                </a:lnTo>
                <a:lnTo>
                  <a:pt x="215778" y="812559"/>
                </a:lnTo>
                <a:lnTo>
                  <a:pt x="192086" y="850154"/>
                </a:lnTo>
                <a:lnTo>
                  <a:pt x="165599" y="883274"/>
                </a:lnTo>
                <a:lnTo>
                  <a:pt x="136542" y="911464"/>
                </a:lnTo>
                <a:lnTo>
                  <a:pt x="105143" y="934268"/>
                </a:lnTo>
                <a:lnTo>
                  <a:pt x="71627" y="951229"/>
                </a:lnTo>
                <a:lnTo>
                  <a:pt x="71627" y="987043"/>
                </a:lnTo>
                <a:lnTo>
                  <a:pt x="0" y="929639"/>
                </a:lnTo>
                <a:lnTo>
                  <a:pt x="71627" y="843787"/>
                </a:lnTo>
                <a:lnTo>
                  <a:pt x="71627" y="879601"/>
                </a:lnTo>
                <a:lnTo>
                  <a:pt x="106087" y="862042"/>
                </a:lnTo>
                <a:lnTo>
                  <a:pt x="138347" y="838266"/>
                </a:lnTo>
                <a:lnTo>
                  <a:pt x="168145" y="808758"/>
                </a:lnTo>
                <a:lnTo>
                  <a:pt x="195216" y="774009"/>
                </a:lnTo>
                <a:lnTo>
                  <a:pt x="219297" y="734504"/>
                </a:lnTo>
                <a:lnTo>
                  <a:pt x="240124" y="690732"/>
                </a:lnTo>
                <a:lnTo>
                  <a:pt x="257434" y="643181"/>
                </a:lnTo>
                <a:lnTo>
                  <a:pt x="270963" y="592338"/>
                </a:lnTo>
                <a:lnTo>
                  <a:pt x="280447" y="538690"/>
                </a:lnTo>
                <a:lnTo>
                  <a:pt x="285622" y="482726"/>
                </a:lnTo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D</a:t>
            </a:r>
            <a:r>
              <a:rPr spc="-5" dirty="0"/>
              <a:t>ynamic Data Masking</a:t>
            </a:r>
            <a:r>
              <a:rPr spc="-60" dirty="0"/>
              <a:t> </a:t>
            </a:r>
            <a:r>
              <a:rPr spc="5" dirty="0"/>
              <a:t>6-6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275079"/>
            <a:ext cx="57238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mbria"/>
                <a:cs typeface="Cambria"/>
              </a:rPr>
              <a:t>Dropping 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DDM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The mask on the </a:t>
            </a:r>
            <a:r>
              <a:rPr sz="2000" spc="-5" dirty="0">
                <a:latin typeface="Cambria"/>
                <a:cs typeface="Cambria"/>
              </a:rPr>
              <a:t>FatherName column </a:t>
            </a:r>
            <a:r>
              <a:rPr sz="2000" dirty="0">
                <a:latin typeface="Cambria"/>
                <a:cs typeface="Cambria"/>
              </a:rPr>
              <a:t>created</a:t>
            </a:r>
            <a:r>
              <a:rPr sz="2000" spc="-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earlier  can </a:t>
            </a:r>
            <a:r>
              <a:rPr sz="2000" spc="-5" dirty="0">
                <a:latin typeface="Cambria"/>
                <a:cs typeface="Cambria"/>
              </a:rPr>
              <a:t>be removed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shown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005" y="2358389"/>
            <a:ext cx="6073140" cy="1428115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NewGroup</a:t>
            </a:r>
            <a:endParaRPr sz="18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ALTER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COLUMN FatherName DROP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 MASKED;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26942" y="2015852"/>
            <a:ext cx="412750" cy="342265"/>
          </a:xfrm>
          <a:custGeom>
            <a:avLst/>
            <a:gdLst/>
            <a:ahLst/>
            <a:cxnLst/>
            <a:rect l="l" t="t" r="r" b="b"/>
            <a:pathLst>
              <a:path w="412750" h="342264">
                <a:moveTo>
                  <a:pt x="412623" y="272814"/>
                </a:moveTo>
                <a:lnTo>
                  <a:pt x="321183" y="272814"/>
                </a:lnTo>
                <a:lnTo>
                  <a:pt x="371983" y="341775"/>
                </a:lnTo>
                <a:lnTo>
                  <a:pt x="412623" y="272814"/>
                </a:lnTo>
                <a:close/>
              </a:path>
              <a:path w="412750" h="342264">
                <a:moveTo>
                  <a:pt x="303094" y="61736"/>
                </a:moveTo>
                <a:lnTo>
                  <a:pt x="159082" y="61736"/>
                </a:lnTo>
                <a:lnTo>
                  <a:pt x="193137" y="64610"/>
                </a:lnTo>
                <a:lnTo>
                  <a:pt x="225647" y="77931"/>
                </a:lnTo>
                <a:lnTo>
                  <a:pt x="282632" y="132667"/>
                </a:lnTo>
                <a:lnTo>
                  <a:pt x="305409" y="172457"/>
                </a:lnTo>
                <a:lnTo>
                  <a:pt x="323241" y="219443"/>
                </a:lnTo>
                <a:lnTo>
                  <a:pt x="335280" y="272814"/>
                </a:lnTo>
                <a:lnTo>
                  <a:pt x="398526" y="272814"/>
                </a:lnTo>
                <a:lnTo>
                  <a:pt x="389090" y="224689"/>
                </a:lnTo>
                <a:lnTo>
                  <a:pt x="375046" y="179279"/>
                </a:lnTo>
                <a:lnTo>
                  <a:pt x="356645" y="137297"/>
                </a:lnTo>
                <a:lnTo>
                  <a:pt x="334137" y="99459"/>
                </a:lnTo>
                <a:lnTo>
                  <a:pt x="303094" y="61736"/>
                </a:lnTo>
                <a:close/>
              </a:path>
              <a:path w="412750" h="342264">
                <a:moveTo>
                  <a:pt x="146979" y="0"/>
                </a:moveTo>
                <a:lnTo>
                  <a:pt x="107173" y="9882"/>
                </a:lnTo>
                <a:lnTo>
                  <a:pt x="68779" y="29689"/>
                </a:lnTo>
                <a:lnTo>
                  <a:pt x="32740" y="59421"/>
                </a:lnTo>
                <a:lnTo>
                  <a:pt x="0" y="99078"/>
                </a:lnTo>
                <a:lnTo>
                  <a:pt x="37973" y="154196"/>
                </a:lnTo>
                <a:lnTo>
                  <a:pt x="56467" y="125611"/>
                </a:lnTo>
                <a:lnTo>
                  <a:pt x="77247" y="101825"/>
                </a:lnTo>
                <a:lnTo>
                  <a:pt x="99980" y="83205"/>
                </a:lnTo>
                <a:lnTo>
                  <a:pt x="124332" y="70122"/>
                </a:lnTo>
                <a:lnTo>
                  <a:pt x="159082" y="61736"/>
                </a:lnTo>
                <a:lnTo>
                  <a:pt x="303094" y="61736"/>
                </a:lnTo>
                <a:lnTo>
                  <a:pt x="301434" y="59718"/>
                </a:lnTo>
                <a:lnTo>
                  <a:pt x="265423" y="29901"/>
                </a:lnTo>
                <a:lnTo>
                  <a:pt x="227047" y="10009"/>
                </a:lnTo>
                <a:lnTo>
                  <a:pt x="187251" y="42"/>
                </a:lnTo>
                <a:lnTo>
                  <a:pt x="1469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6942" y="2015852"/>
            <a:ext cx="412750" cy="342265"/>
          </a:xfrm>
          <a:custGeom>
            <a:avLst/>
            <a:gdLst/>
            <a:ahLst/>
            <a:cxnLst/>
            <a:rect l="l" t="t" r="r" b="b"/>
            <a:pathLst>
              <a:path w="412750" h="342264">
                <a:moveTo>
                  <a:pt x="0" y="99078"/>
                </a:moveTo>
                <a:lnTo>
                  <a:pt x="32740" y="59421"/>
                </a:lnTo>
                <a:lnTo>
                  <a:pt x="68779" y="29689"/>
                </a:lnTo>
                <a:lnTo>
                  <a:pt x="107173" y="9882"/>
                </a:lnTo>
                <a:lnTo>
                  <a:pt x="146979" y="0"/>
                </a:lnTo>
                <a:lnTo>
                  <a:pt x="187251" y="42"/>
                </a:lnTo>
                <a:lnTo>
                  <a:pt x="227047" y="10009"/>
                </a:lnTo>
                <a:lnTo>
                  <a:pt x="265423" y="29901"/>
                </a:lnTo>
                <a:lnTo>
                  <a:pt x="301434" y="59718"/>
                </a:lnTo>
                <a:lnTo>
                  <a:pt x="334137" y="99459"/>
                </a:lnTo>
                <a:lnTo>
                  <a:pt x="356645" y="137297"/>
                </a:lnTo>
                <a:lnTo>
                  <a:pt x="375046" y="179279"/>
                </a:lnTo>
                <a:lnTo>
                  <a:pt x="389090" y="224689"/>
                </a:lnTo>
                <a:lnTo>
                  <a:pt x="398526" y="272814"/>
                </a:lnTo>
                <a:lnTo>
                  <a:pt x="412623" y="272814"/>
                </a:lnTo>
                <a:lnTo>
                  <a:pt x="371983" y="341775"/>
                </a:lnTo>
                <a:lnTo>
                  <a:pt x="321183" y="272814"/>
                </a:lnTo>
                <a:lnTo>
                  <a:pt x="335280" y="272814"/>
                </a:lnTo>
                <a:lnTo>
                  <a:pt x="323241" y="219443"/>
                </a:lnTo>
                <a:lnTo>
                  <a:pt x="305409" y="172457"/>
                </a:lnTo>
                <a:lnTo>
                  <a:pt x="282632" y="132667"/>
                </a:lnTo>
                <a:lnTo>
                  <a:pt x="255762" y="100888"/>
                </a:lnTo>
                <a:lnTo>
                  <a:pt x="193137" y="64610"/>
                </a:lnTo>
                <a:lnTo>
                  <a:pt x="159082" y="61736"/>
                </a:lnTo>
                <a:lnTo>
                  <a:pt x="124332" y="70122"/>
                </a:lnTo>
                <a:lnTo>
                  <a:pt x="99980" y="83205"/>
                </a:lnTo>
                <a:lnTo>
                  <a:pt x="77247" y="101825"/>
                </a:lnTo>
                <a:lnTo>
                  <a:pt x="56467" y="125611"/>
                </a:lnTo>
                <a:lnTo>
                  <a:pt x="37973" y="154196"/>
                </a:lnTo>
                <a:lnTo>
                  <a:pt x="0" y="99078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R</a:t>
            </a:r>
            <a:r>
              <a:rPr dirty="0"/>
              <a:t>ow-Level Security</a:t>
            </a:r>
            <a:r>
              <a:rPr spc="-100" dirty="0"/>
              <a:t> </a:t>
            </a:r>
            <a:r>
              <a:rPr spc="-5" dirty="0"/>
              <a:t>1-2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25272" y="1267790"/>
            <a:ext cx="7721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Row–Level security applies </a:t>
            </a:r>
            <a:r>
              <a:rPr sz="2400" dirty="0">
                <a:latin typeface="Cambria"/>
                <a:cs typeface="Cambria"/>
              </a:rPr>
              <a:t>security rules on </a:t>
            </a:r>
            <a:r>
              <a:rPr sz="2400" spc="-5" dirty="0">
                <a:latin typeface="Cambria"/>
                <a:cs typeface="Cambria"/>
              </a:rPr>
              <a:t>per </a:t>
            </a:r>
            <a:r>
              <a:rPr sz="2400" dirty="0">
                <a:latin typeface="Cambria"/>
                <a:cs typeface="Cambria"/>
              </a:rPr>
              <a:t>row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basis.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0633" y="1989582"/>
            <a:ext cx="4000500" cy="3643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0633" y="1989582"/>
            <a:ext cx="4000500" cy="3644265"/>
          </a:xfrm>
          <a:prstGeom prst="rect">
            <a:avLst/>
          </a:prstGeom>
          <a:ln w="25907">
            <a:solidFill>
              <a:srgbClr val="41709C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2400" b="1" spc="-5" dirty="0">
                <a:solidFill>
                  <a:srgbClr val="001F5F"/>
                </a:solidFill>
                <a:latin typeface="Cambria"/>
                <a:cs typeface="Cambria"/>
              </a:rPr>
              <a:t>Implementation</a:t>
            </a:r>
            <a:endParaRPr sz="2400">
              <a:latin typeface="Cambria"/>
              <a:cs typeface="Cambria"/>
            </a:endParaRPr>
          </a:p>
          <a:p>
            <a:pPr marL="319405" marR="808355" indent="-193675">
              <a:lnSpc>
                <a:spcPct val="100000"/>
              </a:lnSpc>
              <a:spcBef>
                <a:spcPts val="2405"/>
              </a:spcBef>
              <a:buClr>
                <a:srgbClr val="000000"/>
              </a:buClr>
              <a:buFont typeface="Wingdings"/>
              <a:buChar char=""/>
              <a:tabLst>
                <a:tab pos="32004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special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inline</a:t>
            </a:r>
            <a:r>
              <a:rPr sz="2000" spc="-9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valued function is</a:t>
            </a:r>
            <a:r>
              <a:rPr sz="20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used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19405" indent="-19367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32004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Simulating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stored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procedures</a:t>
            </a:r>
            <a:r>
              <a:rPr sz="2000" spc="-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or</a:t>
            </a:r>
            <a:endParaRPr sz="2000">
              <a:latin typeface="Cambria"/>
              <a:cs typeface="Cambria"/>
            </a:endParaRPr>
          </a:p>
          <a:p>
            <a:pPr marL="319405">
              <a:lnSpc>
                <a:spcPct val="1000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table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valued</a:t>
            </a:r>
            <a:r>
              <a:rPr sz="2000" spc="-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functions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19405" marR="583565" indent="-193675">
              <a:lnSpc>
                <a:spcPct val="100000"/>
              </a:lnSpc>
              <a:buClr>
                <a:srgbClr val="000000"/>
              </a:buClr>
              <a:buFont typeface="Wingdings"/>
              <a:buChar char=""/>
              <a:tabLst>
                <a:tab pos="32004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Ensure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that the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rules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are</a:t>
            </a:r>
            <a:r>
              <a:rPr sz="2000" spc="-13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not  bypassed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4390" y="1989582"/>
            <a:ext cx="4000500" cy="3643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44390" y="1989582"/>
            <a:ext cx="4000500" cy="3644265"/>
          </a:xfrm>
          <a:prstGeom prst="rect">
            <a:avLst/>
          </a:prstGeom>
          <a:ln w="2590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30"/>
              </a:lnSpc>
            </a:pPr>
            <a:r>
              <a:rPr sz="2400" b="1" dirty="0">
                <a:solidFill>
                  <a:srgbClr val="001F5F"/>
                </a:solidFill>
                <a:latin typeface="Cambria"/>
                <a:cs typeface="Cambria"/>
              </a:rPr>
              <a:t>Practical</a:t>
            </a:r>
            <a:r>
              <a:rPr sz="24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mbria"/>
                <a:cs typeface="Cambria"/>
              </a:rPr>
              <a:t>Effects</a:t>
            </a:r>
            <a:endParaRPr sz="2400">
              <a:latin typeface="Cambria"/>
              <a:cs typeface="Cambria"/>
            </a:endParaRPr>
          </a:p>
          <a:p>
            <a:pPr marL="319405" marR="248920" indent="-228600">
              <a:lnSpc>
                <a:spcPct val="100000"/>
              </a:lnSpc>
              <a:spcBef>
                <a:spcPts val="2405"/>
              </a:spcBef>
              <a:buFont typeface="Wingdings"/>
              <a:buChar char=""/>
              <a:tabLst>
                <a:tab pos="320040" algn="l"/>
              </a:tabLst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Row-Level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security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users will  not be able to view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the rows</a:t>
            </a:r>
            <a:r>
              <a:rPr sz="2000" spc="-7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for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which they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do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not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have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permission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1F5F"/>
              </a:buClr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319405" marR="173990" indent="-228600">
              <a:lnSpc>
                <a:spcPct val="100000"/>
              </a:lnSpc>
              <a:buFont typeface="Wingdings"/>
              <a:buChar char=""/>
              <a:tabLst>
                <a:tab pos="320040" algn="l"/>
              </a:tabLst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Full Text Search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to the</a:t>
            </a:r>
            <a:r>
              <a:rPr sz="2000" spc="-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column 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can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leak the</a:t>
            </a:r>
            <a:r>
              <a:rPr sz="2000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data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R="963930" algn="ctr">
              <a:lnSpc>
                <a:spcPct val="100000"/>
              </a:lnSpc>
            </a:pPr>
            <a:r>
              <a:rPr sz="1250" spc="0" dirty="0">
                <a:solidFill>
                  <a:srgbClr val="5B9BD4"/>
                </a:solidFill>
                <a:latin typeface="Segoe UI Symbol"/>
                <a:cs typeface="Segoe UI Symbol"/>
              </a:rPr>
              <a:t>✕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R</a:t>
            </a:r>
            <a:r>
              <a:rPr dirty="0"/>
              <a:t>ow-Level Security</a:t>
            </a:r>
            <a:r>
              <a:rPr spc="-100" dirty="0"/>
              <a:t> </a:t>
            </a:r>
            <a:r>
              <a:rPr spc="-5" dirty="0"/>
              <a:t>2-2	</a:t>
            </a:r>
          </a:p>
        </p:txBody>
      </p:sp>
      <p:sp>
        <p:nvSpPr>
          <p:cNvPr id="17" name="object 17"/>
          <p:cNvSpPr/>
          <p:nvPr/>
        </p:nvSpPr>
        <p:spPr>
          <a:xfrm>
            <a:off x="1549146" y="2715005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5375910" y="0"/>
                </a:moveTo>
                <a:lnTo>
                  <a:pt x="0" y="0"/>
                </a:lnTo>
                <a:lnTo>
                  <a:pt x="0" y="571500"/>
                </a:lnTo>
                <a:lnTo>
                  <a:pt x="5471160" y="571500"/>
                </a:lnTo>
                <a:lnTo>
                  <a:pt x="5471160" y="95250"/>
                </a:lnTo>
                <a:lnTo>
                  <a:pt x="53759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9146" y="2715005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0" y="0"/>
                </a:moveTo>
                <a:lnTo>
                  <a:pt x="5375910" y="0"/>
                </a:lnTo>
                <a:lnTo>
                  <a:pt x="5471160" y="95250"/>
                </a:lnTo>
                <a:lnTo>
                  <a:pt x="547116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9146" y="3429761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5375910" y="0"/>
                </a:moveTo>
                <a:lnTo>
                  <a:pt x="0" y="0"/>
                </a:lnTo>
                <a:lnTo>
                  <a:pt x="0" y="571500"/>
                </a:lnTo>
                <a:lnTo>
                  <a:pt x="5471160" y="571500"/>
                </a:lnTo>
                <a:lnTo>
                  <a:pt x="5471160" y="95250"/>
                </a:lnTo>
                <a:lnTo>
                  <a:pt x="53759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49146" y="3429761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0" y="0"/>
                </a:moveTo>
                <a:lnTo>
                  <a:pt x="5375910" y="0"/>
                </a:lnTo>
                <a:lnTo>
                  <a:pt x="5471160" y="95250"/>
                </a:lnTo>
                <a:lnTo>
                  <a:pt x="547116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9146" y="4144517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5375910" y="0"/>
                </a:moveTo>
                <a:lnTo>
                  <a:pt x="0" y="0"/>
                </a:lnTo>
                <a:lnTo>
                  <a:pt x="0" y="571499"/>
                </a:lnTo>
                <a:lnTo>
                  <a:pt x="5471160" y="571499"/>
                </a:lnTo>
                <a:lnTo>
                  <a:pt x="5471160" y="95249"/>
                </a:lnTo>
                <a:lnTo>
                  <a:pt x="53759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9146" y="4144517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0" y="0"/>
                </a:moveTo>
                <a:lnTo>
                  <a:pt x="5375910" y="0"/>
                </a:lnTo>
                <a:lnTo>
                  <a:pt x="5471160" y="95249"/>
                </a:lnTo>
                <a:lnTo>
                  <a:pt x="5471160" y="571499"/>
                </a:lnTo>
                <a:lnTo>
                  <a:pt x="0" y="571499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9146" y="4859273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5375910" y="0"/>
                </a:moveTo>
                <a:lnTo>
                  <a:pt x="0" y="0"/>
                </a:lnTo>
                <a:lnTo>
                  <a:pt x="0" y="571500"/>
                </a:lnTo>
                <a:lnTo>
                  <a:pt x="5471160" y="571500"/>
                </a:lnTo>
                <a:lnTo>
                  <a:pt x="5471160" y="95250"/>
                </a:lnTo>
                <a:lnTo>
                  <a:pt x="53759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9146" y="4859273"/>
            <a:ext cx="5471160" cy="571500"/>
          </a:xfrm>
          <a:custGeom>
            <a:avLst/>
            <a:gdLst/>
            <a:ahLst/>
            <a:cxnLst/>
            <a:rect l="l" t="t" r="r" b="b"/>
            <a:pathLst>
              <a:path w="5471159" h="571500">
                <a:moveTo>
                  <a:pt x="0" y="0"/>
                </a:moveTo>
                <a:lnTo>
                  <a:pt x="5375910" y="0"/>
                </a:lnTo>
                <a:lnTo>
                  <a:pt x="5471160" y="95250"/>
                </a:lnTo>
                <a:lnTo>
                  <a:pt x="547116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3540" y="1625600"/>
            <a:ext cx="7651750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To view </a:t>
            </a:r>
            <a:r>
              <a:rPr sz="2400" spc="-5" dirty="0">
                <a:latin typeface="Cambria"/>
                <a:cs typeface="Cambria"/>
              </a:rPr>
              <a:t>the statistics </a:t>
            </a:r>
            <a:r>
              <a:rPr sz="2400" dirty="0">
                <a:latin typeface="Cambria"/>
                <a:cs typeface="Cambria"/>
              </a:rPr>
              <a:t>on a </a:t>
            </a:r>
            <a:r>
              <a:rPr sz="2400" spc="-5" dirty="0">
                <a:latin typeface="Cambria"/>
                <a:cs typeface="Cambria"/>
              </a:rPr>
              <a:t>secured column, the user should  belong to </a:t>
            </a:r>
            <a:r>
              <a:rPr sz="2400" dirty="0">
                <a:latin typeface="Cambria"/>
                <a:cs typeface="Cambria"/>
              </a:rPr>
              <a:t>one of </a:t>
            </a:r>
            <a:r>
              <a:rPr sz="2400" spc="-5" dirty="0">
                <a:latin typeface="Cambria"/>
                <a:cs typeface="Cambria"/>
              </a:rPr>
              <a:t>the following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roles: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02235" algn="ctr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Table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owner</a:t>
            </a:r>
            <a:endParaRPr sz="2400">
              <a:latin typeface="Cambria"/>
              <a:cs typeface="Cambria"/>
            </a:endParaRPr>
          </a:p>
          <a:p>
            <a:pPr marL="1414145" marR="1305560" algn="ctr">
              <a:lnSpc>
                <a:spcPts val="5630"/>
              </a:lnSpc>
              <a:spcBef>
                <a:spcPts val="64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Member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sysadmin fixed server</a:t>
            </a:r>
            <a:r>
              <a:rPr sz="24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role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db_ddladmin fixed database</a:t>
            </a:r>
            <a:r>
              <a:rPr sz="2400" spc="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role</a:t>
            </a:r>
            <a:endParaRPr sz="2400">
              <a:latin typeface="Cambria"/>
              <a:cs typeface="Cambria"/>
            </a:endParaRPr>
          </a:p>
          <a:p>
            <a:pPr marL="153670" algn="ctr">
              <a:lnSpc>
                <a:spcPct val="100000"/>
              </a:lnSpc>
              <a:spcBef>
                <a:spcPts val="2180"/>
              </a:spcBef>
            </a:pPr>
            <a:r>
              <a:rPr sz="3600" spc="-7" baseline="2314" dirty="0">
                <a:solidFill>
                  <a:srgbClr val="001F5F"/>
                </a:solidFill>
                <a:latin typeface="Cambria"/>
                <a:cs typeface="Cambria"/>
              </a:rPr>
              <a:t>db_owner </a:t>
            </a:r>
            <a:r>
              <a:rPr sz="3600" baseline="2314" dirty="0">
                <a:solidFill>
                  <a:srgbClr val="001F5F"/>
                </a:solidFill>
                <a:latin typeface="Cambria"/>
                <a:cs typeface="Cambria"/>
              </a:rPr>
              <a:t>fixed </a:t>
            </a:r>
            <a:r>
              <a:rPr sz="3600" spc="-7" baseline="2314" dirty="0">
                <a:solidFill>
                  <a:srgbClr val="001F5F"/>
                </a:solidFill>
                <a:latin typeface="Cambria"/>
                <a:cs typeface="Cambria"/>
              </a:rPr>
              <a:t>database</a:t>
            </a:r>
            <a:r>
              <a:rPr sz="3600" spc="-15" baseline="23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spc="-187" baseline="2314" dirty="0">
                <a:solidFill>
                  <a:srgbClr val="001F5F"/>
                </a:solidFill>
                <a:latin typeface="Cambria"/>
                <a:cs typeface="Cambria"/>
              </a:rPr>
              <a:t>role</a:t>
            </a:r>
            <a:r>
              <a:rPr sz="1250" spc="-125" dirty="0">
                <a:solidFill>
                  <a:srgbClr val="5B9BD4"/>
                </a:solidFill>
                <a:latin typeface="Segoe UI Symbol"/>
                <a:cs typeface="Segoe UI Symbol"/>
              </a:rPr>
              <a:t>✕</a:t>
            </a:r>
            <a:endParaRPr sz="125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pening JSON with OPENJSON()</a:t>
            </a:r>
            <a:r>
              <a:rPr spc="-50" dirty="0"/>
              <a:t> </a:t>
            </a:r>
            <a:r>
              <a:rPr spc="15" dirty="0"/>
              <a:t>1-6	</a:t>
            </a:r>
          </a:p>
        </p:txBody>
      </p:sp>
      <p:sp>
        <p:nvSpPr>
          <p:cNvPr id="17" name="object 17"/>
          <p:cNvSpPr/>
          <p:nvPr/>
        </p:nvSpPr>
        <p:spPr>
          <a:xfrm>
            <a:off x="1858517" y="3501390"/>
            <a:ext cx="4572000" cy="356870"/>
          </a:xfrm>
          <a:custGeom>
            <a:avLst/>
            <a:gdLst/>
            <a:ahLst/>
            <a:cxnLst/>
            <a:rect l="l" t="t" r="r" b="b"/>
            <a:pathLst>
              <a:path w="4572000" h="356870">
                <a:moveTo>
                  <a:pt x="4512564" y="0"/>
                </a:moveTo>
                <a:lnTo>
                  <a:pt x="0" y="0"/>
                </a:lnTo>
                <a:lnTo>
                  <a:pt x="0" y="356616"/>
                </a:lnTo>
                <a:lnTo>
                  <a:pt x="4572000" y="356616"/>
                </a:lnTo>
                <a:lnTo>
                  <a:pt x="4572000" y="59436"/>
                </a:lnTo>
                <a:lnTo>
                  <a:pt x="45125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8517" y="3501390"/>
            <a:ext cx="4572000" cy="356870"/>
          </a:xfrm>
          <a:custGeom>
            <a:avLst/>
            <a:gdLst/>
            <a:ahLst/>
            <a:cxnLst/>
            <a:rect l="l" t="t" r="r" b="b"/>
            <a:pathLst>
              <a:path w="4572000" h="356870">
                <a:moveTo>
                  <a:pt x="0" y="0"/>
                </a:moveTo>
                <a:lnTo>
                  <a:pt x="4512564" y="0"/>
                </a:lnTo>
                <a:lnTo>
                  <a:pt x="4572000" y="59436"/>
                </a:lnTo>
                <a:lnTo>
                  <a:pt x="4572000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8517" y="4001261"/>
            <a:ext cx="4572000" cy="356870"/>
          </a:xfrm>
          <a:custGeom>
            <a:avLst/>
            <a:gdLst/>
            <a:ahLst/>
            <a:cxnLst/>
            <a:rect l="l" t="t" r="r" b="b"/>
            <a:pathLst>
              <a:path w="4572000" h="356870">
                <a:moveTo>
                  <a:pt x="4512564" y="0"/>
                </a:moveTo>
                <a:lnTo>
                  <a:pt x="0" y="0"/>
                </a:lnTo>
                <a:lnTo>
                  <a:pt x="0" y="356616"/>
                </a:lnTo>
                <a:lnTo>
                  <a:pt x="4572000" y="356616"/>
                </a:lnTo>
                <a:lnTo>
                  <a:pt x="4572000" y="59436"/>
                </a:lnTo>
                <a:lnTo>
                  <a:pt x="45125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8517" y="4001261"/>
            <a:ext cx="4572000" cy="356870"/>
          </a:xfrm>
          <a:custGeom>
            <a:avLst/>
            <a:gdLst/>
            <a:ahLst/>
            <a:cxnLst/>
            <a:rect l="l" t="t" r="r" b="b"/>
            <a:pathLst>
              <a:path w="4572000" h="356870">
                <a:moveTo>
                  <a:pt x="0" y="0"/>
                </a:moveTo>
                <a:lnTo>
                  <a:pt x="4512564" y="0"/>
                </a:lnTo>
                <a:lnTo>
                  <a:pt x="4572000" y="59436"/>
                </a:lnTo>
                <a:lnTo>
                  <a:pt x="4572000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58517" y="4501134"/>
            <a:ext cx="4572000" cy="358140"/>
          </a:xfrm>
          <a:custGeom>
            <a:avLst/>
            <a:gdLst/>
            <a:ahLst/>
            <a:cxnLst/>
            <a:rect l="l" t="t" r="r" b="b"/>
            <a:pathLst>
              <a:path w="4572000" h="358139">
                <a:moveTo>
                  <a:pt x="4512310" y="0"/>
                </a:moveTo>
                <a:lnTo>
                  <a:pt x="0" y="0"/>
                </a:lnTo>
                <a:lnTo>
                  <a:pt x="0" y="358140"/>
                </a:lnTo>
                <a:lnTo>
                  <a:pt x="4572000" y="358140"/>
                </a:lnTo>
                <a:lnTo>
                  <a:pt x="4572000" y="59690"/>
                </a:lnTo>
                <a:lnTo>
                  <a:pt x="45123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8517" y="4501134"/>
            <a:ext cx="4572000" cy="358140"/>
          </a:xfrm>
          <a:custGeom>
            <a:avLst/>
            <a:gdLst/>
            <a:ahLst/>
            <a:cxnLst/>
            <a:rect l="l" t="t" r="r" b="b"/>
            <a:pathLst>
              <a:path w="4572000" h="358139">
                <a:moveTo>
                  <a:pt x="0" y="0"/>
                </a:moveTo>
                <a:lnTo>
                  <a:pt x="4512310" y="0"/>
                </a:lnTo>
                <a:lnTo>
                  <a:pt x="4572000" y="59690"/>
                </a:lnTo>
                <a:lnTo>
                  <a:pt x="457200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58517" y="5001005"/>
            <a:ext cx="4572000" cy="358140"/>
          </a:xfrm>
          <a:custGeom>
            <a:avLst/>
            <a:gdLst/>
            <a:ahLst/>
            <a:cxnLst/>
            <a:rect l="l" t="t" r="r" b="b"/>
            <a:pathLst>
              <a:path w="4572000" h="358139">
                <a:moveTo>
                  <a:pt x="4512310" y="0"/>
                </a:moveTo>
                <a:lnTo>
                  <a:pt x="0" y="0"/>
                </a:lnTo>
                <a:lnTo>
                  <a:pt x="0" y="358140"/>
                </a:lnTo>
                <a:lnTo>
                  <a:pt x="4572000" y="358140"/>
                </a:lnTo>
                <a:lnTo>
                  <a:pt x="4572000" y="59690"/>
                </a:lnTo>
                <a:lnTo>
                  <a:pt x="45123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58517" y="5001005"/>
            <a:ext cx="4572000" cy="358140"/>
          </a:xfrm>
          <a:custGeom>
            <a:avLst/>
            <a:gdLst/>
            <a:ahLst/>
            <a:cxnLst/>
            <a:rect l="l" t="t" r="r" b="b"/>
            <a:pathLst>
              <a:path w="4572000" h="358139">
                <a:moveTo>
                  <a:pt x="0" y="0"/>
                </a:moveTo>
                <a:lnTo>
                  <a:pt x="4512310" y="0"/>
                </a:lnTo>
                <a:lnTo>
                  <a:pt x="4572000" y="59690"/>
                </a:lnTo>
                <a:lnTo>
                  <a:pt x="4572000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4642" y="1311655"/>
            <a:ext cx="7239634" cy="402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4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JSON is </a:t>
            </a:r>
            <a:r>
              <a:rPr sz="2400" spc="-5" dirty="0">
                <a:latin typeface="Cambria"/>
                <a:cs typeface="Cambria"/>
              </a:rPr>
              <a:t>an </a:t>
            </a:r>
            <a:r>
              <a:rPr sz="2400" dirty="0">
                <a:latin typeface="Cambria"/>
                <a:cs typeface="Cambria"/>
              </a:rPr>
              <a:t>open </a:t>
            </a:r>
            <a:r>
              <a:rPr sz="2400" spc="-5" dirty="0">
                <a:latin typeface="Cambria"/>
                <a:cs typeface="Cambria"/>
              </a:rPr>
              <a:t>standard </a:t>
            </a:r>
            <a:r>
              <a:rPr sz="2400" dirty="0">
                <a:latin typeface="Cambria"/>
                <a:cs typeface="Cambria"/>
              </a:rPr>
              <a:t>that is </a:t>
            </a:r>
            <a:r>
              <a:rPr sz="2400" spc="-5" dirty="0">
                <a:latin typeface="Cambria"/>
                <a:cs typeface="Cambria"/>
              </a:rPr>
              <a:t>used to </a:t>
            </a:r>
            <a:r>
              <a:rPr sz="2400" dirty="0">
                <a:latin typeface="Cambria"/>
                <a:cs typeface="Cambria"/>
              </a:rPr>
              <a:t>send </a:t>
            </a:r>
            <a:r>
              <a:rPr sz="2400" spc="-5" dirty="0">
                <a:latin typeface="Cambria"/>
                <a:cs typeface="Cambria"/>
              </a:rPr>
              <a:t>out data  between Web application and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server.</a:t>
            </a:r>
            <a:endParaRPr sz="2400">
              <a:latin typeface="Cambria"/>
              <a:cs typeface="Cambria"/>
            </a:endParaRPr>
          </a:p>
          <a:p>
            <a:pPr marL="410209" indent="-397510">
              <a:lnSpc>
                <a:spcPts val="2045"/>
              </a:lnSpc>
              <a:buFont typeface="Arial"/>
              <a:buChar char="▪"/>
              <a:tabLst>
                <a:tab pos="410209" algn="l"/>
                <a:tab pos="410845" algn="l"/>
              </a:tabLst>
            </a:pPr>
            <a:r>
              <a:rPr sz="2000" spc="-5" dirty="0">
                <a:latin typeface="Cambria"/>
                <a:cs typeface="Cambria"/>
              </a:rPr>
              <a:t>Uses </a:t>
            </a:r>
            <a:r>
              <a:rPr sz="2000" dirty="0">
                <a:latin typeface="Cambria"/>
                <a:cs typeface="Cambria"/>
              </a:rPr>
              <a:t>text to transmit data </a:t>
            </a:r>
            <a:r>
              <a:rPr sz="2000" spc="-5" dirty="0">
                <a:latin typeface="Cambria"/>
                <a:cs typeface="Cambria"/>
              </a:rPr>
              <a:t>objects </a:t>
            </a:r>
            <a:r>
              <a:rPr sz="2000" dirty="0">
                <a:latin typeface="Cambria"/>
                <a:cs typeface="Cambria"/>
              </a:rPr>
              <a:t>in the form of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attribute-value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latin typeface="Cambria"/>
                <a:cs typeface="Cambria"/>
              </a:rPr>
              <a:t>pairs.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spc="-5" dirty="0">
                <a:latin typeface="Cambria"/>
                <a:cs typeface="Cambria"/>
              </a:rPr>
              <a:t>Used </a:t>
            </a:r>
            <a:r>
              <a:rPr sz="2000" dirty="0">
                <a:latin typeface="Cambria"/>
                <a:cs typeface="Cambria"/>
              </a:rPr>
              <a:t>as a substitute to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XML.</a:t>
            </a:r>
            <a:endParaRPr sz="2000">
              <a:latin typeface="Cambria"/>
              <a:cs typeface="Cambria"/>
            </a:endParaRPr>
          </a:p>
          <a:p>
            <a:pPr marL="12700" marR="5016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OPENJSON </a:t>
            </a:r>
            <a:r>
              <a:rPr sz="2000" dirty="0">
                <a:latin typeface="Cambria"/>
                <a:cs typeface="Cambria"/>
              </a:rPr>
              <a:t>is a </a:t>
            </a:r>
            <a:r>
              <a:rPr sz="2000" spc="-5" dirty="0">
                <a:latin typeface="Cambria"/>
                <a:cs typeface="Cambria"/>
              </a:rPr>
              <a:t>built-in Table-valued </a:t>
            </a:r>
            <a:r>
              <a:rPr sz="2000" dirty="0">
                <a:latin typeface="Cambria"/>
                <a:cs typeface="Cambria"/>
              </a:rPr>
              <a:t>Function (TVF) and does the  </a:t>
            </a:r>
            <a:r>
              <a:rPr sz="2000" spc="-5" dirty="0">
                <a:latin typeface="Cambria"/>
                <a:cs typeface="Cambria"/>
              </a:rPr>
              <a:t>following:</a:t>
            </a:r>
            <a:endParaRPr sz="2000">
              <a:latin typeface="Cambria"/>
              <a:cs typeface="Cambria"/>
            </a:endParaRPr>
          </a:p>
          <a:p>
            <a:pPr marL="20764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Locate an array of JSON</a:t>
            </a:r>
            <a:r>
              <a:rPr sz="2000" spc="-1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objects</a:t>
            </a:r>
            <a:endParaRPr sz="2000">
              <a:latin typeface="Cambria"/>
              <a:cs typeface="Cambria"/>
            </a:endParaRPr>
          </a:p>
          <a:p>
            <a:pPr marL="2091689" marR="1797685" indent="6985" algn="ctr">
              <a:lnSpc>
                <a:spcPct val="164100"/>
              </a:lnSpc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Seeks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into some JSON text 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Iterate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through array</a:t>
            </a:r>
            <a:r>
              <a:rPr sz="2000" spc="-12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elements</a:t>
            </a:r>
            <a:endParaRPr sz="2000">
              <a:latin typeface="Cambria"/>
              <a:cs typeface="Cambria"/>
            </a:endParaRPr>
          </a:p>
          <a:p>
            <a:pPr marL="288925" algn="ctr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Outputs </a:t>
            </a:r>
            <a:r>
              <a:rPr sz="2000" dirty="0">
                <a:solidFill>
                  <a:srgbClr val="001F5F"/>
                </a:solidFill>
                <a:latin typeface="Cambria"/>
                <a:cs typeface="Cambria"/>
              </a:rPr>
              <a:t>one row for each array</a:t>
            </a:r>
            <a:r>
              <a:rPr sz="2000" spc="-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mbria"/>
                <a:cs typeface="Cambria"/>
              </a:rPr>
              <a:t>element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pening JSON with OPENJSON()</a:t>
            </a:r>
            <a:r>
              <a:rPr spc="-50" dirty="0"/>
              <a:t> </a:t>
            </a:r>
            <a:r>
              <a:rPr spc="15" dirty="0"/>
              <a:t>2-6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311655"/>
            <a:ext cx="7748905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2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"/>
                <a:cs typeface="Cambria"/>
              </a:rPr>
              <a:t>OPENJSON will transform the </a:t>
            </a:r>
            <a:r>
              <a:rPr sz="2400" dirty="0">
                <a:latin typeface="Cambria"/>
                <a:cs typeface="Cambria"/>
              </a:rPr>
              <a:t>JSON </a:t>
            </a:r>
            <a:r>
              <a:rPr sz="2400" spc="-5" dirty="0">
                <a:latin typeface="Cambria"/>
                <a:cs typeface="Cambria"/>
              </a:rPr>
              <a:t>text generated with  </a:t>
            </a:r>
            <a:r>
              <a:rPr sz="2400" dirty="0">
                <a:latin typeface="Cambria"/>
                <a:cs typeface="Cambria"/>
              </a:rPr>
              <a:t>FOR JSON </a:t>
            </a:r>
            <a:r>
              <a:rPr sz="2400" spc="-5" dirty="0">
                <a:latin typeface="Cambria"/>
                <a:cs typeface="Cambria"/>
              </a:rPr>
              <a:t>clause back to relational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form.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Two </a:t>
            </a:r>
            <a:r>
              <a:rPr sz="2000" spc="-5" dirty="0">
                <a:latin typeface="Cambria"/>
                <a:cs typeface="Cambria"/>
              </a:rPr>
              <a:t>types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5" dirty="0">
                <a:latin typeface="Cambria"/>
                <a:cs typeface="Cambria"/>
              </a:rPr>
              <a:t>OPENJSON </a:t>
            </a:r>
            <a:r>
              <a:rPr sz="2000" dirty="0">
                <a:latin typeface="Cambria"/>
                <a:cs typeface="Cambria"/>
              </a:rPr>
              <a:t>TVF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are: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mbria"/>
                <a:cs typeface="Cambria"/>
              </a:rPr>
              <a:t>OPENJSON with predefined </a:t>
            </a:r>
            <a:r>
              <a:rPr sz="2000" b="1" dirty="0">
                <a:latin typeface="Cambria"/>
                <a:cs typeface="Cambria"/>
              </a:rPr>
              <a:t>result</a:t>
            </a:r>
            <a:r>
              <a:rPr sz="2000" dirty="0">
                <a:latin typeface="Cambria"/>
                <a:cs typeface="Cambria"/>
              </a:rPr>
              <a:t>: The </a:t>
            </a:r>
            <a:r>
              <a:rPr sz="2000" spc="-5" dirty="0">
                <a:latin typeface="Cambria"/>
                <a:cs typeface="Cambria"/>
              </a:rPr>
              <a:t>user </a:t>
            </a:r>
            <a:r>
              <a:rPr sz="2000" dirty="0">
                <a:latin typeface="Cambria"/>
                <a:cs typeface="Cambria"/>
              </a:rPr>
              <a:t>can define </a:t>
            </a:r>
            <a:r>
              <a:rPr sz="2000" spc="-5" dirty="0">
                <a:latin typeface="Cambria"/>
                <a:cs typeface="Cambria"/>
              </a:rPr>
              <a:t>schema </a:t>
            </a:r>
            <a:r>
              <a:rPr sz="2000" dirty="0">
                <a:latin typeface="Cambria"/>
                <a:cs typeface="Cambria"/>
              </a:rPr>
              <a:t>for  the </a:t>
            </a:r>
            <a:r>
              <a:rPr sz="2000" spc="-5" dirty="0">
                <a:latin typeface="Cambria"/>
                <a:cs typeface="Cambria"/>
              </a:rPr>
              <a:t>table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10" dirty="0">
                <a:latin typeface="Cambria"/>
                <a:cs typeface="Cambria"/>
              </a:rPr>
              <a:t>be </a:t>
            </a:r>
            <a:r>
              <a:rPr sz="2000" spc="-5" dirty="0">
                <a:latin typeface="Cambria"/>
                <a:cs typeface="Cambria"/>
              </a:rPr>
              <a:t>returned </a:t>
            </a:r>
            <a:r>
              <a:rPr sz="2000" dirty="0">
                <a:latin typeface="Cambria"/>
                <a:cs typeface="Cambria"/>
              </a:rPr>
              <a:t>and the </a:t>
            </a:r>
            <a:r>
              <a:rPr sz="2000" spc="-5" dirty="0">
                <a:latin typeface="Cambria"/>
                <a:cs typeface="Cambria"/>
              </a:rPr>
              <a:t>mapping</a:t>
            </a:r>
            <a:r>
              <a:rPr sz="2000" spc="-1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rules.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ts val="2280"/>
              </a:lnSpc>
              <a:spcBef>
                <a:spcPts val="1889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mbria"/>
                <a:cs typeface="Cambria"/>
              </a:rPr>
              <a:t>OPENJSON without return </a:t>
            </a:r>
            <a:r>
              <a:rPr sz="2000" b="1" dirty="0">
                <a:latin typeface="Cambria"/>
                <a:cs typeface="Cambria"/>
              </a:rPr>
              <a:t>schema</a:t>
            </a:r>
            <a:r>
              <a:rPr sz="2000" dirty="0">
                <a:latin typeface="Cambria"/>
                <a:cs typeface="Cambria"/>
              </a:rPr>
              <a:t>: Here </a:t>
            </a:r>
            <a:r>
              <a:rPr sz="2000" spc="-5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output </a:t>
            </a:r>
            <a:r>
              <a:rPr sz="2000" spc="-5" dirty="0">
                <a:latin typeface="Cambria"/>
                <a:cs typeface="Cambria"/>
              </a:rPr>
              <a:t>will </a:t>
            </a:r>
            <a:r>
              <a:rPr sz="2000" dirty="0">
                <a:latin typeface="Cambria"/>
                <a:cs typeface="Cambria"/>
              </a:rPr>
              <a:t>be as</a:t>
            </a:r>
            <a:r>
              <a:rPr sz="2000" spc="-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key-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pairs.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spc="-5" dirty="0"/>
              <a:t>O</a:t>
            </a:r>
            <a:r>
              <a:rPr spc="-5" dirty="0"/>
              <a:t>pening JSON with OPENJSON()</a:t>
            </a:r>
            <a:r>
              <a:rPr spc="-50" dirty="0"/>
              <a:t> </a:t>
            </a:r>
            <a:r>
              <a:rPr spc="15" dirty="0"/>
              <a:t>3-6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311655"/>
            <a:ext cx="695134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5"/>
              </a:spcBef>
            </a:pPr>
            <a:r>
              <a:rPr sz="2400" spc="-5" dirty="0">
                <a:latin typeface="Cambria"/>
                <a:cs typeface="Cambria"/>
              </a:rPr>
              <a:t>OPENXML </a:t>
            </a:r>
            <a:r>
              <a:rPr sz="2400" dirty="0">
                <a:latin typeface="Cambria"/>
                <a:cs typeface="Cambria"/>
              </a:rPr>
              <a:t>is </a:t>
            </a:r>
            <a:r>
              <a:rPr sz="2400" spc="-5" dirty="0">
                <a:latin typeface="Cambria"/>
                <a:cs typeface="Cambria"/>
              </a:rPr>
              <a:t>used as the framework </a:t>
            </a:r>
            <a:r>
              <a:rPr sz="2400" dirty="0">
                <a:latin typeface="Cambria"/>
                <a:cs typeface="Cambria"/>
              </a:rPr>
              <a:t>for </a:t>
            </a:r>
            <a:r>
              <a:rPr sz="2400" spc="-5" dirty="0">
                <a:latin typeface="Cambria"/>
                <a:cs typeface="Cambria"/>
              </a:rPr>
              <a:t>OPENJSON.  Though the usage looks identical, there are elemental  </a:t>
            </a:r>
            <a:r>
              <a:rPr sz="2400" dirty="0">
                <a:latin typeface="Cambria"/>
                <a:cs typeface="Cambria"/>
              </a:rPr>
              <a:t>differences: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08062" y="2565400"/>
          <a:ext cx="5643880" cy="322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1940"/>
                <a:gridCol w="2821940"/>
              </a:tblGrid>
              <a:tr h="370205"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OPENJSON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92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OPENXML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marL="97790" marR="233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Accepts text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input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Drawback: When two 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identical JSON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text are  passed to different  OPENJSON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calls,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they</a:t>
                      </a:r>
                      <a:r>
                        <a:rPr sz="1800" spc="-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will  be parsed each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time.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Accepts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handle.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 marL="97790" marR="5657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Return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row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with</a:t>
                      </a:r>
                      <a:r>
                        <a:rPr sz="1800" spc="-7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(key, 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value)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schema.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104775">
                        <a:lnSpc>
                          <a:spcPts val="216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Parses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entire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XML tree  without distinct schema.  Returns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 </a:t>
                      </a:r>
                      <a:r>
                        <a:rPr sz="18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flat table with all  nodes.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5965" y="481076"/>
            <a:ext cx="872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2835" algn="l"/>
              </a:tabLst>
            </a:pPr>
            <a:r>
              <a:rPr u="none" spc="-5" dirty="0"/>
              <a:t>O</a:t>
            </a:r>
            <a:r>
              <a:rPr spc="-5" dirty="0"/>
              <a:t>pening JSON with OPENJSON()</a:t>
            </a:r>
            <a:r>
              <a:rPr spc="-40" dirty="0"/>
              <a:t> </a:t>
            </a:r>
            <a:r>
              <a:rPr spc="10" dirty="0"/>
              <a:t>4-6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4642" y="1313179"/>
            <a:ext cx="6957059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mbria"/>
                <a:cs typeface="Cambria"/>
              </a:rPr>
              <a:t>Converting </a:t>
            </a:r>
            <a:r>
              <a:rPr sz="1800" b="1" dirty="0">
                <a:latin typeface="Cambria"/>
                <a:cs typeface="Cambria"/>
              </a:rPr>
              <a:t>JSON </a:t>
            </a:r>
            <a:r>
              <a:rPr sz="1800" b="1" spc="-5" dirty="0">
                <a:latin typeface="Cambria"/>
                <a:cs typeface="Cambria"/>
              </a:rPr>
              <a:t>to Rowset </a:t>
            </a:r>
            <a:r>
              <a:rPr sz="1800" b="1" dirty="0">
                <a:latin typeface="Cambria"/>
                <a:cs typeface="Cambria"/>
              </a:rPr>
              <a:t>Data </a:t>
            </a:r>
            <a:r>
              <a:rPr sz="1800" b="1" spc="-5" dirty="0">
                <a:latin typeface="Cambria"/>
                <a:cs typeface="Cambria"/>
              </a:rPr>
              <a:t>Using the OPENJSON Function: 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OPENJSON rowset </a:t>
            </a:r>
            <a:r>
              <a:rPr sz="1800" dirty="0">
                <a:latin typeface="Cambria"/>
                <a:cs typeface="Cambria"/>
              </a:rPr>
              <a:t>function is </a:t>
            </a:r>
            <a:r>
              <a:rPr sz="1800" spc="-5" dirty="0">
                <a:latin typeface="Cambria"/>
                <a:cs typeface="Cambria"/>
              </a:rPr>
              <a:t>used to </a:t>
            </a:r>
            <a:r>
              <a:rPr sz="1800" dirty="0">
                <a:latin typeface="Cambria"/>
                <a:cs typeface="Cambria"/>
              </a:rPr>
              <a:t>convert </a:t>
            </a:r>
            <a:r>
              <a:rPr sz="1800" spc="-5" dirty="0">
                <a:latin typeface="Cambria"/>
                <a:cs typeface="Cambria"/>
              </a:rPr>
              <a:t>the data to relational  </a:t>
            </a:r>
            <a:r>
              <a:rPr sz="1800" dirty="0">
                <a:latin typeface="Cambria"/>
                <a:cs typeface="Cambria"/>
              </a:rPr>
              <a:t>format. </a:t>
            </a:r>
            <a:r>
              <a:rPr sz="1800" spc="-5" dirty="0">
                <a:latin typeface="Cambria"/>
                <a:cs typeface="Cambria"/>
              </a:rPr>
              <a:t>It </a:t>
            </a:r>
            <a:r>
              <a:rPr sz="1800" dirty="0">
                <a:latin typeface="Cambria"/>
                <a:cs typeface="Cambria"/>
              </a:rPr>
              <a:t>returns </a:t>
            </a:r>
            <a:r>
              <a:rPr sz="1800" spc="-5" dirty="0">
                <a:latin typeface="Cambria"/>
                <a:cs typeface="Cambria"/>
              </a:rPr>
              <a:t>following three</a:t>
            </a:r>
            <a:r>
              <a:rPr sz="1800" spc="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values: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ts val="1835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800" b="1" dirty="0">
                <a:latin typeface="Cambria"/>
                <a:cs typeface="Cambria"/>
              </a:rPr>
              <a:t>Key</a:t>
            </a:r>
            <a:r>
              <a:rPr sz="1800" dirty="0">
                <a:latin typeface="Cambria"/>
                <a:cs typeface="Cambria"/>
              </a:rPr>
              <a:t>: </a:t>
            </a:r>
            <a:r>
              <a:rPr sz="1800" spc="-5" dirty="0">
                <a:latin typeface="Cambria"/>
                <a:cs typeface="Cambria"/>
              </a:rPr>
              <a:t>Key </a:t>
            </a:r>
            <a:r>
              <a:rPr sz="1800" dirty="0">
                <a:latin typeface="Cambria"/>
                <a:cs typeface="Cambria"/>
              </a:rPr>
              <a:t>is either </a:t>
            </a:r>
            <a:r>
              <a:rPr sz="1800" spc="-5" dirty="0">
                <a:latin typeface="Cambria"/>
                <a:cs typeface="Cambria"/>
              </a:rPr>
              <a:t>the index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an array </a:t>
            </a:r>
            <a:r>
              <a:rPr sz="1800" dirty="0">
                <a:latin typeface="Cambria"/>
                <a:cs typeface="Cambria"/>
              </a:rPr>
              <a:t>element or </a:t>
            </a:r>
            <a:r>
              <a:rPr sz="1800" spc="-5" dirty="0">
                <a:latin typeface="Cambria"/>
                <a:cs typeface="Cambria"/>
              </a:rPr>
              <a:t>property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latin typeface="Cambria"/>
                <a:cs typeface="Cambria"/>
              </a:rPr>
              <a:t>within the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  <a:endParaRPr sz="1800">
              <a:latin typeface="Cambria"/>
              <a:cs typeface="Cambria"/>
            </a:endParaRPr>
          </a:p>
          <a:p>
            <a:pPr marL="355600" marR="266700" indent="-342900">
              <a:lnSpc>
                <a:spcPts val="1939"/>
              </a:lnSpc>
              <a:spcBef>
                <a:spcPts val="14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mbria"/>
                <a:cs typeface="Cambria"/>
              </a:rPr>
              <a:t>Value</a:t>
            </a:r>
            <a:r>
              <a:rPr sz="1800" spc="-5" dirty="0">
                <a:latin typeface="Cambria"/>
                <a:cs typeface="Cambria"/>
              </a:rPr>
              <a:t>: Value specifies the array </a:t>
            </a:r>
            <a:r>
              <a:rPr sz="1800" dirty="0">
                <a:latin typeface="Cambria"/>
                <a:cs typeface="Cambria"/>
              </a:rPr>
              <a:t>element </a:t>
            </a:r>
            <a:r>
              <a:rPr sz="1800" spc="-5" dirty="0">
                <a:latin typeface="Cambria"/>
                <a:cs typeface="Cambria"/>
              </a:rPr>
              <a:t>value </a:t>
            </a:r>
            <a:r>
              <a:rPr sz="1800" dirty="0">
                <a:latin typeface="Cambria"/>
                <a:cs typeface="Cambria"/>
              </a:rPr>
              <a:t>or the </a:t>
            </a:r>
            <a:r>
              <a:rPr sz="1800" spc="-5" dirty="0">
                <a:latin typeface="Cambria"/>
                <a:cs typeface="Cambria"/>
              </a:rPr>
              <a:t>value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  property within the</a:t>
            </a:r>
            <a:r>
              <a:rPr sz="1800" spc="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object.</a:t>
            </a:r>
            <a:endParaRPr sz="1800">
              <a:latin typeface="Cambria"/>
              <a:cs typeface="Cambria"/>
            </a:endParaRPr>
          </a:p>
          <a:p>
            <a:pPr marL="355600" marR="338455" indent="-342900">
              <a:lnSpc>
                <a:spcPts val="1939"/>
              </a:lnSpc>
              <a:spcBef>
                <a:spcPts val="10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mbria"/>
                <a:cs typeface="Cambria"/>
              </a:rPr>
              <a:t>Type</a:t>
            </a:r>
            <a:r>
              <a:rPr sz="1800" spc="-5" dirty="0">
                <a:latin typeface="Cambria"/>
                <a:cs typeface="Cambria"/>
              </a:rPr>
              <a:t>: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data type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the value. </a:t>
            </a:r>
            <a:r>
              <a:rPr sz="1800" dirty="0">
                <a:latin typeface="Cambria"/>
                <a:cs typeface="Cambria"/>
              </a:rPr>
              <a:t>This is </a:t>
            </a:r>
            <a:r>
              <a:rPr sz="1800" spc="-5" dirty="0">
                <a:latin typeface="Cambria"/>
                <a:cs typeface="Cambria"/>
              </a:rPr>
              <a:t>depicted numerically as  shown: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197479" y="3710685"/>
          <a:ext cx="2143125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/>
                <a:gridCol w="1104900"/>
              </a:tblGrid>
              <a:tr h="487680">
                <a:tc>
                  <a:txBody>
                    <a:bodyPr/>
                    <a:lstStyle/>
                    <a:p>
                      <a:pPr marL="310515" marR="182880" indent="-1098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sz="13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</a:t>
                      </a:r>
                      <a:r>
                        <a:rPr sz="13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</a:t>
                      </a:r>
                      <a:r>
                        <a:rPr sz="13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e</a:t>
                      </a:r>
                      <a:r>
                        <a:rPr sz="13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ric  </a:t>
                      </a:r>
                      <a:r>
                        <a:rPr sz="13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Value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r>
                        <a:rPr sz="13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Type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null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string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int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True or</a:t>
                      </a:r>
                      <a:r>
                        <a:rPr sz="1300" spc="-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false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array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object</a:t>
                      </a:r>
                      <a:endParaRPr sz="13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35965" y="408508"/>
            <a:ext cx="682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Opening JSON with OPENJSON()</a:t>
            </a:r>
            <a:r>
              <a:rPr u="none" spc="-35" dirty="0"/>
              <a:t> </a:t>
            </a:r>
            <a:r>
              <a:rPr u="none" spc="10" dirty="0"/>
              <a:t>5-6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4642" y="1311656"/>
            <a:ext cx="732091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mbria"/>
                <a:cs typeface="Cambria"/>
              </a:rPr>
              <a:t>Converting JSON </a:t>
            </a:r>
            <a:r>
              <a:rPr sz="2000" b="1" spc="-5" dirty="0">
                <a:latin typeface="Cambria"/>
                <a:cs typeface="Cambria"/>
              </a:rPr>
              <a:t>to Rowset </a:t>
            </a:r>
            <a:r>
              <a:rPr sz="2000" b="1" dirty="0">
                <a:latin typeface="Cambria"/>
                <a:cs typeface="Cambria"/>
              </a:rPr>
              <a:t>Data Using </a:t>
            </a:r>
            <a:r>
              <a:rPr sz="2000" b="1" spc="-5" dirty="0">
                <a:latin typeface="Cambria"/>
                <a:cs typeface="Cambria"/>
              </a:rPr>
              <a:t>the OPENJSON Function:  </a:t>
            </a:r>
            <a:r>
              <a:rPr sz="2000" dirty="0">
                <a:latin typeface="Cambria"/>
                <a:cs typeface="Cambria"/>
              </a:rPr>
              <a:t>The </a:t>
            </a:r>
            <a:r>
              <a:rPr sz="2000" spc="-5" dirty="0">
                <a:latin typeface="Cambria"/>
                <a:cs typeface="Cambria"/>
              </a:rPr>
              <a:t>user </a:t>
            </a:r>
            <a:r>
              <a:rPr sz="2000" dirty="0">
                <a:latin typeface="Cambria"/>
                <a:cs typeface="Cambria"/>
              </a:rPr>
              <a:t>can </a:t>
            </a:r>
            <a:r>
              <a:rPr sz="2000" spc="-5" dirty="0">
                <a:latin typeface="Cambria"/>
                <a:cs typeface="Cambria"/>
              </a:rPr>
              <a:t>allocate </a:t>
            </a:r>
            <a:r>
              <a:rPr sz="2000" dirty="0">
                <a:latin typeface="Cambria"/>
                <a:cs typeface="Cambria"/>
              </a:rPr>
              <a:t>JSON snippet to a variable and </a:t>
            </a:r>
            <a:r>
              <a:rPr sz="2000" spc="-5" dirty="0">
                <a:latin typeface="Cambria"/>
                <a:cs typeface="Cambria"/>
              </a:rPr>
              <a:t>then use  OPENJSON </a:t>
            </a:r>
            <a:r>
              <a:rPr sz="2000" dirty="0">
                <a:latin typeface="Cambria"/>
                <a:cs typeface="Cambria"/>
              </a:rPr>
              <a:t>function to call the variable as shown in the</a:t>
            </a:r>
            <a:r>
              <a:rPr sz="2000" spc="-1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example: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005" y="2430017"/>
            <a:ext cx="6929755" cy="3070860"/>
          </a:xfrm>
          <a:prstGeom prst="rect">
            <a:avLst/>
          </a:prstGeom>
          <a:solidFill>
            <a:srgbClr val="28C3E8"/>
          </a:solidFill>
          <a:ln w="25907">
            <a:solidFill>
              <a:srgbClr val="41709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DECLARE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@JSON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NVARCHAR (MAX) =</a:t>
            </a:r>
            <a:r>
              <a:rPr sz="1600" spc="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N'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90805" marR="459994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'InitialName':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null,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'MaidenName': 'Dawson ',  'UID':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9988776655,</a:t>
            </a:r>
            <a:endParaRPr sz="16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'Current':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false,</a:t>
            </a:r>
            <a:endParaRPr sz="16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'Skills': ['DevOps', 'Python',</a:t>
            </a:r>
            <a:r>
              <a:rPr sz="16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'Perl'],</a:t>
            </a:r>
            <a:endParaRPr sz="16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'Region': {'Country':'USA','Territory':'North</a:t>
            </a:r>
            <a:r>
              <a:rPr sz="1600" spc="-1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America'}</a:t>
            </a:r>
            <a:endParaRPr sz="1600">
              <a:latin typeface="Cambria"/>
              <a:cs typeface="Cambria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}';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SELECT *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FROM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OPENJSON</a:t>
            </a:r>
            <a:r>
              <a:rPr sz="1600" spc="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(@json);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35965" y="434416"/>
            <a:ext cx="682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Opening JSON with OPENJSON()</a:t>
            </a:r>
            <a:r>
              <a:rPr u="none" spc="-35" dirty="0"/>
              <a:t> </a:t>
            </a:r>
            <a:r>
              <a:rPr u="none" spc="10" dirty="0"/>
              <a:t>6-6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4642" y="1313179"/>
            <a:ext cx="71183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The JSON </a:t>
            </a:r>
            <a:r>
              <a:rPr sz="1800" spc="-5" dirty="0">
                <a:latin typeface="Cambria"/>
                <a:cs typeface="Cambria"/>
              </a:rPr>
              <a:t>snippet consists </a:t>
            </a:r>
            <a:r>
              <a:rPr sz="1800" dirty="0">
                <a:latin typeface="Cambria"/>
                <a:cs typeface="Cambria"/>
              </a:rPr>
              <a:t>of a </a:t>
            </a:r>
            <a:r>
              <a:rPr sz="1800" spc="-5" dirty="0">
                <a:latin typeface="Cambria"/>
                <a:cs typeface="Cambria"/>
              </a:rPr>
              <a:t>single </a:t>
            </a:r>
            <a:r>
              <a:rPr sz="1800" dirty="0">
                <a:latin typeface="Cambria"/>
                <a:cs typeface="Cambria"/>
              </a:rPr>
              <a:t>object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property </a:t>
            </a:r>
            <a:r>
              <a:rPr sz="1800" dirty="0">
                <a:latin typeface="Cambria"/>
                <a:cs typeface="Cambria"/>
              </a:rPr>
              <a:t>for </a:t>
            </a:r>
            <a:r>
              <a:rPr sz="1800" spc="-5" dirty="0">
                <a:latin typeface="Cambria"/>
                <a:cs typeface="Cambria"/>
              </a:rPr>
              <a:t>each data  type.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SELECT statement utilizes OPENJSON </a:t>
            </a:r>
            <a:r>
              <a:rPr sz="1800" dirty="0">
                <a:latin typeface="Cambria"/>
                <a:cs typeface="Cambria"/>
              </a:rPr>
              <a:t>function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FROM  </a:t>
            </a:r>
            <a:r>
              <a:rPr sz="1800" dirty="0">
                <a:latin typeface="Cambria"/>
                <a:cs typeface="Cambria"/>
              </a:rPr>
              <a:t>clause </a:t>
            </a:r>
            <a:r>
              <a:rPr sz="1800" spc="-5" dirty="0">
                <a:latin typeface="Cambria"/>
                <a:cs typeface="Cambria"/>
              </a:rPr>
              <a:t>to fetch </a:t>
            </a:r>
            <a:r>
              <a:rPr sz="1800" dirty="0">
                <a:latin typeface="Cambria"/>
                <a:cs typeface="Cambria"/>
              </a:rPr>
              <a:t>JSON </a:t>
            </a:r>
            <a:r>
              <a:rPr sz="1800" spc="-5" dirty="0">
                <a:latin typeface="Cambria"/>
                <a:cs typeface="Cambria"/>
              </a:rPr>
              <a:t>data as rowset. </a:t>
            </a:r>
            <a:r>
              <a:rPr sz="1800" dirty="0">
                <a:latin typeface="Cambria"/>
                <a:cs typeface="Cambria"/>
              </a:rPr>
              <a:t>This is </a:t>
            </a:r>
            <a:r>
              <a:rPr sz="1800" spc="-5" dirty="0">
                <a:latin typeface="Cambria"/>
                <a:cs typeface="Cambria"/>
              </a:rPr>
              <a:t>as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shown: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642" y="4972939"/>
            <a:ext cx="57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279525" y="2208148"/>
          <a:ext cx="5643880" cy="249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3401695"/>
                <a:gridCol w="695960"/>
              </a:tblGrid>
              <a:tr h="33464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Key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Value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Type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InitialName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Null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MaidenName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Dawson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UID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998776655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Current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False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Skills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885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['DevOps','Python','Perl']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85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marL="79375">
                        <a:lnSpc>
                          <a:spcPts val="1889"/>
                        </a:lnSpc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Location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370840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{'Country':'USA','Territory':'North  America'}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889"/>
                        </a:lnSpc>
                      </a:pPr>
                      <a:r>
                        <a:rPr sz="160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358646" y="4787646"/>
            <a:ext cx="5643880" cy="876300"/>
          </a:xfrm>
          <a:custGeom>
            <a:avLst/>
            <a:gdLst/>
            <a:ahLst/>
            <a:cxnLst/>
            <a:rect l="l" t="t" r="r" b="b"/>
            <a:pathLst>
              <a:path w="5643880" h="876300">
                <a:moveTo>
                  <a:pt x="5643372" y="0"/>
                </a:moveTo>
                <a:lnTo>
                  <a:pt x="146050" y="0"/>
                </a:ln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49"/>
                </a:lnTo>
                <a:lnTo>
                  <a:pt x="0" y="876299"/>
                </a:lnTo>
                <a:lnTo>
                  <a:pt x="5497322" y="876299"/>
                </a:lnTo>
                <a:lnTo>
                  <a:pt x="5543478" y="868853"/>
                </a:lnTo>
                <a:lnTo>
                  <a:pt x="5583570" y="848119"/>
                </a:lnTo>
                <a:lnTo>
                  <a:pt x="5615188" y="816503"/>
                </a:lnTo>
                <a:lnTo>
                  <a:pt x="5635924" y="776411"/>
                </a:lnTo>
                <a:lnTo>
                  <a:pt x="5643372" y="730249"/>
                </a:lnTo>
                <a:lnTo>
                  <a:pt x="5643372" y="0"/>
                </a:lnTo>
                <a:close/>
              </a:path>
            </a:pathLst>
          </a:custGeom>
          <a:solidFill>
            <a:srgbClr val="28C3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8646" y="4787646"/>
            <a:ext cx="5643880" cy="876300"/>
          </a:xfrm>
          <a:custGeom>
            <a:avLst/>
            <a:gdLst/>
            <a:ahLst/>
            <a:cxnLst/>
            <a:rect l="l" t="t" r="r" b="b"/>
            <a:pathLst>
              <a:path w="5643880" h="876300">
                <a:moveTo>
                  <a:pt x="146050" y="0"/>
                </a:moveTo>
                <a:lnTo>
                  <a:pt x="5643372" y="0"/>
                </a:lnTo>
                <a:lnTo>
                  <a:pt x="5643372" y="730249"/>
                </a:lnTo>
                <a:lnTo>
                  <a:pt x="5635924" y="776411"/>
                </a:lnTo>
                <a:lnTo>
                  <a:pt x="5615188" y="816503"/>
                </a:lnTo>
                <a:lnTo>
                  <a:pt x="5583570" y="848119"/>
                </a:lnTo>
                <a:lnTo>
                  <a:pt x="5543478" y="868853"/>
                </a:lnTo>
                <a:lnTo>
                  <a:pt x="5497322" y="876299"/>
                </a:lnTo>
                <a:lnTo>
                  <a:pt x="0" y="876299"/>
                </a:lnTo>
                <a:lnTo>
                  <a:pt x="0" y="146049"/>
                </a:lnTo>
                <a:lnTo>
                  <a:pt x="7447" y="99893"/>
                </a:lnTo>
                <a:lnTo>
                  <a:pt x="28183" y="59801"/>
                </a:lnTo>
                <a:lnTo>
                  <a:pt x="59801" y="28183"/>
                </a:lnTo>
                <a:lnTo>
                  <a:pt x="99893" y="7447"/>
                </a:lnTo>
                <a:lnTo>
                  <a:pt x="146050" y="0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79041" y="4780534"/>
            <a:ext cx="534924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Note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: The type’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column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signifies the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data type for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each value. The 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‘key’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skills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an array that consists of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all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array elements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in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the 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result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set. The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‘key’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location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an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object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that consists of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all </a:t>
            </a:r>
            <a:r>
              <a:rPr sz="1400" b="1" dirty="0">
                <a:solidFill>
                  <a:srgbClr val="001F5F"/>
                </a:solidFill>
                <a:latin typeface="Cambria"/>
                <a:cs typeface="Cambria"/>
              </a:rPr>
              <a:t>the 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object</a:t>
            </a:r>
            <a:r>
              <a:rPr sz="1400" b="1" spc="-1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001F5F"/>
                </a:solidFill>
                <a:latin typeface="Cambria"/>
                <a:cs typeface="Cambria"/>
              </a:rPr>
              <a:t>properties.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334" y="212547"/>
            <a:ext cx="7301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9900" algn="l"/>
              </a:tabLst>
            </a:pP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Security</a:t>
            </a:r>
            <a:r>
              <a:rPr sz="2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Enhancements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SQL</a:t>
            </a:r>
            <a:r>
              <a:rPr sz="28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Serv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8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2016</a:t>
            </a:r>
            <a:r>
              <a:rPr sz="2800" b="1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1-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7517" y="1703070"/>
            <a:ext cx="2901950" cy="1742439"/>
          </a:xfrm>
          <a:custGeom>
            <a:avLst/>
            <a:gdLst/>
            <a:ahLst/>
            <a:cxnLst/>
            <a:rect l="l" t="t" r="r" b="b"/>
            <a:pathLst>
              <a:path w="2901950" h="1742439">
                <a:moveTo>
                  <a:pt x="0" y="1741931"/>
                </a:moveTo>
                <a:lnTo>
                  <a:pt x="2901696" y="1741931"/>
                </a:lnTo>
                <a:lnTo>
                  <a:pt x="2901696" y="0"/>
                </a:lnTo>
                <a:lnTo>
                  <a:pt x="0" y="0"/>
                </a:lnTo>
                <a:lnTo>
                  <a:pt x="0" y="17419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7517" y="1703070"/>
            <a:ext cx="2901950" cy="1742439"/>
          </a:xfrm>
          <a:custGeom>
            <a:avLst/>
            <a:gdLst/>
            <a:ahLst/>
            <a:cxnLst/>
            <a:rect l="l" t="t" r="r" b="b"/>
            <a:pathLst>
              <a:path w="2901950" h="1742439">
                <a:moveTo>
                  <a:pt x="0" y="1741931"/>
                </a:moveTo>
                <a:lnTo>
                  <a:pt x="2901696" y="1741931"/>
                </a:lnTo>
                <a:lnTo>
                  <a:pt x="2901696" y="0"/>
                </a:lnTo>
                <a:lnTo>
                  <a:pt x="0" y="0"/>
                </a:lnTo>
                <a:lnTo>
                  <a:pt x="0" y="174193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7517" y="2002282"/>
            <a:ext cx="2901950" cy="1056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39420" marR="433705" indent="320040">
              <a:lnSpc>
                <a:spcPts val="3790"/>
              </a:lnSpc>
              <a:spcBef>
                <a:spcPts val="665"/>
              </a:spcBef>
            </a:pPr>
            <a:r>
              <a:rPr sz="3600" spc="-45" dirty="0">
                <a:latin typeface="Cambria"/>
                <a:cs typeface="Cambria"/>
              </a:rPr>
              <a:t>Always  </a:t>
            </a:r>
            <a:r>
              <a:rPr sz="3600" spc="-5" dirty="0">
                <a:latin typeface="Cambria"/>
                <a:cs typeface="Cambria"/>
              </a:rPr>
              <a:t>Encryp</a:t>
            </a:r>
            <a:r>
              <a:rPr sz="3600" spc="-35" dirty="0">
                <a:latin typeface="Cambria"/>
                <a:cs typeface="Cambria"/>
              </a:rPr>
              <a:t>t</a:t>
            </a:r>
            <a:r>
              <a:rPr sz="3600" dirty="0">
                <a:latin typeface="Cambria"/>
                <a:cs typeface="Cambria"/>
              </a:rPr>
              <a:t>ed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8773" y="1703070"/>
            <a:ext cx="2903220" cy="1742439"/>
          </a:xfrm>
          <a:custGeom>
            <a:avLst/>
            <a:gdLst/>
            <a:ahLst/>
            <a:cxnLst/>
            <a:rect l="l" t="t" r="r" b="b"/>
            <a:pathLst>
              <a:path w="2903220" h="1742439">
                <a:moveTo>
                  <a:pt x="0" y="1741931"/>
                </a:moveTo>
                <a:lnTo>
                  <a:pt x="2903220" y="1741931"/>
                </a:lnTo>
                <a:lnTo>
                  <a:pt x="2903220" y="0"/>
                </a:lnTo>
                <a:lnTo>
                  <a:pt x="0" y="0"/>
                </a:lnTo>
                <a:lnTo>
                  <a:pt x="0" y="174193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8773" y="1703070"/>
            <a:ext cx="2903220" cy="1742439"/>
          </a:xfrm>
          <a:custGeom>
            <a:avLst/>
            <a:gdLst/>
            <a:ahLst/>
            <a:cxnLst/>
            <a:rect l="l" t="t" r="r" b="b"/>
            <a:pathLst>
              <a:path w="2903220" h="1742439">
                <a:moveTo>
                  <a:pt x="0" y="1741931"/>
                </a:moveTo>
                <a:lnTo>
                  <a:pt x="2903220" y="1741931"/>
                </a:lnTo>
                <a:lnTo>
                  <a:pt x="2903220" y="0"/>
                </a:lnTo>
                <a:lnTo>
                  <a:pt x="0" y="0"/>
                </a:lnTo>
                <a:lnTo>
                  <a:pt x="0" y="174193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8773" y="2002282"/>
            <a:ext cx="2903220" cy="10560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33070" marR="422909" indent="158750">
              <a:lnSpc>
                <a:spcPts val="3790"/>
              </a:lnSpc>
              <a:spcBef>
                <a:spcPts val="665"/>
              </a:spcBef>
            </a:pPr>
            <a:r>
              <a:rPr sz="3600" spc="-5" dirty="0">
                <a:latin typeface="Cambria"/>
                <a:cs typeface="Cambria"/>
              </a:rPr>
              <a:t>Dynamic  </a:t>
            </a:r>
            <a:r>
              <a:rPr sz="3600" dirty="0">
                <a:latin typeface="Cambria"/>
                <a:cs typeface="Cambria"/>
              </a:rPr>
              <a:t>Data</a:t>
            </a:r>
            <a:r>
              <a:rPr sz="3600" spc="-85" dirty="0">
                <a:latin typeface="Cambria"/>
                <a:cs typeface="Cambria"/>
              </a:rPr>
              <a:t> </a:t>
            </a:r>
            <a:r>
              <a:rPr sz="3600" spc="-5" dirty="0">
                <a:latin typeface="Cambria"/>
                <a:cs typeface="Cambria"/>
              </a:rPr>
              <a:t>Mask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7517" y="3734561"/>
            <a:ext cx="2901950" cy="1742439"/>
          </a:xfrm>
          <a:custGeom>
            <a:avLst/>
            <a:gdLst/>
            <a:ahLst/>
            <a:cxnLst/>
            <a:rect l="l" t="t" r="r" b="b"/>
            <a:pathLst>
              <a:path w="2901950" h="1742439">
                <a:moveTo>
                  <a:pt x="0" y="1741932"/>
                </a:moveTo>
                <a:lnTo>
                  <a:pt x="2901696" y="1741932"/>
                </a:lnTo>
                <a:lnTo>
                  <a:pt x="2901696" y="0"/>
                </a:lnTo>
                <a:lnTo>
                  <a:pt x="0" y="0"/>
                </a:lnTo>
                <a:lnTo>
                  <a:pt x="0" y="17419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517" y="3734561"/>
            <a:ext cx="2901950" cy="1742439"/>
          </a:xfrm>
          <a:custGeom>
            <a:avLst/>
            <a:gdLst/>
            <a:ahLst/>
            <a:cxnLst/>
            <a:rect l="l" t="t" r="r" b="b"/>
            <a:pathLst>
              <a:path w="2901950" h="1742439">
                <a:moveTo>
                  <a:pt x="0" y="1741932"/>
                </a:moveTo>
                <a:lnTo>
                  <a:pt x="2901696" y="1741932"/>
                </a:lnTo>
                <a:lnTo>
                  <a:pt x="2901696" y="0"/>
                </a:lnTo>
                <a:lnTo>
                  <a:pt x="0" y="0"/>
                </a:lnTo>
                <a:lnTo>
                  <a:pt x="0" y="174193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7517" y="3792982"/>
            <a:ext cx="2901950" cy="15392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7650" marR="241935" algn="ctr">
              <a:lnSpc>
                <a:spcPct val="87900"/>
              </a:lnSpc>
              <a:spcBef>
                <a:spcPts val="620"/>
              </a:spcBef>
            </a:pPr>
            <a:r>
              <a:rPr sz="3600" spc="-120" dirty="0">
                <a:latin typeface="Cambria"/>
                <a:cs typeface="Cambria"/>
              </a:rPr>
              <a:t>T</a:t>
            </a:r>
            <a:r>
              <a:rPr sz="3600" spc="-60" dirty="0">
                <a:latin typeface="Cambria"/>
                <a:cs typeface="Cambria"/>
              </a:rPr>
              <a:t>r</a:t>
            </a:r>
            <a:r>
              <a:rPr sz="3600" spc="-5" dirty="0">
                <a:latin typeface="Cambria"/>
                <a:cs typeface="Cambria"/>
              </a:rPr>
              <a:t>ansp</a:t>
            </a:r>
            <a:r>
              <a:rPr sz="3600" spc="-15" dirty="0">
                <a:latin typeface="Cambria"/>
                <a:cs typeface="Cambria"/>
              </a:rPr>
              <a:t>a</a:t>
            </a:r>
            <a:r>
              <a:rPr sz="3600" spc="-50" dirty="0">
                <a:latin typeface="Cambria"/>
                <a:cs typeface="Cambria"/>
              </a:rPr>
              <a:t>r</a:t>
            </a:r>
            <a:r>
              <a:rPr sz="3600" dirty="0">
                <a:latin typeface="Cambria"/>
                <a:cs typeface="Cambria"/>
              </a:rPr>
              <a:t>ent  Data  </a:t>
            </a:r>
            <a:r>
              <a:rPr sz="3600" spc="-10" dirty="0">
                <a:latin typeface="Cambria"/>
                <a:cs typeface="Cambria"/>
              </a:rPr>
              <a:t>Encryption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8773" y="3734561"/>
            <a:ext cx="2903220" cy="1742439"/>
          </a:xfrm>
          <a:custGeom>
            <a:avLst/>
            <a:gdLst/>
            <a:ahLst/>
            <a:cxnLst/>
            <a:rect l="l" t="t" r="r" b="b"/>
            <a:pathLst>
              <a:path w="2903220" h="1742439">
                <a:moveTo>
                  <a:pt x="0" y="1741932"/>
                </a:moveTo>
                <a:lnTo>
                  <a:pt x="2903220" y="1741932"/>
                </a:lnTo>
                <a:lnTo>
                  <a:pt x="2903220" y="0"/>
                </a:lnTo>
                <a:lnTo>
                  <a:pt x="0" y="0"/>
                </a:lnTo>
                <a:lnTo>
                  <a:pt x="0" y="17419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8773" y="3734561"/>
            <a:ext cx="2903220" cy="1742439"/>
          </a:xfrm>
          <a:custGeom>
            <a:avLst/>
            <a:gdLst/>
            <a:ahLst/>
            <a:cxnLst/>
            <a:rect l="l" t="t" r="r" b="b"/>
            <a:pathLst>
              <a:path w="2903220" h="1742439">
                <a:moveTo>
                  <a:pt x="0" y="1741932"/>
                </a:moveTo>
                <a:lnTo>
                  <a:pt x="2903220" y="1741932"/>
                </a:lnTo>
                <a:lnTo>
                  <a:pt x="2903220" y="0"/>
                </a:lnTo>
                <a:lnTo>
                  <a:pt x="0" y="0"/>
                </a:lnTo>
                <a:lnTo>
                  <a:pt x="0" y="174193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68773" y="4033850"/>
            <a:ext cx="2903220" cy="10566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48335" marR="377825" indent="-262255">
              <a:lnSpc>
                <a:spcPts val="3790"/>
              </a:lnSpc>
              <a:spcBef>
                <a:spcPts val="670"/>
              </a:spcBef>
            </a:pPr>
            <a:r>
              <a:rPr sz="3600" spc="-70" dirty="0">
                <a:latin typeface="Cambria"/>
                <a:cs typeface="Cambria"/>
              </a:rPr>
              <a:t>R</a:t>
            </a:r>
            <a:r>
              <a:rPr sz="3600" spc="-20" dirty="0">
                <a:latin typeface="Cambria"/>
                <a:cs typeface="Cambria"/>
              </a:rPr>
              <a:t>o</a:t>
            </a:r>
            <a:r>
              <a:rPr sz="3600" spc="-5" dirty="0">
                <a:latin typeface="Cambria"/>
                <a:cs typeface="Cambria"/>
              </a:rPr>
              <a:t>w–</a:t>
            </a:r>
            <a:r>
              <a:rPr sz="3600" dirty="0">
                <a:latin typeface="Cambria"/>
                <a:cs typeface="Cambria"/>
              </a:rPr>
              <a:t>L</a:t>
            </a:r>
            <a:r>
              <a:rPr sz="3600" spc="-45" dirty="0">
                <a:latin typeface="Cambria"/>
                <a:cs typeface="Cambria"/>
              </a:rPr>
              <a:t>e</a:t>
            </a:r>
            <a:r>
              <a:rPr sz="3600" spc="-80" dirty="0">
                <a:latin typeface="Cambria"/>
                <a:cs typeface="Cambria"/>
              </a:rPr>
              <a:t>v</a:t>
            </a:r>
            <a:r>
              <a:rPr sz="3600" dirty="0">
                <a:latin typeface="Cambria"/>
                <a:cs typeface="Cambria"/>
              </a:rPr>
              <a:t>el  </a:t>
            </a:r>
            <a:r>
              <a:rPr sz="3600" spc="-5" dirty="0">
                <a:latin typeface="Cambria"/>
                <a:cs typeface="Cambria"/>
              </a:rPr>
              <a:t>Security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S</a:t>
            </a:r>
            <a:r>
              <a:rPr dirty="0"/>
              <a:t>ummary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781685" indent="-342900" algn="just">
              <a:lnSpc>
                <a:spcPts val="2160"/>
              </a:lnSpc>
              <a:spcBef>
                <a:spcPts val="375"/>
              </a:spcBef>
              <a:buFont typeface="Arial"/>
              <a:buChar char="▪"/>
              <a:tabLst>
                <a:tab pos="355600" algn="l"/>
              </a:tabLst>
            </a:pPr>
            <a:r>
              <a:rPr spc="-5" dirty="0"/>
              <a:t>Security </a:t>
            </a:r>
            <a:r>
              <a:rPr dirty="0"/>
              <a:t>enhancements in SQL </a:t>
            </a:r>
            <a:r>
              <a:rPr spc="-5" dirty="0"/>
              <a:t>Server 2016 </a:t>
            </a:r>
            <a:r>
              <a:rPr dirty="0"/>
              <a:t>are </a:t>
            </a:r>
            <a:r>
              <a:rPr spc="-5" dirty="0"/>
              <a:t>Always </a:t>
            </a:r>
            <a:r>
              <a:rPr dirty="0"/>
              <a:t>Encrypted,  Dynamic </a:t>
            </a:r>
            <a:r>
              <a:rPr spc="-5" dirty="0"/>
              <a:t>Data </a:t>
            </a:r>
            <a:r>
              <a:rPr dirty="0"/>
              <a:t>Mask, Transparent Data Encryption, and </a:t>
            </a:r>
            <a:r>
              <a:rPr spc="-15" dirty="0"/>
              <a:t>Row-Level  </a:t>
            </a:r>
            <a:r>
              <a:rPr dirty="0"/>
              <a:t>security.</a:t>
            </a:r>
          </a:p>
          <a:p>
            <a:pPr marL="355600" marR="395605" indent="-342900">
              <a:lnSpc>
                <a:spcPts val="216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Always </a:t>
            </a:r>
            <a:r>
              <a:rPr dirty="0"/>
              <a:t>Encrypted feature protects sensitive data </a:t>
            </a:r>
            <a:r>
              <a:rPr spc="-5" dirty="0"/>
              <a:t>.The </a:t>
            </a:r>
            <a:r>
              <a:rPr dirty="0"/>
              <a:t>encrypted </a:t>
            </a:r>
            <a:r>
              <a:rPr spc="-5" dirty="0"/>
              <a:t>keys  </a:t>
            </a:r>
            <a:r>
              <a:rPr dirty="0"/>
              <a:t>are hidden from SQL</a:t>
            </a:r>
            <a:r>
              <a:rPr spc="-75" dirty="0"/>
              <a:t> </a:t>
            </a:r>
            <a:r>
              <a:rPr dirty="0"/>
              <a:t>database.</a:t>
            </a:r>
          </a:p>
          <a:p>
            <a:pPr marL="355600" marR="191770" indent="-342900">
              <a:lnSpc>
                <a:spcPts val="216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spc="-5" dirty="0"/>
              <a:t>Randomized </a:t>
            </a:r>
            <a:r>
              <a:rPr dirty="0"/>
              <a:t>encryption and deterministic encryption are the two types  of encryption supported </a:t>
            </a:r>
            <a:r>
              <a:rPr spc="-5" dirty="0"/>
              <a:t>by Always</a:t>
            </a:r>
            <a:r>
              <a:rPr spc="-65" dirty="0"/>
              <a:t> </a:t>
            </a:r>
            <a:r>
              <a:rPr dirty="0"/>
              <a:t>Encrypted.</a:t>
            </a:r>
          </a:p>
          <a:p>
            <a:pPr marL="355600" indent="-342900">
              <a:lnSpc>
                <a:spcPts val="201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The TDE technology encrypts database files, providing file</a:t>
            </a:r>
            <a:r>
              <a:rPr spc="-155" dirty="0"/>
              <a:t> </a:t>
            </a:r>
            <a:r>
              <a:rPr spc="-5" dirty="0"/>
              <a:t>level</a:t>
            </a:r>
          </a:p>
          <a:p>
            <a:pPr marL="355600">
              <a:lnSpc>
                <a:spcPts val="2160"/>
              </a:lnSpc>
            </a:pPr>
            <a:r>
              <a:rPr dirty="0"/>
              <a:t>encryption. TDE protects data at</a:t>
            </a:r>
            <a:r>
              <a:rPr spc="-95" dirty="0"/>
              <a:t> </a:t>
            </a:r>
            <a:r>
              <a:rPr dirty="0"/>
              <a:t>rest.</a:t>
            </a:r>
          </a:p>
          <a:p>
            <a:pPr marL="355600" marR="5080" indent="-342900">
              <a:lnSpc>
                <a:spcPts val="2160"/>
              </a:lnSpc>
              <a:spcBef>
                <a:spcPts val="15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Dynamic data masking masks the data and </a:t>
            </a:r>
            <a:r>
              <a:rPr spc="-5" dirty="0"/>
              <a:t>prevents </a:t>
            </a:r>
            <a:r>
              <a:rPr dirty="0"/>
              <a:t>it from </a:t>
            </a:r>
            <a:r>
              <a:rPr spc="-5" dirty="0"/>
              <a:t>unauthorized  </a:t>
            </a:r>
            <a:r>
              <a:rPr dirty="0"/>
              <a:t>access.</a:t>
            </a:r>
          </a:p>
          <a:p>
            <a:pPr marL="355600" indent="-342900">
              <a:lnSpc>
                <a:spcPts val="201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Row –Level security </a:t>
            </a:r>
            <a:r>
              <a:rPr spc="-5" dirty="0"/>
              <a:t>applies </a:t>
            </a:r>
            <a:r>
              <a:rPr dirty="0"/>
              <a:t>security </a:t>
            </a:r>
            <a:r>
              <a:rPr spc="-5" dirty="0"/>
              <a:t>rules </a:t>
            </a:r>
            <a:r>
              <a:rPr dirty="0"/>
              <a:t>on </a:t>
            </a:r>
            <a:r>
              <a:rPr spc="-5" dirty="0"/>
              <a:t>per </a:t>
            </a:r>
            <a:r>
              <a:rPr dirty="0"/>
              <a:t>row</a:t>
            </a:r>
            <a:r>
              <a:rPr spc="-135" dirty="0"/>
              <a:t> </a:t>
            </a:r>
            <a:r>
              <a:rPr spc="-5" dirty="0"/>
              <a:t>basis.</a:t>
            </a:r>
          </a:p>
          <a:p>
            <a:pPr marL="355600" indent="-342900">
              <a:lnSpc>
                <a:spcPts val="2160"/>
              </a:lnSpc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JSON is </a:t>
            </a:r>
            <a:r>
              <a:rPr spc="-5" dirty="0"/>
              <a:t>an open </a:t>
            </a:r>
            <a:r>
              <a:rPr dirty="0"/>
              <a:t>standard that is </a:t>
            </a:r>
            <a:r>
              <a:rPr spc="-5" dirty="0"/>
              <a:t>used to </a:t>
            </a:r>
            <a:r>
              <a:rPr dirty="0"/>
              <a:t>exchange data </a:t>
            </a:r>
            <a:r>
              <a:rPr spc="-5" dirty="0"/>
              <a:t>between</a:t>
            </a:r>
            <a:r>
              <a:rPr spc="-114" dirty="0"/>
              <a:t> </a:t>
            </a:r>
            <a:r>
              <a:rPr dirty="0"/>
              <a:t>Web</a:t>
            </a:r>
          </a:p>
          <a:p>
            <a:pPr marL="355600">
              <a:lnSpc>
                <a:spcPts val="2160"/>
              </a:lnSpc>
            </a:pPr>
            <a:r>
              <a:rPr dirty="0"/>
              <a:t>application and a</a:t>
            </a:r>
            <a:r>
              <a:rPr spc="-75" dirty="0"/>
              <a:t> </a:t>
            </a:r>
            <a:r>
              <a:rPr dirty="0"/>
              <a:t>server.</a:t>
            </a:r>
          </a:p>
          <a:p>
            <a:pPr marL="355600" marR="366395" indent="-342900">
              <a:lnSpc>
                <a:spcPts val="2160"/>
              </a:lnSpc>
              <a:spcBef>
                <a:spcPts val="155"/>
              </a:spcBef>
              <a:buFont typeface="Arial"/>
              <a:buChar char="▪"/>
              <a:tabLst>
                <a:tab pos="354965" algn="l"/>
                <a:tab pos="355600" algn="l"/>
              </a:tabLst>
            </a:pPr>
            <a:r>
              <a:rPr dirty="0"/>
              <a:t>The </a:t>
            </a:r>
            <a:r>
              <a:rPr spc="-5" dirty="0"/>
              <a:t>built-in OPENJSON </a:t>
            </a:r>
            <a:r>
              <a:rPr dirty="0"/>
              <a:t>rowset function </a:t>
            </a:r>
            <a:r>
              <a:rPr spc="-5" dirty="0"/>
              <a:t>converts </a:t>
            </a:r>
            <a:r>
              <a:rPr dirty="0"/>
              <a:t>the data to </a:t>
            </a:r>
            <a:r>
              <a:rPr spc="-5" dirty="0"/>
              <a:t>relational  </a:t>
            </a:r>
            <a:r>
              <a:rPr dirty="0"/>
              <a:t>format.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1393" y="6622186"/>
            <a:ext cx="7480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0" dirty="0">
                <a:latin typeface="Calibri"/>
                <a:cs typeface="Calibri"/>
              </a:rPr>
              <a:t>© </a:t>
            </a:r>
            <a:r>
              <a:rPr sz="1100" dirty="0">
                <a:latin typeface="Calibri"/>
                <a:cs typeface="Calibri"/>
              </a:rPr>
              <a:t>Aptech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5016" y="6622186"/>
            <a:ext cx="19291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SQL </a:t>
            </a:r>
            <a:r>
              <a:rPr sz="1100" dirty="0">
                <a:latin typeface="Calibri"/>
                <a:cs typeface="Calibri"/>
              </a:rPr>
              <a:t>Server </a:t>
            </a:r>
            <a:r>
              <a:rPr sz="1100" spc="-5" dirty="0">
                <a:latin typeface="Calibri"/>
                <a:cs typeface="Calibri"/>
              </a:rPr>
              <a:t>Inside Out/ Session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45397" y="6622186"/>
            <a:ext cx="1689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B0B0B"/>
                </a:solidFill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12" y="1051560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112" y="1057655"/>
            <a:ext cx="8629650" cy="2540"/>
          </a:xfrm>
          <a:custGeom>
            <a:avLst/>
            <a:gdLst/>
            <a:ahLst/>
            <a:cxnLst/>
            <a:rect l="l" t="t" r="r" b="b"/>
            <a:pathLst>
              <a:path w="8629650" h="2540">
                <a:moveTo>
                  <a:pt x="0" y="0"/>
                </a:moveTo>
                <a:lnTo>
                  <a:pt x="8629650" y="2413"/>
                </a:lnTo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49006" y="243332"/>
            <a:ext cx="8985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 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5883" y="1911095"/>
            <a:ext cx="7761731" cy="436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83" y="1872995"/>
            <a:ext cx="7838440" cy="4442460"/>
          </a:xfrm>
          <a:custGeom>
            <a:avLst/>
            <a:gdLst/>
            <a:ahLst/>
            <a:cxnLst/>
            <a:rect l="l" t="t" r="r" b="b"/>
            <a:pathLst>
              <a:path w="7838440" h="4442460">
                <a:moveTo>
                  <a:pt x="0" y="4442459"/>
                </a:moveTo>
                <a:lnTo>
                  <a:pt x="7837932" y="4442459"/>
                </a:lnTo>
                <a:lnTo>
                  <a:pt x="7837932" y="0"/>
                </a:lnTo>
                <a:lnTo>
                  <a:pt x="0" y="0"/>
                </a:lnTo>
                <a:lnTo>
                  <a:pt x="0" y="4442459"/>
                </a:lnTo>
                <a:close/>
              </a:path>
            </a:pathLst>
          </a:custGeom>
          <a:ln w="762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916" y="1259204"/>
            <a:ext cx="7385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Following </a:t>
            </a:r>
            <a:r>
              <a:rPr sz="1800" dirty="0">
                <a:latin typeface="Cambria"/>
                <a:cs typeface="Cambria"/>
              </a:rPr>
              <a:t>figure </a:t>
            </a:r>
            <a:r>
              <a:rPr sz="1800" spc="-5" dirty="0">
                <a:latin typeface="Cambria"/>
                <a:cs typeface="Cambria"/>
              </a:rPr>
              <a:t>represents </a:t>
            </a:r>
            <a:r>
              <a:rPr sz="16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Security Enhancements </a:t>
            </a:r>
            <a:r>
              <a:rPr sz="1800" dirty="0">
                <a:latin typeface="Cambria"/>
                <a:cs typeface="Cambria"/>
              </a:rPr>
              <a:t>of </a:t>
            </a:r>
            <a:r>
              <a:rPr sz="1800" spc="-5" dirty="0">
                <a:latin typeface="Cambria"/>
                <a:cs typeface="Cambria"/>
              </a:rPr>
              <a:t>SQL Server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2016: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6334" y="212547"/>
            <a:ext cx="7301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9900" algn="l"/>
              </a:tabLst>
            </a:pPr>
            <a:r>
              <a:rPr sz="2800" u="none" spc="-5" dirty="0"/>
              <a:t>Security</a:t>
            </a:r>
            <a:r>
              <a:rPr sz="2800" u="none" spc="5" dirty="0"/>
              <a:t> </a:t>
            </a:r>
            <a:r>
              <a:rPr sz="2800" u="none" spc="-5" dirty="0"/>
              <a:t>Enhancements</a:t>
            </a:r>
            <a:r>
              <a:rPr sz="2800" u="none" spc="10" dirty="0"/>
              <a:t> </a:t>
            </a:r>
            <a:r>
              <a:rPr sz="2800" u="none" spc="-5" dirty="0"/>
              <a:t>of</a:t>
            </a:r>
            <a:r>
              <a:rPr sz="2800" u="none" dirty="0"/>
              <a:t> </a:t>
            </a:r>
            <a:r>
              <a:rPr sz="2800" u="none" spc="-5" dirty="0"/>
              <a:t>SQL</a:t>
            </a:r>
            <a:r>
              <a:rPr sz="2800" u="none" spc="10" dirty="0"/>
              <a:t> </a:t>
            </a:r>
            <a:r>
              <a:rPr sz="2800" u="none" spc="-5" dirty="0"/>
              <a:t>Serv</a:t>
            </a:r>
            <a:r>
              <a:rPr sz="2800" u="none" spc="-20" dirty="0"/>
              <a:t>e</a:t>
            </a:r>
            <a:r>
              <a:rPr sz="2800" u="none" spc="-5" dirty="0"/>
              <a:t>r</a:t>
            </a:r>
            <a:r>
              <a:rPr sz="2800" u="none" spc="30" dirty="0"/>
              <a:t> </a:t>
            </a:r>
            <a:r>
              <a:rPr sz="2800" u="none" spc="-5" dirty="0"/>
              <a:t>2016</a:t>
            </a:r>
            <a:r>
              <a:rPr sz="2800" u="none" dirty="0"/>
              <a:t>	</a:t>
            </a:r>
            <a:r>
              <a:rPr sz="2800" u="none" spc="-10" dirty="0"/>
              <a:t>2-</a:t>
            </a:r>
            <a:r>
              <a:rPr sz="2800" u="none" spc="-5" dirty="0"/>
              <a:t>2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lways </a:t>
            </a:r>
            <a:r>
              <a:rPr spc="-5" dirty="0"/>
              <a:t>Encrypted</a:t>
            </a:r>
            <a:r>
              <a:rPr spc="-60" dirty="0"/>
              <a:t> </a:t>
            </a:r>
            <a:r>
              <a:rPr spc="-5" dirty="0"/>
              <a:t>1-2	</a:t>
            </a:r>
          </a:p>
        </p:txBody>
      </p:sp>
      <p:sp>
        <p:nvSpPr>
          <p:cNvPr id="17" name="object 17"/>
          <p:cNvSpPr/>
          <p:nvPr/>
        </p:nvSpPr>
        <p:spPr>
          <a:xfrm>
            <a:off x="3412997" y="2081022"/>
            <a:ext cx="5303520" cy="3921760"/>
          </a:xfrm>
          <a:custGeom>
            <a:avLst/>
            <a:gdLst/>
            <a:ahLst/>
            <a:cxnLst/>
            <a:rect l="l" t="t" r="r" b="b"/>
            <a:pathLst>
              <a:path w="5303520" h="3921760">
                <a:moveTo>
                  <a:pt x="4649978" y="0"/>
                </a:moveTo>
                <a:lnTo>
                  <a:pt x="0" y="0"/>
                </a:lnTo>
                <a:lnTo>
                  <a:pt x="0" y="3921252"/>
                </a:lnTo>
                <a:lnTo>
                  <a:pt x="4649978" y="3921252"/>
                </a:lnTo>
                <a:lnTo>
                  <a:pt x="4698751" y="3919459"/>
                </a:lnTo>
                <a:lnTo>
                  <a:pt x="4746552" y="3914165"/>
                </a:lnTo>
                <a:lnTo>
                  <a:pt x="4793252" y="3905497"/>
                </a:lnTo>
                <a:lnTo>
                  <a:pt x="4838726" y="3893581"/>
                </a:lnTo>
                <a:lnTo>
                  <a:pt x="4882848" y="3878542"/>
                </a:lnTo>
                <a:lnTo>
                  <a:pt x="4925491" y="3860508"/>
                </a:lnTo>
                <a:lnTo>
                  <a:pt x="4966529" y="3839606"/>
                </a:lnTo>
                <a:lnTo>
                  <a:pt x="5005835" y="3815960"/>
                </a:lnTo>
                <a:lnTo>
                  <a:pt x="5043283" y="3789698"/>
                </a:lnTo>
                <a:lnTo>
                  <a:pt x="5078746" y="3760946"/>
                </a:lnTo>
                <a:lnTo>
                  <a:pt x="5112099" y="3729831"/>
                </a:lnTo>
                <a:lnTo>
                  <a:pt x="5143214" y="3696478"/>
                </a:lnTo>
                <a:lnTo>
                  <a:pt x="5171966" y="3661015"/>
                </a:lnTo>
                <a:lnTo>
                  <a:pt x="5198228" y="3623567"/>
                </a:lnTo>
                <a:lnTo>
                  <a:pt x="5221874" y="3584261"/>
                </a:lnTo>
                <a:lnTo>
                  <a:pt x="5242776" y="3543223"/>
                </a:lnTo>
                <a:lnTo>
                  <a:pt x="5260810" y="3500580"/>
                </a:lnTo>
                <a:lnTo>
                  <a:pt x="5275849" y="3456458"/>
                </a:lnTo>
                <a:lnTo>
                  <a:pt x="5287765" y="3410984"/>
                </a:lnTo>
                <a:lnTo>
                  <a:pt x="5296433" y="3364284"/>
                </a:lnTo>
                <a:lnTo>
                  <a:pt x="5301727" y="3316483"/>
                </a:lnTo>
                <a:lnTo>
                  <a:pt x="5303520" y="3267709"/>
                </a:lnTo>
                <a:lnTo>
                  <a:pt x="5303520" y="653541"/>
                </a:lnTo>
                <a:lnTo>
                  <a:pt x="5301727" y="604768"/>
                </a:lnTo>
                <a:lnTo>
                  <a:pt x="5296433" y="556967"/>
                </a:lnTo>
                <a:lnTo>
                  <a:pt x="5287765" y="510267"/>
                </a:lnTo>
                <a:lnTo>
                  <a:pt x="5275849" y="464793"/>
                </a:lnTo>
                <a:lnTo>
                  <a:pt x="5260810" y="420671"/>
                </a:lnTo>
                <a:lnTo>
                  <a:pt x="5242776" y="378028"/>
                </a:lnTo>
                <a:lnTo>
                  <a:pt x="5221874" y="336990"/>
                </a:lnTo>
                <a:lnTo>
                  <a:pt x="5198228" y="297684"/>
                </a:lnTo>
                <a:lnTo>
                  <a:pt x="5171966" y="260236"/>
                </a:lnTo>
                <a:lnTo>
                  <a:pt x="5143214" y="224773"/>
                </a:lnTo>
                <a:lnTo>
                  <a:pt x="5112099" y="191420"/>
                </a:lnTo>
                <a:lnTo>
                  <a:pt x="5078746" y="160305"/>
                </a:lnTo>
                <a:lnTo>
                  <a:pt x="5043283" y="131553"/>
                </a:lnTo>
                <a:lnTo>
                  <a:pt x="5005835" y="105291"/>
                </a:lnTo>
                <a:lnTo>
                  <a:pt x="4966529" y="81645"/>
                </a:lnTo>
                <a:lnTo>
                  <a:pt x="4925491" y="60743"/>
                </a:lnTo>
                <a:lnTo>
                  <a:pt x="4882848" y="42709"/>
                </a:lnTo>
                <a:lnTo>
                  <a:pt x="4838726" y="27670"/>
                </a:lnTo>
                <a:lnTo>
                  <a:pt x="4793252" y="15754"/>
                </a:lnTo>
                <a:lnTo>
                  <a:pt x="4746552" y="7086"/>
                </a:lnTo>
                <a:lnTo>
                  <a:pt x="4698751" y="1792"/>
                </a:lnTo>
                <a:lnTo>
                  <a:pt x="4649978" y="0"/>
                </a:lnTo>
                <a:close/>
              </a:path>
            </a:pathLst>
          </a:custGeom>
          <a:solidFill>
            <a:srgbClr val="D2DEE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12997" y="2081022"/>
            <a:ext cx="5303520" cy="3921760"/>
          </a:xfrm>
          <a:custGeom>
            <a:avLst/>
            <a:gdLst/>
            <a:ahLst/>
            <a:cxnLst/>
            <a:rect l="l" t="t" r="r" b="b"/>
            <a:pathLst>
              <a:path w="5303520" h="3921760">
                <a:moveTo>
                  <a:pt x="5303520" y="653541"/>
                </a:moveTo>
                <a:lnTo>
                  <a:pt x="5303520" y="3267709"/>
                </a:lnTo>
                <a:lnTo>
                  <a:pt x="5301727" y="3316483"/>
                </a:lnTo>
                <a:lnTo>
                  <a:pt x="5296433" y="3364284"/>
                </a:lnTo>
                <a:lnTo>
                  <a:pt x="5287765" y="3410984"/>
                </a:lnTo>
                <a:lnTo>
                  <a:pt x="5275849" y="3456458"/>
                </a:lnTo>
                <a:lnTo>
                  <a:pt x="5260810" y="3500580"/>
                </a:lnTo>
                <a:lnTo>
                  <a:pt x="5242776" y="3543223"/>
                </a:lnTo>
                <a:lnTo>
                  <a:pt x="5221874" y="3584261"/>
                </a:lnTo>
                <a:lnTo>
                  <a:pt x="5198228" y="3623567"/>
                </a:lnTo>
                <a:lnTo>
                  <a:pt x="5171966" y="3661015"/>
                </a:lnTo>
                <a:lnTo>
                  <a:pt x="5143214" y="3696478"/>
                </a:lnTo>
                <a:lnTo>
                  <a:pt x="5112099" y="3729831"/>
                </a:lnTo>
                <a:lnTo>
                  <a:pt x="5078746" y="3760946"/>
                </a:lnTo>
                <a:lnTo>
                  <a:pt x="5043283" y="3789698"/>
                </a:lnTo>
                <a:lnTo>
                  <a:pt x="5005835" y="3815960"/>
                </a:lnTo>
                <a:lnTo>
                  <a:pt x="4966529" y="3839606"/>
                </a:lnTo>
                <a:lnTo>
                  <a:pt x="4925491" y="3860508"/>
                </a:lnTo>
                <a:lnTo>
                  <a:pt x="4882848" y="3878542"/>
                </a:lnTo>
                <a:lnTo>
                  <a:pt x="4838726" y="3893581"/>
                </a:lnTo>
                <a:lnTo>
                  <a:pt x="4793252" y="3905497"/>
                </a:lnTo>
                <a:lnTo>
                  <a:pt x="4746552" y="3914165"/>
                </a:lnTo>
                <a:lnTo>
                  <a:pt x="4698751" y="3919459"/>
                </a:lnTo>
                <a:lnTo>
                  <a:pt x="4649978" y="3921252"/>
                </a:lnTo>
                <a:lnTo>
                  <a:pt x="0" y="3921252"/>
                </a:lnTo>
                <a:lnTo>
                  <a:pt x="0" y="0"/>
                </a:lnTo>
                <a:lnTo>
                  <a:pt x="4649978" y="0"/>
                </a:lnTo>
                <a:lnTo>
                  <a:pt x="4698751" y="1792"/>
                </a:lnTo>
                <a:lnTo>
                  <a:pt x="4746552" y="7086"/>
                </a:lnTo>
                <a:lnTo>
                  <a:pt x="4793252" y="15754"/>
                </a:lnTo>
                <a:lnTo>
                  <a:pt x="4838726" y="27670"/>
                </a:lnTo>
                <a:lnTo>
                  <a:pt x="4882848" y="42709"/>
                </a:lnTo>
                <a:lnTo>
                  <a:pt x="4925491" y="60743"/>
                </a:lnTo>
                <a:lnTo>
                  <a:pt x="4966529" y="81645"/>
                </a:lnTo>
                <a:lnTo>
                  <a:pt x="5005835" y="105291"/>
                </a:lnTo>
                <a:lnTo>
                  <a:pt x="5043283" y="131553"/>
                </a:lnTo>
                <a:lnTo>
                  <a:pt x="5078746" y="160305"/>
                </a:lnTo>
                <a:lnTo>
                  <a:pt x="5112099" y="191420"/>
                </a:lnTo>
                <a:lnTo>
                  <a:pt x="5143214" y="224773"/>
                </a:lnTo>
                <a:lnTo>
                  <a:pt x="5171966" y="260236"/>
                </a:lnTo>
                <a:lnTo>
                  <a:pt x="5198228" y="297684"/>
                </a:lnTo>
                <a:lnTo>
                  <a:pt x="5221874" y="336990"/>
                </a:lnTo>
                <a:lnTo>
                  <a:pt x="5242776" y="378028"/>
                </a:lnTo>
                <a:lnTo>
                  <a:pt x="5260810" y="420671"/>
                </a:lnTo>
                <a:lnTo>
                  <a:pt x="5275849" y="464793"/>
                </a:lnTo>
                <a:lnTo>
                  <a:pt x="5287765" y="510267"/>
                </a:lnTo>
                <a:lnTo>
                  <a:pt x="5296433" y="556967"/>
                </a:lnTo>
                <a:lnTo>
                  <a:pt x="5301727" y="604768"/>
                </a:lnTo>
                <a:lnTo>
                  <a:pt x="5303520" y="653541"/>
                </a:lnTo>
                <a:close/>
              </a:path>
            </a:pathLst>
          </a:custGeom>
          <a:ln w="25908">
            <a:solidFill>
              <a:srgbClr val="D2D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5913" y="2210765"/>
            <a:ext cx="3943350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0"/>
              </a:spcBef>
              <a:buChar char="•"/>
              <a:tabLst>
                <a:tab pos="215900" algn="l"/>
              </a:tabLst>
            </a:pP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Randomized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Encryption</a:t>
            </a:r>
            <a:endParaRPr sz="2400">
              <a:latin typeface="Cambria"/>
              <a:cs typeface="Cambria"/>
            </a:endParaRPr>
          </a:p>
          <a:p>
            <a:pPr marL="527685" lvl="1" indent="-203835">
              <a:lnSpc>
                <a:spcPct val="100000"/>
              </a:lnSpc>
              <a:spcBef>
                <a:spcPts val="75"/>
              </a:spcBef>
              <a:buChar char="•"/>
              <a:tabLst>
                <a:tab pos="52705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Encryption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more</a:t>
            </a:r>
            <a:r>
              <a:rPr sz="24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secure</a:t>
            </a:r>
            <a:endParaRPr sz="2400">
              <a:latin typeface="Cambria"/>
              <a:cs typeface="Cambria"/>
            </a:endParaRPr>
          </a:p>
          <a:p>
            <a:pPr marL="527685" marR="756285" lvl="1" indent="-203835">
              <a:lnSpc>
                <a:spcPts val="2530"/>
              </a:lnSpc>
              <a:spcBef>
                <a:spcPts val="450"/>
              </a:spcBef>
              <a:buChar char="•"/>
              <a:tabLst>
                <a:tab pos="528320" algn="l"/>
              </a:tabLst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encrypted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in a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randomized</a:t>
            </a:r>
            <a:r>
              <a:rPr sz="2400" spc="-9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manner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5913" y="3933825"/>
            <a:ext cx="3871595" cy="15633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459"/>
              </a:spcBef>
              <a:buChar char="•"/>
              <a:tabLst>
                <a:tab pos="21590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Deterministic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Encryption</a:t>
            </a:r>
            <a:endParaRPr sz="2400">
              <a:latin typeface="Cambria"/>
              <a:cs typeface="Cambria"/>
            </a:endParaRPr>
          </a:p>
          <a:p>
            <a:pPr marL="527685" marR="5080" lvl="1" indent="-203835">
              <a:lnSpc>
                <a:spcPct val="97700"/>
              </a:lnSpc>
              <a:spcBef>
                <a:spcPts val="42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Same encrypted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value 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generated for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2400" spc="-10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specific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plain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text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value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9005" y="2003298"/>
            <a:ext cx="2984500" cy="4075429"/>
          </a:xfrm>
          <a:custGeom>
            <a:avLst/>
            <a:gdLst/>
            <a:ahLst/>
            <a:cxnLst/>
            <a:rect l="l" t="t" r="r" b="b"/>
            <a:pathLst>
              <a:path w="2984500" h="4075429">
                <a:moveTo>
                  <a:pt x="2486660" y="0"/>
                </a:moveTo>
                <a:lnTo>
                  <a:pt x="497344" y="0"/>
                </a:lnTo>
                <a:lnTo>
                  <a:pt x="449447" y="2276"/>
                </a:lnTo>
                <a:lnTo>
                  <a:pt x="402837" y="8966"/>
                </a:lnTo>
                <a:lnTo>
                  <a:pt x="357724" y="19862"/>
                </a:lnTo>
                <a:lnTo>
                  <a:pt x="314316" y="34754"/>
                </a:lnTo>
                <a:lnTo>
                  <a:pt x="272822" y="53436"/>
                </a:lnTo>
                <a:lnTo>
                  <a:pt x="233449" y="75699"/>
                </a:lnTo>
                <a:lnTo>
                  <a:pt x="196407" y="101333"/>
                </a:lnTo>
                <a:lnTo>
                  <a:pt x="161903" y="130132"/>
                </a:lnTo>
                <a:lnTo>
                  <a:pt x="130147" y="161886"/>
                </a:lnTo>
                <a:lnTo>
                  <a:pt x="101345" y="196388"/>
                </a:lnTo>
                <a:lnTo>
                  <a:pt x="75708" y="233429"/>
                </a:lnTo>
                <a:lnTo>
                  <a:pt x="53443" y="272801"/>
                </a:lnTo>
                <a:lnTo>
                  <a:pt x="34759" y="314295"/>
                </a:lnTo>
                <a:lnTo>
                  <a:pt x="19865" y="357704"/>
                </a:lnTo>
                <a:lnTo>
                  <a:pt x="8967" y="402818"/>
                </a:lnTo>
                <a:lnTo>
                  <a:pt x="2276" y="449430"/>
                </a:lnTo>
                <a:lnTo>
                  <a:pt x="0" y="497331"/>
                </a:lnTo>
                <a:lnTo>
                  <a:pt x="0" y="3577843"/>
                </a:lnTo>
                <a:lnTo>
                  <a:pt x="2276" y="3625739"/>
                </a:lnTo>
                <a:lnTo>
                  <a:pt x="8967" y="3672347"/>
                </a:lnTo>
                <a:lnTo>
                  <a:pt x="19865" y="3717458"/>
                </a:lnTo>
                <a:lnTo>
                  <a:pt x="34759" y="3760864"/>
                </a:lnTo>
                <a:lnTo>
                  <a:pt x="53443" y="3802357"/>
                </a:lnTo>
                <a:lnTo>
                  <a:pt x="75708" y="3841729"/>
                </a:lnTo>
                <a:lnTo>
                  <a:pt x="101345" y="3878771"/>
                </a:lnTo>
                <a:lnTo>
                  <a:pt x="130147" y="3913274"/>
                </a:lnTo>
                <a:lnTo>
                  <a:pt x="161903" y="3945030"/>
                </a:lnTo>
                <a:lnTo>
                  <a:pt x="196407" y="3973830"/>
                </a:lnTo>
                <a:lnTo>
                  <a:pt x="233449" y="3999467"/>
                </a:lnTo>
                <a:lnTo>
                  <a:pt x="272822" y="4021732"/>
                </a:lnTo>
                <a:lnTo>
                  <a:pt x="314316" y="4040416"/>
                </a:lnTo>
                <a:lnTo>
                  <a:pt x="357724" y="4055310"/>
                </a:lnTo>
                <a:lnTo>
                  <a:pt x="402837" y="4066208"/>
                </a:lnTo>
                <a:lnTo>
                  <a:pt x="449447" y="4072899"/>
                </a:lnTo>
                <a:lnTo>
                  <a:pt x="497344" y="4075176"/>
                </a:lnTo>
                <a:lnTo>
                  <a:pt x="2486660" y="4075176"/>
                </a:lnTo>
                <a:lnTo>
                  <a:pt x="2534561" y="4072899"/>
                </a:lnTo>
                <a:lnTo>
                  <a:pt x="2581173" y="4066208"/>
                </a:lnTo>
                <a:lnTo>
                  <a:pt x="2626287" y="4055310"/>
                </a:lnTo>
                <a:lnTo>
                  <a:pt x="2669696" y="4040416"/>
                </a:lnTo>
                <a:lnTo>
                  <a:pt x="2711190" y="4021732"/>
                </a:lnTo>
                <a:lnTo>
                  <a:pt x="2750562" y="3999467"/>
                </a:lnTo>
                <a:lnTo>
                  <a:pt x="2787603" y="3973830"/>
                </a:lnTo>
                <a:lnTo>
                  <a:pt x="2822105" y="3945030"/>
                </a:lnTo>
                <a:lnTo>
                  <a:pt x="2853859" y="3913274"/>
                </a:lnTo>
                <a:lnTo>
                  <a:pt x="2882658" y="3878771"/>
                </a:lnTo>
                <a:lnTo>
                  <a:pt x="2908292" y="3841729"/>
                </a:lnTo>
                <a:lnTo>
                  <a:pt x="2930555" y="3802357"/>
                </a:lnTo>
                <a:lnTo>
                  <a:pt x="2949237" y="3760864"/>
                </a:lnTo>
                <a:lnTo>
                  <a:pt x="2964129" y="3717458"/>
                </a:lnTo>
                <a:lnTo>
                  <a:pt x="2975025" y="3672347"/>
                </a:lnTo>
                <a:lnTo>
                  <a:pt x="2981715" y="3625739"/>
                </a:lnTo>
                <a:lnTo>
                  <a:pt x="2983992" y="3577843"/>
                </a:lnTo>
                <a:lnTo>
                  <a:pt x="2983992" y="497331"/>
                </a:lnTo>
                <a:lnTo>
                  <a:pt x="2981715" y="449430"/>
                </a:lnTo>
                <a:lnTo>
                  <a:pt x="2975025" y="402818"/>
                </a:lnTo>
                <a:lnTo>
                  <a:pt x="2964129" y="357704"/>
                </a:lnTo>
                <a:lnTo>
                  <a:pt x="2949237" y="314295"/>
                </a:lnTo>
                <a:lnTo>
                  <a:pt x="2930555" y="272801"/>
                </a:lnTo>
                <a:lnTo>
                  <a:pt x="2908292" y="233429"/>
                </a:lnTo>
                <a:lnTo>
                  <a:pt x="2882658" y="196388"/>
                </a:lnTo>
                <a:lnTo>
                  <a:pt x="2853859" y="161886"/>
                </a:lnTo>
                <a:lnTo>
                  <a:pt x="2822105" y="130132"/>
                </a:lnTo>
                <a:lnTo>
                  <a:pt x="2787603" y="101333"/>
                </a:lnTo>
                <a:lnTo>
                  <a:pt x="2750562" y="75699"/>
                </a:lnTo>
                <a:lnTo>
                  <a:pt x="2711190" y="53436"/>
                </a:lnTo>
                <a:lnTo>
                  <a:pt x="2669696" y="34754"/>
                </a:lnTo>
                <a:lnTo>
                  <a:pt x="2626287" y="19862"/>
                </a:lnTo>
                <a:lnTo>
                  <a:pt x="2581173" y="8966"/>
                </a:lnTo>
                <a:lnTo>
                  <a:pt x="2534561" y="2276"/>
                </a:lnTo>
                <a:lnTo>
                  <a:pt x="24866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005" y="2003298"/>
            <a:ext cx="2984500" cy="4075429"/>
          </a:xfrm>
          <a:custGeom>
            <a:avLst/>
            <a:gdLst/>
            <a:ahLst/>
            <a:cxnLst/>
            <a:rect l="l" t="t" r="r" b="b"/>
            <a:pathLst>
              <a:path w="2984500" h="4075429">
                <a:moveTo>
                  <a:pt x="0" y="497331"/>
                </a:moveTo>
                <a:lnTo>
                  <a:pt x="2276" y="449430"/>
                </a:lnTo>
                <a:lnTo>
                  <a:pt x="8967" y="402818"/>
                </a:lnTo>
                <a:lnTo>
                  <a:pt x="19865" y="357704"/>
                </a:lnTo>
                <a:lnTo>
                  <a:pt x="34759" y="314295"/>
                </a:lnTo>
                <a:lnTo>
                  <a:pt x="53443" y="272801"/>
                </a:lnTo>
                <a:lnTo>
                  <a:pt x="75708" y="233429"/>
                </a:lnTo>
                <a:lnTo>
                  <a:pt x="101345" y="196388"/>
                </a:lnTo>
                <a:lnTo>
                  <a:pt x="130147" y="161886"/>
                </a:lnTo>
                <a:lnTo>
                  <a:pt x="161903" y="130132"/>
                </a:lnTo>
                <a:lnTo>
                  <a:pt x="196407" y="101333"/>
                </a:lnTo>
                <a:lnTo>
                  <a:pt x="233449" y="75699"/>
                </a:lnTo>
                <a:lnTo>
                  <a:pt x="272822" y="53436"/>
                </a:lnTo>
                <a:lnTo>
                  <a:pt x="314316" y="34754"/>
                </a:lnTo>
                <a:lnTo>
                  <a:pt x="357724" y="19862"/>
                </a:lnTo>
                <a:lnTo>
                  <a:pt x="402837" y="8966"/>
                </a:lnTo>
                <a:lnTo>
                  <a:pt x="449447" y="2276"/>
                </a:lnTo>
                <a:lnTo>
                  <a:pt x="497344" y="0"/>
                </a:lnTo>
                <a:lnTo>
                  <a:pt x="2486660" y="0"/>
                </a:lnTo>
                <a:lnTo>
                  <a:pt x="2534561" y="2276"/>
                </a:lnTo>
                <a:lnTo>
                  <a:pt x="2581173" y="8966"/>
                </a:lnTo>
                <a:lnTo>
                  <a:pt x="2626287" y="19862"/>
                </a:lnTo>
                <a:lnTo>
                  <a:pt x="2669696" y="34754"/>
                </a:lnTo>
                <a:lnTo>
                  <a:pt x="2711190" y="53436"/>
                </a:lnTo>
                <a:lnTo>
                  <a:pt x="2750562" y="75699"/>
                </a:lnTo>
                <a:lnTo>
                  <a:pt x="2787603" y="101333"/>
                </a:lnTo>
                <a:lnTo>
                  <a:pt x="2822105" y="130132"/>
                </a:lnTo>
                <a:lnTo>
                  <a:pt x="2853859" y="161886"/>
                </a:lnTo>
                <a:lnTo>
                  <a:pt x="2882658" y="196388"/>
                </a:lnTo>
                <a:lnTo>
                  <a:pt x="2908292" y="233429"/>
                </a:lnTo>
                <a:lnTo>
                  <a:pt x="2930555" y="272801"/>
                </a:lnTo>
                <a:lnTo>
                  <a:pt x="2949237" y="314295"/>
                </a:lnTo>
                <a:lnTo>
                  <a:pt x="2964129" y="357704"/>
                </a:lnTo>
                <a:lnTo>
                  <a:pt x="2975025" y="402818"/>
                </a:lnTo>
                <a:lnTo>
                  <a:pt x="2981715" y="449430"/>
                </a:lnTo>
                <a:lnTo>
                  <a:pt x="2983992" y="497331"/>
                </a:lnTo>
                <a:lnTo>
                  <a:pt x="2983992" y="3577843"/>
                </a:lnTo>
                <a:lnTo>
                  <a:pt x="2981715" y="3625739"/>
                </a:lnTo>
                <a:lnTo>
                  <a:pt x="2975025" y="3672347"/>
                </a:lnTo>
                <a:lnTo>
                  <a:pt x="2964129" y="3717458"/>
                </a:lnTo>
                <a:lnTo>
                  <a:pt x="2949237" y="3760864"/>
                </a:lnTo>
                <a:lnTo>
                  <a:pt x="2930555" y="3802357"/>
                </a:lnTo>
                <a:lnTo>
                  <a:pt x="2908292" y="3841729"/>
                </a:lnTo>
                <a:lnTo>
                  <a:pt x="2882658" y="3878771"/>
                </a:lnTo>
                <a:lnTo>
                  <a:pt x="2853859" y="3913274"/>
                </a:lnTo>
                <a:lnTo>
                  <a:pt x="2822105" y="3945030"/>
                </a:lnTo>
                <a:lnTo>
                  <a:pt x="2787603" y="3973830"/>
                </a:lnTo>
                <a:lnTo>
                  <a:pt x="2750562" y="3999467"/>
                </a:lnTo>
                <a:lnTo>
                  <a:pt x="2711190" y="4021732"/>
                </a:lnTo>
                <a:lnTo>
                  <a:pt x="2669696" y="4040416"/>
                </a:lnTo>
                <a:lnTo>
                  <a:pt x="2626287" y="4055310"/>
                </a:lnTo>
                <a:lnTo>
                  <a:pt x="2581173" y="4066208"/>
                </a:lnTo>
                <a:lnTo>
                  <a:pt x="2534561" y="4072899"/>
                </a:lnTo>
                <a:lnTo>
                  <a:pt x="2486660" y="4075176"/>
                </a:lnTo>
                <a:lnTo>
                  <a:pt x="497344" y="4075176"/>
                </a:lnTo>
                <a:lnTo>
                  <a:pt x="449447" y="4072899"/>
                </a:lnTo>
                <a:lnTo>
                  <a:pt x="402837" y="4066208"/>
                </a:lnTo>
                <a:lnTo>
                  <a:pt x="357724" y="4055310"/>
                </a:lnTo>
                <a:lnTo>
                  <a:pt x="314316" y="4040416"/>
                </a:lnTo>
                <a:lnTo>
                  <a:pt x="272822" y="4021732"/>
                </a:lnTo>
                <a:lnTo>
                  <a:pt x="233449" y="3999467"/>
                </a:lnTo>
                <a:lnTo>
                  <a:pt x="196407" y="3973830"/>
                </a:lnTo>
                <a:lnTo>
                  <a:pt x="161903" y="3945030"/>
                </a:lnTo>
                <a:lnTo>
                  <a:pt x="130147" y="3913274"/>
                </a:lnTo>
                <a:lnTo>
                  <a:pt x="101345" y="3878771"/>
                </a:lnTo>
                <a:lnTo>
                  <a:pt x="75708" y="3841729"/>
                </a:lnTo>
                <a:lnTo>
                  <a:pt x="53443" y="3802357"/>
                </a:lnTo>
                <a:lnTo>
                  <a:pt x="34759" y="3760864"/>
                </a:lnTo>
                <a:lnTo>
                  <a:pt x="19865" y="3717458"/>
                </a:lnTo>
                <a:lnTo>
                  <a:pt x="8967" y="3672347"/>
                </a:lnTo>
                <a:lnTo>
                  <a:pt x="2276" y="3625739"/>
                </a:lnTo>
                <a:lnTo>
                  <a:pt x="0" y="3577843"/>
                </a:lnTo>
                <a:lnTo>
                  <a:pt x="0" y="49733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8327" y="3173984"/>
            <a:ext cx="2367280" cy="16776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-6350" algn="ctr">
              <a:lnSpc>
                <a:spcPct val="87900"/>
              </a:lnSpc>
              <a:spcBef>
                <a:spcPts val="445"/>
              </a:spcBef>
            </a:pP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The </a:t>
            </a:r>
            <a:r>
              <a:rPr sz="2400" spc="-15" dirty="0">
                <a:solidFill>
                  <a:srgbClr val="001F5F"/>
                </a:solidFill>
                <a:latin typeface="Cambria"/>
                <a:cs typeface="Cambria"/>
              </a:rPr>
              <a:t>two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types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of  encryption 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supported </a:t>
            </a:r>
            <a:r>
              <a:rPr sz="2400" spc="-20" dirty="0">
                <a:solidFill>
                  <a:srgbClr val="001F5F"/>
                </a:solidFill>
                <a:latin typeface="Cambria"/>
                <a:cs typeface="Cambria"/>
              </a:rPr>
              <a:t>by  </a:t>
            </a:r>
            <a:r>
              <a:rPr sz="2400" spc="-25" dirty="0">
                <a:solidFill>
                  <a:srgbClr val="001F5F"/>
                </a:solidFill>
                <a:latin typeface="Cambria"/>
                <a:cs typeface="Cambria"/>
              </a:rPr>
              <a:t>Always</a:t>
            </a:r>
            <a:r>
              <a:rPr sz="2400" spc="-7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Encrypted  </a:t>
            </a:r>
            <a:r>
              <a:rPr sz="2400" spc="-10" dirty="0">
                <a:solidFill>
                  <a:srgbClr val="001F5F"/>
                </a:solidFill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578916" y="1168653"/>
            <a:ext cx="6906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Always Encrypted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is 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feature that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encrypts sensitive  data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inside </a:t>
            </a:r>
            <a:r>
              <a:rPr sz="2400" dirty="0">
                <a:solidFill>
                  <a:srgbClr val="001F5F"/>
                </a:solidFill>
                <a:latin typeface="Cambria"/>
                <a:cs typeface="Cambria"/>
              </a:rPr>
              <a:t>client</a:t>
            </a:r>
            <a:r>
              <a:rPr sz="2400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mbria"/>
                <a:cs typeface="Cambria"/>
              </a:rPr>
              <a:t>applications.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u="none" dirty="0"/>
              <a:t>A</a:t>
            </a:r>
            <a:r>
              <a:rPr dirty="0"/>
              <a:t>lways </a:t>
            </a:r>
            <a:r>
              <a:rPr spc="-5" dirty="0"/>
              <a:t>Encrypted</a:t>
            </a:r>
            <a:r>
              <a:rPr spc="-60" dirty="0"/>
              <a:t> </a:t>
            </a:r>
            <a:r>
              <a:rPr spc="-5" dirty="0"/>
              <a:t>2-2	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9493" y="1582673"/>
            <a:ext cx="643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Two types of </a:t>
            </a:r>
            <a:r>
              <a:rPr sz="2400" spc="-5" dirty="0">
                <a:latin typeface="Cambria"/>
                <a:cs typeface="Cambria"/>
              </a:rPr>
              <a:t>keys used by Always Encrypted are: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3039" y="2208276"/>
            <a:ext cx="3190240" cy="107759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31445" rIns="0" bIns="0" rtlCol="0">
            <a:spAutoFit/>
          </a:bodyPr>
          <a:lstStyle/>
          <a:p>
            <a:pPr marL="1210945" marR="349250" indent="-853440">
              <a:lnSpc>
                <a:spcPts val="3170"/>
              </a:lnSpc>
              <a:spcBef>
                <a:spcPts val="1035"/>
              </a:spcBef>
            </a:pPr>
            <a:r>
              <a:rPr sz="3000" dirty="0">
                <a:latin typeface="Cambria"/>
                <a:cs typeface="Cambria"/>
              </a:rPr>
              <a:t>Column</a:t>
            </a:r>
            <a:r>
              <a:rPr sz="3000" spc="-75" dirty="0">
                <a:latin typeface="Cambria"/>
                <a:cs typeface="Cambria"/>
              </a:rPr>
              <a:t> </a:t>
            </a:r>
            <a:r>
              <a:rPr sz="3000" spc="-10" dirty="0">
                <a:latin typeface="Cambria"/>
                <a:cs typeface="Cambria"/>
              </a:rPr>
              <a:t>Master  </a:t>
            </a:r>
            <a:r>
              <a:rPr sz="3000" spc="-35" dirty="0">
                <a:latin typeface="Cambria"/>
                <a:cs typeface="Cambria"/>
              </a:rPr>
              <a:t>Keys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75994" y="3272790"/>
            <a:ext cx="3164205" cy="2837815"/>
          </a:xfrm>
          <a:custGeom>
            <a:avLst/>
            <a:gdLst/>
            <a:ahLst/>
            <a:cxnLst/>
            <a:rect l="l" t="t" r="r" b="b"/>
            <a:pathLst>
              <a:path w="3164204" h="2837815">
                <a:moveTo>
                  <a:pt x="0" y="2837688"/>
                </a:moveTo>
                <a:lnTo>
                  <a:pt x="3163824" y="2837688"/>
                </a:lnTo>
                <a:lnTo>
                  <a:pt x="3163824" y="0"/>
                </a:lnTo>
                <a:lnTo>
                  <a:pt x="0" y="0"/>
                </a:lnTo>
                <a:lnTo>
                  <a:pt x="0" y="2837688"/>
                </a:lnTo>
                <a:close/>
              </a:path>
            </a:pathLst>
          </a:custGeom>
          <a:solidFill>
            <a:srgbClr val="D2DEE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5994" y="3272790"/>
            <a:ext cx="3164205" cy="2837815"/>
          </a:xfrm>
          <a:custGeom>
            <a:avLst/>
            <a:gdLst/>
            <a:ahLst/>
            <a:cxnLst/>
            <a:rect l="l" t="t" r="r" b="b"/>
            <a:pathLst>
              <a:path w="3164204" h="2837815">
                <a:moveTo>
                  <a:pt x="0" y="2837688"/>
                </a:moveTo>
                <a:lnTo>
                  <a:pt x="3163824" y="2837688"/>
                </a:lnTo>
                <a:lnTo>
                  <a:pt x="3163824" y="0"/>
                </a:lnTo>
                <a:lnTo>
                  <a:pt x="0" y="0"/>
                </a:lnTo>
                <a:lnTo>
                  <a:pt x="0" y="2837688"/>
                </a:lnTo>
                <a:close/>
              </a:path>
            </a:pathLst>
          </a:custGeom>
          <a:ln w="25908">
            <a:solidFill>
              <a:srgbClr val="D2D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63039" y="3355924"/>
            <a:ext cx="3190240" cy="16903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59105" marR="249554" indent="-286385">
              <a:lnSpc>
                <a:spcPct val="88000"/>
              </a:lnSpc>
              <a:spcBef>
                <a:spcPts val="535"/>
              </a:spcBef>
              <a:buChar char="•"/>
              <a:tabLst>
                <a:tab pos="459740" algn="l"/>
              </a:tabLst>
            </a:pPr>
            <a:r>
              <a:rPr sz="3000" spc="-10" dirty="0">
                <a:latin typeface="Cambria"/>
                <a:cs typeface="Cambria"/>
              </a:rPr>
              <a:t>Master </a:t>
            </a:r>
            <a:r>
              <a:rPr sz="3000" spc="-35" dirty="0">
                <a:latin typeface="Cambria"/>
                <a:cs typeface="Cambria"/>
              </a:rPr>
              <a:t>keys  </a:t>
            </a:r>
            <a:r>
              <a:rPr sz="3000" spc="-15" dirty="0">
                <a:latin typeface="Cambria"/>
                <a:cs typeface="Cambria"/>
              </a:rPr>
              <a:t>protect</a:t>
            </a:r>
            <a:r>
              <a:rPr sz="3000" spc="-70" dirty="0">
                <a:latin typeface="Cambria"/>
                <a:cs typeface="Cambria"/>
              </a:rPr>
              <a:t> </a:t>
            </a:r>
            <a:r>
              <a:rPr sz="3000" dirty="0">
                <a:latin typeface="Cambria"/>
                <a:cs typeface="Cambria"/>
              </a:rPr>
              <a:t>column  encryption  </a:t>
            </a:r>
            <a:r>
              <a:rPr sz="3000" spc="-30" dirty="0">
                <a:latin typeface="Cambria"/>
                <a:cs typeface="Cambria"/>
              </a:rPr>
              <a:t>keys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8823" y="2208276"/>
            <a:ext cx="3190240" cy="107759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31445" rIns="0" bIns="0" rtlCol="0">
            <a:spAutoFit/>
          </a:bodyPr>
          <a:lstStyle/>
          <a:p>
            <a:pPr marL="264795" marR="253365" indent="697865">
              <a:lnSpc>
                <a:spcPts val="3170"/>
              </a:lnSpc>
              <a:spcBef>
                <a:spcPts val="1035"/>
              </a:spcBef>
            </a:pPr>
            <a:r>
              <a:rPr sz="3000" dirty="0">
                <a:latin typeface="Cambria"/>
                <a:cs typeface="Cambria"/>
              </a:rPr>
              <a:t>Column  Encryption</a:t>
            </a:r>
            <a:r>
              <a:rPr sz="3000" spc="-80" dirty="0">
                <a:latin typeface="Cambria"/>
                <a:cs typeface="Cambria"/>
              </a:rPr>
              <a:t> </a:t>
            </a:r>
            <a:r>
              <a:rPr sz="3000" spc="-35" dirty="0">
                <a:latin typeface="Cambria"/>
                <a:cs typeface="Cambria"/>
              </a:rPr>
              <a:t>Keys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81778" y="3272790"/>
            <a:ext cx="3164205" cy="2837815"/>
          </a:xfrm>
          <a:custGeom>
            <a:avLst/>
            <a:gdLst/>
            <a:ahLst/>
            <a:cxnLst/>
            <a:rect l="l" t="t" r="r" b="b"/>
            <a:pathLst>
              <a:path w="3164204" h="2837815">
                <a:moveTo>
                  <a:pt x="0" y="2837688"/>
                </a:moveTo>
                <a:lnTo>
                  <a:pt x="3163824" y="2837688"/>
                </a:lnTo>
                <a:lnTo>
                  <a:pt x="3163824" y="0"/>
                </a:lnTo>
                <a:lnTo>
                  <a:pt x="0" y="0"/>
                </a:lnTo>
                <a:lnTo>
                  <a:pt x="0" y="2837688"/>
                </a:lnTo>
                <a:close/>
              </a:path>
            </a:pathLst>
          </a:custGeom>
          <a:solidFill>
            <a:srgbClr val="D2DEE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1778" y="3272790"/>
            <a:ext cx="3164205" cy="2837815"/>
          </a:xfrm>
          <a:custGeom>
            <a:avLst/>
            <a:gdLst/>
            <a:ahLst/>
            <a:cxnLst/>
            <a:rect l="l" t="t" r="r" b="b"/>
            <a:pathLst>
              <a:path w="3164204" h="2837815">
                <a:moveTo>
                  <a:pt x="0" y="2837688"/>
                </a:moveTo>
                <a:lnTo>
                  <a:pt x="3163824" y="2837688"/>
                </a:lnTo>
                <a:lnTo>
                  <a:pt x="3163824" y="0"/>
                </a:lnTo>
                <a:lnTo>
                  <a:pt x="0" y="0"/>
                </a:lnTo>
                <a:lnTo>
                  <a:pt x="0" y="2837688"/>
                </a:lnTo>
                <a:close/>
              </a:path>
            </a:pathLst>
          </a:custGeom>
          <a:ln w="25908">
            <a:solidFill>
              <a:srgbClr val="D2D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68823" y="3355924"/>
            <a:ext cx="3190240" cy="24942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59740" marR="247650" indent="-286385">
              <a:lnSpc>
                <a:spcPct val="88000"/>
              </a:lnSpc>
              <a:spcBef>
                <a:spcPts val="535"/>
              </a:spcBef>
              <a:buChar char="•"/>
              <a:tabLst>
                <a:tab pos="460375" algn="l"/>
              </a:tabLst>
            </a:pPr>
            <a:r>
              <a:rPr sz="3000" spc="-20" dirty="0">
                <a:latin typeface="Cambria"/>
                <a:cs typeface="Cambria"/>
              </a:rPr>
              <a:t>Sensitive </a:t>
            </a:r>
            <a:r>
              <a:rPr sz="3000" dirty="0">
                <a:latin typeface="Cambria"/>
                <a:cs typeface="Cambria"/>
              </a:rPr>
              <a:t>data  </a:t>
            </a:r>
            <a:r>
              <a:rPr sz="3000" spc="-15" dirty="0">
                <a:latin typeface="Cambria"/>
                <a:cs typeface="Cambria"/>
              </a:rPr>
              <a:t>stored </a:t>
            </a:r>
            <a:r>
              <a:rPr sz="3000" dirty="0">
                <a:latin typeface="Cambria"/>
                <a:cs typeface="Cambria"/>
              </a:rPr>
              <a:t>in  </a:t>
            </a:r>
            <a:r>
              <a:rPr sz="3000" spc="-5" dirty="0">
                <a:latin typeface="Cambria"/>
                <a:cs typeface="Cambria"/>
              </a:rPr>
              <a:t>database is  encrypted</a:t>
            </a:r>
            <a:r>
              <a:rPr sz="3000" spc="-85" dirty="0">
                <a:latin typeface="Cambria"/>
                <a:cs typeface="Cambria"/>
              </a:rPr>
              <a:t> </a:t>
            </a:r>
            <a:r>
              <a:rPr sz="3000" spc="-5" dirty="0">
                <a:latin typeface="Cambria"/>
                <a:cs typeface="Cambria"/>
              </a:rPr>
              <a:t>with  these types </a:t>
            </a:r>
            <a:r>
              <a:rPr sz="3000" dirty="0">
                <a:latin typeface="Cambria"/>
                <a:cs typeface="Cambria"/>
              </a:rPr>
              <a:t>of  </a:t>
            </a:r>
            <a:r>
              <a:rPr sz="3000" spc="-30" dirty="0">
                <a:latin typeface="Cambria"/>
                <a:cs typeface="Cambria"/>
              </a:rPr>
              <a:t>keys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1-8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1596974"/>
            <a:ext cx="75933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mbria"/>
                <a:cs typeface="Cambria"/>
              </a:rPr>
              <a:t>Step-by-step procedure </a:t>
            </a:r>
            <a:r>
              <a:rPr sz="200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encrypt </a:t>
            </a:r>
            <a:r>
              <a:rPr sz="2000" dirty="0">
                <a:latin typeface="Cambria"/>
                <a:cs typeface="Cambria"/>
              </a:rPr>
              <a:t>a database </a:t>
            </a:r>
            <a:r>
              <a:rPr sz="2000" spc="-5" dirty="0">
                <a:latin typeface="Cambria"/>
                <a:cs typeface="Cambria"/>
              </a:rPr>
              <a:t>with Always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Encrypted: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1822" y="3012185"/>
            <a:ext cx="1999614" cy="2146300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318770" marR="188595" indent="-2286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1.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Expand  database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in 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SSMA,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expand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security, and  then create  Column</a:t>
            </a:r>
            <a:r>
              <a:rPr sz="18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Master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61310" y="3012185"/>
            <a:ext cx="2143125" cy="2146300"/>
          </a:xfrm>
          <a:custGeom>
            <a:avLst/>
            <a:gdLst/>
            <a:ahLst/>
            <a:cxnLst/>
            <a:rect l="l" t="t" r="r" b="b"/>
            <a:pathLst>
              <a:path w="2143125" h="2146300">
                <a:moveTo>
                  <a:pt x="1071372" y="0"/>
                </a:moveTo>
                <a:lnTo>
                  <a:pt x="1071372" y="536448"/>
                </a:lnTo>
                <a:lnTo>
                  <a:pt x="0" y="536448"/>
                </a:lnTo>
                <a:lnTo>
                  <a:pt x="0" y="1609344"/>
                </a:lnTo>
                <a:lnTo>
                  <a:pt x="1071372" y="1609344"/>
                </a:lnTo>
                <a:lnTo>
                  <a:pt x="1071372" y="2145792"/>
                </a:lnTo>
                <a:lnTo>
                  <a:pt x="2142744" y="1072896"/>
                </a:lnTo>
                <a:lnTo>
                  <a:pt x="10713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1310" y="3012185"/>
            <a:ext cx="2143125" cy="2146300"/>
          </a:xfrm>
          <a:custGeom>
            <a:avLst/>
            <a:gdLst/>
            <a:ahLst/>
            <a:cxnLst/>
            <a:rect l="l" t="t" r="r" b="b"/>
            <a:pathLst>
              <a:path w="2143125" h="2146300">
                <a:moveTo>
                  <a:pt x="0" y="536448"/>
                </a:moveTo>
                <a:lnTo>
                  <a:pt x="1071372" y="536448"/>
                </a:lnTo>
                <a:lnTo>
                  <a:pt x="1071372" y="0"/>
                </a:lnTo>
                <a:lnTo>
                  <a:pt x="2142744" y="1072896"/>
                </a:lnTo>
                <a:lnTo>
                  <a:pt x="1071372" y="2145792"/>
                </a:lnTo>
                <a:lnTo>
                  <a:pt x="1071372" y="1609344"/>
                </a:lnTo>
                <a:lnTo>
                  <a:pt x="0" y="1609344"/>
                </a:lnTo>
                <a:lnTo>
                  <a:pt x="0" y="536448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40176" y="3580257"/>
            <a:ext cx="13836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Always  Encrypted Keys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item can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be 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seen as</a:t>
            </a:r>
            <a:r>
              <a:rPr sz="1600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shown: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0347" y="2214372"/>
            <a:ext cx="2382011" cy="4000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2-8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3450" y="2358389"/>
            <a:ext cx="1999614" cy="1647825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L="319405" marR="90170" indent="-228600" algn="just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2.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Expand ‘Always  Encrypted</a:t>
            </a:r>
            <a:r>
              <a:rPr sz="18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Keys’ 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option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32938" y="2358389"/>
            <a:ext cx="2144395" cy="1576070"/>
          </a:xfrm>
          <a:custGeom>
            <a:avLst/>
            <a:gdLst/>
            <a:ahLst/>
            <a:cxnLst/>
            <a:rect l="l" t="t" r="r" b="b"/>
            <a:pathLst>
              <a:path w="2144395" h="1576070">
                <a:moveTo>
                  <a:pt x="1356360" y="0"/>
                </a:moveTo>
                <a:lnTo>
                  <a:pt x="1356360" y="393953"/>
                </a:lnTo>
                <a:lnTo>
                  <a:pt x="0" y="393953"/>
                </a:lnTo>
                <a:lnTo>
                  <a:pt x="0" y="1181861"/>
                </a:lnTo>
                <a:lnTo>
                  <a:pt x="1356360" y="1181861"/>
                </a:lnTo>
                <a:lnTo>
                  <a:pt x="1356360" y="1575815"/>
                </a:lnTo>
                <a:lnTo>
                  <a:pt x="2144268" y="787907"/>
                </a:lnTo>
                <a:lnTo>
                  <a:pt x="13563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32938" y="2358389"/>
            <a:ext cx="2144395" cy="1576070"/>
          </a:xfrm>
          <a:custGeom>
            <a:avLst/>
            <a:gdLst/>
            <a:ahLst/>
            <a:cxnLst/>
            <a:rect l="l" t="t" r="r" b="b"/>
            <a:pathLst>
              <a:path w="2144395" h="1576070">
                <a:moveTo>
                  <a:pt x="0" y="393953"/>
                </a:moveTo>
                <a:lnTo>
                  <a:pt x="1356360" y="393953"/>
                </a:lnTo>
                <a:lnTo>
                  <a:pt x="1356360" y="0"/>
                </a:lnTo>
                <a:lnTo>
                  <a:pt x="2144268" y="787907"/>
                </a:lnTo>
                <a:lnTo>
                  <a:pt x="1356360" y="1575815"/>
                </a:lnTo>
                <a:lnTo>
                  <a:pt x="1356360" y="1181861"/>
                </a:lnTo>
                <a:lnTo>
                  <a:pt x="0" y="1181861"/>
                </a:lnTo>
                <a:lnTo>
                  <a:pt x="0" y="393953"/>
                </a:lnTo>
                <a:close/>
              </a:path>
            </a:pathLst>
          </a:custGeom>
          <a:ln w="2590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12185" y="2884677"/>
            <a:ext cx="1584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This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gives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more  options as</a:t>
            </a:r>
            <a:r>
              <a:rPr sz="1600" spc="-8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shown: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90159" y="1845564"/>
            <a:ext cx="1857756" cy="3299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7566" y="755776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7566" y="701801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7566" y="701801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7566" y="755776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7566" y="425069"/>
            <a:ext cx="1078992" cy="37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7566" y="371093"/>
            <a:ext cx="1078992" cy="10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7566" y="371093"/>
            <a:ext cx="1079500" cy="107950"/>
          </a:xfrm>
          <a:custGeom>
            <a:avLst/>
            <a:gdLst/>
            <a:ahLst/>
            <a:cxnLst/>
            <a:rect l="l" t="t" r="r" b="b"/>
            <a:pathLst>
              <a:path w="1079500" h="107950">
                <a:moveTo>
                  <a:pt x="1078992" y="53975"/>
                </a:moveTo>
                <a:lnTo>
                  <a:pt x="1028847" y="76666"/>
                </a:lnTo>
                <a:lnTo>
                  <a:pt x="946658" y="89294"/>
                </a:lnTo>
                <a:lnTo>
                  <a:pt x="893439" y="94607"/>
                </a:lnTo>
                <a:lnTo>
                  <a:pt x="833251" y="99142"/>
                </a:lnTo>
                <a:lnTo>
                  <a:pt x="766928" y="102814"/>
                </a:lnTo>
                <a:lnTo>
                  <a:pt x="695304" y="105541"/>
                </a:lnTo>
                <a:lnTo>
                  <a:pt x="619215" y="107238"/>
                </a:lnTo>
                <a:lnTo>
                  <a:pt x="539496" y="107823"/>
                </a:lnTo>
                <a:lnTo>
                  <a:pt x="459776" y="107238"/>
                </a:lnTo>
                <a:lnTo>
                  <a:pt x="383687" y="105541"/>
                </a:lnTo>
                <a:lnTo>
                  <a:pt x="312063" y="102814"/>
                </a:lnTo>
                <a:lnTo>
                  <a:pt x="245740" y="99142"/>
                </a:lnTo>
                <a:lnTo>
                  <a:pt x="185552" y="94607"/>
                </a:lnTo>
                <a:lnTo>
                  <a:pt x="132333" y="89294"/>
                </a:lnTo>
                <a:lnTo>
                  <a:pt x="86919" y="83286"/>
                </a:lnTo>
                <a:lnTo>
                  <a:pt x="22842" y="69519"/>
                </a:lnTo>
                <a:lnTo>
                  <a:pt x="0" y="53975"/>
                </a:lnTo>
                <a:lnTo>
                  <a:pt x="5849" y="45990"/>
                </a:lnTo>
                <a:lnTo>
                  <a:pt x="50144" y="31205"/>
                </a:lnTo>
                <a:lnTo>
                  <a:pt x="132333" y="18549"/>
                </a:lnTo>
                <a:lnTo>
                  <a:pt x="185552" y="13227"/>
                </a:lnTo>
                <a:lnTo>
                  <a:pt x="245740" y="8686"/>
                </a:lnTo>
                <a:lnTo>
                  <a:pt x="312063" y="5010"/>
                </a:lnTo>
                <a:lnTo>
                  <a:pt x="383687" y="2282"/>
                </a:lnTo>
                <a:lnTo>
                  <a:pt x="459776" y="584"/>
                </a:lnTo>
                <a:lnTo>
                  <a:pt x="539496" y="0"/>
                </a:lnTo>
                <a:lnTo>
                  <a:pt x="619215" y="584"/>
                </a:lnTo>
                <a:lnTo>
                  <a:pt x="695304" y="2282"/>
                </a:lnTo>
                <a:lnTo>
                  <a:pt x="766928" y="5010"/>
                </a:lnTo>
                <a:lnTo>
                  <a:pt x="833251" y="8686"/>
                </a:lnTo>
                <a:lnTo>
                  <a:pt x="893439" y="13227"/>
                </a:lnTo>
                <a:lnTo>
                  <a:pt x="946658" y="18549"/>
                </a:lnTo>
                <a:lnTo>
                  <a:pt x="992072" y="24569"/>
                </a:lnTo>
                <a:lnTo>
                  <a:pt x="1056149" y="38373"/>
                </a:lnTo>
                <a:lnTo>
                  <a:pt x="1078992" y="5397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57566" y="425069"/>
            <a:ext cx="1079500" cy="377825"/>
          </a:xfrm>
          <a:custGeom>
            <a:avLst/>
            <a:gdLst/>
            <a:ahLst/>
            <a:cxnLst/>
            <a:rect l="l" t="t" r="r" b="b"/>
            <a:pathLst>
              <a:path w="1079500" h="377825">
                <a:moveTo>
                  <a:pt x="1078992" y="0"/>
                </a:moveTo>
                <a:lnTo>
                  <a:pt x="1078992" y="323342"/>
                </a:lnTo>
                <a:lnTo>
                  <a:pt x="1073142" y="331326"/>
                </a:lnTo>
                <a:lnTo>
                  <a:pt x="1028847" y="346111"/>
                </a:lnTo>
                <a:lnTo>
                  <a:pt x="946658" y="358767"/>
                </a:lnTo>
                <a:lnTo>
                  <a:pt x="893439" y="364089"/>
                </a:lnTo>
                <a:lnTo>
                  <a:pt x="833251" y="368630"/>
                </a:lnTo>
                <a:lnTo>
                  <a:pt x="766928" y="372306"/>
                </a:lnTo>
                <a:lnTo>
                  <a:pt x="695304" y="375034"/>
                </a:lnTo>
                <a:lnTo>
                  <a:pt x="619215" y="376732"/>
                </a:lnTo>
                <a:lnTo>
                  <a:pt x="539496" y="377317"/>
                </a:lnTo>
                <a:lnTo>
                  <a:pt x="459776" y="376732"/>
                </a:lnTo>
                <a:lnTo>
                  <a:pt x="383687" y="375034"/>
                </a:lnTo>
                <a:lnTo>
                  <a:pt x="312063" y="372306"/>
                </a:lnTo>
                <a:lnTo>
                  <a:pt x="245740" y="368630"/>
                </a:lnTo>
                <a:lnTo>
                  <a:pt x="185552" y="364089"/>
                </a:lnTo>
                <a:lnTo>
                  <a:pt x="132333" y="358767"/>
                </a:lnTo>
                <a:lnTo>
                  <a:pt x="86919" y="352747"/>
                </a:lnTo>
                <a:lnTo>
                  <a:pt x="22842" y="338943"/>
                </a:lnTo>
                <a:lnTo>
                  <a:pt x="0" y="323342"/>
                </a:lnTo>
                <a:lnTo>
                  <a:pt x="0" y="0"/>
                </a:lnTo>
              </a:path>
            </a:pathLst>
          </a:custGeom>
          <a:ln w="25907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57566" y="139572"/>
            <a:ext cx="1078992" cy="662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7566" y="44957"/>
            <a:ext cx="1078992" cy="189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7566" y="44957"/>
            <a:ext cx="1079500" cy="189865"/>
          </a:xfrm>
          <a:custGeom>
            <a:avLst/>
            <a:gdLst/>
            <a:ahLst/>
            <a:cxnLst/>
            <a:rect l="l" t="t" r="r" b="b"/>
            <a:pathLst>
              <a:path w="1079500" h="189865">
                <a:moveTo>
                  <a:pt x="1078992" y="94615"/>
                </a:moveTo>
                <a:lnTo>
                  <a:pt x="1036593" y="131492"/>
                </a:lnTo>
                <a:lnTo>
                  <a:pt x="966577" y="152508"/>
                </a:lnTo>
                <a:lnTo>
                  <a:pt x="920972" y="161607"/>
                </a:lnTo>
                <a:lnTo>
                  <a:pt x="869160" y="169616"/>
                </a:lnTo>
                <a:lnTo>
                  <a:pt x="811784" y="176421"/>
                </a:lnTo>
                <a:lnTo>
                  <a:pt x="749486" y="181911"/>
                </a:lnTo>
                <a:lnTo>
                  <a:pt x="682910" y="185972"/>
                </a:lnTo>
                <a:lnTo>
                  <a:pt x="612699" y="188492"/>
                </a:lnTo>
                <a:lnTo>
                  <a:pt x="539496" y="189357"/>
                </a:lnTo>
                <a:lnTo>
                  <a:pt x="466292" y="188492"/>
                </a:lnTo>
                <a:lnTo>
                  <a:pt x="396081" y="185972"/>
                </a:lnTo>
                <a:lnTo>
                  <a:pt x="329505" y="181911"/>
                </a:lnTo>
                <a:lnTo>
                  <a:pt x="267208" y="176421"/>
                </a:lnTo>
                <a:lnTo>
                  <a:pt x="209831" y="169616"/>
                </a:lnTo>
                <a:lnTo>
                  <a:pt x="158019" y="161607"/>
                </a:lnTo>
                <a:lnTo>
                  <a:pt x="112414" y="152508"/>
                </a:lnTo>
                <a:lnTo>
                  <a:pt x="73660" y="142432"/>
                </a:lnTo>
                <a:lnTo>
                  <a:pt x="19272" y="119800"/>
                </a:lnTo>
                <a:lnTo>
                  <a:pt x="0" y="94615"/>
                </a:lnTo>
                <a:lnTo>
                  <a:pt x="4925" y="81788"/>
                </a:lnTo>
                <a:lnTo>
                  <a:pt x="42398" y="57810"/>
                </a:lnTo>
                <a:lnTo>
                  <a:pt x="112414" y="36823"/>
                </a:lnTo>
                <a:lnTo>
                  <a:pt x="158019" y="27733"/>
                </a:lnTo>
                <a:lnTo>
                  <a:pt x="209831" y="19731"/>
                </a:lnTo>
                <a:lnTo>
                  <a:pt x="267208" y="12930"/>
                </a:lnTo>
                <a:lnTo>
                  <a:pt x="329505" y="7443"/>
                </a:lnTo>
                <a:lnTo>
                  <a:pt x="396081" y="3383"/>
                </a:lnTo>
                <a:lnTo>
                  <a:pt x="466292" y="864"/>
                </a:lnTo>
                <a:lnTo>
                  <a:pt x="539496" y="0"/>
                </a:lnTo>
                <a:lnTo>
                  <a:pt x="612699" y="864"/>
                </a:lnTo>
                <a:lnTo>
                  <a:pt x="682910" y="3383"/>
                </a:lnTo>
                <a:lnTo>
                  <a:pt x="749486" y="7443"/>
                </a:lnTo>
                <a:lnTo>
                  <a:pt x="811784" y="12930"/>
                </a:lnTo>
                <a:lnTo>
                  <a:pt x="869160" y="19731"/>
                </a:lnTo>
                <a:lnTo>
                  <a:pt x="920972" y="27733"/>
                </a:lnTo>
                <a:lnTo>
                  <a:pt x="966577" y="36823"/>
                </a:lnTo>
                <a:lnTo>
                  <a:pt x="1005332" y="46886"/>
                </a:lnTo>
                <a:lnTo>
                  <a:pt x="1059719" y="69482"/>
                </a:lnTo>
                <a:lnTo>
                  <a:pt x="1078992" y="94615"/>
                </a:lnTo>
                <a:close/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7566" y="139572"/>
            <a:ext cx="1079500" cy="662940"/>
          </a:xfrm>
          <a:custGeom>
            <a:avLst/>
            <a:gdLst/>
            <a:ahLst/>
            <a:cxnLst/>
            <a:rect l="l" t="t" r="r" b="b"/>
            <a:pathLst>
              <a:path w="1079500" h="662940">
                <a:moveTo>
                  <a:pt x="1078992" y="0"/>
                </a:moveTo>
                <a:lnTo>
                  <a:pt x="1078992" y="568198"/>
                </a:lnTo>
                <a:lnTo>
                  <a:pt x="1074066" y="581024"/>
                </a:lnTo>
                <a:lnTo>
                  <a:pt x="1036593" y="605002"/>
                </a:lnTo>
                <a:lnTo>
                  <a:pt x="966577" y="625989"/>
                </a:lnTo>
                <a:lnTo>
                  <a:pt x="920972" y="635079"/>
                </a:lnTo>
                <a:lnTo>
                  <a:pt x="869160" y="643081"/>
                </a:lnTo>
                <a:lnTo>
                  <a:pt x="811784" y="649882"/>
                </a:lnTo>
                <a:lnTo>
                  <a:pt x="749486" y="655369"/>
                </a:lnTo>
                <a:lnTo>
                  <a:pt x="682910" y="659429"/>
                </a:lnTo>
                <a:lnTo>
                  <a:pt x="612699" y="661948"/>
                </a:lnTo>
                <a:lnTo>
                  <a:pt x="539496" y="662813"/>
                </a:lnTo>
                <a:lnTo>
                  <a:pt x="466292" y="661948"/>
                </a:lnTo>
                <a:lnTo>
                  <a:pt x="396081" y="659429"/>
                </a:lnTo>
                <a:lnTo>
                  <a:pt x="329505" y="655369"/>
                </a:lnTo>
                <a:lnTo>
                  <a:pt x="267208" y="649882"/>
                </a:lnTo>
                <a:lnTo>
                  <a:pt x="209831" y="643081"/>
                </a:lnTo>
                <a:lnTo>
                  <a:pt x="158019" y="635079"/>
                </a:lnTo>
                <a:lnTo>
                  <a:pt x="112414" y="625989"/>
                </a:lnTo>
                <a:lnTo>
                  <a:pt x="73660" y="615926"/>
                </a:lnTo>
                <a:lnTo>
                  <a:pt x="19272" y="593330"/>
                </a:lnTo>
                <a:lnTo>
                  <a:pt x="0" y="568198"/>
                </a:lnTo>
                <a:lnTo>
                  <a:pt x="0" y="0"/>
                </a:lnTo>
              </a:path>
            </a:pathLst>
          </a:custGeom>
          <a:ln w="25908">
            <a:solidFill>
              <a:srgbClr val="A0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9006" y="243332"/>
            <a:ext cx="898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/>
                <a:cs typeface="Tahoma"/>
              </a:rPr>
              <a:t>SQL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Server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9797" y="456691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536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Getting </a:t>
            </a:r>
            <a:r>
              <a:rPr u="none" dirty="0"/>
              <a:t>Started </a:t>
            </a:r>
            <a:r>
              <a:rPr u="none" spc="-5" dirty="0"/>
              <a:t>with</a:t>
            </a:r>
            <a:r>
              <a:rPr u="none" spc="-55" dirty="0"/>
              <a:t> </a:t>
            </a:r>
            <a:r>
              <a:rPr u="none" dirty="0"/>
              <a:t>Always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3540" y="453644"/>
            <a:ext cx="877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5540" algn="l"/>
              </a:tabLst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600" b="1" u="heavy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ncrypted</a:t>
            </a:r>
            <a:r>
              <a:rPr sz="3600" b="1" u="heavy" spc="-90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heavy" spc="-5" dirty="0">
                <a:solidFill>
                  <a:srgbClr val="001F5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3-8	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0633" y="2483357"/>
            <a:ext cx="2001520" cy="1811020"/>
          </a:xfrm>
          <a:prstGeom prst="rect">
            <a:avLst/>
          </a:prstGeom>
          <a:solidFill>
            <a:srgbClr val="5B9BD4"/>
          </a:solidFill>
          <a:ln w="25908">
            <a:solidFill>
              <a:srgbClr val="41709C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319405" marR="139700" indent="-2286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3. To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create  Column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Master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Key,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click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the  ‘Column</a:t>
            </a:r>
            <a:r>
              <a:rPr sz="1800" spc="-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mbria"/>
                <a:cs typeface="Cambria"/>
              </a:rPr>
              <a:t>Master  </a:t>
            </a:r>
            <a:r>
              <a:rPr sz="1800" spc="-5" dirty="0">
                <a:solidFill>
                  <a:srgbClr val="001F5F"/>
                </a:solidFill>
                <a:latin typeface="Cambria"/>
                <a:cs typeface="Cambria"/>
              </a:rPr>
              <a:t>Keys’</a:t>
            </a:r>
            <a:r>
              <a:rPr sz="1800" spc="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1F5F"/>
                </a:solidFill>
                <a:latin typeface="Cambria"/>
                <a:cs typeface="Cambria"/>
              </a:rPr>
              <a:t>item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1645" y="2483357"/>
            <a:ext cx="2143125" cy="1647825"/>
          </a:xfrm>
          <a:custGeom>
            <a:avLst/>
            <a:gdLst/>
            <a:ahLst/>
            <a:cxnLst/>
            <a:rect l="l" t="t" r="r" b="b"/>
            <a:pathLst>
              <a:path w="2143125" h="1647825">
                <a:moveTo>
                  <a:pt x="1319022" y="0"/>
                </a:moveTo>
                <a:lnTo>
                  <a:pt x="1319022" y="411861"/>
                </a:lnTo>
                <a:lnTo>
                  <a:pt x="0" y="411861"/>
                </a:lnTo>
                <a:lnTo>
                  <a:pt x="0" y="1235583"/>
                </a:lnTo>
                <a:lnTo>
                  <a:pt x="1319022" y="1235583"/>
                </a:lnTo>
                <a:lnTo>
                  <a:pt x="1319022" y="1647444"/>
                </a:lnTo>
                <a:lnTo>
                  <a:pt x="2142744" y="823722"/>
                </a:lnTo>
                <a:lnTo>
                  <a:pt x="13190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01645" y="2483357"/>
            <a:ext cx="2143125" cy="1647825"/>
          </a:xfrm>
          <a:custGeom>
            <a:avLst/>
            <a:gdLst/>
            <a:ahLst/>
            <a:cxnLst/>
            <a:rect l="l" t="t" r="r" b="b"/>
            <a:pathLst>
              <a:path w="2143125" h="1647825">
                <a:moveTo>
                  <a:pt x="0" y="411861"/>
                </a:moveTo>
                <a:lnTo>
                  <a:pt x="1319022" y="411861"/>
                </a:lnTo>
                <a:lnTo>
                  <a:pt x="1319022" y="0"/>
                </a:lnTo>
                <a:lnTo>
                  <a:pt x="2142744" y="823722"/>
                </a:lnTo>
                <a:lnTo>
                  <a:pt x="1319022" y="1647444"/>
                </a:lnTo>
                <a:lnTo>
                  <a:pt x="1319022" y="1235583"/>
                </a:lnTo>
                <a:lnTo>
                  <a:pt x="0" y="1235583"/>
                </a:lnTo>
                <a:lnTo>
                  <a:pt x="0" y="411861"/>
                </a:lnTo>
                <a:close/>
              </a:path>
            </a:pathLst>
          </a:custGeom>
          <a:ln w="25907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79623" y="2924682"/>
            <a:ext cx="11607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This</a:t>
            </a:r>
            <a:r>
              <a:rPr sz="1600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Cambria"/>
                <a:cs typeface="Cambria"/>
              </a:rPr>
              <a:t>displays  options </a:t>
            </a:r>
            <a:r>
              <a:rPr sz="1600" spc="-10" dirty="0">
                <a:solidFill>
                  <a:srgbClr val="001F5F"/>
                </a:solidFill>
                <a:latin typeface="Cambria"/>
                <a:cs typeface="Cambria"/>
              </a:rPr>
              <a:t>as  shown: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43628" y="1629155"/>
            <a:ext cx="3928872" cy="4047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0" dirty="0"/>
              <a:t>© </a:t>
            </a:r>
            <a:r>
              <a:rPr dirty="0"/>
              <a:t>Aptech</a:t>
            </a:r>
            <a:r>
              <a:rPr spc="-100" dirty="0"/>
              <a:t> </a:t>
            </a:r>
            <a:r>
              <a:rPr spc="-5" dirty="0"/>
              <a:t>Ltd.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SQL </a:t>
            </a:r>
            <a:r>
              <a:rPr dirty="0"/>
              <a:t>Server </a:t>
            </a:r>
            <a:r>
              <a:rPr spc="-5" dirty="0"/>
              <a:t>Inside Out/ </a:t>
            </a:r>
            <a:r>
              <a:rPr dirty="0"/>
              <a:t>Session</a:t>
            </a:r>
            <a:r>
              <a:rPr spc="-105" dirty="0"/>
              <a:t> </a:t>
            </a:r>
            <a:r>
              <a:rPr dirty="0"/>
              <a:t>19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2173</Words>
  <Application>Microsoft Office PowerPoint</Application>
  <PresentationFormat>On-screen Show (4:3)</PresentationFormat>
  <Paragraphs>403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Segoe UI Symbol</vt:lpstr>
      <vt:lpstr>Tahoma</vt:lpstr>
      <vt:lpstr>Times New Roman</vt:lpstr>
      <vt:lpstr>Wingdings</vt:lpstr>
      <vt:lpstr>Office Theme</vt:lpstr>
      <vt:lpstr>Session 19</vt:lpstr>
      <vt:lpstr>Objectives </vt:lpstr>
      <vt:lpstr>PowerPoint Presentation</vt:lpstr>
      <vt:lpstr>Security Enhancements of SQL Server 2016 2-2</vt:lpstr>
      <vt:lpstr>Always Encrypted 1-2 </vt:lpstr>
      <vt:lpstr>Always Encrypted 2-2 </vt:lpstr>
      <vt:lpstr>Getting Started with Always</vt:lpstr>
      <vt:lpstr>Getting Started with Always</vt:lpstr>
      <vt:lpstr>Getting Started with Always</vt:lpstr>
      <vt:lpstr>Getting Started with Always</vt:lpstr>
      <vt:lpstr>Getting Started with Always</vt:lpstr>
      <vt:lpstr>Getting Started with Always</vt:lpstr>
      <vt:lpstr>Getting Started with Always</vt:lpstr>
      <vt:lpstr>Getting Started with Always</vt:lpstr>
      <vt:lpstr>Transparent Data Encryption </vt:lpstr>
      <vt:lpstr>Dynamic Data Masking 1-6 </vt:lpstr>
      <vt:lpstr>Dynamic Data Masking 2-6 </vt:lpstr>
      <vt:lpstr>Dynamic Data Masking 3-6 </vt:lpstr>
      <vt:lpstr>Dynamic Data Masking 4-6 </vt:lpstr>
      <vt:lpstr>Dynamic Data Masking 5-6 </vt:lpstr>
      <vt:lpstr>Dynamic Data Masking 6-6 </vt:lpstr>
      <vt:lpstr>Row-Level Security 1-2 </vt:lpstr>
      <vt:lpstr>Row-Level Security 2-2 </vt:lpstr>
      <vt:lpstr>Opening JSON with OPENJSON() 1-6 </vt:lpstr>
      <vt:lpstr>Opening JSON with OPENJSON() 2-6 </vt:lpstr>
      <vt:lpstr>Opening JSON with OPENJSON() 3-6 </vt:lpstr>
      <vt:lpstr>Opening JSON with OPENJSON() 4-6 </vt:lpstr>
      <vt:lpstr>Opening JSON with OPENJSON() 5-6</vt:lpstr>
      <vt:lpstr>Opening JSON with OPENJSON() 6-6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Aptech Limited</dc:creator>
  <cp:lastModifiedBy>Thuy Le Mong</cp:lastModifiedBy>
  <cp:revision>1</cp:revision>
  <dcterms:created xsi:type="dcterms:W3CDTF">2017-10-15T06:27:34Z</dcterms:created>
  <dcterms:modified xsi:type="dcterms:W3CDTF">2017-10-16T07:39:59Z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2017-10-15T00:00:00Z</vt:filetime>
  </property>
</Properties>
</file>