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843" y="1048003"/>
            <a:ext cx="8526145" cy="417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8779" y="6662419"/>
            <a:ext cx="82169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3466" y="6662419"/>
            <a:ext cx="193103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9583" y="6657314"/>
            <a:ext cx="218440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4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2205" y="26492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90" dirty="0"/>
              <a:t> </a:t>
            </a:r>
            <a:r>
              <a:rPr u="none" spc="-5" dirty="0"/>
              <a:t>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24304" y="1697863"/>
            <a:ext cx="532447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PolyBase, Query Store, 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Stretch</a:t>
            </a:r>
            <a:r>
              <a:rPr sz="4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E</a:t>
            </a:r>
            <a:r>
              <a:rPr dirty="0"/>
              <a:t>nabling </a:t>
            </a:r>
            <a:r>
              <a:rPr spc="-5" dirty="0"/>
              <a:t>Query</a:t>
            </a:r>
            <a:r>
              <a:rPr spc="-80" dirty="0"/>
              <a:t> </a:t>
            </a:r>
            <a:r>
              <a:rPr dirty="0"/>
              <a:t>Store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8267" y="1157681"/>
            <a:ext cx="685419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Two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methods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enable the Query Store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 a</a:t>
            </a:r>
            <a:r>
              <a:rPr sz="20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database:</a:t>
            </a:r>
            <a:endParaRPr sz="2000">
              <a:latin typeface="Cambria"/>
              <a:cs typeface="Cambria"/>
            </a:endParaRPr>
          </a:p>
          <a:p>
            <a:pPr marL="756285" lvl="1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GUI inside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SQL Server Management Studio</a:t>
            </a:r>
            <a:r>
              <a:rPr sz="20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(SSMS)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5567" y="2060448"/>
            <a:ext cx="4824983" cy="2933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2802" y="5628894"/>
            <a:ext cx="4855464" cy="809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2802" y="5628894"/>
            <a:ext cx="4855845" cy="809625"/>
          </a:xfrm>
          <a:custGeom>
            <a:avLst/>
            <a:gdLst/>
            <a:ahLst/>
            <a:cxnLst/>
            <a:rect l="l" t="t" r="r" b="b"/>
            <a:pathLst>
              <a:path w="4855845" h="809625">
                <a:moveTo>
                  <a:pt x="0" y="134873"/>
                </a:moveTo>
                <a:lnTo>
                  <a:pt x="6876" y="92244"/>
                </a:lnTo>
                <a:lnTo>
                  <a:pt x="26023" y="55220"/>
                </a:lnTo>
                <a:lnTo>
                  <a:pt x="55220" y="26023"/>
                </a:lnTo>
                <a:lnTo>
                  <a:pt x="92244" y="6876"/>
                </a:lnTo>
                <a:lnTo>
                  <a:pt x="134874" y="0"/>
                </a:lnTo>
                <a:lnTo>
                  <a:pt x="4720590" y="0"/>
                </a:lnTo>
                <a:lnTo>
                  <a:pt x="4763243" y="6876"/>
                </a:lnTo>
                <a:lnTo>
                  <a:pt x="4800270" y="26023"/>
                </a:lnTo>
                <a:lnTo>
                  <a:pt x="4829458" y="55220"/>
                </a:lnTo>
                <a:lnTo>
                  <a:pt x="4848593" y="92244"/>
                </a:lnTo>
                <a:lnTo>
                  <a:pt x="4855464" y="134873"/>
                </a:lnTo>
                <a:lnTo>
                  <a:pt x="4855464" y="674369"/>
                </a:lnTo>
                <a:lnTo>
                  <a:pt x="4848593" y="716999"/>
                </a:lnTo>
                <a:lnTo>
                  <a:pt x="4829458" y="754023"/>
                </a:lnTo>
                <a:lnTo>
                  <a:pt x="4800270" y="783220"/>
                </a:lnTo>
                <a:lnTo>
                  <a:pt x="4763243" y="802367"/>
                </a:lnTo>
                <a:lnTo>
                  <a:pt x="4720590" y="809243"/>
                </a:lnTo>
                <a:lnTo>
                  <a:pt x="134874" y="809243"/>
                </a:lnTo>
                <a:lnTo>
                  <a:pt x="92244" y="802367"/>
                </a:lnTo>
                <a:lnTo>
                  <a:pt x="55220" y="783220"/>
                </a:lnTo>
                <a:lnTo>
                  <a:pt x="26023" y="754023"/>
                </a:lnTo>
                <a:lnTo>
                  <a:pt x="6876" y="716999"/>
                </a:lnTo>
                <a:lnTo>
                  <a:pt x="0" y="674369"/>
                </a:lnTo>
                <a:lnTo>
                  <a:pt x="0" y="134873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9079" y="5121402"/>
            <a:ext cx="503682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62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T-SQL: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ALTER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DATABASE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[DEMO] SET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QUERY_STORE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553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V</a:t>
            </a:r>
            <a:r>
              <a:rPr spc="-5" dirty="0"/>
              <a:t>iewing Query</a:t>
            </a:r>
            <a:r>
              <a:rPr spc="-55" dirty="0"/>
              <a:t> </a:t>
            </a:r>
            <a:r>
              <a:rPr dirty="0"/>
              <a:t>Information	</a:t>
            </a:r>
          </a:p>
        </p:txBody>
      </p:sp>
      <p:sp>
        <p:nvSpPr>
          <p:cNvPr id="17" name="object 17"/>
          <p:cNvSpPr/>
          <p:nvPr/>
        </p:nvSpPr>
        <p:spPr>
          <a:xfrm>
            <a:off x="3090672" y="4198620"/>
            <a:ext cx="3810000" cy="1432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1109852"/>
            <a:ext cx="68402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view information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about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queries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right-click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 expand</a:t>
            </a:r>
            <a:r>
              <a:rPr sz="2000" spc="-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Store container and select the required</a:t>
            </a:r>
            <a:r>
              <a:rPr sz="20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options.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5904" y="1830323"/>
            <a:ext cx="1808988" cy="381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1331" y="1825751"/>
            <a:ext cx="1818639" cy="3828415"/>
          </a:xfrm>
          <a:custGeom>
            <a:avLst/>
            <a:gdLst/>
            <a:ahLst/>
            <a:cxnLst/>
            <a:rect l="l" t="t" r="r" b="b"/>
            <a:pathLst>
              <a:path w="1818639" h="3828415">
                <a:moveTo>
                  <a:pt x="0" y="3828288"/>
                </a:moveTo>
                <a:lnTo>
                  <a:pt x="1818132" y="3828288"/>
                </a:lnTo>
                <a:lnTo>
                  <a:pt x="1818132" y="0"/>
                </a:lnTo>
                <a:lnTo>
                  <a:pt x="0" y="0"/>
                </a:lnTo>
                <a:lnTo>
                  <a:pt x="0" y="38282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0192" y="2299716"/>
            <a:ext cx="3713987" cy="1705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5620" y="2295144"/>
            <a:ext cx="3723640" cy="1714500"/>
          </a:xfrm>
          <a:custGeom>
            <a:avLst/>
            <a:gdLst/>
            <a:ahLst/>
            <a:cxnLst/>
            <a:rect l="l" t="t" r="r" b="b"/>
            <a:pathLst>
              <a:path w="3723640" h="1714500">
                <a:moveTo>
                  <a:pt x="0" y="1714499"/>
                </a:moveTo>
                <a:lnTo>
                  <a:pt x="3723131" y="1714499"/>
                </a:lnTo>
                <a:lnTo>
                  <a:pt x="3723131" y="0"/>
                </a:lnTo>
                <a:lnTo>
                  <a:pt x="0" y="0"/>
                </a:lnTo>
                <a:lnTo>
                  <a:pt x="0" y="1714499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5654" y="3573017"/>
            <a:ext cx="495300" cy="280670"/>
          </a:xfrm>
          <a:custGeom>
            <a:avLst/>
            <a:gdLst/>
            <a:ahLst/>
            <a:cxnLst/>
            <a:rect l="l" t="t" r="r" b="b"/>
            <a:pathLst>
              <a:path w="495300" h="280670">
                <a:moveTo>
                  <a:pt x="355092" y="0"/>
                </a:moveTo>
                <a:lnTo>
                  <a:pt x="355092" y="70103"/>
                </a:lnTo>
                <a:lnTo>
                  <a:pt x="0" y="70103"/>
                </a:lnTo>
                <a:lnTo>
                  <a:pt x="0" y="210311"/>
                </a:lnTo>
                <a:lnTo>
                  <a:pt x="355092" y="210311"/>
                </a:lnTo>
                <a:lnTo>
                  <a:pt x="355092" y="280415"/>
                </a:lnTo>
                <a:lnTo>
                  <a:pt x="495300" y="140207"/>
                </a:lnTo>
                <a:lnTo>
                  <a:pt x="35509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5654" y="3573017"/>
            <a:ext cx="495300" cy="280670"/>
          </a:xfrm>
          <a:custGeom>
            <a:avLst/>
            <a:gdLst/>
            <a:ahLst/>
            <a:cxnLst/>
            <a:rect l="l" t="t" r="r" b="b"/>
            <a:pathLst>
              <a:path w="495300" h="280670">
                <a:moveTo>
                  <a:pt x="0" y="70103"/>
                </a:moveTo>
                <a:lnTo>
                  <a:pt x="355092" y="70103"/>
                </a:lnTo>
                <a:lnTo>
                  <a:pt x="355092" y="0"/>
                </a:lnTo>
                <a:lnTo>
                  <a:pt x="495300" y="140207"/>
                </a:lnTo>
                <a:lnTo>
                  <a:pt x="355092" y="280415"/>
                </a:lnTo>
                <a:lnTo>
                  <a:pt x="355092" y="210311"/>
                </a:lnTo>
                <a:lnTo>
                  <a:pt x="0" y="210311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C</a:t>
            </a:r>
            <a:r>
              <a:rPr spc="-5" dirty="0"/>
              <a:t>onfiguring Query</a:t>
            </a:r>
            <a:r>
              <a:rPr spc="-80" dirty="0"/>
              <a:t> </a:t>
            </a:r>
            <a:r>
              <a:rPr dirty="0"/>
              <a:t>Store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109852"/>
            <a:ext cx="3581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Setup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parameters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SSMS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37076" y="1173480"/>
            <a:ext cx="4838700" cy="2834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037" y="4331970"/>
            <a:ext cx="7911083" cy="2121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037" y="4331970"/>
            <a:ext cx="7911465" cy="2121535"/>
          </a:xfrm>
          <a:custGeom>
            <a:avLst/>
            <a:gdLst/>
            <a:ahLst/>
            <a:cxnLst/>
            <a:rect l="l" t="t" r="r" b="b"/>
            <a:pathLst>
              <a:path w="7911465" h="2121535">
                <a:moveTo>
                  <a:pt x="0" y="353567"/>
                </a:moveTo>
                <a:lnTo>
                  <a:pt x="3227" y="305579"/>
                </a:lnTo>
                <a:lnTo>
                  <a:pt x="12630" y="259556"/>
                </a:lnTo>
                <a:lnTo>
                  <a:pt x="27786" y="215919"/>
                </a:lnTo>
                <a:lnTo>
                  <a:pt x="48274" y="175090"/>
                </a:lnTo>
                <a:lnTo>
                  <a:pt x="73673" y="137489"/>
                </a:lnTo>
                <a:lnTo>
                  <a:pt x="103562" y="103536"/>
                </a:lnTo>
                <a:lnTo>
                  <a:pt x="137518" y="73653"/>
                </a:lnTo>
                <a:lnTo>
                  <a:pt x="175122" y="48259"/>
                </a:lnTo>
                <a:lnTo>
                  <a:pt x="215951" y="27777"/>
                </a:lnTo>
                <a:lnTo>
                  <a:pt x="259585" y="12625"/>
                </a:lnTo>
                <a:lnTo>
                  <a:pt x="305602" y="3226"/>
                </a:lnTo>
                <a:lnTo>
                  <a:pt x="353580" y="0"/>
                </a:lnTo>
                <a:lnTo>
                  <a:pt x="7557516" y="0"/>
                </a:lnTo>
                <a:lnTo>
                  <a:pt x="7605504" y="3226"/>
                </a:lnTo>
                <a:lnTo>
                  <a:pt x="7651527" y="12625"/>
                </a:lnTo>
                <a:lnTo>
                  <a:pt x="7695164" y="27777"/>
                </a:lnTo>
                <a:lnTo>
                  <a:pt x="7735993" y="48259"/>
                </a:lnTo>
                <a:lnTo>
                  <a:pt x="7773594" y="73653"/>
                </a:lnTo>
                <a:lnTo>
                  <a:pt x="7807547" y="103536"/>
                </a:lnTo>
                <a:lnTo>
                  <a:pt x="7837430" y="137489"/>
                </a:lnTo>
                <a:lnTo>
                  <a:pt x="7862824" y="175090"/>
                </a:lnTo>
                <a:lnTo>
                  <a:pt x="7883306" y="215919"/>
                </a:lnTo>
                <a:lnTo>
                  <a:pt x="7898458" y="259556"/>
                </a:lnTo>
                <a:lnTo>
                  <a:pt x="7907857" y="305579"/>
                </a:lnTo>
                <a:lnTo>
                  <a:pt x="7911083" y="353567"/>
                </a:lnTo>
                <a:lnTo>
                  <a:pt x="7911083" y="1767827"/>
                </a:lnTo>
                <a:lnTo>
                  <a:pt x="7907857" y="1815805"/>
                </a:lnTo>
                <a:lnTo>
                  <a:pt x="7898458" y="1861822"/>
                </a:lnTo>
                <a:lnTo>
                  <a:pt x="7883306" y="1905456"/>
                </a:lnTo>
                <a:lnTo>
                  <a:pt x="7862823" y="1946285"/>
                </a:lnTo>
                <a:lnTo>
                  <a:pt x="7837430" y="1983889"/>
                </a:lnTo>
                <a:lnTo>
                  <a:pt x="7807547" y="2017845"/>
                </a:lnTo>
                <a:lnTo>
                  <a:pt x="7773594" y="2047734"/>
                </a:lnTo>
                <a:lnTo>
                  <a:pt x="7735993" y="2073133"/>
                </a:lnTo>
                <a:lnTo>
                  <a:pt x="7695164" y="2093621"/>
                </a:lnTo>
                <a:lnTo>
                  <a:pt x="7651527" y="2108777"/>
                </a:lnTo>
                <a:lnTo>
                  <a:pt x="7605504" y="2118180"/>
                </a:lnTo>
                <a:lnTo>
                  <a:pt x="7557516" y="2121407"/>
                </a:lnTo>
                <a:lnTo>
                  <a:pt x="353580" y="2121407"/>
                </a:lnTo>
                <a:lnTo>
                  <a:pt x="305602" y="2118180"/>
                </a:lnTo>
                <a:lnTo>
                  <a:pt x="259585" y="2108777"/>
                </a:lnTo>
                <a:lnTo>
                  <a:pt x="215951" y="2093621"/>
                </a:lnTo>
                <a:lnTo>
                  <a:pt x="175122" y="2073133"/>
                </a:lnTo>
                <a:lnTo>
                  <a:pt x="137518" y="2047734"/>
                </a:lnTo>
                <a:lnTo>
                  <a:pt x="103562" y="2017845"/>
                </a:lnTo>
                <a:lnTo>
                  <a:pt x="73673" y="1983889"/>
                </a:lnTo>
                <a:lnTo>
                  <a:pt x="48274" y="1946285"/>
                </a:lnTo>
                <a:lnTo>
                  <a:pt x="27786" y="1905456"/>
                </a:lnTo>
                <a:lnTo>
                  <a:pt x="12630" y="1861822"/>
                </a:lnTo>
                <a:lnTo>
                  <a:pt x="3227" y="1815805"/>
                </a:lnTo>
                <a:lnTo>
                  <a:pt x="0" y="1767827"/>
                </a:lnTo>
                <a:lnTo>
                  <a:pt x="0" y="353567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3853688"/>
            <a:ext cx="774319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Setup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parameters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T-SQL</a:t>
            </a:r>
            <a:endParaRPr sz="2000">
              <a:latin typeface="Cambria"/>
              <a:cs typeface="Cambria"/>
            </a:endParaRPr>
          </a:p>
          <a:p>
            <a:pPr marL="494665">
              <a:lnSpc>
                <a:spcPct val="100000"/>
              </a:lnSpc>
              <a:spcBef>
                <a:spcPts val="1900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ALTER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DATABASE</a:t>
            </a:r>
            <a:r>
              <a:rPr sz="1400" b="1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(DEMO_1)</a:t>
            </a:r>
            <a:endParaRPr sz="1400">
              <a:latin typeface="Courier New"/>
              <a:cs typeface="Courier New"/>
            </a:endParaRPr>
          </a:p>
          <a:p>
            <a:pPr marL="494665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SET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QUERY_STORE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(OPERATION_MODE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READ</a:t>
            </a:r>
            <a:r>
              <a:rPr sz="1400" b="1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ONLY,</a:t>
            </a:r>
            <a:endParaRPr sz="1400">
              <a:latin typeface="Courier New"/>
              <a:cs typeface="Courier New"/>
            </a:endParaRPr>
          </a:p>
          <a:p>
            <a:pPr marL="2304415" marR="5080">
              <a:lnSpc>
                <a:spcPct val="100000"/>
              </a:lnSpc>
            </a:pP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CLEANUP_POLICY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STALE_QUERY_THRESHOLD_DAYS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367), 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DATA_FLUSH_INTERVAL_SECONDS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400" b="1" spc="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900,</a:t>
            </a:r>
            <a:endParaRPr sz="1400">
              <a:latin typeface="Courier New"/>
              <a:cs typeface="Courier New"/>
            </a:endParaRPr>
          </a:p>
          <a:p>
            <a:pPr marL="2304415">
              <a:lnSpc>
                <a:spcPct val="100000"/>
              </a:lnSpc>
            </a:pP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INTERVAL_LENGTH_MINUTES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60,</a:t>
            </a:r>
            <a:endParaRPr sz="1400">
              <a:latin typeface="Courier New"/>
              <a:cs typeface="Courier New"/>
            </a:endParaRPr>
          </a:p>
          <a:p>
            <a:pPr marL="2304415" marR="2130425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MAX_STORAGE_SIZE_MB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100,  QUERY_CAPTURE_MODE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AUTO,  SIZE_BASED_CLEANUP_MODE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AUTO)</a:t>
            </a:r>
            <a:endParaRPr sz="1400">
              <a:latin typeface="Courier New"/>
              <a:cs typeface="Courier New"/>
            </a:endParaRPr>
          </a:p>
          <a:p>
            <a:pPr marL="49466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pplications of </a:t>
            </a:r>
            <a:r>
              <a:rPr spc="-5" dirty="0"/>
              <a:t>Query</a:t>
            </a:r>
            <a:r>
              <a:rPr spc="-75" dirty="0"/>
              <a:t> </a:t>
            </a:r>
            <a:r>
              <a:rPr dirty="0"/>
              <a:t>Store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438401"/>
            <a:ext cx="690435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Identify and rectify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performance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impact due 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plan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changes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queries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ensure optimal resource</a:t>
            </a:r>
            <a:r>
              <a:rPr sz="20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usage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Analyze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allocate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resources based on query</a:t>
            </a:r>
            <a:r>
              <a:rPr sz="20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frequency</a:t>
            </a:r>
            <a:endParaRPr sz="2000">
              <a:latin typeface="Cambria"/>
              <a:cs typeface="Cambria"/>
            </a:endParaRPr>
          </a:p>
          <a:p>
            <a:pPr marL="355600" marR="27559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Troubleshoot performance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issues due to upgrades or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new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versions of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applications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tretch</a:t>
            </a:r>
            <a:r>
              <a:rPr spc="-95" dirty="0"/>
              <a:t> </a:t>
            </a:r>
            <a:r>
              <a:rPr spc="-5" dirty="0"/>
              <a:t>Database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79879"/>
            <a:ext cx="82454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storage of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part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cloud.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Facilitates secure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migration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and data to the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cloud.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Allows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access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data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on 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cloud at any time,  without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changes to existing applications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queries.</a:t>
            </a:r>
            <a:endParaRPr sz="2400">
              <a:latin typeface="Cambria"/>
              <a:cs typeface="Cambria"/>
            </a:endParaRPr>
          </a:p>
          <a:p>
            <a:pPr marL="355600" marR="1447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Reduces storage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needs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on-premise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using the vast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storage capacity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cloud.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Reduces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costs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 cloud-storage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economical.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tretch </a:t>
            </a:r>
            <a:r>
              <a:rPr spc="-5" dirty="0"/>
              <a:t>Database</a:t>
            </a:r>
            <a:r>
              <a:rPr spc="-30" dirty="0"/>
              <a:t> </a:t>
            </a:r>
            <a:r>
              <a:rPr spc="-5" dirty="0"/>
              <a:t>Architecture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79879"/>
            <a:ext cx="57238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secure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linked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server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definition  establishes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connection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remote or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cloud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database.</a:t>
            </a:r>
            <a:endParaRPr sz="2400">
              <a:latin typeface="Cambria"/>
              <a:cs typeface="Cambria"/>
            </a:endParaRPr>
          </a:p>
          <a:p>
            <a:pPr marL="355600" marR="32321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When Stretch Database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enabled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on a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table,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resources on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cloud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are  prepared 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migration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enabled,  eligible data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migrated to the cloud  database.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55520" y="4293108"/>
            <a:ext cx="6804659" cy="2159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etting up </a:t>
            </a:r>
            <a:r>
              <a:rPr spc="-5" dirty="0"/>
              <a:t>Stretch</a:t>
            </a:r>
            <a:r>
              <a:rPr spc="-50" dirty="0"/>
              <a:t> </a:t>
            </a:r>
            <a:r>
              <a:rPr spc="-5" dirty="0"/>
              <a:t>Database	</a:t>
            </a:r>
          </a:p>
        </p:txBody>
      </p:sp>
      <p:sp>
        <p:nvSpPr>
          <p:cNvPr id="17" name="object 17"/>
          <p:cNvSpPr/>
          <p:nvPr/>
        </p:nvSpPr>
        <p:spPr>
          <a:xfrm>
            <a:off x="646937" y="1485138"/>
            <a:ext cx="4285488" cy="1077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937" y="1485138"/>
            <a:ext cx="4285615" cy="1077595"/>
          </a:xfrm>
          <a:custGeom>
            <a:avLst/>
            <a:gdLst/>
            <a:ahLst/>
            <a:cxnLst/>
            <a:rect l="l" t="t" r="r" b="b"/>
            <a:pathLst>
              <a:path w="4285615" h="1077595">
                <a:moveTo>
                  <a:pt x="0" y="179577"/>
                </a:moveTo>
                <a:lnTo>
                  <a:pt x="6414" y="131835"/>
                </a:lnTo>
                <a:lnTo>
                  <a:pt x="24518" y="88937"/>
                </a:lnTo>
                <a:lnTo>
                  <a:pt x="52598" y="52593"/>
                </a:lnTo>
                <a:lnTo>
                  <a:pt x="88943" y="24515"/>
                </a:lnTo>
                <a:lnTo>
                  <a:pt x="131840" y="6414"/>
                </a:lnTo>
                <a:lnTo>
                  <a:pt x="179578" y="0"/>
                </a:lnTo>
                <a:lnTo>
                  <a:pt x="4105910" y="0"/>
                </a:lnTo>
                <a:lnTo>
                  <a:pt x="4153652" y="6414"/>
                </a:lnTo>
                <a:lnTo>
                  <a:pt x="4196550" y="24515"/>
                </a:lnTo>
                <a:lnTo>
                  <a:pt x="4232894" y="52593"/>
                </a:lnTo>
                <a:lnTo>
                  <a:pt x="4260972" y="88937"/>
                </a:lnTo>
                <a:lnTo>
                  <a:pt x="4279073" y="131835"/>
                </a:lnTo>
                <a:lnTo>
                  <a:pt x="4285488" y="179577"/>
                </a:lnTo>
                <a:lnTo>
                  <a:pt x="4285488" y="897889"/>
                </a:lnTo>
                <a:lnTo>
                  <a:pt x="4279073" y="945632"/>
                </a:lnTo>
                <a:lnTo>
                  <a:pt x="4260972" y="988530"/>
                </a:lnTo>
                <a:lnTo>
                  <a:pt x="4232894" y="1024874"/>
                </a:lnTo>
                <a:lnTo>
                  <a:pt x="4196550" y="1052952"/>
                </a:lnTo>
                <a:lnTo>
                  <a:pt x="4153652" y="1071053"/>
                </a:lnTo>
                <a:lnTo>
                  <a:pt x="4105910" y="1077467"/>
                </a:lnTo>
                <a:lnTo>
                  <a:pt x="179578" y="1077467"/>
                </a:lnTo>
                <a:lnTo>
                  <a:pt x="131840" y="1071053"/>
                </a:lnTo>
                <a:lnTo>
                  <a:pt x="88943" y="1052952"/>
                </a:lnTo>
                <a:lnTo>
                  <a:pt x="52598" y="1024874"/>
                </a:lnTo>
                <a:lnTo>
                  <a:pt x="24518" y="988530"/>
                </a:lnTo>
                <a:lnTo>
                  <a:pt x="6414" y="945632"/>
                </a:lnTo>
                <a:lnTo>
                  <a:pt x="0" y="897889"/>
                </a:lnTo>
                <a:lnTo>
                  <a:pt x="0" y="179577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794" y="4062221"/>
            <a:ext cx="4928615" cy="1511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794" y="4062221"/>
            <a:ext cx="4928870" cy="1511935"/>
          </a:xfrm>
          <a:custGeom>
            <a:avLst/>
            <a:gdLst/>
            <a:ahLst/>
            <a:cxnLst/>
            <a:rect l="l" t="t" r="r" b="b"/>
            <a:pathLst>
              <a:path w="4928870" h="1511935">
                <a:moveTo>
                  <a:pt x="0" y="251967"/>
                </a:moveTo>
                <a:lnTo>
                  <a:pt x="4059" y="206667"/>
                </a:lnTo>
                <a:lnTo>
                  <a:pt x="15764" y="164034"/>
                </a:lnTo>
                <a:lnTo>
                  <a:pt x="34401" y="124779"/>
                </a:lnTo>
                <a:lnTo>
                  <a:pt x="59261" y="89614"/>
                </a:lnTo>
                <a:lnTo>
                  <a:pt x="89629" y="59248"/>
                </a:lnTo>
                <a:lnTo>
                  <a:pt x="124796" y="34393"/>
                </a:lnTo>
                <a:lnTo>
                  <a:pt x="164049" y="15759"/>
                </a:lnTo>
                <a:lnTo>
                  <a:pt x="206677" y="4058"/>
                </a:lnTo>
                <a:lnTo>
                  <a:pt x="251968" y="0"/>
                </a:lnTo>
                <a:lnTo>
                  <a:pt x="4676648" y="0"/>
                </a:lnTo>
                <a:lnTo>
                  <a:pt x="4721948" y="4058"/>
                </a:lnTo>
                <a:lnTo>
                  <a:pt x="4764581" y="15759"/>
                </a:lnTo>
                <a:lnTo>
                  <a:pt x="4803836" y="34393"/>
                </a:lnTo>
                <a:lnTo>
                  <a:pt x="4839001" y="59248"/>
                </a:lnTo>
                <a:lnTo>
                  <a:pt x="4869367" y="89614"/>
                </a:lnTo>
                <a:lnTo>
                  <a:pt x="4894222" y="124779"/>
                </a:lnTo>
                <a:lnTo>
                  <a:pt x="4912856" y="164034"/>
                </a:lnTo>
                <a:lnTo>
                  <a:pt x="4924557" y="206667"/>
                </a:lnTo>
                <a:lnTo>
                  <a:pt x="4928616" y="251967"/>
                </a:lnTo>
                <a:lnTo>
                  <a:pt x="4928616" y="1259839"/>
                </a:lnTo>
                <a:lnTo>
                  <a:pt x="4924557" y="1305140"/>
                </a:lnTo>
                <a:lnTo>
                  <a:pt x="4912856" y="1347773"/>
                </a:lnTo>
                <a:lnTo>
                  <a:pt x="4894222" y="1387028"/>
                </a:lnTo>
                <a:lnTo>
                  <a:pt x="4869367" y="1422193"/>
                </a:lnTo>
                <a:lnTo>
                  <a:pt x="4839001" y="1452559"/>
                </a:lnTo>
                <a:lnTo>
                  <a:pt x="4803836" y="1477414"/>
                </a:lnTo>
                <a:lnTo>
                  <a:pt x="4764581" y="1496048"/>
                </a:lnTo>
                <a:lnTo>
                  <a:pt x="4721948" y="1507749"/>
                </a:lnTo>
                <a:lnTo>
                  <a:pt x="4676648" y="1511807"/>
                </a:lnTo>
                <a:lnTo>
                  <a:pt x="251968" y="1511807"/>
                </a:lnTo>
                <a:lnTo>
                  <a:pt x="206677" y="1507749"/>
                </a:lnTo>
                <a:lnTo>
                  <a:pt x="164049" y="1496048"/>
                </a:lnTo>
                <a:lnTo>
                  <a:pt x="124796" y="1477414"/>
                </a:lnTo>
                <a:lnTo>
                  <a:pt x="89629" y="1452559"/>
                </a:lnTo>
                <a:lnTo>
                  <a:pt x="59261" y="1422193"/>
                </a:lnTo>
                <a:lnTo>
                  <a:pt x="34401" y="1387028"/>
                </a:lnTo>
                <a:lnTo>
                  <a:pt x="15764" y="1347773"/>
                </a:lnTo>
                <a:lnTo>
                  <a:pt x="4059" y="1305140"/>
                </a:lnTo>
                <a:lnTo>
                  <a:pt x="0" y="1259839"/>
                </a:lnTo>
                <a:lnTo>
                  <a:pt x="0" y="251967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7248" y="1058671"/>
            <a:ext cx="5380990" cy="5233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1595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Create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an Azure</a:t>
            </a:r>
            <a:r>
              <a:rPr sz="1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account.</a:t>
            </a:r>
            <a:endParaRPr sz="1400">
              <a:latin typeface="Cambria"/>
              <a:cs typeface="Cambria"/>
            </a:endParaRPr>
          </a:p>
          <a:p>
            <a:pPr marL="469900" indent="-457200">
              <a:lnSpc>
                <a:spcPts val="1595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Enable Stretch</a:t>
            </a:r>
            <a:r>
              <a:rPr sz="1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Database.</a:t>
            </a:r>
            <a:endParaRPr sz="1400">
              <a:latin typeface="Cambria"/>
              <a:cs typeface="Cambria"/>
            </a:endParaRPr>
          </a:p>
          <a:p>
            <a:pPr marL="603250" marR="1043305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EXEC sys.sp_configure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N'remote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data  archive',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 '1';</a:t>
            </a:r>
            <a:endParaRPr sz="1400">
              <a:latin typeface="Courier New"/>
              <a:cs typeface="Courier New"/>
            </a:endParaRPr>
          </a:p>
          <a:p>
            <a:pPr marL="60325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RECONFIGURE;</a:t>
            </a:r>
            <a:endParaRPr sz="1400">
              <a:latin typeface="Courier New"/>
              <a:cs typeface="Courier New"/>
            </a:endParaRPr>
          </a:p>
          <a:p>
            <a:pPr marL="60325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69900" marR="120014" indent="-457200">
              <a:lnSpc>
                <a:spcPts val="1510"/>
              </a:lnSpc>
              <a:spcBef>
                <a:spcPts val="1275"/>
              </a:spcBef>
              <a:buClr>
                <a:srgbClr val="000000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database and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that needs to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be ‘Stretched’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to  the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cloud.</a:t>
            </a:r>
            <a:endParaRPr sz="1400">
              <a:latin typeface="Cambria"/>
              <a:cs typeface="Cambria"/>
            </a:endParaRPr>
          </a:p>
          <a:p>
            <a:pPr marL="469900" marR="5080" indent="-457200">
              <a:lnSpc>
                <a:spcPts val="1510"/>
              </a:lnSpc>
              <a:buClr>
                <a:srgbClr val="000000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Object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Explorer,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right-click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database,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Tasks and 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then select 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Enable Database for Stretch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option.</a:t>
            </a:r>
            <a:endParaRPr sz="1400">
              <a:latin typeface="Cambria"/>
              <a:cs typeface="Cambria"/>
            </a:endParaRPr>
          </a:p>
          <a:p>
            <a:pPr marL="469900" indent="-457200">
              <a:lnSpc>
                <a:spcPts val="1410"/>
              </a:lnSpc>
              <a:buClr>
                <a:srgbClr val="000000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Complete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actions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on 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wizard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to create secure</a:t>
            </a:r>
            <a:r>
              <a:rPr sz="14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link.</a:t>
            </a:r>
            <a:endParaRPr sz="1400">
              <a:latin typeface="Cambria"/>
              <a:cs typeface="Cambria"/>
            </a:endParaRPr>
          </a:p>
          <a:p>
            <a:pPr marL="469900" indent="-457200">
              <a:lnSpc>
                <a:spcPts val="1600"/>
              </a:lnSpc>
              <a:buClr>
                <a:srgbClr val="000000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Enable Remote Data Archive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on the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 table.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"/>
              <a:buAutoNum type="arabicPeriod" startAt="3"/>
            </a:pPr>
            <a:endParaRPr sz="1250">
              <a:latin typeface="Times New Roman"/>
              <a:cs typeface="Times New Roman"/>
            </a:endParaRPr>
          </a:p>
          <a:p>
            <a:pPr marL="614680" marR="284099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USE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[StretchDemo]; 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614680" marR="135128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ALTER TABLE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[StretchSampleTable] 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ENABLE REMOTE_DATA_ARCHIVE WITH  (MIGRATION_STATE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ON</a:t>
            </a:r>
            <a:r>
              <a:rPr sz="1400" b="1" spc="-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61468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85725" indent="-457200">
              <a:lnSpc>
                <a:spcPts val="1510"/>
              </a:lnSpc>
              <a:buClr>
                <a:srgbClr val="000000"/>
              </a:buClr>
              <a:buAutoNum type="arabicPeriod" startAt="7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Dynamic Management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View (DMV) 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sys.dm_db_rda_migration_status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confirm and monitor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data 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migration.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7755" y="1165860"/>
            <a:ext cx="3392424" cy="2421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tretch </a:t>
            </a:r>
            <a:r>
              <a:rPr spc="-5" dirty="0"/>
              <a:t>Database</a:t>
            </a:r>
            <a:r>
              <a:rPr spc="-95" dirty="0"/>
              <a:t> </a:t>
            </a:r>
            <a:r>
              <a:rPr dirty="0"/>
              <a:t>Limitations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986917"/>
            <a:ext cx="7325995" cy="520890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Stretch Database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does not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support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36880" indent="-3429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replicated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Memory-optimized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that contain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FILESTREAM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use Change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Tracking 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Change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columns that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always-encrypted</a:t>
            </a:r>
            <a:r>
              <a:rPr sz="24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400">
              <a:latin typeface="Cambria"/>
              <a:cs typeface="Cambria"/>
            </a:endParaRPr>
          </a:p>
          <a:p>
            <a:pPr marL="436880" marR="17462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data-types such as XML,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filestream,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  sql_variant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It also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does not support some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such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as: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Foreign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key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constraints on a</a:t>
            </a:r>
            <a:r>
              <a:rPr sz="2400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  <a:p>
            <a:pPr marL="4368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ColumnStore Indexes and full-text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indexes</a:t>
            </a:r>
            <a:endParaRPr sz="2400">
              <a:latin typeface="Cambria"/>
              <a:cs typeface="Cambria"/>
            </a:endParaRPr>
          </a:p>
          <a:p>
            <a:pPr marL="436880" marR="50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37515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UPDATE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statements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DELETE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statements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 CREATE INDEX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ALTER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INDEX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operations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ummary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31495" indent="-342900">
              <a:lnSpc>
                <a:spcPts val="216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The PolyBase feature </a:t>
            </a:r>
            <a:r>
              <a:rPr spc="-5" dirty="0"/>
              <a:t>provides </a:t>
            </a:r>
            <a:r>
              <a:rPr dirty="0"/>
              <a:t>seamless </a:t>
            </a:r>
            <a:r>
              <a:rPr spc="-5" dirty="0"/>
              <a:t>integration with </a:t>
            </a:r>
            <a:r>
              <a:rPr dirty="0"/>
              <a:t>external</a:t>
            </a:r>
            <a:r>
              <a:rPr spc="-150" dirty="0"/>
              <a:t> </a:t>
            </a:r>
            <a:r>
              <a:rPr dirty="0"/>
              <a:t>data  </a:t>
            </a:r>
            <a:r>
              <a:rPr spc="-5" dirty="0"/>
              <a:t>sources, </a:t>
            </a:r>
            <a:r>
              <a:rPr dirty="0"/>
              <a:t>such as Hadoop or </a:t>
            </a:r>
            <a:r>
              <a:rPr spc="-5" dirty="0"/>
              <a:t>Azure Blob</a:t>
            </a:r>
            <a:r>
              <a:rPr spc="-95" dirty="0"/>
              <a:t> </a:t>
            </a:r>
            <a:r>
              <a:rPr dirty="0"/>
              <a:t>Storage.</a:t>
            </a:r>
          </a:p>
          <a:p>
            <a:pPr marL="355600" marR="26924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PolyBase </a:t>
            </a:r>
            <a:r>
              <a:rPr spc="-5" dirty="0"/>
              <a:t>eliminates </a:t>
            </a:r>
            <a:r>
              <a:rPr dirty="0"/>
              <a:t>the </a:t>
            </a:r>
            <a:r>
              <a:rPr spc="-5" dirty="0"/>
              <a:t>need </a:t>
            </a:r>
            <a:r>
              <a:rPr dirty="0"/>
              <a:t>to </a:t>
            </a:r>
            <a:r>
              <a:rPr spc="-5" dirty="0"/>
              <a:t>specialized skills </a:t>
            </a:r>
            <a:r>
              <a:rPr dirty="0"/>
              <a:t>on Hadoop </a:t>
            </a:r>
            <a:r>
              <a:rPr spc="-5" dirty="0"/>
              <a:t>internals by  enabling query-runs </a:t>
            </a:r>
            <a:r>
              <a:rPr dirty="0"/>
              <a:t>on external data </a:t>
            </a:r>
            <a:r>
              <a:rPr spc="-5" dirty="0"/>
              <a:t>sources with </a:t>
            </a:r>
            <a:r>
              <a:rPr dirty="0"/>
              <a:t>simple Transact-SQL  commands.</a:t>
            </a:r>
          </a:p>
          <a:p>
            <a:pPr marL="355600" marR="721995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Query </a:t>
            </a:r>
            <a:r>
              <a:rPr dirty="0"/>
              <a:t>Store is a </a:t>
            </a:r>
            <a:r>
              <a:rPr spc="-5" dirty="0"/>
              <a:t>built-in </a:t>
            </a:r>
            <a:r>
              <a:rPr dirty="0"/>
              <a:t>tool to improve performance </a:t>
            </a:r>
            <a:r>
              <a:rPr spc="-5" dirty="0"/>
              <a:t>by maintaining  </a:t>
            </a:r>
            <a:r>
              <a:rPr dirty="0"/>
              <a:t>historical </a:t>
            </a:r>
            <a:r>
              <a:rPr spc="-5" dirty="0"/>
              <a:t>information </a:t>
            </a:r>
            <a:r>
              <a:rPr dirty="0"/>
              <a:t>of </a:t>
            </a:r>
            <a:r>
              <a:rPr spc="-5" dirty="0"/>
              <a:t>every query </a:t>
            </a:r>
            <a:r>
              <a:rPr dirty="0"/>
              <a:t>and execution</a:t>
            </a:r>
            <a:r>
              <a:rPr spc="-140" dirty="0"/>
              <a:t> </a:t>
            </a:r>
            <a:r>
              <a:rPr spc="-5" dirty="0"/>
              <a:t>plan.</a:t>
            </a:r>
          </a:p>
          <a:p>
            <a:pPr marL="355600" marR="127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Query </a:t>
            </a:r>
            <a:r>
              <a:rPr dirty="0"/>
              <a:t>Store tracks the </a:t>
            </a:r>
            <a:r>
              <a:rPr spc="-5" dirty="0"/>
              <a:t>performance </a:t>
            </a:r>
            <a:r>
              <a:rPr dirty="0"/>
              <a:t>of </a:t>
            </a:r>
            <a:r>
              <a:rPr spc="-5" dirty="0"/>
              <a:t>queries </a:t>
            </a:r>
            <a:r>
              <a:rPr dirty="0"/>
              <a:t>and </a:t>
            </a:r>
            <a:r>
              <a:rPr spc="-5" dirty="0"/>
              <a:t>triggers alerts </a:t>
            </a:r>
            <a:r>
              <a:rPr dirty="0"/>
              <a:t>on poorly  </a:t>
            </a:r>
            <a:r>
              <a:rPr spc="-5" dirty="0"/>
              <a:t>performing</a:t>
            </a:r>
            <a:r>
              <a:rPr spc="-50" dirty="0"/>
              <a:t> </a:t>
            </a:r>
            <a:r>
              <a:rPr spc="-5" dirty="0"/>
              <a:t>plans.</a:t>
            </a:r>
          </a:p>
          <a:p>
            <a:pPr marL="355600" indent="-342900">
              <a:lnSpc>
                <a:spcPts val="201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Stretch Database </a:t>
            </a:r>
            <a:r>
              <a:rPr dirty="0"/>
              <a:t>is a feature in SQL </a:t>
            </a:r>
            <a:r>
              <a:rPr spc="-5" dirty="0"/>
              <a:t>Server 2016 </a:t>
            </a:r>
            <a:r>
              <a:rPr dirty="0"/>
              <a:t>that </a:t>
            </a:r>
            <a:r>
              <a:rPr spc="-5" dirty="0"/>
              <a:t>enables</a:t>
            </a:r>
            <a:r>
              <a:rPr spc="-120" dirty="0"/>
              <a:t> </a:t>
            </a:r>
            <a:r>
              <a:rPr spc="-5" dirty="0"/>
              <a:t>stretching</a:t>
            </a:r>
          </a:p>
          <a:p>
            <a:pPr marL="355600" marR="451484">
              <a:lnSpc>
                <a:spcPts val="2160"/>
              </a:lnSpc>
              <a:spcBef>
                <a:spcPts val="155"/>
              </a:spcBef>
            </a:pPr>
            <a:r>
              <a:rPr dirty="0"/>
              <a:t>some part of a database to the </a:t>
            </a:r>
            <a:r>
              <a:rPr spc="-5" dirty="0"/>
              <a:t>Azure </a:t>
            </a:r>
            <a:r>
              <a:rPr dirty="0"/>
              <a:t>cloud, </a:t>
            </a:r>
            <a:r>
              <a:rPr spc="-5" dirty="0"/>
              <a:t>thereby lowering</a:t>
            </a:r>
            <a:r>
              <a:rPr spc="-190" dirty="0"/>
              <a:t> </a:t>
            </a:r>
            <a:r>
              <a:rPr dirty="0"/>
              <a:t>long-term  storage costs as </a:t>
            </a:r>
            <a:r>
              <a:rPr spc="-5" dirty="0"/>
              <a:t>well </a:t>
            </a:r>
            <a:r>
              <a:rPr dirty="0"/>
              <a:t>as </a:t>
            </a:r>
            <a:r>
              <a:rPr spc="-5" dirty="0"/>
              <a:t>maintenance</a:t>
            </a:r>
            <a:r>
              <a:rPr spc="-155" dirty="0"/>
              <a:t> </a:t>
            </a:r>
            <a:r>
              <a:rPr dirty="0"/>
              <a:t>efforts.</a:t>
            </a:r>
          </a:p>
          <a:p>
            <a:pPr marL="355600" marR="508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With Stretch Database, </a:t>
            </a:r>
            <a:r>
              <a:rPr dirty="0"/>
              <a:t>archive data as </a:t>
            </a:r>
            <a:r>
              <a:rPr spc="-5" dirty="0"/>
              <a:t>well </a:t>
            </a:r>
            <a:r>
              <a:rPr dirty="0"/>
              <a:t>as any </a:t>
            </a:r>
            <a:r>
              <a:rPr spc="-5" dirty="0"/>
              <a:t>current </a:t>
            </a:r>
            <a:r>
              <a:rPr dirty="0"/>
              <a:t>data can </a:t>
            </a:r>
            <a:r>
              <a:rPr spc="-5" dirty="0"/>
              <a:t>be  migrated </a:t>
            </a:r>
            <a:r>
              <a:rPr dirty="0"/>
              <a:t>to </a:t>
            </a:r>
            <a:r>
              <a:rPr spc="-5" dirty="0"/>
              <a:t>the </a:t>
            </a:r>
            <a:r>
              <a:rPr dirty="0"/>
              <a:t>cloud </a:t>
            </a:r>
            <a:r>
              <a:rPr spc="-5" dirty="0"/>
              <a:t>securely and also </a:t>
            </a:r>
            <a:r>
              <a:rPr dirty="0"/>
              <a:t>accessed as easily as accessing </a:t>
            </a:r>
            <a:r>
              <a:rPr spc="-5" dirty="0"/>
              <a:t>local  </a:t>
            </a:r>
            <a:r>
              <a:rPr dirty="0"/>
              <a:t>data at </a:t>
            </a:r>
            <a:r>
              <a:rPr spc="-5" dirty="0"/>
              <a:t>any</a:t>
            </a:r>
            <a:r>
              <a:rPr spc="-65" dirty="0"/>
              <a:t> </a:t>
            </a:r>
            <a:r>
              <a:rPr spc="-5" dirty="0"/>
              <a:t>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43303"/>
            <a:ext cx="84772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PolyBase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Explain features and advantages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PolyBase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Define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Query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Store</a:t>
            </a:r>
            <a:endParaRPr sz="2400">
              <a:latin typeface="Cambria"/>
              <a:cs typeface="Cambria"/>
            </a:endParaRPr>
          </a:p>
          <a:p>
            <a:pPr marL="355600" marR="1535430" indent="-342900">
              <a:lnSpc>
                <a:spcPts val="259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Explain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how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dynamically stretch warm and cold  transactional data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from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to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Azure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5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Describe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how to tune workload performance with Query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Store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30200" y="408508"/>
            <a:ext cx="5356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Understanding </a:t>
            </a:r>
            <a:r>
              <a:rPr u="none" spc="-5" dirty="0"/>
              <a:t>Polybase</a:t>
            </a:r>
            <a:r>
              <a:rPr u="none" spc="-60" dirty="0"/>
              <a:t> </a:t>
            </a:r>
            <a:r>
              <a:rPr u="none" dirty="0"/>
              <a:t>1-2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9052" y="1136141"/>
            <a:ext cx="8402955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85725" indent="-3429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Increase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storage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Hadoop 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Azure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creates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need 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applications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to connect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with them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skills to work  with this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41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Polybase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a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built-in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2016.</a:t>
            </a:r>
            <a:endParaRPr sz="2400">
              <a:latin typeface="Cambria"/>
              <a:cs typeface="Cambria"/>
            </a:endParaRPr>
          </a:p>
          <a:p>
            <a:pPr marL="355600" marR="98425" indent="-342900">
              <a:lnSpc>
                <a:spcPts val="2590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Connect from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Hadoop 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Azure Storage with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T-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No need 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importing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tools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in-depth knowledge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any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other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Hadoop concepts like MapReduce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4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Hive.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56759" y="3995928"/>
            <a:ext cx="1868424" cy="2476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3909" y="4030217"/>
            <a:ext cx="1754124" cy="2362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3909" y="4030217"/>
            <a:ext cx="1754505" cy="2362200"/>
          </a:xfrm>
          <a:custGeom>
            <a:avLst/>
            <a:gdLst/>
            <a:ahLst/>
            <a:cxnLst/>
            <a:rect l="l" t="t" r="r" b="b"/>
            <a:pathLst>
              <a:path w="1754504" h="2362200">
                <a:moveTo>
                  <a:pt x="0" y="2362199"/>
                </a:moveTo>
                <a:lnTo>
                  <a:pt x="1754124" y="2362199"/>
                </a:lnTo>
                <a:lnTo>
                  <a:pt x="1754124" y="0"/>
                </a:lnTo>
                <a:lnTo>
                  <a:pt x="0" y="0"/>
                </a:lnTo>
                <a:lnTo>
                  <a:pt x="0" y="2362199"/>
                </a:lnTo>
                <a:close/>
              </a:path>
            </a:pathLst>
          </a:custGeom>
          <a:ln w="2895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3205" y="5072252"/>
            <a:ext cx="1334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SQL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6183" y="4306823"/>
            <a:ext cx="1664208" cy="579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427" y="4334255"/>
            <a:ext cx="1569720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3427" y="4334255"/>
            <a:ext cx="1569720" cy="485140"/>
          </a:xfrm>
          <a:custGeom>
            <a:avLst/>
            <a:gdLst/>
            <a:ahLst/>
            <a:cxnLst/>
            <a:rect l="l" t="t" r="r" b="b"/>
            <a:pathLst>
              <a:path w="1569720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1327404" y="121157"/>
                </a:lnTo>
                <a:lnTo>
                  <a:pt x="1327404" y="0"/>
                </a:lnTo>
                <a:lnTo>
                  <a:pt x="1569720" y="242315"/>
                </a:lnTo>
                <a:lnTo>
                  <a:pt x="1327404" y="484631"/>
                </a:lnTo>
                <a:lnTo>
                  <a:pt x="1327404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9143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672" y="3995928"/>
            <a:ext cx="2330195" cy="140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822" y="4030217"/>
            <a:ext cx="2215895" cy="129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1822" y="4030217"/>
            <a:ext cx="2216150" cy="1295400"/>
          </a:xfrm>
          <a:prstGeom prst="rect">
            <a:avLst/>
          </a:prstGeom>
          <a:ln w="2895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HADOOP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294" y="5630417"/>
            <a:ext cx="2215896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294" y="5630417"/>
            <a:ext cx="2216150" cy="762000"/>
          </a:xfrm>
          <a:custGeom>
            <a:avLst/>
            <a:gdLst/>
            <a:ahLst/>
            <a:cxnLst/>
            <a:rect l="l" t="t" r="r" b="b"/>
            <a:pathLst>
              <a:path w="2216150" h="762000">
                <a:moveTo>
                  <a:pt x="0" y="761999"/>
                </a:moveTo>
                <a:lnTo>
                  <a:pt x="2215896" y="761999"/>
                </a:lnTo>
                <a:lnTo>
                  <a:pt x="2215896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908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9205" y="5750153"/>
            <a:ext cx="1353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AZURE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BLOB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96183" y="5727191"/>
            <a:ext cx="1664208" cy="579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3427" y="5754623"/>
            <a:ext cx="1569720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3427" y="5754623"/>
            <a:ext cx="1569720" cy="485140"/>
          </a:xfrm>
          <a:custGeom>
            <a:avLst/>
            <a:gdLst/>
            <a:ahLst/>
            <a:cxnLst/>
            <a:rect l="l" t="t" r="r" b="b"/>
            <a:pathLst>
              <a:path w="1569720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1327404" y="121157"/>
                </a:lnTo>
                <a:lnTo>
                  <a:pt x="1327404" y="0"/>
                </a:lnTo>
                <a:lnTo>
                  <a:pt x="1569720" y="242315"/>
                </a:lnTo>
                <a:lnTo>
                  <a:pt x="1327404" y="484631"/>
                </a:lnTo>
                <a:lnTo>
                  <a:pt x="1327404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9143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5754" y="5083302"/>
            <a:ext cx="1501140" cy="547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5754" y="5083302"/>
            <a:ext cx="1501140" cy="547370"/>
          </a:xfrm>
          <a:prstGeom prst="rect">
            <a:avLst/>
          </a:prstGeom>
          <a:ln w="25907">
            <a:solidFill>
              <a:srgbClr val="A1A1A1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latin typeface="Arial"/>
                <a:cs typeface="Arial"/>
              </a:rPr>
              <a:t>T-SQL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QUERIES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20028" y="5073396"/>
            <a:ext cx="879348" cy="6035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67271" y="5100828"/>
            <a:ext cx="784859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67271" y="5100828"/>
            <a:ext cx="784860" cy="509270"/>
          </a:xfrm>
          <a:custGeom>
            <a:avLst/>
            <a:gdLst/>
            <a:ahLst/>
            <a:cxnLst/>
            <a:rect l="l" t="t" r="r" b="b"/>
            <a:pathLst>
              <a:path w="784859" h="509270">
                <a:moveTo>
                  <a:pt x="0" y="254508"/>
                </a:moveTo>
                <a:lnTo>
                  <a:pt x="254508" y="0"/>
                </a:lnTo>
                <a:lnTo>
                  <a:pt x="254508" y="127254"/>
                </a:lnTo>
                <a:lnTo>
                  <a:pt x="530352" y="127254"/>
                </a:lnTo>
                <a:lnTo>
                  <a:pt x="530352" y="0"/>
                </a:lnTo>
                <a:lnTo>
                  <a:pt x="784860" y="254508"/>
                </a:lnTo>
                <a:lnTo>
                  <a:pt x="530352" y="509016"/>
                </a:lnTo>
                <a:lnTo>
                  <a:pt x="530352" y="381762"/>
                </a:lnTo>
                <a:lnTo>
                  <a:pt x="254508" y="381762"/>
                </a:lnTo>
                <a:lnTo>
                  <a:pt x="254508" y="509016"/>
                </a:lnTo>
                <a:lnTo>
                  <a:pt x="0" y="254508"/>
                </a:lnTo>
                <a:close/>
              </a:path>
            </a:pathLst>
          </a:custGeom>
          <a:ln w="9144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63367" y="5139308"/>
            <a:ext cx="152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marR="5080" indent="-3568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QUERY TO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HADOOP  </a:t>
            </a:r>
            <a:r>
              <a:rPr sz="1200" b="1" spc="-5" dirty="0">
                <a:latin typeface="Arial"/>
                <a:cs typeface="Arial"/>
              </a:rPr>
              <a:t>OR</a:t>
            </a:r>
            <a:r>
              <a:rPr sz="1200" b="1" spc="-10" dirty="0">
                <a:latin typeface="Arial"/>
                <a:cs typeface="Arial"/>
              </a:rPr>
              <a:t> AZURE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962" y="1765554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962" y="1765554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966" y="1500377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30">
                <a:moveTo>
                  <a:pt x="8183626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6"/>
                </a:lnTo>
                <a:lnTo>
                  <a:pt x="8183626" y="531876"/>
                </a:lnTo>
                <a:lnTo>
                  <a:pt x="8218104" y="524900"/>
                </a:lnTo>
                <a:lnTo>
                  <a:pt x="8246284" y="505888"/>
                </a:lnTo>
                <a:lnTo>
                  <a:pt x="8265296" y="477708"/>
                </a:lnTo>
                <a:lnTo>
                  <a:pt x="8272272" y="443230"/>
                </a:lnTo>
                <a:lnTo>
                  <a:pt x="8272272" y="88646"/>
                </a:lnTo>
                <a:lnTo>
                  <a:pt x="8265296" y="54167"/>
                </a:lnTo>
                <a:lnTo>
                  <a:pt x="8246284" y="25987"/>
                </a:lnTo>
                <a:lnTo>
                  <a:pt x="8218104" y="6975"/>
                </a:lnTo>
                <a:lnTo>
                  <a:pt x="818362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0966" y="1500377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30">
                <a:moveTo>
                  <a:pt x="0" y="88646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8183626" y="0"/>
                </a:lnTo>
                <a:lnTo>
                  <a:pt x="8218104" y="6975"/>
                </a:lnTo>
                <a:lnTo>
                  <a:pt x="8246284" y="25987"/>
                </a:lnTo>
                <a:lnTo>
                  <a:pt x="8265296" y="54167"/>
                </a:lnTo>
                <a:lnTo>
                  <a:pt x="8272272" y="88646"/>
                </a:lnTo>
                <a:lnTo>
                  <a:pt x="8272272" y="443230"/>
                </a:lnTo>
                <a:lnTo>
                  <a:pt x="8265296" y="477708"/>
                </a:lnTo>
                <a:lnTo>
                  <a:pt x="8246284" y="505888"/>
                </a:lnTo>
                <a:lnTo>
                  <a:pt x="8218104" y="524900"/>
                </a:lnTo>
                <a:lnTo>
                  <a:pt x="8183626" y="531876"/>
                </a:lnTo>
                <a:lnTo>
                  <a:pt x="88646" y="531876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30"/>
                </a:lnTo>
                <a:lnTo>
                  <a:pt x="0" y="8864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962" y="2582417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962" y="2582417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0966" y="2317242"/>
            <a:ext cx="8272780" cy="530860"/>
          </a:xfrm>
          <a:custGeom>
            <a:avLst/>
            <a:gdLst/>
            <a:ahLst/>
            <a:cxnLst/>
            <a:rect l="l" t="t" r="r" b="b"/>
            <a:pathLst>
              <a:path w="8272780" h="530860">
                <a:moveTo>
                  <a:pt x="8183880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7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8183880" y="530351"/>
                </a:lnTo>
                <a:lnTo>
                  <a:pt x="8218265" y="523398"/>
                </a:lnTo>
                <a:lnTo>
                  <a:pt x="8246364" y="504443"/>
                </a:lnTo>
                <a:lnTo>
                  <a:pt x="8265318" y="476345"/>
                </a:lnTo>
                <a:lnTo>
                  <a:pt x="8272272" y="441959"/>
                </a:lnTo>
                <a:lnTo>
                  <a:pt x="8272272" y="88391"/>
                </a:lnTo>
                <a:lnTo>
                  <a:pt x="8265318" y="54006"/>
                </a:lnTo>
                <a:lnTo>
                  <a:pt x="8246363" y="25907"/>
                </a:lnTo>
                <a:lnTo>
                  <a:pt x="8218265" y="6953"/>
                </a:lnTo>
                <a:lnTo>
                  <a:pt x="818388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0966" y="2317242"/>
            <a:ext cx="8272780" cy="530860"/>
          </a:xfrm>
          <a:custGeom>
            <a:avLst/>
            <a:gdLst/>
            <a:ahLst/>
            <a:cxnLst/>
            <a:rect l="l" t="t" r="r" b="b"/>
            <a:pathLst>
              <a:path w="8272780" h="530860">
                <a:moveTo>
                  <a:pt x="0" y="88391"/>
                </a:moveTo>
                <a:lnTo>
                  <a:pt x="6946" y="54006"/>
                </a:lnTo>
                <a:lnTo>
                  <a:pt x="25888" y="25907"/>
                </a:lnTo>
                <a:lnTo>
                  <a:pt x="53985" y="6953"/>
                </a:lnTo>
                <a:lnTo>
                  <a:pt x="88392" y="0"/>
                </a:lnTo>
                <a:lnTo>
                  <a:pt x="8183880" y="0"/>
                </a:lnTo>
                <a:lnTo>
                  <a:pt x="8218265" y="6953"/>
                </a:lnTo>
                <a:lnTo>
                  <a:pt x="8246363" y="25907"/>
                </a:lnTo>
                <a:lnTo>
                  <a:pt x="8265318" y="54006"/>
                </a:lnTo>
                <a:lnTo>
                  <a:pt x="8272272" y="88391"/>
                </a:lnTo>
                <a:lnTo>
                  <a:pt x="8272272" y="441959"/>
                </a:lnTo>
                <a:lnTo>
                  <a:pt x="8265318" y="476345"/>
                </a:lnTo>
                <a:lnTo>
                  <a:pt x="8246364" y="504443"/>
                </a:lnTo>
                <a:lnTo>
                  <a:pt x="8218265" y="523398"/>
                </a:lnTo>
                <a:lnTo>
                  <a:pt x="8183880" y="530351"/>
                </a:lnTo>
                <a:lnTo>
                  <a:pt x="88392" y="530351"/>
                </a:lnTo>
                <a:lnTo>
                  <a:pt x="53985" y="523398"/>
                </a:lnTo>
                <a:lnTo>
                  <a:pt x="25888" y="504443"/>
                </a:lnTo>
                <a:lnTo>
                  <a:pt x="6946" y="476345"/>
                </a:lnTo>
                <a:lnTo>
                  <a:pt x="0" y="441959"/>
                </a:lnTo>
                <a:lnTo>
                  <a:pt x="0" y="8839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962" y="3399282"/>
            <a:ext cx="8686800" cy="452755"/>
          </a:xfrm>
          <a:custGeom>
            <a:avLst/>
            <a:gdLst/>
            <a:ahLst/>
            <a:cxnLst/>
            <a:rect l="l" t="t" r="r" b="b"/>
            <a:pathLst>
              <a:path w="8686800" h="452754">
                <a:moveTo>
                  <a:pt x="0" y="452627"/>
                </a:moveTo>
                <a:lnTo>
                  <a:pt x="8686800" y="452627"/>
                </a:lnTo>
                <a:lnTo>
                  <a:pt x="868680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962" y="3399282"/>
            <a:ext cx="8686800" cy="452755"/>
          </a:xfrm>
          <a:custGeom>
            <a:avLst/>
            <a:gdLst/>
            <a:ahLst/>
            <a:cxnLst/>
            <a:rect l="l" t="t" r="r" b="b"/>
            <a:pathLst>
              <a:path w="8686800" h="452754">
                <a:moveTo>
                  <a:pt x="0" y="452627"/>
                </a:moveTo>
                <a:lnTo>
                  <a:pt x="8686800" y="452627"/>
                </a:lnTo>
                <a:lnTo>
                  <a:pt x="868680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0966" y="3134105"/>
            <a:ext cx="8272780" cy="530860"/>
          </a:xfrm>
          <a:custGeom>
            <a:avLst/>
            <a:gdLst/>
            <a:ahLst/>
            <a:cxnLst/>
            <a:rect l="l" t="t" r="r" b="b"/>
            <a:pathLst>
              <a:path w="8272780" h="530860">
                <a:moveTo>
                  <a:pt x="8183880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7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8183880" y="530351"/>
                </a:lnTo>
                <a:lnTo>
                  <a:pt x="8218265" y="523398"/>
                </a:lnTo>
                <a:lnTo>
                  <a:pt x="8246364" y="504443"/>
                </a:lnTo>
                <a:lnTo>
                  <a:pt x="8265318" y="476345"/>
                </a:lnTo>
                <a:lnTo>
                  <a:pt x="8272272" y="441959"/>
                </a:lnTo>
                <a:lnTo>
                  <a:pt x="8272272" y="88391"/>
                </a:lnTo>
                <a:lnTo>
                  <a:pt x="8265318" y="54006"/>
                </a:lnTo>
                <a:lnTo>
                  <a:pt x="8246363" y="25907"/>
                </a:lnTo>
                <a:lnTo>
                  <a:pt x="8218265" y="6953"/>
                </a:lnTo>
                <a:lnTo>
                  <a:pt x="818388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0966" y="3134105"/>
            <a:ext cx="8272780" cy="530860"/>
          </a:xfrm>
          <a:custGeom>
            <a:avLst/>
            <a:gdLst/>
            <a:ahLst/>
            <a:cxnLst/>
            <a:rect l="l" t="t" r="r" b="b"/>
            <a:pathLst>
              <a:path w="8272780" h="530860">
                <a:moveTo>
                  <a:pt x="0" y="88391"/>
                </a:moveTo>
                <a:lnTo>
                  <a:pt x="6946" y="54006"/>
                </a:lnTo>
                <a:lnTo>
                  <a:pt x="25888" y="25907"/>
                </a:lnTo>
                <a:lnTo>
                  <a:pt x="53985" y="6953"/>
                </a:lnTo>
                <a:lnTo>
                  <a:pt x="88392" y="0"/>
                </a:lnTo>
                <a:lnTo>
                  <a:pt x="8183880" y="0"/>
                </a:lnTo>
                <a:lnTo>
                  <a:pt x="8218265" y="6953"/>
                </a:lnTo>
                <a:lnTo>
                  <a:pt x="8246363" y="25907"/>
                </a:lnTo>
                <a:lnTo>
                  <a:pt x="8265318" y="54006"/>
                </a:lnTo>
                <a:lnTo>
                  <a:pt x="8272272" y="88391"/>
                </a:lnTo>
                <a:lnTo>
                  <a:pt x="8272272" y="441959"/>
                </a:lnTo>
                <a:lnTo>
                  <a:pt x="8265318" y="476345"/>
                </a:lnTo>
                <a:lnTo>
                  <a:pt x="8246364" y="504443"/>
                </a:lnTo>
                <a:lnTo>
                  <a:pt x="8218265" y="523398"/>
                </a:lnTo>
                <a:lnTo>
                  <a:pt x="8183880" y="530351"/>
                </a:lnTo>
                <a:lnTo>
                  <a:pt x="88392" y="530351"/>
                </a:lnTo>
                <a:lnTo>
                  <a:pt x="53985" y="523398"/>
                </a:lnTo>
                <a:lnTo>
                  <a:pt x="25888" y="504443"/>
                </a:lnTo>
                <a:lnTo>
                  <a:pt x="6946" y="476345"/>
                </a:lnTo>
                <a:lnTo>
                  <a:pt x="0" y="441959"/>
                </a:lnTo>
                <a:lnTo>
                  <a:pt x="0" y="8839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962" y="4216146"/>
            <a:ext cx="8686800" cy="452755"/>
          </a:xfrm>
          <a:custGeom>
            <a:avLst/>
            <a:gdLst/>
            <a:ahLst/>
            <a:cxnLst/>
            <a:rect l="l" t="t" r="r" b="b"/>
            <a:pathLst>
              <a:path w="8686800" h="452754">
                <a:moveTo>
                  <a:pt x="0" y="452627"/>
                </a:moveTo>
                <a:lnTo>
                  <a:pt x="8686800" y="452627"/>
                </a:lnTo>
                <a:lnTo>
                  <a:pt x="868680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62" y="4216146"/>
            <a:ext cx="8686800" cy="452755"/>
          </a:xfrm>
          <a:custGeom>
            <a:avLst/>
            <a:gdLst/>
            <a:ahLst/>
            <a:cxnLst/>
            <a:rect l="l" t="t" r="r" b="b"/>
            <a:pathLst>
              <a:path w="8686800" h="452754">
                <a:moveTo>
                  <a:pt x="0" y="452627"/>
                </a:moveTo>
                <a:lnTo>
                  <a:pt x="8686800" y="452627"/>
                </a:lnTo>
                <a:lnTo>
                  <a:pt x="868680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0966" y="3949446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29">
                <a:moveTo>
                  <a:pt x="8183626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5"/>
                </a:lnTo>
                <a:lnTo>
                  <a:pt x="0" y="443229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5"/>
                </a:lnTo>
                <a:lnTo>
                  <a:pt x="8183626" y="531875"/>
                </a:lnTo>
                <a:lnTo>
                  <a:pt x="8218104" y="524900"/>
                </a:lnTo>
                <a:lnTo>
                  <a:pt x="8246284" y="505888"/>
                </a:lnTo>
                <a:lnTo>
                  <a:pt x="8265296" y="477708"/>
                </a:lnTo>
                <a:lnTo>
                  <a:pt x="8272272" y="443229"/>
                </a:lnTo>
                <a:lnTo>
                  <a:pt x="8272272" y="88645"/>
                </a:lnTo>
                <a:lnTo>
                  <a:pt x="8265296" y="54167"/>
                </a:lnTo>
                <a:lnTo>
                  <a:pt x="8246284" y="25987"/>
                </a:lnTo>
                <a:lnTo>
                  <a:pt x="8218104" y="6975"/>
                </a:lnTo>
                <a:lnTo>
                  <a:pt x="818362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0966" y="3949446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29">
                <a:moveTo>
                  <a:pt x="0" y="88645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8183626" y="0"/>
                </a:lnTo>
                <a:lnTo>
                  <a:pt x="8218104" y="6975"/>
                </a:lnTo>
                <a:lnTo>
                  <a:pt x="8246284" y="25987"/>
                </a:lnTo>
                <a:lnTo>
                  <a:pt x="8265296" y="54167"/>
                </a:lnTo>
                <a:lnTo>
                  <a:pt x="8272272" y="88645"/>
                </a:lnTo>
                <a:lnTo>
                  <a:pt x="8272272" y="443229"/>
                </a:lnTo>
                <a:lnTo>
                  <a:pt x="8265296" y="477708"/>
                </a:lnTo>
                <a:lnTo>
                  <a:pt x="8246284" y="505888"/>
                </a:lnTo>
                <a:lnTo>
                  <a:pt x="8218104" y="524900"/>
                </a:lnTo>
                <a:lnTo>
                  <a:pt x="8183626" y="531875"/>
                </a:lnTo>
                <a:lnTo>
                  <a:pt x="88646" y="531875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29"/>
                </a:lnTo>
                <a:lnTo>
                  <a:pt x="0" y="8864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962" y="5031485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962" y="5031485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1"/>
                </a:moveTo>
                <a:lnTo>
                  <a:pt x="8686800" y="454151"/>
                </a:lnTo>
                <a:lnTo>
                  <a:pt x="8686800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0966" y="4766309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29">
                <a:moveTo>
                  <a:pt x="8183626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5"/>
                </a:lnTo>
                <a:lnTo>
                  <a:pt x="0" y="443229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5"/>
                </a:lnTo>
                <a:lnTo>
                  <a:pt x="8183626" y="531875"/>
                </a:lnTo>
                <a:lnTo>
                  <a:pt x="8218104" y="524900"/>
                </a:lnTo>
                <a:lnTo>
                  <a:pt x="8246284" y="505888"/>
                </a:lnTo>
                <a:lnTo>
                  <a:pt x="8265296" y="477708"/>
                </a:lnTo>
                <a:lnTo>
                  <a:pt x="8272272" y="443229"/>
                </a:lnTo>
                <a:lnTo>
                  <a:pt x="8272272" y="88645"/>
                </a:lnTo>
                <a:lnTo>
                  <a:pt x="8265296" y="54167"/>
                </a:lnTo>
                <a:lnTo>
                  <a:pt x="8246284" y="25987"/>
                </a:lnTo>
                <a:lnTo>
                  <a:pt x="8218104" y="6975"/>
                </a:lnTo>
                <a:lnTo>
                  <a:pt x="818362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966" y="4766309"/>
            <a:ext cx="8272780" cy="532130"/>
          </a:xfrm>
          <a:custGeom>
            <a:avLst/>
            <a:gdLst/>
            <a:ahLst/>
            <a:cxnLst/>
            <a:rect l="l" t="t" r="r" b="b"/>
            <a:pathLst>
              <a:path w="8272780" h="532129">
                <a:moveTo>
                  <a:pt x="0" y="88645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8183626" y="0"/>
                </a:lnTo>
                <a:lnTo>
                  <a:pt x="8218104" y="6975"/>
                </a:lnTo>
                <a:lnTo>
                  <a:pt x="8246284" y="25987"/>
                </a:lnTo>
                <a:lnTo>
                  <a:pt x="8265296" y="54167"/>
                </a:lnTo>
                <a:lnTo>
                  <a:pt x="8272272" y="88645"/>
                </a:lnTo>
                <a:lnTo>
                  <a:pt x="8272272" y="443229"/>
                </a:lnTo>
                <a:lnTo>
                  <a:pt x="8265296" y="477708"/>
                </a:lnTo>
                <a:lnTo>
                  <a:pt x="8246284" y="505888"/>
                </a:lnTo>
                <a:lnTo>
                  <a:pt x="8218104" y="524900"/>
                </a:lnTo>
                <a:lnTo>
                  <a:pt x="8183626" y="531875"/>
                </a:lnTo>
                <a:lnTo>
                  <a:pt x="88646" y="531875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29"/>
                </a:lnTo>
                <a:lnTo>
                  <a:pt x="0" y="8864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962" y="5848350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2"/>
                </a:moveTo>
                <a:lnTo>
                  <a:pt x="8686800" y="454152"/>
                </a:lnTo>
                <a:lnTo>
                  <a:pt x="8686800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962" y="5848350"/>
            <a:ext cx="8686800" cy="454659"/>
          </a:xfrm>
          <a:custGeom>
            <a:avLst/>
            <a:gdLst/>
            <a:ahLst/>
            <a:cxnLst/>
            <a:rect l="l" t="t" r="r" b="b"/>
            <a:pathLst>
              <a:path w="8686800" h="454660">
                <a:moveTo>
                  <a:pt x="0" y="454152"/>
                </a:moveTo>
                <a:lnTo>
                  <a:pt x="8686800" y="454152"/>
                </a:lnTo>
                <a:lnTo>
                  <a:pt x="8686800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25908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2302" y="5583173"/>
            <a:ext cx="8240395" cy="530860"/>
          </a:xfrm>
          <a:custGeom>
            <a:avLst/>
            <a:gdLst/>
            <a:ahLst/>
            <a:cxnLst/>
            <a:rect l="l" t="t" r="r" b="b"/>
            <a:pathLst>
              <a:path w="8240395" h="530860">
                <a:moveTo>
                  <a:pt x="8151876" y="0"/>
                </a:moveTo>
                <a:lnTo>
                  <a:pt x="88392" y="0"/>
                </a:lnTo>
                <a:lnTo>
                  <a:pt x="53985" y="6946"/>
                </a:lnTo>
                <a:lnTo>
                  <a:pt x="25888" y="25888"/>
                </a:lnTo>
                <a:lnTo>
                  <a:pt x="6946" y="53985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66"/>
                </a:lnTo>
                <a:lnTo>
                  <a:pt x="25888" y="504463"/>
                </a:lnTo>
                <a:lnTo>
                  <a:pt x="53985" y="523405"/>
                </a:lnTo>
                <a:lnTo>
                  <a:pt x="88392" y="530351"/>
                </a:lnTo>
                <a:lnTo>
                  <a:pt x="8151876" y="530351"/>
                </a:lnTo>
                <a:lnTo>
                  <a:pt x="8186261" y="523405"/>
                </a:lnTo>
                <a:lnTo>
                  <a:pt x="8214360" y="504463"/>
                </a:lnTo>
                <a:lnTo>
                  <a:pt x="8233314" y="476366"/>
                </a:lnTo>
                <a:lnTo>
                  <a:pt x="8240268" y="441959"/>
                </a:lnTo>
                <a:lnTo>
                  <a:pt x="8240268" y="88391"/>
                </a:lnTo>
                <a:lnTo>
                  <a:pt x="8233314" y="53985"/>
                </a:lnTo>
                <a:lnTo>
                  <a:pt x="8214359" y="25888"/>
                </a:lnTo>
                <a:lnTo>
                  <a:pt x="8186261" y="6946"/>
                </a:lnTo>
                <a:lnTo>
                  <a:pt x="815187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2302" y="5583173"/>
            <a:ext cx="8240395" cy="530860"/>
          </a:xfrm>
          <a:custGeom>
            <a:avLst/>
            <a:gdLst/>
            <a:ahLst/>
            <a:cxnLst/>
            <a:rect l="l" t="t" r="r" b="b"/>
            <a:pathLst>
              <a:path w="8240395" h="530860">
                <a:moveTo>
                  <a:pt x="0" y="88391"/>
                </a:moveTo>
                <a:lnTo>
                  <a:pt x="6946" y="53985"/>
                </a:lnTo>
                <a:lnTo>
                  <a:pt x="25888" y="25888"/>
                </a:lnTo>
                <a:lnTo>
                  <a:pt x="53985" y="6946"/>
                </a:lnTo>
                <a:lnTo>
                  <a:pt x="88392" y="0"/>
                </a:lnTo>
                <a:lnTo>
                  <a:pt x="8151876" y="0"/>
                </a:lnTo>
                <a:lnTo>
                  <a:pt x="8186261" y="6946"/>
                </a:lnTo>
                <a:lnTo>
                  <a:pt x="8214359" y="25888"/>
                </a:lnTo>
                <a:lnTo>
                  <a:pt x="8233314" y="53985"/>
                </a:lnTo>
                <a:lnTo>
                  <a:pt x="8240268" y="88391"/>
                </a:lnTo>
                <a:lnTo>
                  <a:pt x="8240268" y="441959"/>
                </a:lnTo>
                <a:lnTo>
                  <a:pt x="8233314" y="476366"/>
                </a:lnTo>
                <a:lnTo>
                  <a:pt x="8214360" y="504463"/>
                </a:lnTo>
                <a:lnTo>
                  <a:pt x="8186261" y="523405"/>
                </a:lnTo>
                <a:lnTo>
                  <a:pt x="8151876" y="530351"/>
                </a:lnTo>
                <a:lnTo>
                  <a:pt x="88392" y="530351"/>
                </a:lnTo>
                <a:lnTo>
                  <a:pt x="53985" y="523405"/>
                </a:lnTo>
                <a:lnTo>
                  <a:pt x="25888" y="504463"/>
                </a:lnTo>
                <a:lnTo>
                  <a:pt x="6946" y="476366"/>
                </a:lnTo>
                <a:lnTo>
                  <a:pt x="0" y="441959"/>
                </a:lnTo>
                <a:lnTo>
                  <a:pt x="0" y="8839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14145" y="1507617"/>
            <a:ext cx="7747000" cy="45624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84785">
              <a:lnSpc>
                <a:spcPts val="1660"/>
              </a:lnSpc>
              <a:spcBef>
                <a:spcPts val="365"/>
              </a:spcBef>
            </a:pPr>
            <a:r>
              <a:rPr sz="1600" b="1" spc="-5" dirty="0">
                <a:latin typeface="Arial"/>
                <a:cs typeface="Arial"/>
              </a:rPr>
              <a:t>Simplifies access to big data on Hadoop and </a:t>
            </a:r>
            <a:r>
              <a:rPr sz="1600" b="1" spc="-15" dirty="0">
                <a:latin typeface="Arial"/>
                <a:cs typeface="Arial"/>
              </a:rPr>
              <a:t>Azure </a:t>
            </a:r>
            <a:r>
              <a:rPr sz="1600" b="1" spc="-5" dirty="0">
                <a:latin typeface="Arial"/>
                <a:cs typeface="Arial"/>
              </a:rPr>
              <a:t>Blob Storage using simple  </a:t>
            </a:r>
            <a:r>
              <a:rPr sz="1600" b="1" spc="-25" dirty="0">
                <a:latin typeface="Arial"/>
                <a:cs typeface="Arial"/>
              </a:rPr>
              <a:t>T-SQL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sz="1600" b="1" spc="-5" dirty="0">
                <a:latin typeface="Arial"/>
                <a:cs typeface="Arial"/>
              </a:rPr>
              <a:t>Enables import and export of data </a:t>
            </a:r>
            <a:r>
              <a:rPr sz="1600" b="1" dirty="0">
                <a:latin typeface="Arial"/>
                <a:cs typeface="Arial"/>
              </a:rPr>
              <a:t>between </a:t>
            </a:r>
            <a:r>
              <a:rPr sz="1600" b="1" spc="-5" dirty="0">
                <a:latin typeface="Arial"/>
                <a:cs typeface="Arial"/>
              </a:rPr>
              <a:t>SQL </a:t>
            </a:r>
            <a:r>
              <a:rPr sz="1600" b="1" spc="-10" dirty="0">
                <a:latin typeface="Arial"/>
                <a:cs typeface="Arial"/>
              </a:rPr>
              <a:t>Server </a:t>
            </a:r>
            <a:r>
              <a:rPr sz="1600" b="1" spc="-5" dirty="0">
                <a:latin typeface="Arial"/>
                <a:cs typeface="Arial"/>
              </a:rPr>
              <a:t>and Hadoop or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Azure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</a:pPr>
            <a:r>
              <a:rPr sz="1600" b="1" spc="-5" dirty="0">
                <a:latin typeface="Arial"/>
                <a:cs typeface="Arial"/>
              </a:rPr>
              <a:t>Blob Storage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600" b="1" spc="-5" dirty="0">
                <a:latin typeface="Arial"/>
                <a:cs typeface="Arial"/>
              </a:rPr>
              <a:t>Integrates </a:t>
            </a:r>
            <a:r>
              <a:rPr sz="1600" b="1" spc="0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Business Intelligence tools to generate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reports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Improves </a:t>
            </a:r>
            <a:r>
              <a:rPr sz="1600" b="1" spc="-5" dirty="0">
                <a:latin typeface="Arial"/>
                <a:cs typeface="Arial"/>
              </a:rPr>
              <a:t>performance by processing data on Hadoop or </a:t>
            </a:r>
            <a:r>
              <a:rPr sz="1600" b="1" dirty="0">
                <a:latin typeface="Arial"/>
                <a:cs typeface="Arial"/>
              </a:rPr>
              <a:t>where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spc="2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resides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13080">
              <a:lnSpc>
                <a:spcPts val="1660"/>
              </a:lnSpc>
            </a:pPr>
            <a:r>
              <a:rPr sz="1600" b="1" spc="-5" dirty="0">
                <a:latin typeface="Arial"/>
                <a:cs typeface="Arial"/>
              </a:rPr>
              <a:t>Integrates </a:t>
            </a:r>
            <a:r>
              <a:rPr sz="1600" b="1" spc="0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different </a:t>
            </a:r>
            <a:r>
              <a:rPr sz="1600" b="1" spc="-10" dirty="0">
                <a:latin typeface="Arial"/>
                <a:cs typeface="Arial"/>
              </a:rPr>
              <a:t>systems </a:t>
            </a:r>
            <a:r>
              <a:rPr sz="1600" b="1" spc="-5" dirty="0">
                <a:latin typeface="Arial"/>
                <a:cs typeface="Arial"/>
              </a:rPr>
              <a:t>to </a:t>
            </a:r>
            <a:r>
              <a:rPr sz="1600" b="1" spc="0" dirty="0">
                <a:latin typeface="Arial"/>
                <a:cs typeface="Arial"/>
              </a:rPr>
              <a:t>work </a:t>
            </a:r>
            <a:r>
              <a:rPr sz="1600" b="1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data, eliminating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need to  customize any existing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33020">
              <a:lnSpc>
                <a:spcPts val="1789"/>
              </a:lnSpc>
            </a:pPr>
            <a:r>
              <a:rPr sz="1600" b="1" spc="-5" dirty="0">
                <a:latin typeface="Arial"/>
                <a:cs typeface="Arial"/>
              </a:rPr>
              <a:t>Incorporates external data into the database schema, thereby keeping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3020">
              <a:lnSpc>
                <a:spcPts val="1789"/>
              </a:lnSpc>
            </a:pPr>
            <a:r>
              <a:rPr sz="1600" b="1" spc="-5" dirty="0">
                <a:latin typeface="Arial"/>
                <a:cs typeface="Arial"/>
              </a:rPr>
              <a:t>operations transparent to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end user and </a:t>
            </a:r>
            <a:r>
              <a:rPr sz="1600" b="1" spc="-10" dirty="0">
                <a:latin typeface="Arial"/>
                <a:cs typeface="Arial"/>
              </a:rPr>
              <a:t>querying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30200" y="408508"/>
            <a:ext cx="5356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Understanding </a:t>
            </a:r>
            <a:r>
              <a:rPr u="none" spc="-5" dirty="0"/>
              <a:t>Polybase</a:t>
            </a:r>
            <a:r>
              <a:rPr u="none" spc="-45" dirty="0"/>
              <a:t> </a:t>
            </a:r>
            <a:r>
              <a:rPr u="none" spc="-5" dirty="0"/>
              <a:t>2-2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olybase</a:t>
            </a:r>
            <a:r>
              <a:rPr spc="-90" dirty="0"/>
              <a:t> </a:t>
            </a:r>
            <a:r>
              <a:rPr dirty="0"/>
              <a:t>Architecture	</a:t>
            </a:r>
          </a:p>
        </p:txBody>
      </p:sp>
      <p:sp>
        <p:nvSpPr>
          <p:cNvPr id="17" name="object 17"/>
          <p:cNvSpPr/>
          <p:nvPr/>
        </p:nvSpPr>
        <p:spPr>
          <a:xfrm>
            <a:off x="210311" y="1309116"/>
            <a:ext cx="1167384" cy="1280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511" y="1789176"/>
            <a:ext cx="1054608" cy="659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556" y="1342644"/>
            <a:ext cx="1072896" cy="11780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556" y="1342644"/>
            <a:ext cx="1073150" cy="1178560"/>
          </a:xfrm>
          <a:custGeom>
            <a:avLst/>
            <a:gdLst/>
            <a:ahLst/>
            <a:cxnLst/>
            <a:rect l="l" t="t" r="r" b="b"/>
            <a:pathLst>
              <a:path w="1073150" h="1178560">
                <a:moveTo>
                  <a:pt x="1072896" y="0"/>
                </a:moveTo>
                <a:lnTo>
                  <a:pt x="1072896" y="641604"/>
                </a:lnTo>
                <a:lnTo>
                  <a:pt x="536448" y="1178052"/>
                </a:lnTo>
                <a:lnTo>
                  <a:pt x="0" y="641604"/>
                </a:lnTo>
                <a:lnTo>
                  <a:pt x="0" y="0"/>
                </a:lnTo>
                <a:lnTo>
                  <a:pt x="536448" y="536448"/>
                </a:lnTo>
                <a:lnTo>
                  <a:pt x="1072896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4992" y="1844801"/>
            <a:ext cx="7397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marR="5080" indent="-137160">
              <a:lnSpc>
                <a:spcPts val="1540"/>
              </a:lnSpc>
              <a:spcBef>
                <a:spcPts val="270"/>
              </a:spcBef>
            </a:pP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ONT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OL  </a:t>
            </a:r>
            <a:r>
              <a:rPr sz="1400" b="1" dirty="0">
                <a:latin typeface="Calibri"/>
                <a:cs typeface="Calibri"/>
              </a:rPr>
              <a:t>NODE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16152" y="1197863"/>
            <a:ext cx="6911340" cy="1153795"/>
          </a:xfrm>
          <a:custGeom>
            <a:avLst/>
            <a:gdLst/>
            <a:ahLst/>
            <a:cxnLst/>
            <a:rect l="l" t="t" r="r" b="b"/>
            <a:pathLst>
              <a:path w="6911340" h="1153795">
                <a:moveTo>
                  <a:pt x="6719062" y="0"/>
                </a:moveTo>
                <a:lnTo>
                  <a:pt x="0" y="0"/>
                </a:lnTo>
                <a:lnTo>
                  <a:pt x="0" y="1153667"/>
                </a:lnTo>
                <a:lnTo>
                  <a:pt x="6719062" y="1153667"/>
                </a:lnTo>
                <a:lnTo>
                  <a:pt x="6763143" y="1148588"/>
                </a:lnTo>
                <a:lnTo>
                  <a:pt x="6803612" y="1134121"/>
                </a:lnTo>
                <a:lnTo>
                  <a:pt x="6839313" y="1111420"/>
                </a:lnTo>
                <a:lnTo>
                  <a:pt x="6869092" y="1081641"/>
                </a:lnTo>
                <a:lnTo>
                  <a:pt x="6891793" y="1045940"/>
                </a:lnTo>
                <a:lnTo>
                  <a:pt x="6906260" y="1005471"/>
                </a:lnTo>
                <a:lnTo>
                  <a:pt x="6911340" y="961389"/>
                </a:lnTo>
                <a:lnTo>
                  <a:pt x="6911340" y="192277"/>
                </a:lnTo>
                <a:lnTo>
                  <a:pt x="6906260" y="148196"/>
                </a:lnTo>
                <a:lnTo>
                  <a:pt x="6891793" y="107727"/>
                </a:lnTo>
                <a:lnTo>
                  <a:pt x="6869092" y="72026"/>
                </a:lnTo>
                <a:lnTo>
                  <a:pt x="6839313" y="42247"/>
                </a:lnTo>
                <a:lnTo>
                  <a:pt x="6803612" y="19546"/>
                </a:lnTo>
                <a:lnTo>
                  <a:pt x="6763143" y="5079"/>
                </a:lnTo>
                <a:lnTo>
                  <a:pt x="671906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6152" y="1197863"/>
            <a:ext cx="6911340" cy="1153795"/>
          </a:xfrm>
          <a:custGeom>
            <a:avLst/>
            <a:gdLst/>
            <a:ahLst/>
            <a:cxnLst/>
            <a:rect l="l" t="t" r="r" b="b"/>
            <a:pathLst>
              <a:path w="6911340" h="1153795">
                <a:moveTo>
                  <a:pt x="6911340" y="192277"/>
                </a:moveTo>
                <a:lnTo>
                  <a:pt x="6911340" y="961389"/>
                </a:lnTo>
                <a:lnTo>
                  <a:pt x="6906260" y="1005471"/>
                </a:lnTo>
                <a:lnTo>
                  <a:pt x="6891793" y="1045940"/>
                </a:lnTo>
                <a:lnTo>
                  <a:pt x="6869092" y="1081641"/>
                </a:lnTo>
                <a:lnTo>
                  <a:pt x="6839313" y="1111420"/>
                </a:lnTo>
                <a:lnTo>
                  <a:pt x="6803612" y="1134121"/>
                </a:lnTo>
                <a:lnTo>
                  <a:pt x="6763143" y="1148588"/>
                </a:lnTo>
                <a:lnTo>
                  <a:pt x="6719062" y="1153667"/>
                </a:lnTo>
                <a:lnTo>
                  <a:pt x="0" y="1153667"/>
                </a:lnTo>
                <a:lnTo>
                  <a:pt x="0" y="0"/>
                </a:lnTo>
                <a:lnTo>
                  <a:pt x="6719062" y="0"/>
                </a:lnTo>
                <a:lnTo>
                  <a:pt x="6763143" y="5079"/>
                </a:lnTo>
                <a:lnTo>
                  <a:pt x="6803612" y="19546"/>
                </a:lnTo>
                <a:lnTo>
                  <a:pt x="6839313" y="42247"/>
                </a:lnTo>
                <a:lnTo>
                  <a:pt x="6869092" y="72026"/>
                </a:lnTo>
                <a:lnTo>
                  <a:pt x="6891793" y="107727"/>
                </a:lnTo>
                <a:lnTo>
                  <a:pt x="6906260" y="148196"/>
                </a:lnTo>
                <a:lnTo>
                  <a:pt x="6911340" y="192277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18005" y="1218437"/>
            <a:ext cx="674497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085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Similar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20" dirty="0">
                <a:latin typeface="Calibri"/>
                <a:cs typeface="Calibri"/>
              </a:rPr>
              <a:t>Hadoop’s </a:t>
            </a:r>
            <a:r>
              <a:rPr sz="1600" spc="-5" dirty="0">
                <a:latin typeface="Calibri"/>
                <a:cs typeface="Calibri"/>
              </a:rPr>
              <a:t>Name </a:t>
            </a:r>
            <a:r>
              <a:rPr sz="1600" spc="-10" dirty="0">
                <a:latin typeface="Calibri"/>
                <a:cs typeface="Calibri"/>
              </a:rPr>
              <a:t>Node/Job </a:t>
            </a:r>
            <a:r>
              <a:rPr sz="1600" spc="-20" dirty="0">
                <a:latin typeface="Calibri"/>
                <a:cs typeface="Calibri"/>
              </a:rPr>
              <a:t>tracker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SQL Server instance </a:t>
            </a:r>
            <a:r>
              <a:rPr sz="1600" spc="-5" dirty="0">
                <a:latin typeface="Calibri"/>
                <a:cs typeface="Calibri"/>
              </a:rPr>
              <a:t>acts as </a:t>
            </a:r>
            <a:r>
              <a:rPr sz="1600" spc="-10" dirty="0">
                <a:latin typeface="Calibri"/>
                <a:cs typeface="Calibri"/>
              </a:rPr>
              <a:t>the  Control </a:t>
            </a:r>
            <a:r>
              <a:rPr sz="1600" spc="-5" dirty="0">
                <a:latin typeface="Calibri"/>
                <a:cs typeface="Calibri"/>
              </a:rPr>
              <a:t>Node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8005" y="1683648"/>
            <a:ext cx="5572125" cy="5480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Runs the </a:t>
            </a:r>
            <a:r>
              <a:rPr sz="1600" spc="-10" dirty="0">
                <a:latin typeface="Calibri"/>
                <a:cs typeface="Calibri"/>
              </a:rPr>
              <a:t>Polybase </a:t>
            </a:r>
            <a:r>
              <a:rPr sz="1600" spc="-5" dirty="0">
                <a:latin typeface="Calibri"/>
                <a:cs typeface="Calibri"/>
              </a:rPr>
              <a:t>Engine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Manages </a:t>
            </a:r>
            <a:r>
              <a:rPr sz="1600" spc="-10" dirty="0">
                <a:latin typeface="Calibri"/>
                <a:cs typeface="Calibri"/>
              </a:rPr>
              <a:t>queries between </a:t>
            </a:r>
            <a:r>
              <a:rPr sz="1600" spc="-5" dirty="0">
                <a:latin typeface="Calibri"/>
                <a:cs typeface="Calibri"/>
              </a:rPr>
              <a:t>applications and </a:t>
            </a:r>
            <a:r>
              <a:rPr sz="1600" spc="-10" dirty="0">
                <a:latin typeface="Calibri"/>
                <a:cs typeface="Calibri"/>
              </a:rPr>
              <a:t>external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311" y="2289048"/>
            <a:ext cx="1077468" cy="1280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0687" y="2616707"/>
            <a:ext cx="1196340" cy="659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556" y="2322576"/>
            <a:ext cx="982980" cy="11780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556" y="2322576"/>
            <a:ext cx="982980" cy="1178560"/>
          </a:xfrm>
          <a:custGeom>
            <a:avLst/>
            <a:gdLst/>
            <a:ahLst/>
            <a:cxnLst/>
            <a:rect l="l" t="t" r="r" b="b"/>
            <a:pathLst>
              <a:path w="982980" h="1178560">
                <a:moveTo>
                  <a:pt x="982980" y="0"/>
                </a:moveTo>
                <a:lnTo>
                  <a:pt x="982980" y="686562"/>
                </a:lnTo>
                <a:lnTo>
                  <a:pt x="491490" y="1178052"/>
                </a:lnTo>
                <a:lnTo>
                  <a:pt x="0" y="686562"/>
                </a:lnTo>
                <a:lnTo>
                  <a:pt x="0" y="0"/>
                </a:lnTo>
                <a:lnTo>
                  <a:pt x="491490" y="491490"/>
                </a:lnTo>
                <a:lnTo>
                  <a:pt x="982980" y="0"/>
                </a:lnTo>
                <a:close/>
              </a:path>
            </a:pathLst>
          </a:custGeom>
          <a:ln w="9143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9168" y="2672842"/>
            <a:ext cx="880110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OM</a:t>
            </a:r>
            <a:r>
              <a:rPr sz="1400" b="1" spc="-10" dirty="0">
                <a:latin typeface="Calibri"/>
                <a:cs typeface="Calibri"/>
              </a:rPr>
              <a:t>P</a:t>
            </a:r>
            <a:r>
              <a:rPr sz="1400" b="1" spc="-5" dirty="0">
                <a:latin typeface="Calibri"/>
                <a:cs typeface="Calibri"/>
              </a:rPr>
              <a:t>UTER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spc="-5" dirty="0">
                <a:latin typeface="Calibri"/>
                <a:cs typeface="Calibri"/>
              </a:rPr>
              <a:t>NODE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61288" y="2450592"/>
            <a:ext cx="6971030" cy="767080"/>
          </a:xfrm>
          <a:custGeom>
            <a:avLst/>
            <a:gdLst/>
            <a:ahLst/>
            <a:cxnLst/>
            <a:rect l="l" t="t" r="r" b="b"/>
            <a:pathLst>
              <a:path w="6971030" h="767080">
                <a:moveTo>
                  <a:pt x="6843014" y="0"/>
                </a:moveTo>
                <a:lnTo>
                  <a:pt x="0" y="0"/>
                </a:lnTo>
                <a:lnTo>
                  <a:pt x="0" y="766572"/>
                </a:lnTo>
                <a:lnTo>
                  <a:pt x="6843014" y="766572"/>
                </a:lnTo>
                <a:lnTo>
                  <a:pt x="6892766" y="756539"/>
                </a:lnTo>
                <a:lnTo>
                  <a:pt x="6933374" y="729170"/>
                </a:lnTo>
                <a:lnTo>
                  <a:pt x="6960743" y="688562"/>
                </a:lnTo>
                <a:lnTo>
                  <a:pt x="6970776" y="638810"/>
                </a:lnTo>
                <a:lnTo>
                  <a:pt x="6970776" y="127762"/>
                </a:lnTo>
                <a:lnTo>
                  <a:pt x="6960743" y="78009"/>
                </a:lnTo>
                <a:lnTo>
                  <a:pt x="6933374" y="37401"/>
                </a:lnTo>
                <a:lnTo>
                  <a:pt x="6892766" y="10033"/>
                </a:lnTo>
                <a:lnTo>
                  <a:pt x="684301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1288" y="2450592"/>
            <a:ext cx="6971030" cy="767080"/>
          </a:xfrm>
          <a:custGeom>
            <a:avLst/>
            <a:gdLst/>
            <a:ahLst/>
            <a:cxnLst/>
            <a:rect l="l" t="t" r="r" b="b"/>
            <a:pathLst>
              <a:path w="6971030" h="767080">
                <a:moveTo>
                  <a:pt x="6970776" y="127762"/>
                </a:moveTo>
                <a:lnTo>
                  <a:pt x="6970776" y="638810"/>
                </a:lnTo>
                <a:lnTo>
                  <a:pt x="6960743" y="688562"/>
                </a:lnTo>
                <a:lnTo>
                  <a:pt x="6933374" y="729170"/>
                </a:lnTo>
                <a:lnTo>
                  <a:pt x="6892766" y="756539"/>
                </a:lnTo>
                <a:lnTo>
                  <a:pt x="6843014" y="766572"/>
                </a:lnTo>
                <a:lnTo>
                  <a:pt x="0" y="766572"/>
                </a:lnTo>
                <a:lnTo>
                  <a:pt x="0" y="0"/>
                </a:lnTo>
                <a:lnTo>
                  <a:pt x="6843014" y="0"/>
                </a:lnTo>
                <a:lnTo>
                  <a:pt x="6892766" y="10033"/>
                </a:lnTo>
                <a:lnTo>
                  <a:pt x="6933374" y="37401"/>
                </a:lnTo>
                <a:lnTo>
                  <a:pt x="6960743" y="78009"/>
                </a:lnTo>
                <a:lnTo>
                  <a:pt x="6970776" y="127762"/>
                </a:lnTo>
                <a:close/>
              </a:path>
            </a:pathLst>
          </a:custGeom>
          <a:ln w="9144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62888" y="2434742"/>
            <a:ext cx="6539230" cy="806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Similar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20" dirty="0">
                <a:latin typeface="Calibri"/>
                <a:cs typeface="Calibri"/>
              </a:rPr>
              <a:t>Hadoop’s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20" dirty="0">
                <a:latin typeface="Calibri"/>
                <a:cs typeface="Calibri"/>
              </a:rPr>
              <a:t>Node/Task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tracker</a:t>
            </a:r>
            <a:endParaRPr sz="16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Runs </a:t>
            </a:r>
            <a:r>
              <a:rPr sz="1600" spc="-10" dirty="0">
                <a:latin typeface="Calibri"/>
                <a:cs typeface="Calibri"/>
              </a:rPr>
              <a:t>Polybase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Movement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Brings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temporarily to SQL Server to </a:t>
            </a:r>
            <a:r>
              <a:rPr sz="1600" spc="-5" dirty="0">
                <a:latin typeface="Calibri"/>
                <a:cs typeface="Calibri"/>
              </a:rPr>
              <a:t>handle the </a:t>
            </a:r>
            <a:r>
              <a:rPr sz="1600" spc="-10" dirty="0">
                <a:latin typeface="Calibri"/>
                <a:cs typeface="Calibri"/>
              </a:rPr>
              <a:t>parallel </a:t>
            </a:r>
            <a:r>
              <a:rPr sz="1600" spc="-5" dirty="0">
                <a:latin typeface="Calibri"/>
                <a:cs typeface="Calibri"/>
              </a:rPr>
              <a:t>query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86255" y="3262884"/>
            <a:ext cx="6166104" cy="33345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I</a:t>
            </a:r>
            <a:r>
              <a:rPr dirty="0"/>
              <a:t>nstalling and </a:t>
            </a:r>
            <a:r>
              <a:rPr spc="-5" dirty="0"/>
              <a:t>Setting </a:t>
            </a:r>
            <a:r>
              <a:rPr dirty="0"/>
              <a:t>up </a:t>
            </a:r>
            <a:r>
              <a:rPr spc="-5" dirty="0"/>
              <a:t>Polybase</a:t>
            </a:r>
            <a:r>
              <a:rPr spc="-50" dirty="0"/>
              <a:t> </a:t>
            </a:r>
            <a:r>
              <a:rPr spc="0" dirty="0"/>
              <a:t>1-2	</a:t>
            </a:r>
          </a:p>
        </p:txBody>
      </p:sp>
      <p:sp>
        <p:nvSpPr>
          <p:cNvPr id="17" name="object 17"/>
          <p:cNvSpPr/>
          <p:nvPr/>
        </p:nvSpPr>
        <p:spPr>
          <a:xfrm>
            <a:off x="685037" y="1925573"/>
            <a:ext cx="4855464" cy="928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037" y="1925573"/>
            <a:ext cx="4855845" cy="928369"/>
          </a:xfrm>
          <a:custGeom>
            <a:avLst/>
            <a:gdLst/>
            <a:ahLst/>
            <a:cxnLst/>
            <a:rect l="l" t="t" r="r" b="b"/>
            <a:pathLst>
              <a:path w="4855845" h="928369">
                <a:moveTo>
                  <a:pt x="0" y="154686"/>
                </a:moveTo>
                <a:lnTo>
                  <a:pt x="7885" y="105777"/>
                </a:lnTo>
                <a:lnTo>
                  <a:pt x="29844" y="63313"/>
                </a:lnTo>
                <a:lnTo>
                  <a:pt x="63329" y="29833"/>
                </a:lnTo>
                <a:lnTo>
                  <a:pt x="105792" y="7882"/>
                </a:lnTo>
                <a:lnTo>
                  <a:pt x="154686" y="0"/>
                </a:lnTo>
                <a:lnTo>
                  <a:pt x="4700778" y="0"/>
                </a:lnTo>
                <a:lnTo>
                  <a:pt x="4749686" y="7882"/>
                </a:lnTo>
                <a:lnTo>
                  <a:pt x="4792150" y="29833"/>
                </a:lnTo>
                <a:lnTo>
                  <a:pt x="4825630" y="63313"/>
                </a:lnTo>
                <a:lnTo>
                  <a:pt x="4847581" y="105777"/>
                </a:lnTo>
                <a:lnTo>
                  <a:pt x="4855464" y="154686"/>
                </a:lnTo>
                <a:lnTo>
                  <a:pt x="4855464" y="773430"/>
                </a:lnTo>
                <a:lnTo>
                  <a:pt x="4847581" y="822338"/>
                </a:lnTo>
                <a:lnTo>
                  <a:pt x="4825630" y="864802"/>
                </a:lnTo>
                <a:lnTo>
                  <a:pt x="4792150" y="898282"/>
                </a:lnTo>
                <a:lnTo>
                  <a:pt x="4749686" y="920233"/>
                </a:lnTo>
                <a:lnTo>
                  <a:pt x="4700778" y="928116"/>
                </a:lnTo>
                <a:lnTo>
                  <a:pt x="154686" y="928116"/>
                </a:lnTo>
                <a:lnTo>
                  <a:pt x="105792" y="920233"/>
                </a:lnTo>
                <a:lnTo>
                  <a:pt x="63329" y="898282"/>
                </a:lnTo>
                <a:lnTo>
                  <a:pt x="29844" y="864802"/>
                </a:lnTo>
                <a:lnTo>
                  <a:pt x="7885" y="822338"/>
                </a:lnTo>
                <a:lnTo>
                  <a:pt x="0" y="773430"/>
                </a:lnTo>
                <a:lnTo>
                  <a:pt x="0" y="154686"/>
                </a:lnTo>
                <a:close/>
              </a:path>
            </a:pathLst>
          </a:custGeom>
          <a:ln w="25907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886" y="3573017"/>
            <a:ext cx="4928616" cy="1513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886" y="3573017"/>
            <a:ext cx="4928870" cy="1513840"/>
          </a:xfrm>
          <a:custGeom>
            <a:avLst/>
            <a:gdLst/>
            <a:ahLst/>
            <a:cxnLst/>
            <a:rect l="l" t="t" r="r" b="b"/>
            <a:pathLst>
              <a:path w="4928870" h="1513839">
                <a:moveTo>
                  <a:pt x="0" y="252222"/>
                </a:moveTo>
                <a:lnTo>
                  <a:pt x="4063" y="206879"/>
                </a:lnTo>
                <a:lnTo>
                  <a:pt x="15780" y="164205"/>
                </a:lnTo>
                <a:lnTo>
                  <a:pt x="34436" y="124911"/>
                </a:lnTo>
                <a:lnTo>
                  <a:pt x="59321" y="89710"/>
                </a:lnTo>
                <a:lnTo>
                  <a:pt x="89720" y="59312"/>
                </a:lnTo>
                <a:lnTo>
                  <a:pt x="124922" y="34431"/>
                </a:lnTo>
                <a:lnTo>
                  <a:pt x="164215" y="15777"/>
                </a:lnTo>
                <a:lnTo>
                  <a:pt x="206886" y="4062"/>
                </a:lnTo>
                <a:lnTo>
                  <a:pt x="252222" y="0"/>
                </a:lnTo>
                <a:lnTo>
                  <a:pt x="4676394" y="0"/>
                </a:lnTo>
                <a:lnTo>
                  <a:pt x="4721736" y="4062"/>
                </a:lnTo>
                <a:lnTo>
                  <a:pt x="4764410" y="15777"/>
                </a:lnTo>
                <a:lnTo>
                  <a:pt x="4803704" y="34431"/>
                </a:lnTo>
                <a:lnTo>
                  <a:pt x="4838905" y="59312"/>
                </a:lnTo>
                <a:lnTo>
                  <a:pt x="4869303" y="89710"/>
                </a:lnTo>
                <a:lnTo>
                  <a:pt x="4894184" y="124911"/>
                </a:lnTo>
                <a:lnTo>
                  <a:pt x="4912838" y="164205"/>
                </a:lnTo>
                <a:lnTo>
                  <a:pt x="4924553" y="206879"/>
                </a:lnTo>
                <a:lnTo>
                  <a:pt x="4928616" y="252222"/>
                </a:lnTo>
                <a:lnTo>
                  <a:pt x="4928616" y="1261110"/>
                </a:lnTo>
                <a:lnTo>
                  <a:pt x="4924553" y="1306452"/>
                </a:lnTo>
                <a:lnTo>
                  <a:pt x="4912838" y="1349126"/>
                </a:lnTo>
                <a:lnTo>
                  <a:pt x="4894184" y="1388420"/>
                </a:lnTo>
                <a:lnTo>
                  <a:pt x="4869303" y="1423621"/>
                </a:lnTo>
                <a:lnTo>
                  <a:pt x="4838905" y="1454019"/>
                </a:lnTo>
                <a:lnTo>
                  <a:pt x="4803704" y="1478900"/>
                </a:lnTo>
                <a:lnTo>
                  <a:pt x="4764410" y="1497554"/>
                </a:lnTo>
                <a:lnTo>
                  <a:pt x="4721736" y="1509269"/>
                </a:lnTo>
                <a:lnTo>
                  <a:pt x="4676394" y="1513332"/>
                </a:lnTo>
                <a:lnTo>
                  <a:pt x="252222" y="1513332"/>
                </a:lnTo>
                <a:lnTo>
                  <a:pt x="206886" y="1509269"/>
                </a:lnTo>
                <a:lnTo>
                  <a:pt x="164215" y="1497554"/>
                </a:lnTo>
                <a:lnTo>
                  <a:pt x="124922" y="1478900"/>
                </a:lnTo>
                <a:lnTo>
                  <a:pt x="89720" y="1454019"/>
                </a:lnTo>
                <a:lnTo>
                  <a:pt x="59321" y="1423621"/>
                </a:lnTo>
                <a:lnTo>
                  <a:pt x="34436" y="1388420"/>
                </a:lnTo>
                <a:lnTo>
                  <a:pt x="15780" y="1349126"/>
                </a:lnTo>
                <a:lnTo>
                  <a:pt x="4063" y="1306452"/>
                </a:lnTo>
                <a:lnTo>
                  <a:pt x="0" y="1261110"/>
                </a:lnTo>
                <a:lnTo>
                  <a:pt x="0" y="252222"/>
                </a:lnTo>
                <a:close/>
              </a:path>
            </a:pathLst>
          </a:custGeom>
          <a:ln w="25907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675" y="1045210"/>
            <a:ext cx="5425440" cy="391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1825"/>
              </a:lnSpc>
              <a:spcBef>
                <a:spcPts val="9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Polybase feature during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set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up</a:t>
            </a:r>
            <a:endParaRPr sz="1600">
              <a:latin typeface="Cambria"/>
              <a:cs typeface="Cambria"/>
            </a:endParaRPr>
          </a:p>
          <a:p>
            <a:pPr marL="469900" indent="-457200">
              <a:lnSpc>
                <a:spcPts val="1730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Ensure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JRE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installation</a:t>
            </a:r>
            <a:endParaRPr sz="1600">
              <a:latin typeface="Cambria"/>
              <a:cs typeface="Cambria"/>
            </a:endParaRPr>
          </a:p>
          <a:p>
            <a:pPr marL="469900" indent="-457200">
              <a:lnSpc>
                <a:spcPts val="1825"/>
              </a:lnSpc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Configure interaction with Hadoop 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Azure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Storage</a:t>
            </a:r>
            <a:endParaRPr sz="1600">
              <a:latin typeface="Cambria"/>
              <a:cs typeface="Cambria"/>
            </a:endParaRPr>
          </a:p>
          <a:p>
            <a:pPr marL="726440" marR="114935">
              <a:lnSpc>
                <a:spcPct val="100000"/>
              </a:lnSpc>
              <a:spcBef>
                <a:spcPts val="1585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EXEC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sp_configure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‚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hadoop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connectivity,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5; 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726440" marR="341249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RECONF</a:t>
            </a:r>
            <a:r>
              <a:rPr sz="1400" b="1" spc="-15" dirty="0">
                <a:solidFill>
                  <a:srgbClr val="001F5F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GUR</a:t>
            </a:r>
            <a:r>
              <a:rPr sz="1400" b="1" spc="-20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; 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1730"/>
              </a:lnSpc>
              <a:buClr>
                <a:srgbClr val="000000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Create a data source object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connection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  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external 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source:</a:t>
            </a:r>
            <a:endParaRPr sz="1600">
              <a:latin typeface="Cambria"/>
              <a:cs typeface="Cambria"/>
            </a:endParaRPr>
          </a:p>
          <a:p>
            <a:pPr marL="683260" marR="1434465">
              <a:lnSpc>
                <a:spcPct val="100000"/>
              </a:lnSpc>
              <a:spcBef>
                <a:spcPts val="1550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CREATE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EXTERNAL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DATA SOURCE HDP  WITH</a:t>
            </a:r>
            <a:endParaRPr sz="1400">
              <a:latin typeface="Courier New"/>
              <a:cs typeface="Courier New"/>
            </a:endParaRPr>
          </a:p>
          <a:p>
            <a:pPr marL="683260" marR="334899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( 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TYPE=’</a:t>
            </a:r>
            <a:r>
              <a:rPr sz="1400" b="1" spc="-15" dirty="0">
                <a:solidFill>
                  <a:srgbClr val="001F5F"/>
                </a:solidFill>
                <a:latin typeface="Courier New"/>
                <a:cs typeface="Courier New"/>
              </a:rPr>
              <a:t>H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ADO</a:t>
            </a:r>
            <a:r>
              <a:rPr sz="1400" b="1" spc="-20" dirty="0">
                <a:solidFill>
                  <a:srgbClr val="001F5F"/>
                </a:solidFill>
                <a:latin typeface="Courier New"/>
                <a:cs typeface="Courier New"/>
              </a:rPr>
              <a:t>O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P’</a:t>
            </a:r>
            <a:endParaRPr sz="14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Location=’hdfs://sandbox.hortonworks.com:80</a:t>
            </a:r>
            <a:endParaRPr sz="14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20’;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2223" y="1412747"/>
            <a:ext cx="3511296" cy="391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I</a:t>
            </a:r>
            <a:r>
              <a:rPr dirty="0"/>
              <a:t>nstalling and </a:t>
            </a:r>
            <a:r>
              <a:rPr spc="-5" dirty="0"/>
              <a:t>Setting </a:t>
            </a:r>
            <a:r>
              <a:rPr dirty="0"/>
              <a:t>up </a:t>
            </a:r>
            <a:r>
              <a:rPr spc="-5" dirty="0"/>
              <a:t>Polybase</a:t>
            </a:r>
            <a:r>
              <a:rPr spc="-50" dirty="0"/>
              <a:t> </a:t>
            </a:r>
            <a:r>
              <a:rPr spc="0" dirty="0"/>
              <a:t>2-2	</a:t>
            </a:r>
          </a:p>
        </p:txBody>
      </p:sp>
      <p:sp>
        <p:nvSpPr>
          <p:cNvPr id="17" name="object 17"/>
          <p:cNvSpPr/>
          <p:nvPr/>
        </p:nvSpPr>
        <p:spPr>
          <a:xfrm>
            <a:off x="1908810" y="1540002"/>
            <a:ext cx="5039868" cy="1310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8810" y="1540002"/>
            <a:ext cx="5039995" cy="1310640"/>
          </a:xfrm>
          <a:custGeom>
            <a:avLst/>
            <a:gdLst/>
            <a:ahLst/>
            <a:cxnLst/>
            <a:rect l="l" t="t" r="r" b="b"/>
            <a:pathLst>
              <a:path w="5039995" h="1310639">
                <a:moveTo>
                  <a:pt x="0" y="218439"/>
                </a:moveTo>
                <a:lnTo>
                  <a:pt x="5768" y="168350"/>
                </a:lnTo>
                <a:lnTo>
                  <a:pt x="22200" y="122371"/>
                </a:lnTo>
                <a:lnTo>
                  <a:pt x="47986" y="81813"/>
                </a:lnTo>
                <a:lnTo>
                  <a:pt x="81813" y="47986"/>
                </a:lnTo>
                <a:lnTo>
                  <a:pt x="122371" y="22200"/>
                </a:lnTo>
                <a:lnTo>
                  <a:pt x="168350" y="5768"/>
                </a:lnTo>
                <a:lnTo>
                  <a:pt x="218440" y="0"/>
                </a:lnTo>
                <a:lnTo>
                  <a:pt x="4821428" y="0"/>
                </a:lnTo>
                <a:lnTo>
                  <a:pt x="4871517" y="5768"/>
                </a:lnTo>
                <a:lnTo>
                  <a:pt x="4917496" y="22200"/>
                </a:lnTo>
                <a:lnTo>
                  <a:pt x="4958054" y="47986"/>
                </a:lnTo>
                <a:lnTo>
                  <a:pt x="4991881" y="81813"/>
                </a:lnTo>
                <a:lnTo>
                  <a:pt x="5017667" y="122371"/>
                </a:lnTo>
                <a:lnTo>
                  <a:pt x="5034099" y="168350"/>
                </a:lnTo>
                <a:lnTo>
                  <a:pt x="5039868" y="218439"/>
                </a:lnTo>
                <a:lnTo>
                  <a:pt x="5039868" y="1092199"/>
                </a:lnTo>
                <a:lnTo>
                  <a:pt x="5034099" y="1142289"/>
                </a:lnTo>
                <a:lnTo>
                  <a:pt x="5017667" y="1188268"/>
                </a:lnTo>
                <a:lnTo>
                  <a:pt x="4991881" y="1228826"/>
                </a:lnTo>
                <a:lnTo>
                  <a:pt x="4958054" y="1262653"/>
                </a:lnTo>
                <a:lnTo>
                  <a:pt x="4917496" y="1288439"/>
                </a:lnTo>
                <a:lnTo>
                  <a:pt x="4871517" y="1304871"/>
                </a:lnTo>
                <a:lnTo>
                  <a:pt x="4821428" y="1310639"/>
                </a:lnTo>
                <a:lnTo>
                  <a:pt x="218440" y="1310639"/>
                </a:lnTo>
                <a:lnTo>
                  <a:pt x="168350" y="1304871"/>
                </a:lnTo>
                <a:lnTo>
                  <a:pt x="122371" y="1288439"/>
                </a:lnTo>
                <a:lnTo>
                  <a:pt x="81813" y="1262653"/>
                </a:lnTo>
                <a:lnTo>
                  <a:pt x="47986" y="1228826"/>
                </a:lnTo>
                <a:lnTo>
                  <a:pt x="22200" y="1188268"/>
                </a:lnTo>
                <a:lnTo>
                  <a:pt x="5768" y="1142289"/>
                </a:lnTo>
                <a:lnTo>
                  <a:pt x="0" y="1092199"/>
                </a:lnTo>
                <a:lnTo>
                  <a:pt x="0" y="218439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258" y="3213354"/>
            <a:ext cx="5327904" cy="3112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258" y="3213354"/>
            <a:ext cx="5328285" cy="3112135"/>
          </a:xfrm>
          <a:custGeom>
            <a:avLst/>
            <a:gdLst/>
            <a:ahLst/>
            <a:cxnLst/>
            <a:rect l="l" t="t" r="r" b="b"/>
            <a:pathLst>
              <a:path w="5328285" h="3112135">
                <a:moveTo>
                  <a:pt x="0" y="518668"/>
                </a:moveTo>
                <a:lnTo>
                  <a:pt x="2119" y="471468"/>
                </a:lnTo>
                <a:lnTo>
                  <a:pt x="8356" y="425454"/>
                </a:lnTo>
                <a:lnTo>
                  <a:pt x="18527" y="380808"/>
                </a:lnTo>
                <a:lnTo>
                  <a:pt x="32449" y="337715"/>
                </a:lnTo>
                <a:lnTo>
                  <a:pt x="49939" y="296356"/>
                </a:lnTo>
                <a:lnTo>
                  <a:pt x="70814" y="256916"/>
                </a:lnTo>
                <a:lnTo>
                  <a:pt x="94891" y="219577"/>
                </a:lnTo>
                <a:lnTo>
                  <a:pt x="121986" y="184524"/>
                </a:lnTo>
                <a:lnTo>
                  <a:pt x="151917" y="151939"/>
                </a:lnTo>
                <a:lnTo>
                  <a:pt x="184500" y="122006"/>
                </a:lnTo>
                <a:lnTo>
                  <a:pt x="219553" y="94908"/>
                </a:lnTo>
                <a:lnTo>
                  <a:pt x="256891" y="70828"/>
                </a:lnTo>
                <a:lnTo>
                  <a:pt x="296333" y="49950"/>
                </a:lnTo>
                <a:lnTo>
                  <a:pt x="337695" y="32456"/>
                </a:lnTo>
                <a:lnTo>
                  <a:pt x="380794" y="18532"/>
                </a:lnTo>
                <a:lnTo>
                  <a:pt x="425446" y="8358"/>
                </a:lnTo>
                <a:lnTo>
                  <a:pt x="471469" y="2120"/>
                </a:lnTo>
                <a:lnTo>
                  <a:pt x="518680" y="0"/>
                </a:lnTo>
                <a:lnTo>
                  <a:pt x="4809236" y="0"/>
                </a:lnTo>
                <a:lnTo>
                  <a:pt x="4856435" y="2120"/>
                </a:lnTo>
                <a:lnTo>
                  <a:pt x="4902449" y="8358"/>
                </a:lnTo>
                <a:lnTo>
                  <a:pt x="4947095" y="18532"/>
                </a:lnTo>
                <a:lnTo>
                  <a:pt x="4990188" y="32456"/>
                </a:lnTo>
                <a:lnTo>
                  <a:pt x="5031547" y="49950"/>
                </a:lnTo>
                <a:lnTo>
                  <a:pt x="5070987" y="70828"/>
                </a:lnTo>
                <a:lnTo>
                  <a:pt x="5108326" y="94908"/>
                </a:lnTo>
                <a:lnTo>
                  <a:pt x="5143379" y="122006"/>
                </a:lnTo>
                <a:lnTo>
                  <a:pt x="5175964" y="151939"/>
                </a:lnTo>
                <a:lnTo>
                  <a:pt x="5205897" y="184524"/>
                </a:lnTo>
                <a:lnTo>
                  <a:pt x="5232995" y="219577"/>
                </a:lnTo>
                <a:lnTo>
                  <a:pt x="5257075" y="256916"/>
                </a:lnTo>
                <a:lnTo>
                  <a:pt x="5277953" y="296356"/>
                </a:lnTo>
                <a:lnTo>
                  <a:pt x="5295447" y="337715"/>
                </a:lnTo>
                <a:lnTo>
                  <a:pt x="5309371" y="380808"/>
                </a:lnTo>
                <a:lnTo>
                  <a:pt x="5319545" y="425454"/>
                </a:lnTo>
                <a:lnTo>
                  <a:pt x="5325783" y="471468"/>
                </a:lnTo>
                <a:lnTo>
                  <a:pt x="5327904" y="518668"/>
                </a:lnTo>
                <a:lnTo>
                  <a:pt x="5327904" y="2593327"/>
                </a:lnTo>
                <a:lnTo>
                  <a:pt x="5325783" y="2640538"/>
                </a:lnTo>
                <a:lnTo>
                  <a:pt x="5319545" y="2686561"/>
                </a:lnTo>
                <a:lnTo>
                  <a:pt x="5309371" y="2731213"/>
                </a:lnTo>
                <a:lnTo>
                  <a:pt x="5295447" y="2774312"/>
                </a:lnTo>
                <a:lnTo>
                  <a:pt x="5277953" y="2815674"/>
                </a:lnTo>
                <a:lnTo>
                  <a:pt x="5257075" y="2855116"/>
                </a:lnTo>
                <a:lnTo>
                  <a:pt x="5232995" y="2892454"/>
                </a:lnTo>
                <a:lnTo>
                  <a:pt x="5205897" y="2927507"/>
                </a:lnTo>
                <a:lnTo>
                  <a:pt x="5175964" y="2960090"/>
                </a:lnTo>
                <a:lnTo>
                  <a:pt x="5143379" y="2990021"/>
                </a:lnTo>
                <a:lnTo>
                  <a:pt x="5108326" y="3017116"/>
                </a:lnTo>
                <a:lnTo>
                  <a:pt x="5070987" y="3041193"/>
                </a:lnTo>
                <a:lnTo>
                  <a:pt x="5031547" y="3062068"/>
                </a:lnTo>
                <a:lnTo>
                  <a:pt x="4990188" y="3079558"/>
                </a:lnTo>
                <a:lnTo>
                  <a:pt x="4947095" y="3093480"/>
                </a:lnTo>
                <a:lnTo>
                  <a:pt x="4902449" y="3103651"/>
                </a:lnTo>
                <a:lnTo>
                  <a:pt x="4856435" y="3109888"/>
                </a:lnTo>
                <a:lnTo>
                  <a:pt x="4809236" y="3112008"/>
                </a:lnTo>
                <a:lnTo>
                  <a:pt x="518680" y="3112008"/>
                </a:lnTo>
                <a:lnTo>
                  <a:pt x="471469" y="3109888"/>
                </a:lnTo>
                <a:lnTo>
                  <a:pt x="425446" y="3103651"/>
                </a:lnTo>
                <a:lnTo>
                  <a:pt x="380794" y="3093480"/>
                </a:lnTo>
                <a:lnTo>
                  <a:pt x="337695" y="3079558"/>
                </a:lnTo>
                <a:lnTo>
                  <a:pt x="296333" y="3062068"/>
                </a:lnTo>
                <a:lnTo>
                  <a:pt x="256891" y="3041193"/>
                </a:lnTo>
                <a:lnTo>
                  <a:pt x="219553" y="3017116"/>
                </a:lnTo>
                <a:lnTo>
                  <a:pt x="184500" y="2990021"/>
                </a:lnTo>
                <a:lnTo>
                  <a:pt x="151917" y="2960090"/>
                </a:lnTo>
                <a:lnTo>
                  <a:pt x="121986" y="2927507"/>
                </a:lnTo>
                <a:lnTo>
                  <a:pt x="94891" y="2892454"/>
                </a:lnTo>
                <a:lnTo>
                  <a:pt x="70814" y="2855116"/>
                </a:lnTo>
                <a:lnTo>
                  <a:pt x="49939" y="2815674"/>
                </a:lnTo>
                <a:lnTo>
                  <a:pt x="32449" y="2774312"/>
                </a:lnTo>
                <a:lnTo>
                  <a:pt x="18527" y="2731213"/>
                </a:lnTo>
                <a:lnTo>
                  <a:pt x="8356" y="2686561"/>
                </a:lnTo>
                <a:lnTo>
                  <a:pt x="2119" y="2640538"/>
                </a:lnTo>
                <a:lnTo>
                  <a:pt x="0" y="2593327"/>
                </a:lnTo>
                <a:lnTo>
                  <a:pt x="0" y="518668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839" y="1188846"/>
            <a:ext cx="8728710" cy="5425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marR="81280" indent="-457200">
              <a:lnSpc>
                <a:spcPts val="1510"/>
              </a:lnSpc>
              <a:spcBef>
                <a:spcPts val="295"/>
              </a:spcBef>
              <a:buClr>
                <a:srgbClr val="000000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Define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 file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format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object to specify 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format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external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by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using the statement: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CREATE EXTERNAL 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FILE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FORMAT.</a:t>
            </a:r>
            <a:endParaRPr sz="1400">
              <a:latin typeface="Cambria"/>
              <a:cs typeface="Cambria"/>
            </a:endParaRPr>
          </a:p>
          <a:p>
            <a:pPr marL="1946275">
              <a:lnSpc>
                <a:spcPts val="134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CREATE EXTERNAL FILE FORMAT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TSV</a:t>
            </a:r>
            <a:endParaRPr sz="1300">
              <a:latin typeface="Courier New"/>
              <a:cs typeface="Courier New"/>
            </a:endParaRPr>
          </a:p>
          <a:p>
            <a:pPr marL="1946275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WITH</a:t>
            </a:r>
            <a:r>
              <a:rPr sz="1300" b="1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2860675" marR="3230245" indent="-127000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FORMAT_TYPE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DELIMITEDTEXT,  FORMAT_OPTIONS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3452495" marR="2609850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FIELD_TERMINATOR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 ,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\T’,  DATE_FORMAT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 ,</a:t>
            </a:r>
            <a:r>
              <a:rPr sz="1300" b="1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MM/DD/YYYY’</a:t>
            </a:r>
            <a:endParaRPr sz="13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1255"/>
              </a:spcBef>
              <a:buClr>
                <a:srgbClr val="000000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Create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external tables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using 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CREATE EXTERNAL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TABLE statement to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facilitate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schema-based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structure.</a:t>
            </a:r>
            <a:endParaRPr sz="1400">
              <a:latin typeface="Cambria"/>
              <a:cs typeface="Cambria"/>
            </a:endParaRPr>
          </a:p>
          <a:p>
            <a:pPr marL="666115" marR="5100320">
              <a:lnSpc>
                <a:spcPct val="100000"/>
              </a:lnSpc>
              <a:spcBef>
                <a:spcPts val="950"/>
              </a:spcBef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CREATE EXTERNAL TABLE sample_1 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Code nvarchar</a:t>
            </a:r>
            <a:r>
              <a:rPr sz="1300" b="1" spc="-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(255),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Description nvarchar (255),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Total_emp</a:t>
            </a:r>
            <a:r>
              <a:rPr sz="1300" b="1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int,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Salary nvarchar (255)</a:t>
            </a:r>
            <a:endParaRPr sz="1300">
              <a:latin typeface="Courier New"/>
              <a:cs typeface="Courier New"/>
            </a:endParaRPr>
          </a:p>
          <a:p>
            <a:pPr marL="666115" marR="7660005">
              <a:lnSpc>
                <a:spcPct val="100000"/>
              </a:lnSpc>
            </a:pP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) 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W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I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T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H  (</a:t>
            </a:r>
            <a:endParaRPr sz="1300">
              <a:latin typeface="Courier New"/>
              <a:cs typeface="Courier New"/>
            </a:endParaRPr>
          </a:p>
          <a:p>
            <a:pPr marL="666115" marR="3723004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LOCATION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‘/APPS/HIVE/WAREHOUSE/SAMPLE_07’,  DATA_SOURCE 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 HDP2,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FILE_FORMAT=TSV,</a:t>
            </a:r>
            <a:endParaRPr sz="1300">
              <a:latin typeface="Courier New"/>
              <a:cs typeface="Courier New"/>
            </a:endParaRPr>
          </a:p>
          <a:p>
            <a:pPr marL="666115" marR="6281420">
              <a:lnSpc>
                <a:spcPct val="100000"/>
              </a:lnSpc>
            </a:pP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R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J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C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T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_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T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Y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E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v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a</a:t>
            </a:r>
            <a:r>
              <a:rPr sz="1300" b="1" spc="-15" dirty="0">
                <a:solidFill>
                  <a:srgbClr val="001F5F"/>
                </a:solidFill>
                <a:latin typeface="Courier New"/>
                <a:cs typeface="Courier New"/>
              </a:rPr>
              <a:t>l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u</a:t>
            </a: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e,  </a:t>
            </a:r>
            <a:r>
              <a:rPr sz="1300" b="1" spc="-10" dirty="0">
                <a:solidFill>
                  <a:srgbClr val="001F5F"/>
                </a:solidFill>
                <a:latin typeface="Courier New"/>
                <a:cs typeface="Courier New"/>
              </a:rPr>
              <a:t>REJECT_VALUE=0</a:t>
            </a:r>
            <a:endParaRPr sz="13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</a:pPr>
            <a:r>
              <a:rPr sz="1300" b="1" spc="-5" dirty="0">
                <a:solidFill>
                  <a:srgbClr val="001F5F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AutoNum type="arabicPeriod" startAt="7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Verify creation of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External Resources and External tables</a:t>
            </a:r>
            <a:r>
              <a:rPr sz="1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folders.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Q</a:t>
            </a:r>
            <a:r>
              <a:rPr spc="-5" dirty="0"/>
              <a:t>uery</a:t>
            </a:r>
            <a:r>
              <a:rPr spc="-100" dirty="0"/>
              <a:t> </a:t>
            </a:r>
            <a:r>
              <a:rPr dirty="0"/>
              <a:t>Store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438402"/>
            <a:ext cx="83121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057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built-in tool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aid performance  tuning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Maintains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complete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history of execution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all queries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including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all the changes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plans</a:t>
            </a:r>
            <a:endParaRPr sz="2400">
              <a:latin typeface="Cambria"/>
              <a:cs typeface="Cambria"/>
            </a:endParaRPr>
          </a:p>
          <a:p>
            <a:pPr marL="355600" marR="4114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422275" algn="l"/>
                <a:tab pos="422909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Monitors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stores the performance information of each  execution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over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period</a:t>
            </a:r>
            <a:endParaRPr sz="2400">
              <a:latin typeface="Cambria"/>
              <a:cs typeface="Cambria"/>
            </a:endParaRPr>
          </a:p>
          <a:p>
            <a:pPr marL="355600" marR="80264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Analyzes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information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regarding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execution times,  memory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consumption</a:t>
            </a:r>
            <a:endParaRPr sz="2400">
              <a:latin typeface="Cambria"/>
              <a:cs typeface="Cambria"/>
            </a:endParaRPr>
          </a:p>
          <a:p>
            <a:pPr marL="355600" marR="4749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Identifies and alerts about the plans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causing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performance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issues</a:t>
            </a:r>
            <a:endParaRPr sz="2400">
              <a:latin typeface="Cambria"/>
              <a:cs typeface="Cambria"/>
            </a:endParaRPr>
          </a:p>
          <a:p>
            <a:pPr marL="355600" marR="18097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Facilitates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quick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‘roll-back’ to any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old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plan and thus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helps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 troubleshoot performance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issues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Q</a:t>
            </a:r>
            <a:r>
              <a:rPr spc="-5" dirty="0"/>
              <a:t>uery </a:t>
            </a:r>
            <a:r>
              <a:rPr dirty="0"/>
              <a:t>Store</a:t>
            </a:r>
            <a:r>
              <a:rPr spc="-80" dirty="0"/>
              <a:t> </a:t>
            </a:r>
            <a:r>
              <a:rPr dirty="0"/>
              <a:t>Architecture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9097" y="1344244"/>
            <a:ext cx="610743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Each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compilation or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execution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by SQL</a:t>
            </a:r>
            <a:r>
              <a:rPr sz="2000" spc="-1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sends 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message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 Query</a:t>
            </a:r>
            <a:r>
              <a:rPr sz="20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store.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Compilation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execution information is first</a:t>
            </a:r>
            <a:r>
              <a:rPr sz="2000" spc="-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stored  in cache and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20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disk.</a:t>
            </a:r>
            <a:endParaRPr sz="2000">
              <a:latin typeface="Cambria"/>
              <a:cs typeface="Cambria"/>
            </a:endParaRPr>
          </a:p>
          <a:p>
            <a:pPr marL="355600" marR="215265" indent="-342900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INTERVAL_LENGTH_MINUTES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parameter and the  DATA_FLUSH_INTERVAL_SECONDS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parameter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specified during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configuration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determine 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frequency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 cache storage and</a:t>
            </a:r>
            <a:r>
              <a:rPr sz="2000" spc="-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flush  to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disk.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12492" y="3977640"/>
            <a:ext cx="5399532" cy="2264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70" dirty="0"/>
              <a:t> </a:t>
            </a:r>
            <a:r>
              <a:rPr dirty="0"/>
              <a:t>20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1461</Words>
  <Application>Microsoft Office PowerPoint</Application>
  <PresentationFormat>On-screen Show (4:3)</PresentationFormat>
  <Paragraphs>243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Segoe UI Symbol</vt:lpstr>
      <vt:lpstr>Tahoma</vt:lpstr>
      <vt:lpstr>Times New Roman</vt:lpstr>
      <vt:lpstr>Wingdings</vt:lpstr>
      <vt:lpstr>Office Theme</vt:lpstr>
      <vt:lpstr>Session 20</vt:lpstr>
      <vt:lpstr>Objectives </vt:lpstr>
      <vt:lpstr>Understanding Polybase 1-2</vt:lpstr>
      <vt:lpstr>Understanding Polybase 2-2</vt:lpstr>
      <vt:lpstr>Polybase Architecture </vt:lpstr>
      <vt:lpstr>Installing and Setting up Polybase 1-2 </vt:lpstr>
      <vt:lpstr>Installing and Setting up Polybase 2-2 </vt:lpstr>
      <vt:lpstr>Query Store </vt:lpstr>
      <vt:lpstr>Query Store Architecture </vt:lpstr>
      <vt:lpstr>Enabling Query Store </vt:lpstr>
      <vt:lpstr>Viewing Query Information </vt:lpstr>
      <vt:lpstr>Configuring Query Store </vt:lpstr>
      <vt:lpstr>Applications of Query Store </vt:lpstr>
      <vt:lpstr>Stretch Database </vt:lpstr>
      <vt:lpstr>Stretch Database Architecture </vt:lpstr>
      <vt:lpstr>Setting up Stretch Database </vt:lpstr>
      <vt:lpstr>Stretch Database Limitations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Karumanchi, Lakshmi</dc:creator>
  <cp:lastModifiedBy>Thuy Le Mong</cp:lastModifiedBy>
  <cp:revision>1</cp:revision>
  <dcterms:created xsi:type="dcterms:W3CDTF">2017-10-15T14:06:19Z</dcterms:created>
  <dcterms:modified xsi:type="dcterms:W3CDTF">2017-10-16T07:41:15Z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