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403" y="1495805"/>
            <a:ext cx="7793355" cy="410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5316" y="6681393"/>
            <a:ext cx="193167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679" y="6657314"/>
            <a:ext cx="82169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3332" y="6657314"/>
            <a:ext cx="19557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4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2205" y="26492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90" dirty="0"/>
              <a:t> </a:t>
            </a:r>
            <a:r>
              <a:rPr u="none" spc="-5" dirty="0"/>
              <a:t>21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28445" y="1625295"/>
            <a:ext cx="676148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Improved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Performance</a:t>
            </a:r>
            <a:r>
              <a:rPr sz="4400" b="1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Tools  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Transact-SQL</a:t>
            </a:r>
            <a:r>
              <a:rPr sz="4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Enhancements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erformance </a:t>
            </a:r>
            <a:r>
              <a:rPr dirty="0"/>
              <a:t>and </a:t>
            </a:r>
            <a:r>
              <a:rPr spc="-5" dirty="0"/>
              <a:t>Monitoring Tools</a:t>
            </a:r>
            <a:r>
              <a:rPr spc="-10" dirty="0"/>
              <a:t> </a:t>
            </a:r>
            <a:r>
              <a:rPr dirty="0"/>
              <a:t>5-5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9790" y="1242313"/>
          <a:ext cx="8267065" cy="446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/>
                <a:gridCol w="6035040"/>
              </a:tblGrid>
              <a:tr h="60198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4930" marR="577215">
                        <a:lnSpc>
                          <a:spcPct val="725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 Console  Command</a:t>
                      </a:r>
                      <a:r>
                        <a:rPr sz="1600" spc="-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(DBCC)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4930" marR="160020">
                        <a:lnSpc>
                          <a:spcPct val="725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T_SQL statements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enable viewing of statistical information of  performance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the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logical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physical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consistency of a</a:t>
                      </a:r>
                      <a:r>
                        <a:rPr sz="1600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1751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 marR="594360">
                        <a:lnSpc>
                          <a:spcPct val="72500"/>
                        </a:lnSpc>
                        <a:spcBef>
                          <a:spcPts val="134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Built-in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Functions 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(Transact-SQL)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655"/>
                        </a:lnSpc>
                        <a:spcBef>
                          <a:spcPts val="75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has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in-built counters that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record information since</a:t>
                      </a:r>
                      <a:r>
                        <a:rPr sz="16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74930">
                        <a:lnSpc>
                          <a:spcPts val="14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 was started. Some of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them</a:t>
                      </a:r>
                      <a:r>
                        <a:rPr sz="1600" spc="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are: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indent="-343535">
                        <a:lnSpc>
                          <a:spcPts val="1405"/>
                        </a:lnSpc>
                        <a:buFont typeface="Symbol"/>
                        <a:buChar char=""/>
                        <a:tabLst>
                          <a:tab pos="418465" algn="l"/>
                          <a:tab pos="419100" algn="l"/>
                        </a:tabLst>
                      </a:pPr>
                      <a:r>
                        <a:rPr sz="16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@@CPU_BUSY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the amount of time the CPU has</a:t>
                      </a:r>
                      <a:r>
                        <a:rPr sz="1600" spc="1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been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>
                        <a:lnSpc>
                          <a:spcPts val="14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executing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</a:t>
                      </a:r>
                      <a:r>
                        <a:rPr sz="16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indent="-343535">
                        <a:lnSpc>
                          <a:spcPts val="1400"/>
                        </a:lnSpc>
                        <a:buFont typeface="Symbol"/>
                        <a:buChar char=""/>
                        <a:tabLst>
                          <a:tab pos="418465" algn="l"/>
                          <a:tab pos="419100" algn="l"/>
                        </a:tabLst>
                      </a:pPr>
                      <a:r>
                        <a:rPr sz="16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@@CONNECTIONS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number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</a:t>
                      </a:r>
                      <a:r>
                        <a:rPr sz="16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>
                        <a:lnSpc>
                          <a:spcPts val="1405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connections or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attempted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connections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marR="296545" indent="-343535">
                        <a:lnSpc>
                          <a:spcPct val="72500"/>
                        </a:lnSpc>
                        <a:spcBef>
                          <a:spcPts val="270"/>
                        </a:spcBef>
                        <a:buFont typeface="Symbol"/>
                        <a:buChar char=""/>
                        <a:tabLst>
                          <a:tab pos="418465" algn="l"/>
                          <a:tab pos="419100" algn="l"/>
                        </a:tabLst>
                      </a:pPr>
                      <a:r>
                        <a:rPr sz="16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@@PACKET_ERRORS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number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network packets 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occurring on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</a:t>
                      </a:r>
                      <a:r>
                        <a:rPr sz="16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connections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15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 marR="706120">
                        <a:lnSpc>
                          <a:spcPct val="72500"/>
                        </a:lnSpc>
                        <a:spcBef>
                          <a:spcPts val="106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Engine 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Tuning</a:t>
                      </a:r>
                      <a:r>
                        <a:rPr sz="16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Advisor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361950" indent="-287020">
                        <a:lnSpc>
                          <a:spcPts val="1655"/>
                        </a:lnSpc>
                        <a:spcBef>
                          <a:spcPts val="1210"/>
                        </a:spcBef>
                        <a:buFont typeface="Arial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Scrutinizes the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T_SQL statements running on</a:t>
                      </a:r>
                      <a:r>
                        <a:rPr sz="1600" spc="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databases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61950" indent="-287020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Evaluates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performance 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accordingly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tunes the</a:t>
                      </a:r>
                      <a:r>
                        <a:rPr sz="160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61950" marR="744220" indent="-287020">
                        <a:lnSpc>
                          <a:spcPct val="73100"/>
                        </a:lnSpc>
                        <a:spcBef>
                          <a:spcPts val="259"/>
                        </a:spcBef>
                        <a:buFont typeface="Arial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Recommends solutions such as to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add,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remove or modify  indexes so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that performance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 be</a:t>
                      </a:r>
                      <a:r>
                        <a:rPr sz="1600" spc="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improved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863340" y="5733288"/>
            <a:ext cx="851915" cy="851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T</a:t>
            </a:r>
            <a:r>
              <a:rPr spc="-5" dirty="0"/>
              <a:t>ools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Applications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61187" y="1221358"/>
          <a:ext cx="8228964" cy="4184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204"/>
                <a:gridCol w="4556760"/>
              </a:tblGrid>
              <a:tr h="495934">
                <a:tc>
                  <a:txBody>
                    <a:bodyPr/>
                    <a:lstStyle/>
                    <a:p>
                      <a:pPr marL="9715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Event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Activity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4097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Applicable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Trend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Profiler,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5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Replaying captured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24154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Profiler (from single computer),  Distributed Replay (from multiple  computers)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Ad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hoc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847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Profiler,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Activity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monitor,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Transact–SQL, Error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Generating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alerts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r>
                        <a:rPr sz="1800" spc="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Graphical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interface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Profiler,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 Monitor, Activity  Monitor, Error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Logs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Usage from</a:t>
                      </a:r>
                      <a:r>
                        <a:rPr sz="1800" spc="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applications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149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Profiler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system-stored  procedures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901440" y="5416296"/>
            <a:ext cx="1360932" cy="14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atabase </a:t>
            </a:r>
            <a:r>
              <a:rPr dirty="0"/>
              <a:t>Engine </a:t>
            </a:r>
            <a:r>
              <a:rPr spc="-5" dirty="0"/>
              <a:t>Tuning</a:t>
            </a:r>
            <a:r>
              <a:rPr spc="-65" dirty="0"/>
              <a:t> </a:t>
            </a:r>
            <a:r>
              <a:rPr dirty="0"/>
              <a:t>Advisor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77774" y="1251584"/>
            <a:ext cx="836930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Helps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tune the physical design structures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 a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database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system which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include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indexes,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clustered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indexes, indexed views, and</a:t>
            </a:r>
            <a:r>
              <a:rPr sz="18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partitions.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876" y="2107692"/>
            <a:ext cx="3605784" cy="2182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784" y="2133600"/>
            <a:ext cx="3480816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60" y="2132076"/>
            <a:ext cx="3484245" cy="2060575"/>
          </a:xfrm>
          <a:custGeom>
            <a:avLst/>
            <a:gdLst/>
            <a:ahLst/>
            <a:cxnLst/>
            <a:rect l="l" t="t" r="r" b="b"/>
            <a:pathLst>
              <a:path w="3484245" h="2060575">
                <a:moveTo>
                  <a:pt x="0" y="2060448"/>
                </a:moveTo>
                <a:lnTo>
                  <a:pt x="3483864" y="2060448"/>
                </a:lnTo>
                <a:lnTo>
                  <a:pt x="3483864" y="0"/>
                </a:lnTo>
                <a:lnTo>
                  <a:pt x="0" y="0"/>
                </a:lnTo>
                <a:lnTo>
                  <a:pt x="0" y="20604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5091" y="2074164"/>
            <a:ext cx="4882896" cy="2520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1000" y="2100072"/>
            <a:ext cx="4757928" cy="2395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9476" y="2098548"/>
            <a:ext cx="4761230" cy="2399030"/>
          </a:xfrm>
          <a:custGeom>
            <a:avLst/>
            <a:gdLst/>
            <a:ahLst/>
            <a:cxnLst/>
            <a:rect l="l" t="t" r="r" b="b"/>
            <a:pathLst>
              <a:path w="4761230" h="2399029">
                <a:moveTo>
                  <a:pt x="0" y="2398776"/>
                </a:moveTo>
                <a:lnTo>
                  <a:pt x="4760976" y="2398776"/>
                </a:lnTo>
                <a:lnTo>
                  <a:pt x="4760976" y="0"/>
                </a:lnTo>
                <a:lnTo>
                  <a:pt x="0" y="0"/>
                </a:lnTo>
                <a:lnTo>
                  <a:pt x="0" y="23987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6891" y="4808220"/>
            <a:ext cx="5786627" cy="1633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800" y="4834128"/>
            <a:ext cx="5661659" cy="1508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1276" y="4832603"/>
            <a:ext cx="5664835" cy="1511935"/>
          </a:xfrm>
          <a:custGeom>
            <a:avLst/>
            <a:gdLst/>
            <a:ahLst/>
            <a:cxnLst/>
            <a:rect l="l" t="t" r="r" b="b"/>
            <a:pathLst>
              <a:path w="5664834" h="1511935">
                <a:moveTo>
                  <a:pt x="0" y="1511808"/>
                </a:moveTo>
                <a:lnTo>
                  <a:pt x="5664708" y="1511808"/>
                </a:lnTo>
                <a:lnTo>
                  <a:pt x="566470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3978" y="2820161"/>
            <a:ext cx="558165" cy="228600"/>
          </a:xfrm>
          <a:custGeom>
            <a:avLst/>
            <a:gdLst/>
            <a:ahLst/>
            <a:cxnLst/>
            <a:rect l="l" t="t" r="r" b="b"/>
            <a:pathLst>
              <a:path w="558164" h="228600">
                <a:moveTo>
                  <a:pt x="443484" y="0"/>
                </a:moveTo>
                <a:lnTo>
                  <a:pt x="44348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43484" y="171450"/>
                </a:lnTo>
                <a:lnTo>
                  <a:pt x="443484" y="228600"/>
                </a:lnTo>
                <a:lnTo>
                  <a:pt x="557784" y="114300"/>
                </a:lnTo>
                <a:lnTo>
                  <a:pt x="44348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3978" y="2820161"/>
            <a:ext cx="558165" cy="228600"/>
          </a:xfrm>
          <a:custGeom>
            <a:avLst/>
            <a:gdLst/>
            <a:ahLst/>
            <a:cxnLst/>
            <a:rect l="l" t="t" r="r" b="b"/>
            <a:pathLst>
              <a:path w="558164" h="228600">
                <a:moveTo>
                  <a:pt x="0" y="57150"/>
                </a:moveTo>
                <a:lnTo>
                  <a:pt x="443484" y="57150"/>
                </a:lnTo>
                <a:lnTo>
                  <a:pt x="443484" y="0"/>
                </a:lnTo>
                <a:lnTo>
                  <a:pt x="557784" y="114300"/>
                </a:lnTo>
                <a:lnTo>
                  <a:pt x="443484" y="228600"/>
                </a:lnTo>
                <a:lnTo>
                  <a:pt x="443484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4609" y="4508753"/>
            <a:ext cx="226060" cy="302260"/>
          </a:xfrm>
          <a:custGeom>
            <a:avLst/>
            <a:gdLst/>
            <a:ahLst/>
            <a:cxnLst/>
            <a:rect l="l" t="t" r="r" b="b"/>
            <a:pathLst>
              <a:path w="226059" h="302260">
                <a:moveTo>
                  <a:pt x="225552" y="188976"/>
                </a:moveTo>
                <a:lnTo>
                  <a:pt x="0" y="188976"/>
                </a:lnTo>
                <a:lnTo>
                  <a:pt x="112776" y="301752"/>
                </a:lnTo>
                <a:lnTo>
                  <a:pt x="225552" y="188976"/>
                </a:lnTo>
                <a:close/>
              </a:path>
              <a:path w="226059" h="302260">
                <a:moveTo>
                  <a:pt x="169164" y="0"/>
                </a:moveTo>
                <a:lnTo>
                  <a:pt x="56388" y="0"/>
                </a:lnTo>
                <a:lnTo>
                  <a:pt x="56388" y="188976"/>
                </a:lnTo>
                <a:lnTo>
                  <a:pt x="169164" y="188976"/>
                </a:lnTo>
                <a:lnTo>
                  <a:pt x="16916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4609" y="4508753"/>
            <a:ext cx="226060" cy="302260"/>
          </a:xfrm>
          <a:custGeom>
            <a:avLst/>
            <a:gdLst/>
            <a:ahLst/>
            <a:cxnLst/>
            <a:rect l="l" t="t" r="r" b="b"/>
            <a:pathLst>
              <a:path w="226059" h="302260">
                <a:moveTo>
                  <a:pt x="0" y="188976"/>
                </a:moveTo>
                <a:lnTo>
                  <a:pt x="56388" y="188976"/>
                </a:lnTo>
                <a:lnTo>
                  <a:pt x="56388" y="0"/>
                </a:lnTo>
                <a:lnTo>
                  <a:pt x="169164" y="0"/>
                </a:lnTo>
                <a:lnTo>
                  <a:pt x="169164" y="188976"/>
                </a:lnTo>
                <a:lnTo>
                  <a:pt x="225552" y="188976"/>
                </a:lnTo>
                <a:lnTo>
                  <a:pt x="112776" y="301752"/>
                </a:lnTo>
                <a:lnTo>
                  <a:pt x="0" y="188976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u="none" spc="-5" dirty="0">
                <a:solidFill>
                  <a:srgbClr val="000000"/>
                </a:solidFill>
                <a:latin typeface="Tahoma"/>
                <a:cs typeface="Tahoma"/>
              </a:rPr>
              <a:t>SQL</a:t>
            </a:r>
            <a:r>
              <a:rPr sz="1400" b="0" u="none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u="none" spc="-5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510286"/>
            <a:ext cx="877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6554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hird-Party Tools for Performance Tuning</a:t>
            </a:r>
            <a:r>
              <a:rPr sz="3200" u="heavy" spc="3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1-2	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676" y="6418275"/>
            <a:ext cx="952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© Aptech</a:t>
            </a:r>
            <a:r>
              <a:rPr sz="1200" spc="-10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Ltd.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8326" y="6418275"/>
            <a:ext cx="203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Enhancements in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SQL</a:t>
            </a:r>
            <a:r>
              <a:rPr sz="1200" spc="-85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8883" y="6601155"/>
            <a:ext cx="367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2016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0850" y="1345438"/>
          <a:ext cx="8075929" cy="5150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339"/>
                <a:gridCol w="5990590"/>
              </a:tblGrid>
              <a:tr h="478155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Third-Party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Features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</a:tr>
              <a:tr h="2478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4295" marR="39751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DB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Performance  Center XE by  Embarcadero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indent="-342900">
                        <a:lnSpc>
                          <a:spcPts val="2155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round-the-clock monitoring 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databases</a:t>
                      </a:r>
                      <a:r>
                        <a:rPr sz="1800" spc="-7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5111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 memory, I/O contention,  space, network,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objects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users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Capable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monitoring mixed database</a:t>
                      </a:r>
                      <a:r>
                        <a:rPr sz="18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environment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Automatically captures SQL Sessions and</a:t>
                      </a:r>
                      <a:r>
                        <a:rPr sz="18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provisions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Generates real-time performance metrics, brief as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well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as detailed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reports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58610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Facilitates creation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customized reports and their 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export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 any desired</a:t>
                      </a:r>
                      <a:r>
                        <a:rPr sz="18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formats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4295" marR="34861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Suite by</a:t>
                      </a:r>
                      <a:r>
                        <a:rPr sz="1800" spc="-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 Solutions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indent="-342900">
                        <a:lnSpc>
                          <a:spcPts val="212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tools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Trace Analyzer, Deadlock</a:t>
                      </a:r>
                      <a:r>
                        <a:rPr sz="1800" spc="-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Detector,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81851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Ultimate Debugger, and Heartbeat that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help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with  troubleshooting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9525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Trace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Analyzer locates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code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causing performance  issues and provides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resolutions.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With the analyzer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it can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trace</a:t>
                      </a:r>
                      <a:r>
                        <a:rPr sz="1800" spc="-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time-consuming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procedures and procedures using high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resources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60679" y="6646265"/>
            <a:ext cx="8216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5316" y="6646265"/>
            <a:ext cx="1929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46414" y="6646265"/>
            <a:ext cx="1689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u="none" spc="-5" dirty="0">
                <a:solidFill>
                  <a:srgbClr val="000000"/>
                </a:solidFill>
                <a:latin typeface="Tahoma"/>
                <a:cs typeface="Tahoma"/>
              </a:rPr>
              <a:t>SQL</a:t>
            </a:r>
            <a:r>
              <a:rPr sz="1400" b="0" u="none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u="none" spc="-5" dirty="0">
                <a:solidFill>
                  <a:srgbClr val="000000"/>
                </a:solidFill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510286"/>
            <a:ext cx="877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6554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u="heavy" spc="-5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hird-Party Tools for Performance Tuning</a:t>
            </a:r>
            <a:r>
              <a:rPr sz="3200" u="heavy" spc="30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1F5F"/>
                </a:solidFill>
                <a:uFill>
                  <a:solidFill>
                    <a:srgbClr val="DDDDDD"/>
                  </a:solidFill>
                </a:uFill>
                <a:latin typeface="Calibri"/>
                <a:cs typeface="Calibri"/>
              </a:rPr>
              <a:t>2-2	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0850" y="1345438"/>
          <a:ext cx="8075930" cy="502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/>
                <a:gridCol w="5546090"/>
              </a:tblGrid>
              <a:tr h="523240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Third-Party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Features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</a:tr>
              <a:tr h="1645285">
                <a:tc>
                  <a:txBody>
                    <a:bodyPr/>
                    <a:lstStyle/>
                    <a:p>
                      <a:pPr marL="74295">
                        <a:lnSpc>
                          <a:spcPts val="2115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Monitor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NetIQ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indent="-342900">
                        <a:lnSpc>
                          <a:spcPts val="2115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Monitors and analyzes performance at</a:t>
                      </a:r>
                      <a:r>
                        <a:rPr sz="1800" spc="-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statement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level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253365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Triggers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alerts to customized threshold levels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automatically provides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resolutions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real-time monitoring and performance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2105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Provides high-level fault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marL="74295" marR="458470">
                        <a:lnSpc>
                          <a:spcPts val="216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Heroix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Longitude</a:t>
                      </a:r>
                      <a:r>
                        <a:rPr sz="1800" spc="-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 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Heroix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marR="167640" indent="-342900">
                        <a:lnSpc>
                          <a:spcPts val="216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Measures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metrics such as disk I/O,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lock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wait times,  available memory, processor threads, page rates,  number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user connections and latency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transactions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209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 an agent less metrics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monitoring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solution</a:t>
                      </a:r>
                      <a:r>
                        <a:rPr sz="1800" spc="-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R="292100" algn="ctr">
                        <a:lnSpc>
                          <a:spcPts val="21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supports SQL Server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7, 2000, 2005,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2008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4595">
                <a:tc>
                  <a:txBody>
                    <a:bodyPr/>
                    <a:lstStyle/>
                    <a:p>
                      <a:pPr marL="74295" marR="245745">
                        <a:lnSpc>
                          <a:spcPts val="216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Zero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Impact SQL  Monitor by SQL</a:t>
                      </a:r>
                      <a:r>
                        <a:rPr sz="1800" spc="-9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Power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Tools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830" marR="102870" indent="-342900">
                        <a:lnSpc>
                          <a:spcPts val="216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Captures all end-user SQL without any middleware,  proxies,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or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connections to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76200" indent="-342900">
                        <a:lnSpc>
                          <a:spcPts val="216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Provides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trend analysis and real-time monitoring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response times and real–time user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61289" y="6622186"/>
            <a:ext cx="8216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5925" y="6622186"/>
            <a:ext cx="19310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6921" y="6622186"/>
            <a:ext cx="16954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solidFill>
                  <a:srgbClr val="0B0B0B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5063" y="452120"/>
            <a:ext cx="877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635" algn="l"/>
              </a:tabLst>
            </a:pP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-SQL Enhancements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1-4	</a:t>
            </a:r>
          </a:p>
        </p:txBody>
      </p:sp>
      <p:sp>
        <p:nvSpPr>
          <p:cNvPr id="17" name="object 17"/>
          <p:cNvSpPr/>
          <p:nvPr/>
        </p:nvSpPr>
        <p:spPr>
          <a:xfrm>
            <a:off x="241554" y="1325117"/>
            <a:ext cx="8586216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554" y="1325117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19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554" y="1917954"/>
            <a:ext cx="8586216" cy="46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554" y="1917954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19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554" y="2486405"/>
            <a:ext cx="8586216" cy="466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554" y="2486405"/>
            <a:ext cx="8586470" cy="466725"/>
          </a:xfrm>
          <a:custGeom>
            <a:avLst/>
            <a:gdLst/>
            <a:ahLst/>
            <a:cxnLst/>
            <a:rect l="l" t="t" r="r" b="b"/>
            <a:pathLst>
              <a:path w="8586470" h="466725">
                <a:moveTo>
                  <a:pt x="0" y="0"/>
                </a:moveTo>
                <a:lnTo>
                  <a:pt x="8353044" y="0"/>
                </a:lnTo>
                <a:lnTo>
                  <a:pt x="8586216" y="233172"/>
                </a:lnTo>
                <a:lnTo>
                  <a:pt x="8353044" y="466344"/>
                </a:lnTo>
                <a:lnTo>
                  <a:pt x="0" y="466344"/>
                </a:lnTo>
                <a:lnTo>
                  <a:pt x="233172" y="23317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554" y="3059429"/>
            <a:ext cx="8586216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554" y="3059429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1554" y="3646170"/>
            <a:ext cx="8586216" cy="464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554" y="3646170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09"/>
                </a:lnTo>
                <a:lnTo>
                  <a:pt x="8353806" y="464819"/>
                </a:lnTo>
                <a:lnTo>
                  <a:pt x="0" y="464819"/>
                </a:lnTo>
                <a:lnTo>
                  <a:pt x="232410" y="23240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554" y="4202429"/>
            <a:ext cx="8586216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1554" y="4202429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554" y="4769358"/>
            <a:ext cx="8586216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554" y="4769358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554" y="5345429"/>
            <a:ext cx="8586216" cy="464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554" y="5345429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554" y="5916929"/>
            <a:ext cx="8586216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554" y="5916929"/>
            <a:ext cx="8586470" cy="464820"/>
          </a:xfrm>
          <a:custGeom>
            <a:avLst/>
            <a:gdLst/>
            <a:ahLst/>
            <a:cxnLst/>
            <a:rect l="l" t="t" r="r" b="b"/>
            <a:pathLst>
              <a:path w="8586470" h="464820">
                <a:moveTo>
                  <a:pt x="0" y="0"/>
                </a:moveTo>
                <a:lnTo>
                  <a:pt x="8353806" y="0"/>
                </a:lnTo>
                <a:lnTo>
                  <a:pt x="8586216" y="232410"/>
                </a:lnTo>
                <a:lnTo>
                  <a:pt x="8353806" y="464820"/>
                </a:lnTo>
                <a:lnTo>
                  <a:pt x="0" y="464820"/>
                </a:lnTo>
                <a:lnTo>
                  <a:pt x="232410" y="23241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8319" y="1405890"/>
            <a:ext cx="7984490" cy="4971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"/>
                <a:cs typeface="Cambria"/>
              </a:rPr>
              <a:t>Using </a:t>
            </a:r>
            <a:r>
              <a:rPr sz="1600" spc="-40" dirty="0">
                <a:latin typeface="Cambria"/>
                <a:cs typeface="Cambria"/>
              </a:rPr>
              <a:t>ALTER </a:t>
            </a:r>
            <a:r>
              <a:rPr sz="1600" spc="-10" dirty="0">
                <a:latin typeface="Cambria"/>
                <a:cs typeface="Cambria"/>
              </a:rPr>
              <a:t>INDEX </a:t>
            </a:r>
            <a:r>
              <a:rPr sz="1600" spc="-5" dirty="0">
                <a:latin typeface="Cambria"/>
                <a:cs typeface="Cambria"/>
              </a:rPr>
              <a:t>clause it is possible </a:t>
            </a:r>
            <a:r>
              <a:rPr sz="1600" spc="-10" dirty="0">
                <a:latin typeface="Cambria"/>
                <a:cs typeface="Cambria"/>
              </a:rPr>
              <a:t>to alter </a:t>
            </a:r>
            <a:r>
              <a:rPr sz="1600" spc="-5" dirty="0">
                <a:latin typeface="Cambria"/>
                <a:cs typeface="Cambria"/>
              </a:rPr>
              <a:t>memory-optimized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tables.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</a:pPr>
            <a:r>
              <a:rPr sz="1600" spc="-40" dirty="0">
                <a:latin typeface="Cambria"/>
                <a:cs typeface="Cambria"/>
              </a:rPr>
              <a:t>ALTER </a:t>
            </a:r>
            <a:r>
              <a:rPr sz="1600" spc="-35" dirty="0">
                <a:latin typeface="Cambria"/>
                <a:cs typeface="Cambria"/>
              </a:rPr>
              <a:t>TABLE </a:t>
            </a:r>
            <a:r>
              <a:rPr sz="1600" spc="-5" dirty="0">
                <a:latin typeface="Cambria"/>
                <a:cs typeface="Cambria"/>
              </a:rPr>
              <a:t>statement can </a:t>
            </a:r>
            <a:r>
              <a:rPr sz="1600" spc="-10" dirty="0">
                <a:latin typeface="Cambria"/>
                <a:cs typeface="Cambria"/>
              </a:rPr>
              <a:t>use WITH </a:t>
            </a:r>
            <a:r>
              <a:rPr sz="1600" spc="-5" dirty="0">
                <a:latin typeface="Cambria"/>
                <a:cs typeface="Cambria"/>
              </a:rPr>
              <a:t>(ONLINE = </a:t>
            </a:r>
            <a:r>
              <a:rPr sz="1600" spc="-10" dirty="0">
                <a:latin typeface="Cambria"/>
                <a:cs typeface="Cambria"/>
              </a:rPr>
              <a:t>ON </a:t>
            </a:r>
            <a:r>
              <a:rPr sz="1600" spc="-5" dirty="0">
                <a:latin typeface="Cambria"/>
                <a:cs typeface="Cambria"/>
              </a:rPr>
              <a:t>| </a:t>
            </a:r>
            <a:r>
              <a:rPr sz="1600" spc="-10" dirty="0">
                <a:latin typeface="Cambria"/>
                <a:cs typeface="Cambria"/>
              </a:rPr>
              <a:t>OFF) </a:t>
            </a:r>
            <a:r>
              <a:rPr sz="1600" spc="-5" dirty="0">
                <a:latin typeface="Cambria"/>
                <a:cs typeface="Cambria"/>
              </a:rPr>
              <a:t>clause </a:t>
            </a:r>
            <a:r>
              <a:rPr sz="1600" spc="-10" dirty="0">
                <a:latin typeface="Cambria"/>
                <a:cs typeface="Cambria"/>
              </a:rPr>
              <a:t>and alter </a:t>
            </a:r>
            <a:r>
              <a:rPr sz="1600" spc="-15" dirty="0">
                <a:latin typeface="Cambria"/>
                <a:cs typeface="Cambria"/>
              </a:rPr>
              <a:t>many </a:t>
            </a:r>
            <a:r>
              <a:rPr sz="1600" spc="-10" dirty="0">
                <a:latin typeface="Cambria"/>
                <a:cs typeface="Cambria"/>
              </a:rPr>
              <a:t>columns  while the table remains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online.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25"/>
              </a:lnSpc>
              <a:spcBef>
                <a:spcPts val="810"/>
              </a:spcBef>
            </a:pPr>
            <a:r>
              <a:rPr sz="1600" spc="-15" dirty="0">
                <a:latin typeface="Cambria"/>
                <a:cs typeface="Cambria"/>
              </a:rPr>
              <a:t>Foreign keys, </a:t>
            </a:r>
            <a:r>
              <a:rPr sz="1600" spc="-5" dirty="0">
                <a:latin typeface="Cambria"/>
                <a:cs typeface="Cambria"/>
              </a:rPr>
              <a:t>check </a:t>
            </a:r>
            <a:r>
              <a:rPr sz="1600" spc="-10" dirty="0">
                <a:latin typeface="Cambria"/>
                <a:cs typeface="Cambria"/>
              </a:rPr>
              <a:t>constraints, unique constraints, </a:t>
            </a:r>
            <a:r>
              <a:rPr sz="1600" spc="-5" dirty="0">
                <a:latin typeface="Cambria"/>
                <a:cs typeface="Cambria"/>
              </a:rPr>
              <a:t>outer joins, </a:t>
            </a:r>
            <a:r>
              <a:rPr sz="1600" spc="-10" dirty="0">
                <a:latin typeface="Cambria"/>
                <a:cs typeface="Cambria"/>
              </a:rPr>
              <a:t>and operators, </a:t>
            </a:r>
            <a:r>
              <a:rPr sz="1600" spc="-5" dirty="0">
                <a:latin typeface="Cambria"/>
                <a:cs typeface="Cambria"/>
              </a:rPr>
              <a:t>such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Cambria"/>
                <a:cs typeface="Cambria"/>
              </a:rPr>
              <a:t>UNION[ALL], </a:t>
            </a:r>
            <a:r>
              <a:rPr sz="1600" spc="-25" dirty="0">
                <a:latin typeface="Cambria"/>
                <a:cs typeface="Cambria"/>
              </a:rPr>
              <a:t>DISTINCT, </a:t>
            </a:r>
            <a:r>
              <a:rPr sz="1600" spc="-15" dirty="0">
                <a:latin typeface="Cambria"/>
                <a:cs typeface="Cambria"/>
              </a:rPr>
              <a:t>IN, </a:t>
            </a:r>
            <a:r>
              <a:rPr sz="1600" spc="-5" dirty="0">
                <a:latin typeface="Cambria"/>
                <a:cs typeface="Cambria"/>
              </a:rPr>
              <a:t>and </a:t>
            </a:r>
            <a:r>
              <a:rPr sz="1600" spc="-10" dirty="0">
                <a:latin typeface="Cambria"/>
                <a:cs typeface="Cambria"/>
              </a:rPr>
              <a:t>EXISTS </a:t>
            </a:r>
            <a:r>
              <a:rPr sz="1600" spc="-15" dirty="0">
                <a:latin typeface="Cambria"/>
                <a:cs typeface="Cambria"/>
              </a:rPr>
              <a:t>are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supported.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DML triggers </a:t>
            </a:r>
            <a:r>
              <a:rPr sz="1600" spc="-10" dirty="0">
                <a:latin typeface="Cambria"/>
                <a:cs typeface="Cambria"/>
              </a:rPr>
              <a:t>and </a:t>
            </a:r>
            <a:r>
              <a:rPr sz="1600" spc="-15" dirty="0">
                <a:latin typeface="Cambria"/>
                <a:cs typeface="Cambria"/>
              </a:rPr>
              <a:t>LOB </a:t>
            </a:r>
            <a:r>
              <a:rPr sz="1600" spc="-5" dirty="0">
                <a:latin typeface="Cambria"/>
                <a:cs typeface="Cambria"/>
              </a:rPr>
              <a:t>data </a:t>
            </a:r>
            <a:r>
              <a:rPr sz="1600" spc="-10" dirty="0">
                <a:latin typeface="Cambria"/>
                <a:cs typeface="Cambria"/>
              </a:rPr>
              <a:t>types </a:t>
            </a:r>
            <a:r>
              <a:rPr sz="1600" spc="-15" dirty="0">
                <a:latin typeface="Cambria"/>
                <a:cs typeface="Cambria"/>
              </a:rPr>
              <a:t>are </a:t>
            </a:r>
            <a:r>
              <a:rPr sz="1600" spc="-10" dirty="0">
                <a:latin typeface="Cambria"/>
                <a:cs typeface="Cambria"/>
              </a:rPr>
              <a:t>supported </a:t>
            </a:r>
            <a:r>
              <a:rPr sz="1600" spc="-5" dirty="0">
                <a:latin typeface="Cambria"/>
                <a:cs typeface="Cambria"/>
              </a:rPr>
              <a:t>on memory-optimized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tables.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mbria"/>
                <a:cs typeface="Cambria"/>
              </a:rPr>
              <a:t>Nullable columns can be</a:t>
            </a:r>
            <a:r>
              <a:rPr sz="1600" spc="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indexed.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Non-BIN2 </a:t>
            </a:r>
            <a:r>
              <a:rPr sz="1600" spc="-5" dirty="0">
                <a:latin typeface="Cambria"/>
                <a:cs typeface="Cambria"/>
              </a:rPr>
              <a:t>collations can be </a:t>
            </a:r>
            <a:r>
              <a:rPr sz="1600" spc="-10" dirty="0">
                <a:latin typeface="Cambria"/>
                <a:cs typeface="Cambria"/>
              </a:rPr>
              <a:t>used </a:t>
            </a:r>
            <a:r>
              <a:rPr sz="1600" spc="-5" dirty="0">
                <a:latin typeface="Cambria"/>
                <a:cs typeface="Cambria"/>
              </a:rPr>
              <a:t>on memory-optimized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tables.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The </a:t>
            </a:r>
            <a:r>
              <a:rPr sz="1600" spc="-10" dirty="0">
                <a:latin typeface="Cambria"/>
                <a:cs typeface="Cambria"/>
              </a:rPr>
              <a:t>sp_recompile </a:t>
            </a:r>
            <a:r>
              <a:rPr sz="1600" spc="-15" dirty="0">
                <a:latin typeface="Cambria"/>
                <a:cs typeface="Cambria"/>
              </a:rPr>
              <a:t>system </a:t>
            </a:r>
            <a:r>
              <a:rPr sz="1600" spc="-10" dirty="0">
                <a:latin typeface="Cambria"/>
                <a:cs typeface="Cambria"/>
              </a:rPr>
              <a:t>stored procedure </a:t>
            </a:r>
            <a:r>
              <a:rPr sz="1600" spc="-5" dirty="0">
                <a:latin typeface="Cambria"/>
                <a:cs typeface="Cambria"/>
              </a:rPr>
              <a:t>can be </a:t>
            </a:r>
            <a:r>
              <a:rPr sz="1600" spc="-10" dirty="0">
                <a:latin typeface="Cambria"/>
                <a:cs typeface="Cambria"/>
              </a:rPr>
              <a:t>run with </a:t>
            </a:r>
            <a:r>
              <a:rPr sz="1600" spc="-20" dirty="0">
                <a:latin typeface="Cambria"/>
                <a:cs typeface="Cambria"/>
              </a:rPr>
              <a:t>natively </a:t>
            </a:r>
            <a:r>
              <a:rPr sz="1600" spc="-5" dirty="0">
                <a:latin typeface="Cambria"/>
                <a:cs typeface="Cambria"/>
              </a:rPr>
              <a:t>compiled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procedures.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877569">
              <a:lnSpc>
                <a:spcPts val="1730"/>
              </a:lnSpc>
              <a:spcBef>
                <a:spcPts val="5"/>
              </a:spcBef>
            </a:pPr>
            <a:r>
              <a:rPr sz="1600" spc="-5" dirty="0">
                <a:latin typeface="Cambria"/>
                <a:cs typeface="Cambria"/>
              </a:rPr>
              <a:t>In </a:t>
            </a:r>
            <a:r>
              <a:rPr sz="1600" spc="-20" dirty="0">
                <a:latin typeface="Cambria"/>
                <a:cs typeface="Cambria"/>
              </a:rPr>
              <a:t>natively </a:t>
            </a:r>
            <a:r>
              <a:rPr sz="1600" spc="-5" dirty="0">
                <a:latin typeface="Cambria"/>
                <a:cs typeface="Cambria"/>
              </a:rPr>
              <a:t>compiled </a:t>
            </a:r>
            <a:r>
              <a:rPr sz="1600" spc="-10" dirty="0">
                <a:latin typeface="Cambria"/>
                <a:cs typeface="Cambria"/>
              </a:rPr>
              <a:t>procedures, </a:t>
            </a:r>
            <a:r>
              <a:rPr sz="1600" spc="-5" dirty="0">
                <a:latin typeface="Cambria"/>
                <a:cs typeface="Cambria"/>
              </a:rPr>
              <a:t>subqueries </a:t>
            </a:r>
            <a:r>
              <a:rPr sz="1600" spc="-10" dirty="0">
                <a:latin typeface="Cambria"/>
                <a:cs typeface="Cambria"/>
              </a:rPr>
              <a:t>and nested </a:t>
            </a:r>
            <a:r>
              <a:rPr sz="1600" spc="-20" dirty="0">
                <a:latin typeface="Cambria"/>
                <a:cs typeface="Cambria"/>
              </a:rPr>
              <a:t>native </a:t>
            </a:r>
            <a:r>
              <a:rPr sz="1600" spc="-10" dirty="0">
                <a:latin typeface="Cambria"/>
                <a:cs typeface="Cambria"/>
              </a:rPr>
              <a:t>procedure </a:t>
            </a:r>
            <a:r>
              <a:rPr sz="1600" spc="-5" dirty="0">
                <a:latin typeface="Cambria"/>
                <a:cs typeface="Cambria"/>
              </a:rPr>
              <a:t>calls </a:t>
            </a:r>
            <a:r>
              <a:rPr sz="1600" spc="-15" dirty="0">
                <a:latin typeface="Cambria"/>
                <a:cs typeface="Cambria"/>
              </a:rPr>
              <a:t>are  </a:t>
            </a:r>
            <a:r>
              <a:rPr sz="1600" spc="-10" dirty="0">
                <a:latin typeface="Cambria"/>
                <a:cs typeface="Cambria"/>
              </a:rPr>
              <a:t>supported.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25"/>
              </a:lnSpc>
              <a:spcBef>
                <a:spcPts val="819"/>
              </a:spcBef>
            </a:pPr>
            <a:r>
              <a:rPr sz="1600" spc="-20" dirty="0">
                <a:latin typeface="Cambria"/>
                <a:cs typeface="Cambria"/>
              </a:rPr>
              <a:t>Natively </a:t>
            </a:r>
            <a:r>
              <a:rPr sz="1600" spc="-5" dirty="0">
                <a:latin typeface="Cambria"/>
                <a:cs typeface="Cambria"/>
              </a:rPr>
              <a:t>compiled scalar User Defined </a:t>
            </a:r>
            <a:r>
              <a:rPr sz="1600" spc="-10" dirty="0">
                <a:latin typeface="Cambria"/>
                <a:cs typeface="Cambria"/>
              </a:rPr>
              <a:t>Functions </a:t>
            </a:r>
            <a:r>
              <a:rPr sz="1600" spc="-15" dirty="0">
                <a:latin typeface="Cambria"/>
                <a:cs typeface="Cambria"/>
              </a:rPr>
              <a:t>(UDFs) </a:t>
            </a:r>
            <a:r>
              <a:rPr sz="1600" spc="-5" dirty="0">
                <a:latin typeface="Cambria"/>
                <a:cs typeface="Cambria"/>
              </a:rPr>
              <a:t>can be used in </a:t>
            </a:r>
            <a:r>
              <a:rPr sz="1600" spc="-10" dirty="0">
                <a:latin typeface="Cambria"/>
                <a:cs typeface="Cambria"/>
              </a:rPr>
              <a:t>the </a:t>
            </a:r>
            <a:r>
              <a:rPr sz="1600" spc="-5" dirty="0">
                <a:latin typeface="Cambria"/>
                <a:cs typeface="Cambria"/>
              </a:rPr>
              <a:t>same </a:t>
            </a:r>
            <a:r>
              <a:rPr sz="1600" spc="-25" dirty="0">
                <a:latin typeface="Cambria"/>
                <a:cs typeface="Cambria"/>
              </a:rPr>
              <a:t>way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Cambria"/>
                <a:cs typeface="Cambria"/>
              </a:rPr>
              <a:t>built-in scalar </a:t>
            </a:r>
            <a:r>
              <a:rPr sz="1600" spc="-10" dirty="0">
                <a:latin typeface="Cambria"/>
                <a:cs typeface="Cambria"/>
              </a:rPr>
              <a:t>functions and </a:t>
            </a:r>
            <a:r>
              <a:rPr sz="1600" spc="-5" dirty="0">
                <a:latin typeface="Cambria"/>
                <a:cs typeface="Cambria"/>
              </a:rPr>
              <a:t>can </a:t>
            </a:r>
            <a:r>
              <a:rPr sz="1600" spc="-10" dirty="0">
                <a:latin typeface="Cambria"/>
                <a:cs typeface="Cambria"/>
              </a:rPr>
              <a:t>also </a:t>
            </a:r>
            <a:r>
              <a:rPr sz="1600" spc="-5" dirty="0">
                <a:latin typeface="Cambria"/>
                <a:cs typeface="Cambria"/>
              </a:rPr>
              <a:t>be </a:t>
            </a:r>
            <a:r>
              <a:rPr sz="1600" spc="-10" dirty="0">
                <a:latin typeface="Cambria"/>
                <a:cs typeface="Cambria"/>
              </a:rPr>
              <a:t>altered </a:t>
            </a:r>
            <a:r>
              <a:rPr sz="1600" spc="-5" dirty="0">
                <a:latin typeface="Cambria"/>
                <a:cs typeface="Cambria"/>
              </a:rPr>
              <a:t>or </a:t>
            </a:r>
            <a:r>
              <a:rPr sz="1600" spc="-10" dirty="0">
                <a:latin typeface="Cambria"/>
                <a:cs typeface="Cambria"/>
              </a:rPr>
              <a:t>dropped after their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creation.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1289" y="6432711"/>
            <a:ext cx="153606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ts val="1425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© Aptech</a:t>
            </a:r>
            <a:r>
              <a:rPr sz="1200" spc="-10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Ltd.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8326" y="6432711"/>
            <a:ext cx="2037714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425"/>
              </a:lnSpc>
            </a:pP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Enhancements in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SQL</a:t>
            </a:r>
            <a:r>
              <a:rPr sz="1200" spc="-9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2016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65925" y="6657314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98916" y="6657314"/>
            <a:ext cx="230504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15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906" y="2513838"/>
            <a:ext cx="8287511" cy="2016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0906" y="2513838"/>
            <a:ext cx="8288020" cy="2016760"/>
          </a:xfrm>
          <a:custGeom>
            <a:avLst/>
            <a:gdLst/>
            <a:ahLst/>
            <a:cxnLst/>
            <a:rect l="l" t="t" r="r" b="b"/>
            <a:pathLst>
              <a:path w="8288020" h="201676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40" y="153082"/>
                </a:lnTo>
                <a:lnTo>
                  <a:pt x="82428" y="115591"/>
                </a:lnTo>
                <a:lnTo>
                  <a:pt x="115578" y="82440"/>
                </a:lnTo>
                <a:lnTo>
                  <a:pt x="153069" y="54149"/>
                </a:lnTo>
                <a:lnTo>
                  <a:pt x="194382" y="31239"/>
                </a:lnTo>
                <a:lnTo>
                  <a:pt x="238997" y="14231"/>
                </a:lnTo>
                <a:lnTo>
                  <a:pt x="286395" y="3644"/>
                </a:lnTo>
                <a:lnTo>
                  <a:pt x="336054" y="0"/>
                </a:lnTo>
                <a:lnTo>
                  <a:pt x="7951470" y="0"/>
                </a:lnTo>
                <a:lnTo>
                  <a:pt x="8001117" y="3644"/>
                </a:lnTo>
                <a:lnTo>
                  <a:pt x="8048507" y="14231"/>
                </a:lnTo>
                <a:lnTo>
                  <a:pt x="8093117" y="31239"/>
                </a:lnTo>
                <a:lnTo>
                  <a:pt x="8134429" y="54149"/>
                </a:lnTo>
                <a:lnTo>
                  <a:pt x="8171920" y="82440"/>
                </a:lnTo>
                <a:lnTo>
                  <a:pt x="8205071" y="115591"/>
                </a:lnTo>
                <a:lnTo>
                  <a:pt x="8233362" y="153082"/>
                </a:lnTo>
                <a:lnTo>
                  <a:pt x="8256272" y="194394"/>
                </a:lnTo>
                <a:lnTo>
                  <a:pt x="8273280" y="239004"/>
                </a:lnTo>
                <a:lnTo>
                  <a:pt x="8283867" y="286394"/>
                </a:lnTo>
                <a:lnTo>
                  <a:pt x="8287511" y="336041"/>
                </a:lnTo>
                <a:lnTo>
                  <a:pt x="8287511" y="1680209"/>
                </a:lnTo>
                <a:lnTo>
                  <a:pt x="8283867" y="1729857"/>
                </a:lnTo>
                <a:lnTo>
                  <a:pt x="8273280" y="1777247"/>
                </a:lnTo>
                <a:lnTo>
                  <a:pt x="8256272" y="1821857"/>
                </a:lnTo>
                <a:lnTo>
                  <a:pt x="8233362" y="1863169"/>
                </a:lnTo>
                <a:lnTo>
                  <a:pt x="8205071" y="1900660"/>
                </a:lnTo>
                <a:lnTo>
                  <a:pt x="8171920" y="1933811"/>
                </a:lnTo>
                <a:lnTo>
                  <a:pt x="8134429" y="1962102"/>
                </a:lnTo>
                <a:lnTo>
                  <a:pt x="8093117" y="1985012"/>
                </a:lnTo>
                <a:lnTo>
                  <a:pt x="8048507" y="2002020"/>
                </a:lnTo>
                <a:lnTo>
                  <a:pt x="8001117" y="2012607"/>
                </a:lnTo>
                <a:lnTo>
                  <a:pt x="7951470" y="2016252"/>
                </a:lnTo>
                <a:lnTo>
                  <a:pt x="336054" y="2016252"/>
                </a:lnTo>
                <a:lnTo>
                  <a:pt x="286395" y="2012607"/>
                </a:lnTo>
                <a:lnTo>
                  <a:pt x="238997" y="2002020"/>
                </a:lnTo>
                <a:lnTo>
                  <a:pt x="194382" y="1985012"/>
                </a:lnTo>
                <a:lnTo>
                  <a:pt x="153069" y="1962102"/>
                </a:lnTo>
                <a:lnTo>
                  <a:pt x="115578" y="1933811"/>
                </a:lnTo>
                <a:lnTo>
                  <a:pt x="82428" y="1900660"/>
                </a:lnTo>
                <a:lnTo>
                  <a:pt x="54140" y="1863169"/>
                </a:lnTo>
                <a:lnTo>
                  <a:pt x="31233" y="1821857"/>
                </a:lnTo>
                <a:lnTo>
                  <a:pt x="14228" y="1777247"/>
                </a:lnTo>
                <a:lnTo>
                  <a:pt x="3643" y="1729857"/>
                </a:lnTo>
                <a:lnTo>
                  <a:pt x="0" y="1680209"/>
                </a:lnTo>
                <a:lnTo>
                  <a:pt x="0" y="336041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7639" y="3380994"/>
            <a:ext cx="1327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o  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289" y="6432711"/>
            <a:ext cx="153606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ts val="1425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© Aptech</a:t>
            </a:r>
            <a:r>
              <a:rPr sz="1200" spc="-10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Ltd.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8326" y="6432711"/>
            <a:ext cx="2037714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425"/>
              </a:lnSpc>
            </a:pP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Enhancements in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SQL</a:t>
            </a:r>
            <a:r>
              <a:rPr sz="1200" spc="-9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2016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5925" y="6657314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98916" y="6657314"/>
            <a:ext cx="230504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16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2344" y="3380994"/>
            <a:ext cx="69424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number of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partition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{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Example: (PARTITIONS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(8))</a:t>
            </a:r>
            <a:r>
              <a:rPr sz="1400" b="1" spc="-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comma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separated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list of partitions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numbers: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{Example:</a:t>
            </a:r>
            <a:r>
              <a:rPr sz="1400" b="1" spc="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(PARTITIONS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639" y="3807714"/>
            <a:ext cx="1198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(1,2,3,4))}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639" y="4020769"/>
            <a:ext cx="132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2344" y="4020769"/>
            <a:ext cx="69424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range with the keyword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TO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{Example: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(PARTITIONS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(1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TO</a:t>
            </a:r>
            <a:r>
              <a:rPr sz="1400" b="1" spc="-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4))}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combination of the two above {Example: (PARTITIONS (1,2 TO</a:t>
            </a:r>
            <a:r>
              <a:rPr sz="1400" b="1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4))}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639" y="1196721"/>
            <a:ext cx="7521575" cy="221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TRUNCATE_TABLE WITH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PARTITION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420370" marR="5080" algn="ctr">
              <a:lnSpc>
                <a:spcPts val="1939"/>
              </a:lnSpc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Truncates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specific partitions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large partitioned tables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be truncated  which simplifies and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speeds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up maintenance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such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tables.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TRUNCATE TABLE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[database].[schema].[table]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WITH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(PARTITIONS</a:t>
            </a:r>
            <a:r>
              <a:rPr sz="1400" b="1" spc="8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[partition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number expression]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|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[range]</a:t>
            </a:r>
            <a:r>
              <a:rPr sz="1400" b="1" spc="-5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Where the Partitions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argument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can</a:t>
            </a:r>
            <a:r>
              <a:rPr sz="1400" b="1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be: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140" y="4742179"/>
            <a:ext cx="5159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For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example: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TRUNCATE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dbo.SampleTbl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WITH (PARTITIONS (1, 4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TO</a:t>
            </a:r>
            <a:r>
              <a:rPr sz="1400" spc="-1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8));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5063" y="452120"/>
            <a:ext cx="877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635" algn="l"/>
              </a:tabLst>
            </a:pP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-SQL Enhancements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2-4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391" y="3601592"/>
            <a:ext cx="76142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DROP IF statement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also be used with columns, views, indexes,  databases, users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and so</a:t>
            </a:r>
            <a:r>
              <a:rPr sz="20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1822" y="2073401"/>
            <a:ext cx="7345680" cy="935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822" y="2073401"/>
            <a:ext cx="7345680" cy="935990"/>
          </a:xfrm>
          <a:custGeom>
            <a:avLst/>
            <a:gdLst/>
            <a:ahLst/>
            <a:cxnLst/>
            <a:rect l="l" t="t" r="r" b="b"/>
            <a:pathLst>
              <a:path w="7345680" h="935989">
                <a:moveTo>
                  <a:pt x="0" y="155955"/>
                </a:moveTo>
                <a:lnTo>
                  <a:pt x="7950" y="106671"/>
                </a:lnTo>
                <a:lnTo>
                  <a:pt x="30090" y="63861"/>
                </a:lnTo>
                <a:lnTo>
                  <a:pt x="63850" y="30097"/>
                </a:lnTo>
                <a:lnTo>
                  <a:pt x="106662" y="7953"/>
                </a:lnTo>
                <a:lnTo>
                  <a:pt x="155956" y="0"/>
                </a:lnTo>
                <a:lnTo>
                  <a:pt x="7189724" y="0"/>
                </a:lnTo>
                <a:lnTo>
                  <a:pt x="7239008" y="7953"/>
                </a:lnTo>
                <a:lnTo>
                  <a:pt x="7281818" y="30097"/>
                </a:lnTo>
                <a:lnTo>
                  <a:pt x="7315582" y="63861"/>
                </a:lnTo>
                <a:lnTo>
                  <a:pt x="7337726" y="106671"/>
                </a:lnTo>
                <a:lnTo>
                  <a:pt x="7345680" y="155955"/>
                </a:lnTo>
                <a:lnTo>
                  <a:pt x="7345680" y="779779"/>
                </a:lnTo>
                <a:lnTo>
                  <a:pt x="7337726" y="829064"/>
                </a:lnTo>
                <a:lnTo>
                  <a:pt x="7315582" y="871874"/>
                </a:lnTo>
                <a:lnTo>
                  <a:pt x="7281818" y="905638"/>
                </a:lnTo>
                <a:lnTo>
                  <a:pt x="7239008" y="927782"/>
                </a:lnTo>
                <a:lnTo>
                  <a:pt x="7189724" y="935735"/>
                </a:lnTo>
                <a:lnTo>
                  <a:pt x="155956" y="935735"/>
                </a:lnTo>
                <a:lnTo>
                  <a:pt x="106662" y="927782"/>
                </a:lnTo>
                <a:lnTo>
                  <a:pt x="63850" y="905638"/>
                </a:lnTo>
                <a:lnTo>
                  <a:pt x="30090" y="871874"/>
                </a:lnTo>
                <a:lnTo>
                  <a:pt x="7950" y="829064"/>
                </a:lnTo>
                <a:lnTo>
                  <a:pt x="0" y="779779"/>
                </a:lnTo>
                <a:lnTo>
                  <a:pt x="0" y="155955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02155" y="1196681"/>
            <a:ext cx="6204585" cy="15506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771650">
              <a:lnSpc>
                <a:spcPct val="1000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DROP TABLE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IF</a:t>
            </a:r>
            <a:r>
              <a:rPr sz="1600" b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EXISTS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Provisions to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check for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existence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 a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table before</a:t>
            </a:r>
            <a:r>
              <a:rPr sz="18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dropping.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R="129539" algn="ctr">
              <a:lnSpc>
                <a:spcPct val="100000"/>
              </a:lnSpc>
              <a:spcBef>
                <a:spcPts val="1350"/>
              </a:spcBef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DROP TABLE IF EXISTS</a:t>
            </a:r>
            <a:r>
              <a:rPr sz="1400" b="1" spc="-6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[dbo].[SampleTbl];</a:t>
            </a:r>
            <a:endParaRPr sz="1400">
              <a:latin typeface="Courier New"/>
              <a:cs typeface="Courier New"/>
            </a:endParaRPr>
          </a:p>
          <a:p>
            <a:pPr marR="128270" algn="ctr">
              <a:lnSpc>
                <a:spcPct val="100000"/>
              </a:lnSpc>
            </a:pP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Where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SampleTbl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is </a:t>
            </a:r>
            <a:r>
              <a:rPr sz="1400" b="1" spc="-10" dirty="0">
                <a:solidFill>
                  <a:srgbClr val="001F5F"/>
                </a:solidFill>
                <a:latin typeface="Courier New"/>
                <a:cs typeface="Courier New"/>
              </a:rPr>
              <a:t>the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table to </a:t>
            </a:r>
            <a:r>
              <a:rPr sz="1400" b="1" dirty="0">
                <a:solidFill>
                  <a:srgbClr val="001F5F"/>
                </a:solidFill>
                <a:latin typeface="Courier New"/>
                <a:cs typeface="Courier New"/>
              </a:rPr>
              <a:t>be</a:t>
            </a:r>
            <a:r>
              <a:rPr sz="1400" b="1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ourier New"/>
                <a:cs typeface="Courier New"/>
              </a:rPr>
              <a:t>dropped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289" y="6432711"/>
            <a:ext cx="153606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ts val="1425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© Aptech</a:t>
            </a:r>
            <a:r>
              <a:rPr sz="1200" spc="-10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Ltd.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8326" y="6432711"/>
            <a:ext cx="2037714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>
              <a:lnSpc>
                <a:spcPts val="1425"/>
              </a:lnSpc>
            </a:pP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Enhancements in </a:t>
            </a: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SQL</a:t>
            </a:r>
            <a:r>
              <a:rPr sz="1200" spc="-90" dirty="0">
                <a:solidFill>
                  <a:srgbClr val="C1C1C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C1C1C1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C1C1C1"/>
                </a:solidFill>
                <a:latin typeface="Arial"/>
                <a:cs typeface="Arial"/>
              </a:rPr>
              <a:t>2016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5925" y="6657314"/>
            <a:ext cx="19291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98916" y="6657314"/>
            <a:ext cx="230504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17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5063" y="452120"/>
            <a:ext cx="877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635" algn="l"/>
              </a:tabLst>
            </a:pP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-SQL Enhancements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3-4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228" y="1404747"/>
            <a:ext cx="910590" cy="4321810"/>
          </a:xfrm>
          <a:custGeom>
            <a:avLst/>
            <a:gdLst/>
            <a:ahLst/>
            <a:cxnLst/>
            <a:rect l="l" t="t" r="r" b="b"/>
            <a:pathLst>
              <a:path w="910590" h="4321810">
                <a:moveTo>
                  <a:pt x="15252" y="0"/>
                </a:moveTo>
                <a:lnTo>
                  <a:pt x="49022" y="34294"/>
                </a:lnTo>
                <a:lnTo>
                  <a:pt x="82141" y="68984"/>
                </a:lnTo>
                <a:lnTo>
                  <a:pt x="114612" y="104063"/>
                </a:lnTo>
                <a:lnTo>
                  <a:pt x="146433" y="139522"/>
                </a:lnTo>
                <a:lnTo>
                  <a:pt x="177605" y="175353"/>
                </a:lnTo>
                <a:lnTo>
                  <a:pt x="208127" y="211550"/>
                </a:lnTo>
                <a:lnTo>
                  <a:pt x="238000" y="248104"/>
                </a:lnTo>
                <a:lnTo>
                  <a:pt x="267224" y="285008"/>
                </a:lnTo>
                <a:lnTo>
                  <a:pt x="295798" y="322254"/>
                </a:lnTo>
                <a:lnTo>
                  <a:pt x="323722" y="359834"/>
                </a:lnTo>
                <a:lnTo>
                  <a:pt x="350997" y="397741"/>
                </a:lnTo>
                <a:lnTo>
                  <a:pt x="377623" y="435967"/>
                </a:lnTo>
                <a:lnTo>
                  <a:pt x="403600" y="474504"/>
                </a:lnTo>
                <a:lnTo>
                  <a:pt x="428927" y="513344"/>
                </a:lnTo>
                <a:lnTo>
                  <a:pt x="453604" y="552481"/>
                </a:lnTo>
                <a:lnTo>
                  <a:pt x="477633" y="591905"/>
                </a:lnTo>
                <a:lnTo>
                  <a:pt x="501011" y="631611"/>
                </a:lnTo>
                <a:lnTo>
                  <a:pt x="523741" y="671589"/>
                </a:lnTo>
                <a:lnTo>
                  <a:pt x="545821" y="711832"/>
                </a:lnTo>
                <a:lnTo>
                  <a:pt x="567251" y="752333"/>
                </a:lnTo>
                <a:lnTo>
                  <a:pt x="588032" y="793083"/>
                </a:lnTo>
                <a:lnTo>
                  <a:pt x="608164" y="834076"/>
                </a:lnTo>
                <a:lnTo>
                  <a:pt x="627646" y="875303"/>
                </a:lnTo>
                <a:lnTo>
                  <a:pt x="646479" y="916756"/>
                </a:lnTo>
                <a:lnTo>
                  <a:pt x="664663" y="958429"/>
                </a:lnTo>
                <a:lnTo>
                  <a:pt x="682197" y="1000313"/>
                </a:lnTo>
                <a:lnTo>
                  <a:pt x="699082" y="1042401"/>
                </a:lnTo>
                <a:lnTo>
                  <a:pt x="715317" y="1084685"/>
                </a:lnTo>
                <a:lnTo>
                  <a:pt x="730903" y="1127157"/>
                </a:lnTo>
                <a:lnTo>
                  <a:pt x="745839" y="1169809"/>
                </a:lnTo>
                <a:lnTo>
                  <a:pt x="760126" y="1212635"/>
                </a:lnTo>
                <a:lnTo>
                  <a:pt x="773764" y="1255626"/>
                </a:lnTo>
                <a:lnTo>
                  <a:pt x="786752" y="1298774"/>
                </a:lnTo>
                <a:lnTo>
                  <a:pt x="799091" y="1342073"/>
                </a:lnTo>
                <a:lnTo>
                  <a:pt x="810780" y="1385513"/>
                </a:lnTo>
                <a:lnTo>
                  <a:pt x="821820" y="1429088"/>
                </a:lnTo>
                <a:lnTo>
                  <a:pt x="832211" y="1472790"/>
                </a:lnTo>
                <a:lnTo>
                  <a:pt x="841952" y="1516611"/>
                </a:lnTo>
                <a:lnTo>
                  <a:pt x="851044" y="1560543"/>
                </a:lnTo>
                <a:lnTo>
                  <a:pt x="859486" y="1604579"/>
                </a:lnTo>
                <a:lnTo>
                  <a:pt x="867279" y="1648711"/>
                </a:lnTo>
                <a:lnTo>
                  <a:pt x="874422" y="1692932"/>
                </a:lnTo>
                <a:lnTo>
                  <a:pt x="880917" y="1737233"/>
                </a:lnTo>
                <a:lnTo>
                  <a:pt x="886761" y="1781607"/>
                </a:lnTo>
                <a:lnTo>
                  <a:pt x="891957" y="1826047"/>
                </a:lnTo>
                <a:lnTo>
                  <a:pt x="896502" y="1870544"/>
                </a:lnTo>
                <a:lnTo>
                  <a:pt x="900399" y="1915091"/>
                </a:lnTo>
                <a:lnTo>
                  <a:pt x="903646" y="1959681"/>
                </a:lnTo>
                <a:lnTo>
                  <a:pt x="906244" y="2004305"/>
                </a:lnTo>
                <a:lnTo>
                  <a:pt x="908192" y="2048956"/>
                </a:lnTo>
                <a:lnTo>
                  <a:pt x="909491" y="2093626"/>
                </a:lnTo>
                <a:lnTo>
                  <a:pt x="910140" y="2138308"/>
                </a:lnTo>
                <a:lnTo>
                  <a:pt x="910140" y="2182993"/>
                </a:lnTo>
                <a:lnTo>
                  <a:pt x="909491" y="2227675"/>
                </a:lnTo>
                <a:lnTo>
                  <a:pt x="908192" y="2272345"/>
                </a:lnTo>
                <a:lnTo>
                  <a:pt x="906244" y="2316996"/>
                </a:lnTo>
                <a:lnTo>
                  <a:pt x="903646" y="2361620"/>
                </a:lnTo>
                <a:lnTo>
                  <a:pt x="900399" y="2406210"/>
                </a:lnTo>
                <a:lnTo>
                  <a:pt x="896502" y="2450757"/>
                </a:lnTo>
                <a:lnTo>
                  <a:pt x="891957" y="2495254"/>
                </a:lnTo>
                <a:lnTo>
                  <a:pt x="886761" y="2539694"/>
                </a:lnTo>
                <a:lnTo>
                  <a:pt x="880917" y="2584068"/>
                </a:lnTo>
                <a:lnTo>
                  <a:pt x="874422" y="2628369"/>
                </a:lnTo>
                <a:lnTo>
                  <a:pt x="867279" y="2672590"/>
                </a:lnTo>
                <a:lnTo>
                  <a:pt x="859486" y="2716722"/>
                </a:lnTo>
                <a:lnTo>
                  <a:pt x="851044" y="2760758"/>
                </a:lnTo>
                <a:lnTo>
                  <a:pt x="841952" y="2804690"/>
                </a:lnTo>
                <a:lnTo>
                  <a:pt x="832211" y="2848511"/>
                </a:lnTo>
                <a:lnTo>
                  <a:pt x="821820" y="2892213"/>
                </a:lnTo>
                <a:lnTo>
                  <a:pt x="810780" y="2935788"/>
                </a:lnTo>
                <a:lnTo>
                  <a:pt x="799091" y="2979228"/>
                </a:lnTo>
                <a:lnTo>
                  <a:pt x="786752" y="3022527"/>
                </a:lnTo>
                <a:lnTo>
                  <a:pt x="773764" y="3065675"/>
                </a:lnTo>
                <a:lnTo>
                  <a:pt x="760126" y="3108666"/>
                </a:lnTo>
                <a:lnTo>
                  <a:pt x="745839" y="3151492"/>
                </a:lnTo>
                <a:lnTo>
                  <a:pt x="730903" y="3194144"/>
                </a:lnTo>
                <a:lnTo>
                  <a:pt x="715317" y="3236616"/>
                </a:lnTo>
                <a:lnTo>
                  <a:pt x="699082" y="3278900"/>
                </a:lnTo>
                <a:lnTo>
                  <a:pt x="682197" y="3320988"/>
                </a:lnTo>
                <a:lnTo>
                  <a:pt x="664663" y="3362872"/>
                </a:lnTo>
                <a:lnTo>
                  <a:pt x="646479" y="3404545"/>
                </a:lnTo>
                <a:lnTo>
                  <a:pt x="627646" y="3445998"/>
                </a:lnTo>
                <a:lnTo>
                  <a:pt x="608164" y="3487225"/>
                </a:lnTo>
                <a:lnTo>
                  <a:pt x="588032" y="3528218"/>
                </a:lnTo>
                <a:lnTo>
                  <a:pt x="567251" y="3568968"/>
                </a:lnTo>
                <a:lnTo>
                  <a:pt x="545821" y="3609469"/>
                </a:lnTo>
                <a:lnTo>
                  <a:pt x="523741" y="3649712"/>
                </a:lnTo>
                <a:lnTo>
                  <a:pt x="501011" y="3689690"/>
                </a:lnTo>
                <a:lnTo>
                  <a:pt x="477633" y="3729396"/>
                </a:lnTo>
                <a:lnTo>
                  <a:pt x="453604" y="3768820"/>
                </a:lnTo>
                <a:lnTo>
                  <a:pt x="428927" y="3807957"/>
                </a:lnTo>
                <a:lnTo>
                  <a:pt x="403600" y="3846797"/>
                </a:lnTo>
                <a:lnTo>
                  <a:pt x="377623" y="3885334"/>
                </a:lnTo>
                <a:lnTo>
                  <a:pt x="350997" y="3923560"/>
                </a:lnTo>
                <a:lnTo>
                  <a:pt x="323722" y="3961467"/>
                </a:lnTo>
                <a:lnTo>
                  <a:pt x="295798" y="3999047"/>
                </a:lnTo>
                <a:lnTo>
                  <a:pt x="267224" y="4036293"/>
                </a:lnTo>
                <a:lnTo>
                  <a:pt x="238000" y="4073197"/>
                </a:lnTo>
                <a:lnTo>
                  <a:pt x="208127" y="4109751"/>
                </a:lnTo>
                <a:lnTo>
                  <a:pt x="177605" y="4145948"/>
                </a:lnTo>
                <a:lnTo>
                  <a:pt x="146433" y="4181779"/>
                </a:lnTo>
                <a:lnTo>
                  <a:pt x="114612" y="4217238"/>
                </a:lnTo>
                <a:lnTo>
                  <a:pt x="82141" y="4252317"/>
                </a:lnTo>
                <a:lnTo>
                  <a:pt x="49022" y="4287007"/>
                </a:lnTo>
                <a:lnTo>
                  <a:pt x="15252" y="4321302"/>
                </a:lnTo>
                <a:lnTo>
                  <a:pt x="0" y="4306049"/>
                </a:lnTo>
                <a:lnTo>
                  <a:pt x="33851" y="4271666"/>
                </a:lnTo>
                <a:lnTo>
                  <a:pt x="67046" y="4236883"/>
                </a:lnTo>
                <a:lnTo>
                  <a:pt x="99583" y="4201707"/>
                </a:lnTo>
                <a:lnTo>
                  <a:pt x="131463" y="4166147"/>
                </a:lnTo>
                <a:lnTo>
                  <a:pt x="162685" y="4130209"/>
                </a:lnTo>
                <a:lnTo>
                  <a:pt x="193251" y="4093903"/>
                </a:lnTo>
                <a:lnTo>
                  <a:pt x="223158" y="4057235"/>
                </a:lnTo>
                <a:lnTo>
                  <a:pt x="252409" y="4020214"/>
                </a:lnTo>
                <a:lnTo>
                  <a:pt x="281002" y="3982847"/>
                </a:lnTo>
                <a:lnTo>
                  <a:pt x="308938" y="3945143"/>
                </a:lnTo>
                <a:lnTo>
                  <a:pt x="336217" y="3907109"/>
                </a:lnTo>
                <a:lnTo>
                  <a:pt x="362838" y="3868753"/>
                </a:lnTo>
                <a:lnTo>
                  <a:pt x="388802" y="3830083"/>
                </a:lnTo>
                <a:lnTo>
                  <a:pt x="414109" y="3791106"/>
                </a:lnTo>
                <a:lnTo>
                  <a:pt x="438758" y="3751831"/>
                </a:lnTo>
                <a:lnTo>
                  <a:pt x="462750" y="3712266"/>
                </a:lnTo>
                <a:lnTo>
                  <a:pt x="486085" y="3672418"/>
                </a:lnTo>
                <a:lnTo>
                  <a:pt x="508763" y="3632295"/>
                </a:lnTo>
                <a:lnTo>
                  <a:pt x="530783" y="3591905"/>
                </a:lnTo>
                <a:lnTo>
                  <a:pt x="552145" y="3551256"/>
                </a:lnTo>
                <a:lnTo>
                  <a:pt x="572851" y="3510356"/>
                </a:lnTo>
                <a:lnTo>
                  <a:pt x="592899" y="3469212"/>
                </a:lnTo>
                <a:lnTo>
                  <a:pt x="612290" y="3427832"/>
                </a:lnTo>
                <a:lnTo>
                  <a:pt x="631023" y="3386225"/>
                </a:lnTo>
                <a:lnTo>
                  <a:pt x="649100" y="3344398"/>
                </a:lnTo>
                <a:lnTo>
                  <a:pt x="666519" y="3302359"/>
                </a:lnTo>
                <a:lnTo>
                  <a:pt x="683280" y="3260116"/>
                </a:lnTo>
                <a:lnTo>
                  <a:pt x="699384" y="3217677"/>
                </a:lnTo>
                <a:lnTo>
                  <a:pt x="714831" y="3175049"/>
                </a:lnTo>
                <a:lnTo>
                  <a:pt x="729621" y="3132240"/>
                </a:lnTo>
                <a:lnTo>
                  <a:pt x="743753" y="3089259"/>
                </a:lnTo>
                <a:lnTo>
                  <a:pt x="757228" y="3046112"/>
                </a:lnTo>
                <a:lnTo>
                  <a:pt x="770046" y="3002809"/>
                </a:lnTo>
                <a:lnTo>
                  <a:pt x="782206" y="2959356"/>
                </a:lnTo>
                <a:lnTo>
                  <a:pt x="793709" y="2915763"/>
                </a:lnTo>
                <a:lnTo>
                  <a:pt x="804555" y="2872035"/>
                </a:lnTo>
                <a:lnTo>
                  <a:pt x="814743" y="2828182"/>
                </a:lnTo>
                <a:lnTo>
                  <a:pt x="824274" y="2784211"/>
                </a:lnTo>
                <a:lnTo>
                  <a:pt x="833148" y="2740131"/>
                </a:lnTo>
                <a:lnTo>
                  <a:pt x="841365" y="2695948"/>
                </a:lnTo>
                <a:lnTo>
                  <a:pt x="848924" y="2651671"/>
                </a:lnTo>
                <a:lnTo>
                  <a:pt x="855826" y="2607307"/>
                </a:lnTo>
                <a:lnTo>
                  <a:pt x="862070" y="2562865"/>
                </a:lnTo>
                <a:lnTo>
                  <a:pt x="867657" y="2518352"/>
                </a:lnTo>
                <a:lnTo>
                  <a:pt x="872587" y="2473777"/>
                </a:lnTo>
                <a:lnTo>
                  <a:pt x="876860" y="2429146"/>
                </a:lnTo>
                <a:lnTo>
                  <a:pt x="880475" y="2384469"/>
                </a:lnTo>
                <a:lnTo>
                  <a:pt x="883433" y="2339752"/>
                </a:lnTo>
                <a:lnTo>
                  <a:pt x="885734" y="2295004"/>
                </a:lnTo>
                <a:lnTo>
                  <a:pt x="887377" y="2250232"/>
                </a:lnTo>
                <a:lnTo>
                  <a:pt x="888363" y="2205444"/>
                </a:lnTo>
                <a:lnTo>
                  <a:pt x="888692" y="2160649"/>
                </a:lnTo>
                <a:lnTo>
                  <a:pt x="888363" y="2115854"/>
                </a:lnTo>
                <a:lnTo>
                  <a:pt x="887377" y="2071066"/>
                </a:lnTo>
                <a:lnTo>
                  <a:pt x="885734" y="2026294"/>
                </a:lnTo>
                <a:lnTo>
                  <a:pt x="883433" y="1981546"/>
                </a:lnTo>
                <a:lnTo>
                  <a:pt x="880475" y="1936829"/>
                </a:lnTo>
                <a:lnTo>
                  <a:pt x="876860" y="1892151"/>
                </a:lnTo>
                <a:lnTo>
                  <a:pt x="872587" y="1847521"/>
                </a:lnTo>
                <a:lnTo>
                  <a:pt x="867657" y="1802945"/>
                </a:lnTo>
                <a:lnTo>
                  <a:pt x="862070" y="1758432"/>
                </a:lnTo>
                <a:lnTo>
                  <a:pt x="855826" y="1713990"/>
                </a:lnTo>
                <a:lnTo>
                  <a:pt x="848924" y="1669627"/>
                </a:lnTo>
                <a:lnTo>
                  <a:pt x="841365" y="1625350"/>
                </a:lnTo>
                <a:lnTo>
                  <a:pt x="833148" y="1581167"/>
                </a:lnTo>
                <a:lnTo>
                  <a:pt x="824274" y="1537086"/>
                </a:lnTo>
                <a:lnTo>
                  <a:pt x="814743" y="1493115"/>
                </a:lnTo>
                <a:lnTo>
                  <a:pt x="804555" y="1449262"/>
                </a:lnTo>
                <a:lnTo>
                  <a:pt x="793709" y="1405534"/>
                </a:lnTo>
                <a:lnTo>
                  <a:pt x="782206" y="1361940"/>
                </a:lnTo>
                <a:lnTo>
                  <a:pt x="770046" y="1318488"/>
                </a:lnTo>
                <a:lnTo>
                  <a:pt x="757228" y="1275184"/>
                </a:lnTo>
                <a:lnTo>
                  <a:pt x="743753" y="1232038"/>
                </a:lnTo>
                <a:lnTo>
                  <a:pt x="729621" y="1189056"/>
                </a:lnTo>
                <a:lnTo>
                  <a:pt x="714831" y="1146247"/>
                </a:lnTo>
                <a:lnTo>
                  <a:pt x="699384" y="1103619"/>
                </a:lnTo>
                <a:lnTo>
                  <a:pt x="683280" y="1061180"/>
                </a:lnTo>
                <a:lnTo>
                  <a:pt x="666519" y="1018936"/>
                </a:lnTo>
                <a:lnTo>
                  <a:pt x="649100" y="976897"/>
                </a:lnTo>
                <a:lnTo>
                  <a:pt x="631023" y="935070"/>
                </a:lnTo>
                <a:lnTo>
                  <a:pt x="612290" y="893462"/>
                </a:lnTo>
                <a:lnTo>
                  <a:pt x="592899" y="852083"/>
                </a:lnTo>
                <a:lnTo>
                  <a:pt x="572851" y="810939"/>
                </a:lnTo>
                <a:lnTo>
                  <a:pt x="552145" y="770038"/>
                </a:lnTo>
                <a:lnTo>
                  <a:pt x="530783" y="729389"/>
                </a:lnTo>
                <a:lnTo>
                  <a:pt x="508763" y="688999"/>
                </a:lnTo>
                <a:lnTo>
                  <a:pt x="486085" y="648876"/>
                </a:lnTo>
                <a:lnTo>
                  <a:pt x="462750" y="609027"/>
                </a:lnTo>
                <a:lnTo>
                  <a:pt x="438758" y="569462"/>
                </a:lnTo>
                <a:lnTo>
                  <a:pt x="414109" y="530186"/>
                </a:lnTo>
                <a:lnTo>
                  <a:pt x="388802" y="491210"/>
                </a:lnTo>
                <a:lnTo>
                  <a:pt x="362838" y="452539"/>
                </a:lnTo>
                <a:lnTo>
                  <a:pt x="336217" y="414183"/>
                </a:lnTo>
                <a:lnTo>
                  <a:pt x="308938" y="376148"/>
                </a:lnTo>
                <a:lnTo>
                  <a:pt x="281002" y="338444"/>
                </a:lnTo>
                <a:lnTo>
                  <a:pt x="252409" y="301077"/>
                </a:lnTo>
                <a:lnTo>
                  <a:pt x="223158" y="264055"/>
                </a:lnTo>
                <a:lnTo>
                  <a:pt x="193251" y="227387"/>
                </a:lnTo>
                <a:lnTo>
                  <a:pt x="162685" y="191081"/>
                </a:lnTo>
                <a:lnTo>
                  <a:pt x="131463" y="155143"/>
                </a:lnTo>
                <a:lnTo>
                  <a:pt x="99583" y="119582"/>
                </a:lnTo>
                <a:lnTo>
                  <a:pt x="67046" y="84406"/>
                </a:lnTo>
                <a:lnTo>
                  <a:pt x="33851" y="49622"/>
                </a:lnTo>
                <a:lnTo>
                  <a:pt x="0" y="15240"/>
                </a:lnTo>
                <a:lnTo>
                  <a:pt x="15252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176" y="1498091"/>
            <a:ext cx="8217408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524" y="1440180"/>
            <a:ext cx="536447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2116835"/>
            <a:ext cx="7844028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904" y="2058923"/>
            <a:ext cx="536448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5296" y="2735579"/>
            <a:ext cx="7638288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19" y="2677667"/>
            <a:ext cx="536448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0827" y="3354323"/>
            <a:ext cx="7572756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5652" y="3296411"/>
            <a:ext cx="536447" cy="536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5296" y="3974591"/>
            <a:ext cx="7638288" cy="419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0119" y="3916679"/>
            <a:ext cx="536448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4593335"/>
            <a:ext cx="7844028" cy="41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904" y="4535423"/>
            <a:ext cx="536448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176" y="5212079"/>
            <a:ext cx="8217408" cy="420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20"/>
              </a:spcBef>
            </a:pPr>
            <a:r>
              <a:rPr spc="-10" dirty="0"/>
              <a:t>Scripts </a:t>
            </a:r>
            <a:r>
              <a:rPr spc="-5" dirty="0"/>
              <a:t>in R </a:t>
            </a:r>
            <a:r>
              <a:rPr spc="-10" dirty="0"/>
              <a:t>language which </a:t>
            </a:r>
            <a:r>
              <a:rPr spc="-5" dirty="0"/>
              <a:t>is </a:t>
            </a:r>
            <a:r>
              <a:rPr spc="-10" dirty="0"/>
              <a:t>used </a:t>
            </a:r>
            <a:r>
              <a:rPr spc="-5" dirty="0"/>
              <a:t>for </a:t>
            </a:r>
            <a:r>
              <a:rPr spc="-10" dirty="0"/>
              <a:t>data science and advanced analytics are supported with </a:t>
            </a:r>
            <a:r>
              <a:rPr spc="-5" dirty="0"/>
              <a:t>the </a:t>
            </a:r>
            <a:r>
              <a:rPr spc="-10" dirty="0"/>
              <a:t>stored  procedure</a:t>
            </a:r>
            <a:r>
              <a:rPr spc="10" dirty="0"/>
              <a:t> </a:t>
            </a:r>
            <a:r>
              <a:rPr spc="-10" dirty="0"/>
              <a:t>sp_execute_external_script.</a:t>
            </a: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  <a:spcBef>
                <a:spcPts val="1035"/>
              </a:spcBef>
            </a:pPr>
            <a:r>
              <a:rPr spc="-25" dirty="0"/>
              <a:t>Temporal </a:t>
            </a:r>
            <a:r>
              <a:rPr spc="-5" dirty="0"/>
              <a:t>tables can be </a:t>
            </a:r>
            <a:r>
              <a:rPr spc="-10" dirty="0"/>
              <a:t>queried </a:t>
            </a:r>
            <a:r>
              <a:rPr spc="-5" dirty="0"/>
              <a:t>to </a:t>
            </a:r>
            <a:r>
              <a:rPr spc="-10" dirty="0"/>
              <a:t>retrieve historical row</a:t>
            </a:r>
            <a:r>
              <a:rPr spc="140" dirty="0"/>
              <a:t> </a:t>
            </a:r>
            <a:r>
              <a:rPr spc="-10" dirty="0"/>
              <a:t>data.</a:t>
            </a:r>
          </a:p>
          <a:p>
            <a:pPr marL="655955" marR="3159125" indent="-65405">
              <a:lnSpc>
                <a:spcPct val="312400"/>
              </a:lnSpc>
            </a:pPr>
            <a:r>
              <a:rPr spc="-5" dirty="0"/>
              <a:t>FOR JSON clause can be </a:t>
            </a:r>
            <a:r>
              <a:rPr spc="-10" dirty="0"/>
              <a:t>used </a:t>
            </a:r>
            <a:r>
              <a:rPr spc="-5" dirty="0"/>
              <a:t>to </a:t>
            </a:r>
            <a:r>
              <a:rPr spc="-10" dirty="0"/>
              <a:t>convert </a:t>
            </a:r>
            <a:r>
              <a:rPr spc="-5" dirty="0"/>
              <a:t>tabular </a:t>
            </a:r>
            <a:r>
              <a:rPr spc="-10" dirty="0"/>
              <a:t>data.  Dynamic Data Masking </a:t>
            </a:r>
            <a:r>
              <a:rPr spc="-5" dirty="0"/>
              <a:t>is</a:t>
            </a:r>
            <a:r>
              <a:rPr spc="75" dirty="0"/>
              <a:t> </a:t>
            </a:r>
            <a:r>
              <a:rPr spc="-5" dirty="0"/>
              <a:t>supported.</a:t>
            </a: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591185" marR="100330">
              <a:lnSpc>
                <a:spcPts val="1340"/>
              </a:lnSpc>
            </a:pPr>
            <a:r>
              <a:rPr spc="-10" dirty="0"/>
              <a:t>Addition </a:t>
            </a:r>
            <a:r>
              <a:rPr spc="-5" dirty="0"/>
              <a:t>of </a:t>
            </a:r>
            <a:r>
              <a:rPr spc="-10" dirty="0"/>
              <a:t>spool operators </a:t>
            </a:r>
            <a:r>
              <a:rPr spc="-5" dirty="0"/>
              <a:t>to </a:t>
            </a:r>
            <a:r>
              <a:rPr spc="-10" dirty="0"/>
              <a:t>query plan can </a:t>
            </a:r>
            <a:r>
              <a:rPr spc="-5" dirty="0"/>
              <a:t>be </a:t>
            </a:r>
            <a:r>
              <a:rPr spc="-10" dirty="0"/>
              <a:t>prevented using NO_PERFORMANCE_SPOOL  query</a:t>
            </a:r>
            <a:r>
              <a:rPr dirty="0"/>
              <a:t> </a:t>
            </a:r>
            <a:r>
              <a:rPr spc="-10" dirty="0"/>
              <a:t>hint.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86080" marR="739140">
              <a:lnSpc>
                <a:spcPts val="1340"/>
              </a:lnSpc>
            </a:pPr>
            <a:r>
              <a:rPr spc="-5" dirty="0"/>
              <a:t>The </a:t>
            </a:r>
            <a:r>
              <a:rPr spc="-10" dirty="0"/>
              <a:t>MAXDOP option </a:t>
            </a:r>
            <a:r>
              <a:rPr spc="-5" dirty="0"/>
              <a:t>can be </a:t>
            </a:r>
            <a:r>
              <a:rPr spc="-10" dirty="0"/>
              <a:t>added </a:t>
            </a:r>
            <a:r>
              <a:rPr spc="-5" dirty="0"/>
              <a:t>to </a:t>
            </a:r>
            <a:r>
              <a:rPr spc="-10" dirty="0"/>
              <a:t>DBCC </a:t>
            </a:r>
            <a:r>
              <a:rPr spc="-15" dirty="0"/>
              <a:t>CHECKTABLE, </a:t>
            </a:r>
            <a:r>
              <a:rPr spc="-10" dirty="0"/>
              <a:t>DBCC CHECKDB and DBCC  </a:t>
            </a:r>
            <a:r>
              <a:rPr spc="-5" dirty="0"/>
              <a:t>CHECKFILEGROUP to control the degree of</a:t>
            </a:r>
            <a:r>
              <a:rPr spc="50" dirty="0"/>
              <a:t> </a:t>
            </a:r>
            <a:r>
              <a:rPr spc="-5" dirty="0"/>
              <a:t>parallelism.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428625">
              <a:lnSpc>
                <a:spcPts val="1340"/>
              </a:lnSpc>
            </a:pPr>
            <a:r>
              <a:rPr spc="-5" dirty="0"/>
              <a:t>sp_set_session_context, the SESSION_CONTEXT function </a:t>
            </a:r>
            <a:r>
              <a:rPr spc="-10" dirty="0"/>
              <a:t>and </a:t>
            </a:r>
            <a:r>
              <a:rPr spc="-5" dirty="0"/>
              <a:t>the CURRENT_TRANSACTION_ID  function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spc="-10" dirty="0"/>
              <a:t>used </a:t>
            </a:r>
            <a:r>
              <a:rPr spc="-5" dirty="0"/>
              <a:t>to </a:t>
            </a:r>
            <a:r>
              <a:rPr spc="-10" dirty="0"/>
              <a:t>manage session</a:t>
            </a:r>
            <a:r>
              <a:rPr spc="85" dirty="0"/>
              <a:t> </a:t>
            </a:r>
            <a:r>
              <a:rPr spc="-10" dirty="0"/>
              <a:t>context.</a:t>
            </a:r>
          </a:p>
        </p:txBody>
      </p:sp>
      <p:sp>
        <p:nvSpPr>
          <p:cNvPr id="31" name="object 31"/>
          <p:cNvSpPr/>
          <p:nvPr/>
        </p:nvSpPr>
        <p:spPr>
          <a:xfrm>
            <a:off x="382524" y="5154167"/>
            <a:ext cx="536447" cy="536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85063" y="452120"/>
            <a:ext cx="877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635" algn="l"/>
              </a:tabLst>
            </a:pP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-SQL Enhancements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4-4	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565316" y="6657314"/>
            <a:ext cx="193103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09583" y="6657314"/>
            <a:ext cx="21844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18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65316" y="6657314"/>
            <a:ext cx="193103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</a:t>
            </a:r>
            <a:r>
              <a:rPr sz="1100" dirty="0">
                <a:latin typeface="Calibri"/>
                <a:cs typeface="Calibri"/>
              </a:rPr>
              <a:t>Session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9583" y="6657314"/>
            <a:ext cx="21844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150"/>
              </a:lnSpc>
            </a:pPr>
            <a:fld id="{81D60167-4931-47E6-BA6A-407CBD079E47}" type="slidenum"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19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0083" y="477723"/>
            <a:ext cx="8852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8565" algn="l"/>
              </a:tabLst>
            </a:pPr>
            <a:r>
              <a:rPr u="none" dirty="0"/>
              <a:t>S</a:t>
            </a:r>
            <a:r>
              <a:rPr dirty="0"/>
              <a:t>ummary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4843" y="1113535"/>
            <a:ext cx="8561705" cy="510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2016</a:t>
            </a:r>
            <a:r>
              <a:rPr sz="18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Improvements:</a:t>
            </a:r>
            <a:endParaRPr sz="1800">
              <a:latin typeface="Cambria"/>
              <a:cs typeface="Cambria"/>
            </a:endParaRPr>
          </a:p>
          <a:p>
            <a:pPr marL="355600" marR="5080" indent="-342900">
              <a:lnSpc>
                <a:spcPts val="1730"/>
              </a:lnSpc>
              <a:spcBef>
                <a:spcPts val="1575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In-memory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OLTP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2016 is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enhanced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to overcome all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limitations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2014.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605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increased memory for memory-optimized</a:t>
            </a:r>
            <a:r>
              <a:rPr sz="1600" spc="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tables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improved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garbage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collection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algorithms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better scalability and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performance.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Non-BIN2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collation on index</a:t>
            </a:r>
            <a:r>
              <a:rPr sz="16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columns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Support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after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initial</a:t>
            </a:r>
            <a:r>
              <a:rPr sz="16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creation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Tools for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</a:t>
            </a:r>
            <a:r>
              <a:rPr sz="16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tuning: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Profiler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Distributed</a:t>
            </a:r>
            <a:r>
              <a:rPr sz="1600" spc="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Replay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Engine Tuning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Advisor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DTA is an important tool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goes through every statement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that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tracks, identifies</a:t>
            </a:r>
            <a:r>
              <a:rPr sz="16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endParaRPr sz="1600">
              <a:latin typeface="Cambria"/>
              <a:cs typeface="Cambria"/>
            </a:endParaRPr>
          </a:p>
          <a:p>
            <a:pPr marL="355600">
              <a:lnSpc>
                <a:spcPts val="173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recommends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appropriate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solutions to improve</a:t>
            </a:r>
            <a:r>
              <a:rPr sz="1600" spc="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 tool should be selected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based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the type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of event 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activity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to be</a:t>
            </a:r>
            <a:r>
              <a:rPr sz="1600" spc="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performed.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Important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third-party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tools for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performance</a:t>
            </a:r>
            <a:r>
              <a:rPr sz="16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metrics: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DB Performance Center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XE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Monitor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Zero Impact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Monitor</a:t>
            </a:r>
            <a:endParaRPr sz="1600">
              <a:latin typeface="Cambria"/>
              <a:cs typeface="Cambria"/>
            </a:endParaRPr>
          </a:p>
          <a:p>
            <a:pPr marL="355600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Important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T-SQL</a:t>
            </a:r>
            <a:r>
              <a:rPr sz="1600" spc="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enhancements: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730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TRUNCATE_TABLE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WITH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PARTITION</a:t>
            </a:r>
            <a:r>
              <a:rPr sz="1600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clause</a:t>
            </a:r>
            <a:endParaRPr sz="1600">
              <a:latin typeface="Cambria"/>
              <a:cs typeface="Cambria"/>
            </a:endParaRPr>
          </a:p>
          <a:p>
            <a:pPr marL="756285" lvl="1" indent="-342900">
              <a:lnSpc>
                <a:spcPts val="1825"/>
              </a:lnSpc>
              <a:buClr>
                <a:srgbClr val="000000"/>
              </a:buClr>
              <a:buFont typeface="Arial"/>
              <a:buChar char="▪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DROP IF</a:t>
            </a:r>
            <a:r>
              <a:rPr sz="16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EXISTS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1535684"/>
            <a:ext cx="7567930" cy="2372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95910" indent="-3429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Explain how to start and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use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Database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Engine 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Tuning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Advisor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in SQL Server</a:t>
            </a:r>
            <a:r>
              <a:rPr sz="2800" spc="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2016.</a:t>
            </a:r>
            <a:endParaRPr sz="2800">
              <a:latin typeface="Cambria"/>
              <a:cs typeface="Cambria"/>
            </a:endParaRPr>
          </a:p>
          <a:p>
            <a:pPr marL="355600" marR="5080" indent="-342900">
              <a:lnSpc>
                <a:spcPts val="3020"/>
              </a:lnSpc>
              <a:spcBef>
                <a:spcPts val="10"/>
              </a:spcBef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Explain the set of tools for monitoring events in 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SQL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Server 2016 </a:t>
            </a: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and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for tuning the physical  database</a:t>
            </a:r>
            <a:r>
              <a:rPr sz="2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design.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ts val="2990"/>
              </a:lnSpc>
              <a:buClr>
                <a:srgbClr val="000000"/>
              </a:buClr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1F5F"/>
                </a:solidFill>
                <a:latin typeface="Cambria"/>
                <a:cs typeface="Cambria"/>
              </a:rPr>
              <a:t>Outline the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enhancements in</a:t>
            </a:r>
            <a:r>
              <a:rPr sz="28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"/>
                <a:cs typeface="Cambria"/>
              </a:rPr>
              <a:t>Transact-SQL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30200" y="408508"/>
            <a:ext cx="6814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In-memory OLTP Enhancements</a:t>
            </a:r>
            <a:r>
              <a:rPr u="none" spc="-10" dirty="0"/>
              <a:t> </a:t>
            </a:r>
            <a:r>
              <a:rPr u="none" dirty="0"/>
              <a:t>1-2</a:t>
            </a:r>
          </a:p>
        </p:txBody>
      </p:sp>
      <p:sp>
        <p:nvSpPr>
          <p:cNvPr id="19" name="object 19"/>
          <p:cNvSpPr/>
          <p:nvPr/>
        </p:nvSpPr>
        <p:spPr>
          <a:xfrm>
            <a:off x="180594" y="1433322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4607052" y="0"/>
                </a:moveTo>
                <a:lnTo>
                  <a:pt x="0" y="0"/>
                </a:lnTo>
                <a:lnTo>
                  <a:pt x="0" y="1008888"/>
                </a:lnTo>
                <a:lnTo>
                  <a:pt x="4607052" y="1008888"/>
                </a:lnTo>
                <a:lnTo>
                  <a:pt x="5111496" y="504444"/>
                </a:lnTo>
                <a:lnTo>
                  <a:pt x="460705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594" y="1433322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0" y="0"/>
                </a:moveTo>
                <a:lnTo>
                  <a:pt x="4607052" y="0"/>
                </a:lnTo>
                <a:lnTo>
                  <a:pt x="5111496" y="504444"/>
                </a:lnTo>
                <a:lnTo>
                  <a:pt x="4607052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594" y="2497073"/>
            <a:ext cx="5111750" cy="1007744"/>
          </a:xfrm>
          <a:custGeom>
            <a:avLst/>
            <a:gdLst/>
            <a:ahLst/>
            <a:cxnLst/>
            <a:rect l="l" t="t" r="r" b="b"/>
            <a:pathLst>
              <a:path w="5111750" h="1007745">
                <a:moveTo>
                  <a:pt x="4607814" y="0"/>
                </a:moveTo>
                <a:lnTo>
                  <a:pt x="0" y="0"/>
                </a:lnTo>
                <a:lnTo>
                  <a:pt x="0" y="1007363"/>
                </a:lnTo>
                <a:lnTo>
                  <a:pt x="4607814" y="1007363"/>
                </a:lnTo>
                <a:lnTo>
                  <a:pt x="5111496" y="503681"/>
                </a:lnTo>
                <a:lnTo>
                  <a:pt x="4607814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594" y="2497073"/>
            <a:ext cx="5111750" cy="1007744"/>
          </a:xfrm>
          <a:custGeom>
            <a:avLst/>
            <a:gdLst/>
            <a:ahLst/>
            <a:cxnLst/>
            <a:rect l="l" t="t" r="r" b="b"/>
            <a:pathLst>
              <a:path w="5111750" h="1007745">
                <a:moveTo>
                  <a:pt x="0" y="0"/>
                </a:moveTo>
                <a:lnTo>
                  <a:pt x="4607814" y="0"/>
                </a:lnTo>
                <a:lnTo>
                  <a:pt x="5111496" y="503681"/>
                </a:lnTo>
                <a:lnTo>
                  <a:pt x="4607814" y="1007363"/>
                </a:lnTo>
                <a:lnTo>
                  <a:pt x="0" y="1007363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594" y="3559302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4607052" y="0"/>
                </a:moveTo>
                <a:lnTo>
                  <a:pt x="0" y="0"/>
                </a:lnTo>
                <a:lnTo>
                  <a:pt x="0" y="1008888"/>
                </a:lnTo>
                <a:lnTo>
                  <a:pt x="4607052" y="1008888"/>
                </a:lnTo>
                <a:lnTo>
                  <a:pt x="5111496" y="504444"/>
                </a:lnTo>
                <a:lnTo>
                  <a:pt x="460705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594" y="3559302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0" y="0"/>
                </a:moveTo>
                <a:lnTo>
                  <a:pt x="4607052" y="0"/>
                </a:lnTo>
                <a:lnTo>
                  <a:pt x="5111496" y="504444"/>
                </a:lnTo>
                <a:lnTo>
                  <a:pt x="4607052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594" y="4623053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4607052" y="0"/>
                </a:moveTo>
                <a:lnTo>
                  <a:pt x="0" y="0"/>
                </a:lnTo>
                <a:lnTo>
                  <a:pt x="0" y="1008888"/>
                </a:lnTo>
                <a:lnTo>
                  <a:pt x="4607052" y="1008888"/>
                </a:lnTo>
                <a:lnTo>
                  <a:pt x="5111496" y="504444"/>
                </a:lnTo>
                <a:lnTo>
                  <a:pt x="460705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594" y="4623053"/>
            <a:ext cx="5111750" cy="1009015"/>
          </a:xfrm>
          <a:custGeom>
            <a:avLst/>
            <a:gdLst/>
            <a:ahLst/>
            <a:cxnLst/>
            <a:rect l="l" t="t" r="r" b="b"/>
            <a:pathLst>
              <a:path w="5111750" h="1009014">
                <a:moveTo>
                  <a:pt x="0" y="0"/>
                </a:moveTo>
                <a:lnTo>
                  <a:pt x="4607052" y="0"/>
                </a:lnTo>
                <a:lnTo>
                  <a:pt x="5111496" y="504444"/>
                </a:lnTo>
                <a:lnTo>
                  <a:pt x="4607052" y="1008888"/>
                </a:lnTo>
                <a:lnTo>
                  <a:pt x="0" y="10088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8442" y="1643888"/>
            <a:ext cx="4578985" cy="38614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2446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Cambria"/>
                <a:cs typeface="Cambria"/>
              </a:rPr>
              <a:t>Memory-optimized tables </a:t>
            </a:r>
            <a:r>
              <a:rPr sz="1800" spc="-15" dirty="0">
                <a:latin typeface="Cambria"/>
                <a:cs typeface="Cambria"/>
              </a:rPr>
              <a:t>are </a:t>
            </a:r>
            <a:r>
              <a:rPr sz="1800" spc="-5" dirty="0">
                <a:latin typeface="Cambria"/>
                <a:cs typeface="Cambria"/>
              </a:rPr>
              <a:t>tables </a:t>
            </a:r>
            <a:r>
              <a:rPr sz="1800" spc="-10" dirty="0">
                <a:latin typeface="Cambria"/>
                <a:cs typeface="Cambria"/>
              </a:rPr>
              <a:t>stored </a:t>
            </a:r>
            <a:r>
              <a:rPr sz="1800" dirty="0">
                <a:latin typeface="Cambria"/>
                <a:cs typeface="Cambria"/>
              </a:rPr>
              <a:t>in  </a:t>
            </a:r>
            <a:r>
              <a:rPr sz="1800" spc="-5" dirty="0">
                <a:latin typeface="Cambria"/>
                <a:cs typeface="Cambria"/>
              </a:rPr>
              <a:t>the main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1835"/>
              </a:spcBef>
            </a:pPr>
            <a:r>
              <a:rPr sz="1800" spc="-5" dirty="0">
                <a:latin typeface="Cambria"/>
                <a:cs typeface="Cambria"/>
              </a:rPr>
              <a:t>Memory-optimized tables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improve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ambria"/>
                <a:cs typeface="Cambria"/>
              </a:rPr>
              <a:t>performance, </a:t>
            </a:r>
            <a:r>
              <a:rPr sz="1800" spc="-10" dirty="0">
                <a:latin typeface="Cambria"/>
                <a:cs typeface="Cambria"/>
              </a:rPr>
              <a:t>especially </a:t>
            </a:r>
            <a:r>
              <a:rPr sz="1800" spc="-15" dirty="0">
                <a:latin typeface="Cambria"/>
                <a:cs typeface="Cambria"/>
              </a:rPr>
              <a:t>for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OLTP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313055">
              <a:lnSpc>
                <a:spcPts val="1939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SQL </a:t>
            </a:r>
            <a:r>
              <a:rPr sz="1800" spc="-10" dirty="0">
                <a:latin typeface="Cambria"/>
                <a:cs typeface="Cambria"/>
              </a:rPr>
              <a:t>Server </a:t>
            </a:r>
            <a:r>
              <a:rPr sz="1800" dirty="0">
                <a:latin typeface="Cambria"/>
                <a:cs typeface="Cambria"/>
              </a:rPr>
              <a:t>2014 included </a:t>
            </a:r>
            <a:r>
              <a:rPr sz="1800" spc="-5" dirty="0">
                <a:latin typeface="Cambria"/>
                <a:cs typeface="Cambria"/>
              </a:rPr>
              <a:t>In-memory </a:t>
            </a:r>
            <a:r>
              <a:rPr sz="1800" spc="-50" dirty="0">
                <a:latin typeface="Cambria"/>
                <a:cs typeface="Cambria"/>
              </a:rPr>
              <a:t>OLTP  </a:t>
            </a:r>
            <a:r>
              <a:rPr sz="1800" spc="-10" dirty="0">
                <a:latin typeface="Cambria"/>
                <a:cs typeface="Cambria"/>
              </a:rPr>
              <a:t>feature,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Hekaton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90100"/>
              </a:lnSpc>
            </a:pPr>
            <a:r>
              <a:rPr sz="1800" spc="-5" dirty="0">
                <a:latin typeface="Cambria"/>
                <a:cs typeface="Cambria"/>
              </a:rPr>
              <a:t>Hekaton </a:t>
            </a:r>
            <a:r>
              <a:rPr sz="1800" dirty="0">
                <a:latin typeface="Cambria"/>
                <a:cs typeface="Cambria"/>
              </a:rPr>
              <a:t>had a </a:t>
            </a:r>
            <a:r>
              <a:rPr sz="1800" spc="-15" dirty="0">
                <a:latin typeface="Cambria"/>
                <a:cs typeface="Cambria"/>
              </a:rPr>
              <a:t>separate </a:t>
            </a:r>
            <a:r>
              <a:rPr sz="1800" spc="-5" dirty="0">
                <a:latin typeface="Cambria"/>
                <a:cs typeface="Cambria"/>
              </a:rPr>
              <a:t>database </a:t>
            </a:r>
            <a:r>
              <a:rPr sz="1800" dirty="0">
                <a:latin typeface="Cambria"/>
                <a:cs typeface="Cambria"/>
              </a:rPr>
              <a:t>engine </a:t>
            </a:r>
            <a:r>
              <a:rPr sz="1800" spc="-5" dirty="0">
                <a:latin typeface="Cambria"/>
                <a:cs typeface="Cambria"/>
              </a:rPr>
              <a:t>that  </a:t>
            </a:r>
            <a:r>
              <a:rPr sz="1800" spc="-10" dirty="0">
                <a:latin typeface="Cambria"/>
                <a:cs typeface="Cambria"/>
              </a:rPr>
              <a:t>integrated </a:t>
            </a:r>
            <a:r>
              <a:rPr sz="1800" spc="-5" dirty="0">
                <a:latin typeface="Cambria"/>
                <a:cs typeface="Cambria"/>
              </a:rPr>
              <a:t>into SQL </a:t>
            </a:r>
            <a:r>
              <a:rPr sz="1800" spc="-10" dirty="0">
                <a:latin typeface="Cambria"/>
                <a:cs typeface="Cambria"/>
              </a:rPr>
              <a:t>Server </a:t>
            </a:r>
            <a:r>
              <a:rPr sz="1800" spc="-5" dirty="0">
                <a:latin typeface="Cambria"/>
                <a:cs typeface="Cambria"/>
              </a:rPr>
              <a:t>and </a:t>
            </a:r>
            <a:r>
              <a:rPr sz="1800" spc="-20" dirty="0">
                <a:latin typeface="Cambria"/>
                <a:cs typeface="Cambria"/>
              </a:rPr>
              <a:t>was </a:t>
            </a:r>
            <a:r>
              <a:rPr sz="1800" spc="-5" dirty="0">
                <a:latin typeface="Cambria"/>
                <a:cs typeface="Cambria"/>
              </a:rPr>
              <a:t>optimized  </a:t>
            </a:r>
            <a:r>
              <a:rPr sz="1800" spc="-10" dirty="0">
                <a:latin typeface="Cambria"/>
                <a:cs typeface="Cambria"/>
              </a:rPr>
              <a:t>for </a:t>
            </a:r>
            <a:r>
              <a:rPr sz="1800" spc="-5" dirty="0">
                <a:latin typeface="Cambria"/>
                <a:cs typeface="Cambria"/>
              </a:rPr>
              <a:t>memory resident data and </a:t>
            </a:r>
            <a:r>
              <a:rPr sz="1800" spc="-50" dirty="0">
                <a:latin typeface="Cambria"/>
                <a:cs typeface="Cambria"/>
              </a:rPr>
              <a:t>OLTP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workloads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36108" y="2209800"/>
            <a:ext cx="3639312" cy="2037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I</a:t>
            </a:r>
            <a:r>
              <a:rPr spc="-5" dirty="0"/>
              <a:t>n-memory OLTP Enhancements </a:t>
            </a:r>
            <a:r>
              <a:rPr dirty="0"/>
              <a:t>2-2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3306" y="1185494"/>
            <a:ext cx="78270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2014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limitations and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enhancements in 2016</a:t>
            </a:r>
            <a:r>
              <a:rPr sz="24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4951" y="1756917"/>
          <a:ext cx="7993380" cy="4326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690"/>
                <a:gridCol w="3996690"/>
              </a:tblGrid>
              <a:tr h="434340"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2014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2016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Enhancement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5F5F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 marR="16065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memory-optimized tables could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exceed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256 GB of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memory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Memory-optimized tables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 be up to 2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Could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handle multi-socket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servers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Supports four-socket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machines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74930" marR="153035" algn="just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To scan 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changes in memory-optimized tables, single  offline checkpoint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thread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used, causing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issues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large number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transactions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16827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Uses multiple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threads to track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changes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thus boosts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performance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query optimizer did not support parallel queries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memory-optimized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tables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Query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optimizer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supports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parallel queries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operations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using hash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index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 marR="10287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Could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handle garbage collection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large volume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 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7048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improved garbage collection algorithms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handle  removal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unnecessary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74930" marR="410209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Used filestream technology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indirectly allocate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manage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8255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in-memory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OLTP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engine directly controls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files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handles operations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such as creation 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dropping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 marR="18796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Needed configuration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Management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Warehouse  (MDW) 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generate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In-memory OLTP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reports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500380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Reports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 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generated through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SQL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Server  Management Studio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(SSMS)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74930" marR="21272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Did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support Transparent Data encryption(TDA)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Multiple Active Result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(MARS)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Supports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TDA and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N</a:t>
            </a:r>
            <a:r>
              <a:rPr dirty="0"/>
              <a:t>on-BIN2 </a:t>
            </a:r>
            <a:r>
              <a:rPr spc="-5" dirty="0"/>
              <a:t>Collation</a:t>
            </a:r>
            <a:r>
              <a:rPr spc="-95" dirty="0"/>
              <a:t> </a:t>
            </a:r>
            <a:r>
              <a:rPr dirty="0"/>
              <a:t>Support	</a:t>
            </a:r>
          </a:p>
        </p:txBody>
      </p:sp>
      <p:sp>
        <p:nvSpPr>
          <p:cNvPr id="17" name="object 17"/>
          <p:cNvSpPr/>
          <p:nvPr/>
        </p:nvSpPr>
        <p:spPr>
          <a:xfrm>
            <a:off x="291845" y="3480053"/>
            <a:ext cx="8351520" cy="3096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1845" y="3480053"/>
            <a:ext cx="8351520" cy="3096895"/>
          </a:xfrm>
          <a:custGeom>
            <a:avLst/>
            <a:gdLst/>
            <a:ahLst/>
            <a:cxnLst/>
            <a:rect l="l" t="t" r="r" b="b"/>
            <a:pathLst>
              <a:path w="8351520" h="3096895">
                <a:moveTo>
                  <a:pt x="0" y="3096768"/>
                </a:moveTo>
                <a:lnTo>
                  <a:pt x="8351520" y="3096768"/>
                </a:lnTo>
                <a:lnTo>
                  <a:pt x="8351520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25908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456" y="1127760"/>
            <a:ext cx="8083296" cy="650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692" y="1104900"/>
            <a:ext cx="7520940" cy="731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606" y="1162050"/>
            <a:ext cx="7968996" cy="536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606" y="1162050"/>
            <a:ext cx="7969250" cy="536575"/>
          </a:xfrm>
          <a:prstGeom prst="rect">
            <a:avLst/>
          </a:prstGeom>
          <a:ln w="28955">
            <a:solidFill>
              <a:srgbClr val="929292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0805">
              <a:lnSpc>
                <a:spcPts val="1825"/>
              </a:lnSpc>
              <a:spcBef>
                <a:spcPts val="130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SQL Server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2016 does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not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require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BIN2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collation on index key columns in</a:t>
            </a:r>
            <a:r>
              <a:rPr sz="1600" spc="1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memory-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ts val="1825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optimized</a:t>
            </a:r>
            <a:r>
              <a:rPr sz="16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tables.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6595" y="2656332"/>
            <a:ext cx="8447532" cy="999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1168" y="2642616"/>
            <a:ext cx="8453628" cy="7345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840" y="2680716"/>
            <a:ext cx="8353425" cy="905510"/>
          </a:xfrm>
          <a:custGeom>
            <a:avLst/>
            <a:gdLst/>
            <a:ahLst/>
            <a:cxnLst/>
            <a:rect l="l" t="t" r="r" b="b"/>
            <a:pathLst>
              <a:path w="8353425" h="905510">
                <a:moveTo>
                  <a:pt x="4402836" y="678942"/>
                </a:moveTo>
                <a:lnTo>
                  <a:pt x="3950208" y="678942"/>
                </a:lnTo>
                <a:lnTo>
                  <a:pt x="4176522" y="905256"/>
                </a:lnTo>
                <a:lnTo>
                  <a:pt x="4402836" y="678942"/>
                </a:lnTo>
                <a:close/>
              </a:path>
              <a:path w="8353425" h="905510">
                <a:moveTo>
                  <a:pt x="4289679" y="588264"/>
                </a:moveTo>
                <a:lnTo>
                  <a:pt x="4063365" y="588264"/>
                </a:lnTo>
                <a:lnTo>
                  <a:pt x="4063365" y="678942"/>
                </a:lnTo>
                <a:lnTo>
                  <a:pt x="4289679" y="678942"/>
                </a:lnTo>
                <a:lnTo>
                  <a:pt x="4289679" y="588264"/>
                </a:lnTo>
                <a:close/>
              </a:path>
              <a:path w="8353425" h="905510">
                <a:moveTo>
                  <a:pt x="8353044" y="0"/>
                </a:moveTo>
                <a:lnTo>
                  <a:pt x="0" y="0"/>
                </a:lnTo>
                <a:lnTo>
                  <a:pt x="0" y="588264"/>
                </a:lnTo>
                <a:lnTo>
                  <a:pt x="8353044" y="588264"/>
                </a:lnTo>
                <a:lnTo>
                  <a:pt x="8353044" y="0"/>
                </a:lnTo>
                <a:close/>
              </a:path>
            </a:pathLst>
          </a:custGeom>
          <a:solidFill>
            <a:srgbClr val="999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840" y="2680716"/>
            <a:ext cx="8353425" cy="905510"/>
          </a:xfrm>
          <a:custGeom>
            <a:avLst/>
            <a:gdLst/>
            <a:ahLst/>
            <a:cxnLst/>
            <a:rect l="l" t="t" r="r" b="b"/>
            <a:pathLst>
              <a:path w="8353425" h="905510">
                <a:moveTo>
                  <a:pt x="0" y="0"/>
                </a:moveTo>
                <a:lnTo>
                  <a:pt x="8353044" y="0"/>
                </a:lnTo>
                <a:lnTo>
                  <a:pt x="8353044" y="588264"/>
                </a:lnTo>
                <a:lnTo>
                  <a:pt x="4289679" y="588264"/>
                </a:lnTo>
                <a:lnTo>
                  <a:pt x="4289679" y="678942"/>
                </a:lnTo>
                <a:lnTo>
                  <a:pt x="4402836" y="678942"/>
                </a:lnTo>
                <a:lnTo>
                  <a:pt x="4176522" y="905256"/>
                </a:lnTo>
                <a:lnTo>
                  <a:pt x="3950208" y="678942"/>
                </a:lnTo>
                <a:lnTo>
                  <a:pt x="4063365" y="678942"/>
                </a:lnTo>
                <a:lnTo>
                  <a:pt x="4063365" y="588264"/>
                </a:lnTo>
                <a:lnTo>
                  <a:pt x="0" y="5882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3189" y="1777364"/>
            <a:ext cx="8176895" cy="4260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ts val="1835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Memory-optimized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1600" spc="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creation:</a:t>
            </a:r>
            <a:endParaRPr sz="1600">
              <a:latin typeface="Cambria"/>
              <a:cs typeface="Cambria"/>
            </a:endParaRPr>
          </a:p>
          <a:p>
            <a:pPr marL="788035" indent="-342900">
              <a:lnSpc>
                <a:spcPts val="1510"/>
              </a:lnSpc>
              <a:buClr>
                <a:srgbClr val="000000"/>
              </a:buClr>
              <a:buFont typeface="Arial"/>
              <a:buChar char="▪"/>
              <a:tabLst>
                <a:tab pos="788035" algn="l"/>
                <a:tab pos="78867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cannot be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done in system</a:t>
            </a:r>
            <a:r>
              <a:rPr sz="14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databases</a:t>
            </a:r>
            <a:endParaRPr sz="1400">
              <a:latin typeface="Cambria"/>
              <a:cs typeface="Cambria"/>
            </a:endParaRPr>
          </a:p>
          <a:p>
            <a:pPr marL="788035" marR="119380" indent="-342900">
              <a:lnSpc>
                <a:spcPts val="151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▪"/>
              <a:tabLst>
                <a:tab pos="788035" algn="l"/>
                <a:tab pos="788670" algn="l"/>
              </a:tabLst>
            </a:pP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Require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database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to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have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MEMORY_OPTIMIZED_FILEGROUP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that is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online and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has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at least  one container.</a:t>
            </a:r>
            <a:endParaRPr sz="1400">
              <a:latin typeface="Cambria"/>
              <a:cs typeface="Cambria"/>
            </a:endParaRPr>
          </a:p>
          <a:p>
            <a:pPr marL="1929764">
              <a:lnSpc>
                <a:spcPts val="1370"/>
              </a:lnSpc>
              <a:spcBef>
                <a:spcPts val="730"/>
              </a:spcBef>
            </a:pPr>
            <a:r>
              <a:rPr sz="12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Sample </a:t>
            </a:r>
            <a:r>
              <a:rPr sz="12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code </a:t>
            </a:r>
            <a:r>
              <a:rPr sz="12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creating </a:t>
            </a:r>
            <a:r>
              <a:rPr sz="1200" b="1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a </a:t>
            </a:r>
            <a:r>
              <a:rPr sz="12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memory-optimized database and</a:t>
            </a:r>
            <a:r>
              <a:rPr sz="1200" b="1" u="sng" spc="-1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 </a:t>
            </a:r>
            <a:r>
              <a:rPr sz="1200" b="1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mbria"/>
                <a:cs typeface="Cambria"/>
              </a:rPr>
              <a:t>table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300"/>
              </a:lnSpc>
              <a:spcBef>
                <a:spcPts val="90"/>
              </a:spcBef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clause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MEMORY_OPTIMIZED=ON makes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NewOrdrs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memory-optimized table. OdrSummary does not use _BIN2 with  the COLLATE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clause,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which indicates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that it is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non-BIN2 index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key.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8419" marR="5502275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CREATE DATABASE MUSIC_INVENTORY  GO</a:t>
            </a:r>
            <a:endParaRPr sz="1100">
              <a:latin typeface="Courier New"/>
              <a:cs typeface="Courier New"/>
            </a:endParaRPr>
          </a:p>
          <a:p>
            <a:pPr marL="58419" marR="116839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ALTER DATABASE MUSIC_INVENTORY ADD FILEGROUP MUSIC_INVENTORY_mod CONTAINS MEMORY_OPTIMIZED_DATA  ALTER DATABASE MUSIC_INVENTORY ADD FILE</a:t>
            </a:r>
            <a:r>
              <a:rPr sz="1100" b="1" spc="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(name='MUSIC_INVENTORY_mod1',</a:t>
            </a:r>
            <a:endParaRPr sz="1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filename='d:\MUSIC_INVENTORY_mod1') TO FILEGROUP</a:t>
            </a:r>
            <a:r>
              <a:rPr sz="1100" b="1" spc="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MUSIC_INVENTORY_mod</a:t>
            </a:r>
            <a:endParaRPr sz="1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ALTER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DATABASE MUSIC_INVENTORY SET</a:t>
            </a:r>
            <a:r>
              <a:rPr sz="1100" b="1" spc="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MEMORY_OPTIMIZED_ELEVATE_TO_SNAPSHOT=ON</a:t>
            </a:r>
            <a:endParaRPr sz="1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GO</a:t>
            </a:r>
            <a:endParaRPr sz="1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USE</a:t>
            </a:r>
            <a:r>
              <a:rPr sz="1100" b="1" spc="-1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MUSIC_INVENTORY</a:t>
            </a:r>
            <a:endParaRPr sz="1100">
              <a:latin typeface="Courier New"/>
              <a:cs typeface="Courier New"/>
            </a:endParaRPr>
          </a:p>
          <a:p>
            <a:pPr marL="58419" marR="634365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CREATE TABLE NewOrdrs 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(</a:t>
            </a:r>
            <a:endParaRPr sz="1100">
              <a:latin typeface="Courier New"/>
              <a:cs typeface="Courier New"/>
            </a:endParaRPr>
          </a:p>
          <a:p>
            <a:pPr marL="58419" marR="5334635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[Uid]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int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identity(1,1)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NOT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NULL,  [custname] nvarchar(10)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NOT</a:t>
            </a:r>
            <a:r>
              <a:rPr sz="1100" b="1" spc="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NULL,</a:t>
            </a:r>
            <a:endParaRPr sz="1100">
              <a:latin typeface="Courier New"/>
              <a:cs typeface="Courier New"/>
            </a:endParaRPr>
          </a:p>
          <a:p>
            <a:pPr marL="58419" marR="1463040">
              <a:lnSpc>
                <a:spcPct val="100000"/>
              </a:lnSpc>
            </a:pP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[OdrSummary] varchar(50) COLLATE FRENCH_CI_AS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NOT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NULL -- Non Bin2 -- Collation  PRIMARY KEY NONCLUSTERED HASH (Uid) WITH</a:t>
            </a:r>
            <a:r>
              <a:rPr sz="1100" b="1" spc="7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1F5F"/>
                </a:solidFill>
                <a:latin typeface="Courier New"/>
                <a:cs typeface="Courier New"/>
              </a:rPr>
              <a:t>(BUCKET_COUNT=2048))</a:t>
            </a:r>
            <a:endParaRPr sz="1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WITH (MEMORY_OPTIMIZED=ON, DURABILITY =</a:t>
            </a:r>
            <a:r>
              <a:rPr sz="1100" b="1" spc="-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001F5F"/>
                </a:solidFill>
                <a:latin typeface="Courier New"/>
                <a:cs typeface="Courier New"/>
              </a:rPr>
              <a:t>SCHEMA_AND_DATA)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erformance </a:t>
            </a:r>
            <a:r>
              <a:rPr dirty="0"/>
              <a:t>and </a:t>
            </a:r>
            <a:r>
              <a:rPr spc="-5" dirty="0"/>
              <a:t>Monitoring Tools</a:t>
            </a:r>
            <a:r>
              <a:rPr spc="-10" dirty="0"/>
              <a:t> </a:t>
            </a:r>
            <a:r>
              <a:rPr dirty="0"/>
              <a:t>1-5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89178" y="1467611"/>
          <a:ext cx="8115300" cy="308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/>
                <a:gridCol w="5739130"/>
              </a:tblGrid>
              <a:tr h="43497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1207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</a:t>
                      </a:r>
                      <a:r>
                        <a:rPr sz="1800" b="1" spc="-6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Profiler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361950" indent="-286385">
                        <a:lnSpc>
                          <a:spcPts val="1775"/>
                        </a:lnSpc>
                        <a:spcBef>
                          <a:spcPts val="1215"/>
                        </a:spcBef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Monitors server activity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for events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such as</a:t>
                      </a:r>
                      <a:r>
                        <a:rPr sz="18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deadlocks,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>
                        <a:lnSpc>
                          <a:spcPts val="14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logins, and fatal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errors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 indent="-286385">
                        <a:lnSpc>
                          <a:spcPts val="1405"/>
                        </a:lnSpc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data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monitored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 in a</a:t>
                      </a:r>
                      <a:r>
                        <a:rPr sz="1800" spc="-3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table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 indent="-286385">
                        <a:lnSpc>
                          <a:spcPts val="1780"/>
                        </a:lnSpc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Replays all the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from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single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computer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4930" marR="309880">
                        <a:lnSpc>
                          <a:spcPct val="64400"/>
                        </a:lnSpc>
                        <a:spcBef>
                          <a:spcPts val="188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 Distributed</a:t>
                      </a:r>
                      <a:r>
                        <a:rPr sz="1800" b="1" spc="-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Replay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61950" indent="-286385">
                        <a:lnSpc>
                          <a:spcPts val="1775"/>
                        </a:lnSpc>
                        <a:spcBef>
                          <a:spcPts val="1430"/>
                        </a:spcBef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Performs impact analysis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upgrades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 indent="-286385">
                        <a:lnSpc>
                          <a:spcPts val="1400"/>
                        </a:lnSpc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Replays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 on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 upgraded test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environment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 indent="-286385">
                        <a:lnSpc>
                          <a:spcPts val="1405"/>
                        </a:lnSpc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Replays captured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from multiple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computers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950" marR="676275" indent="-286385">
                        <a:lnSpc>
                          <a:spcPct val="64400"/>
                        </a:lnSpc>
                        <a:spcBef>
                          <a:spcPts val="390"/>
                        </a:spcBef>
                        <a:buFont typeface="Wingdings"/>
                        <a:buChar char="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Proves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effective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simulation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mission-critical  environments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707891" y="4652771"/>
            <a:ext cx="1511808" cy="1415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6847" y="4760976"/>
            <a:ext cx="1446276" cy="539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erformance </a:t>
            </a:r>
            <a:r>
              <a:rPr dirty="0"/>
              <a:t>and </a:t>
            </a:r>
            <a:r>
              <a:rPr spc="-5" dirty="0"/>
              <a:t>Monitoring Tools</a:t>
            </a:r>
            <a:r>
              <a:rPr spc="-10" dirty="0"/>
              <a:t> </a:t>
            </a:r>
            <a:r>
              <a:rPr dirty="0"/>
              <a:t>2-5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8450" y="1267205"/>
          <a:ext cx="8267700" cy="388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120"/>
                <a:gridCol w="5656580"/>
              </a:tblGrid>
              <a:tr h="57467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220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77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Resource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74295">
                        <a:lnSpc>
                          <a:spcPts val="1400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Usage (System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74295">
                        <a:lnSpc>
                          <a:spcPts val="178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361315" indent="-286385">
                        <a:lnSpc>
                          <a:spcPts val="1775"/>
                        </a:lnSpc>
                        <a:spcBef>
                          <a:spcPts val="1639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Monitors resource usage by </a:t>
                      </a:r>
                      <a:r>
                        <a:rPr sz="180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</a:t>
                      </a:r>
                      <a:r>
                        <a:rPr sz="1800" spc="2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processes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Captures server performance using</a:t>
                      </a:r>
                      <a:r>
                        <a:rPr sz="1800" spc="7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system-defined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405"/>
                        </a:lnSpc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counter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Captures </a:t>
                      </a:r>
                      <a:r>
                        <a:rPr sz="180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 information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using</a:t>
                      </a:r>
                      <a:r>
                        <a:rPr sz="1800" spc="-1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user-defined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400"/>
                        </a:lnSpc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counters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5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Sets thresholds </a:t>
                      </a:r>
                      <a:r>
                        <a:rPr sz="180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counters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Triggers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alerts as</a:t>
                      </a:r>
                      <a:r>
                        <a:rPr sz="1800" spc="1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required</a:t>
                      </a:r>
                      <a:endParaRPr sz="1800" smtClean="0">
                        <a:latin typeface="Cambria"/>
                        <a:cs typeface="Cambria"/>
                      </a:endParaRPr>
                    </a:p>
                    <a:p>
                      <a:pPr marL="361315" marR="93345" indent="-286385">
                        <a:lnSpc>
                          <a:spcPct val="65000"/>
                        </a:lnSpc>
                        <a:spcBef>
                          <a:spcPts val="370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Monitors SQL Server and Windows operating system  simultaneously to understand any interrelated</a:t>
                      </a:r>
                      <a:r>
                        <a:rPr sz="1800" spc="3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issues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1102360">
                <a:tc>
                  <a:txBody>
                    <a:bodyPr/>
                    <a:lstStyle/>
                    <a:p>
                      <a:pPr marL="74295">
                        <a:lnSpc>
                          <a:spcPts val="1775"/>
                        </a:lnSpc>
                        <a:spcBef>
                          <a:spcPts val="150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Open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Activity</a:t>
                      </a:r>
                      <a:r>
                        <a:rPr sz="1800" b="1" spc="-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74295" marR="346710">
                        <a:lnSpc>
                          <a:spcPct val="65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(SQL Server  Management</a:t>
                      </a:r>
                      <a:r>
                        <a:rPr sz="1800" b="1" spc="-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Studio)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61315" indent="-286385">
                        <a:lnSpc>
                          <a:spcPts val="1775"/>
                        </a:lnSpc>
                        <a:spcBef>
                          <a:spcPts val="805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Available </a:t>
                      </a:r>
                      <a:r>
                        <a:rPr sz="180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Management</a:t>
                      </a:r>
                      <a:r>
                        <a:rPr sz="180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Studio</a:t>
                      </a:r>
                      <a:endParaRPr sz="1800" dirty="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Monitors processes </a:t>
                      </a:r>
                      <a:r>
                        <a:rPr sz="180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SQL</a:t>
                      </a:r>
                      <a:r>
                        <a:rPr sz="1800" spc="-1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</a:t>
                      </a:r>
                      <a:endParaRPr sz="1800" dirty="0" smtClean="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5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Reports </a:t>
                      </a:r>
                      <a:r>
                        <a:rPr sz="180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 user activity, any</a:t>
                      </a:r>
                      <a:r>
                        <a:rPr sz="1800" spc="1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blocked</a:t>
                      </a:r>
                      <a:endParaRPr sz="1800" dirty="0" smtClean="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785"/>
                        </a:lnSpc>
                      </a:pP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processes and</a:t>
                      </a:r>
                      <a:r>
                        <a:rPr sz="1800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 smtClean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locks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613403" y="5361432"/>
            <a:ext cx="1030224" cy="957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erformance </a:t>
            </a:r>
            <a:r>
              <a:rPr dirty="0"/>
              <a:t>and </a:t>
            </a:r>
            <a:r>
              <a:rPr spc="-5" dirty="0"/>
              <a:t>Monitoring Tools</a:t>
            </a:r>
            <a:r>
              <a:rPr spc="-10" dirty="0"/>
              <a:t> </a:t>
            </a:r>
            <a:r>
              <a:rPr dirty="0"/>
              <a:t>3-5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89191" y="1401317"/>
          <a:ext cx="8267700" cy="382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315"/>
                <a:gridCol w="5747385"/>
              </a:tblGrid>
              <a:tr h="5511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105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Live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Query</a:t>
                      </a:r>
                      <a:r>
                        <a:rPr sz="1800" b="1" spc="-6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Statistics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361315" indent="-286385">
                        <a:lnSpc>
                          <a:spcPts val="1775"/>
                        </a:lnSpc>
                        <a:spcBef>
                          <a:spcPts val="620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Troubleshoots performance issues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queries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Generates statistical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on-going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405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queries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785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Allows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viewing of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real-time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query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statistics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8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SSML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2213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Trace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61315" indent="-286385">
                        <a:lnSpc>
                          <a:spcPts val="1780"/>
                        </a:lnSpc>
                        <a:spcBef>
                          <a:spcPts val="1670"/>
                        </a:spcBef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 T-SQL procedures that create traces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 a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405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 Database</a:t>
                      </a:r>
                      <a:r>
                        <a:rPr sz="18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engine.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 indent="-286385">
                        <a:lnSpc>
                          <a:spcPts val="1400"/>
                        </a:lnSpc>
                        <a:buFont typeface="Arial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Can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run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from the applications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directly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without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61315">
                        <a:lnSpc>
                          <a:spcPts val="1400"/>
                        </a:lnSpc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need to use the SQL Server Profiler.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procedures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1405"/>
                        </a:lnSpc>
                        <a:buFont typeface="Symbol"/>
                        <a:buChar char=""/>
                        <a:tabLst>
                          <a:tab pos="361315" algn="l"/>
                          <a:tab pos="361950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are: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14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sp_trace_create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1400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sp_trace_generateevent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indent="-342900">
                        <a:lnSpc>
                          <a:spcPts val="1405"/>
                        </a:lnSpc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sp_trace_setevent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417830" marR="3555365" indent="-342900">
                        <a:lnSpc>
                          <a:spcPct val="64400"/>
                        </a:lnSpc>
                        <a:spcBef>
                          <a:spcPts val="390"/>
                        </a:spcBef>
                        <a:buFont typeface="Symbol"/>
                        <a:buChar char=""/>
                        <a:tabLst>
                          <a:tab pos="417830" algn="l"/>
                          <a:tab pos="418465" algn="l"/>
                        </a:tabLst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sp_trace_setfilter  sp_trace_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etstatus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118104" y="5446776"/>
            <a:ext cx="1885188" cy="1077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P</a:t>
            </a:r>
            <a:r>
              <a:rPr spc="-5" dirty="0"/>
              <a:t>erformance </a:t>
            </a:r>
            <a:r>
              <a:rPr dirty="0"/>
              <a:t>and </a:t>
            </a:r>
            <a:r>
              <a:rPr spc="-5" dirty="0"/>
              <a:t>Monitoring Tools</a:t>
            </a:r>
            <a:r>
              <a:rPr spc="-10" dirty="0"/>
              <a:t> </a:t>
            </a:r>
            <a:r>
              <a:rPr dirty="0"/>
              <a:t>4-5	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06044" y="1289050"/>
          <a:ext cx="8580120" cy="450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685"/>
                <a:gridCol w="6401435"/>
              </a:tblGrid>
              <a:tr h="746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Tool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</a:tr>
              <a:tr h="1320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Error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61950" indent="-287020">
                        <a:lnSpc>
                          <a:spcPts val="1655"/>
                        </a:lnSpc>
                        <a:buFont typeface="Arial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Help debug server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problems.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61950" marR="582295" indent="-287020">
                        <a:lnSpc>
                          <a:spcPct val="73100"/>
                        </a:lnSpc>
                        <a:spcBef>
                          <a:spcPts val="250"/>
                        </a:spcBef>
                        <a:buFont typeface="Arial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 information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Windows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Server 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OS events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also  about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events occurring in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 Server 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full-text</a:t>
                      </a:r>
                      <a:r>
                        <a:rPr sz="160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searches.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</a:tr>
              <a:tr h="2442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ts val="1655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System</a:t>
                      </a:r>
                      <a:r>
                        <a:rPr sz="1600" spc="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Stored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74930" marR="154940">
                        <a:lnSpc>
                          <a:spcPct val="731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Procedures</a:t>
                      </a:r>
                      <a:r>
                        <a:rPr sz="1600" spc="-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(Transact- 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SQL)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ts val="165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Monitor and provide</a:t>
                      </a:r>
                      <a:r>
                        <a:rPr sz="16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information: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indent="-343535">
                        <a:lnSpc>
                          <a:spcPts val="1400"/>
                        </a:lnSpc>
                        <a:buFont typeface="Symbol"/>
                        <a:buChar char=""/>
                        <a:tabLst>
                          <a:tab pos="417830" algn="l"/>
                          <a:tab pos="419100" algn="l"/>
                        </a:tabLst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sp_who: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Stores users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processes information.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600" spc="1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>
                        <a:lnSpc>
                          <a:spcPts val="1405"/>
                        </a:lnSpc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on-going statement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report if it is</a:t>
                      </a:r>
                      <a:r>
                        <a:rPr sz="16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blocked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indent="-343535">
                        <a:lnSpc>
                          <a:spcPts val="1400"/>
                        </a:lnSpc>
                        <a:buFont typeface="Symbol"/>
                        <a:buChar char=""/>
                        <a:tabLst>
                          <a:tab pos="417830" algn="l"/>
                          <a:tab pos="419100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sp_lock: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Store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information on locks such as object ID, index ID,</a:t>
                      </a:r>
                      <a:r>
                        <a:rPr sz="1600" spc="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type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>
                        <a:lnSpc>
                          <a:spcPts val="14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of lock,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type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or resource on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which the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lock is</a:t>
                      </a:r>
                      <a:r>
                        <a:rPr sz="1600" spc="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applied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indent="-343535">
                        <a:lnSpc>
                          <a:spcPts val="1405"/>
                        </a:lnSpc>
                        <a:buFont typeface="Symbol"/>
                        <a:buChar char=""/>
                        <a:tabLst>
                          <a:tab pos="417830" algn="l"/>
                          <a:tab pos="419100" algn="l"/>
                        </a:tabLst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sp_spaceused: Logs information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 the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amount of disk</a:t>
                      </a:r>
                      <a:r>
                        <a:rPr sz="1600" spc="1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space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>
                        <a:lnSpc>
                          <a:spcPts val="1400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used by tables or by</a:t>
                      </a:r>
                      <a:r>
                        <a:rPr sz="1600" spc="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database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418465" marR="176530" indent="-343535">
                        <a:lnSpc>
                          <a:spcPct val="73100"/>
                        </a:lnSpc>
                        <a:spcBef>
                          <a:spcPts val="254"/>
                        </a:spcBef>
                        <a:buFont typeface="Symbol"/>
                        <a:buChar char=""/>
                        <a:tabLst>
                          <a:tab pos="417830" algn="l"/>
                          <a:tab pos="419100" algn="l"/>
                        </a:tabLst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sp_monitor: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Logs information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about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CPU usage,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I/O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usage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idle-  time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between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executions of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two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sp_monitor</a:t>
                      </a:r>
                      <a:r>
                        <a:rPr sz="1600" spc="2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statements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779520" y="5777484"/>
            <a:ext cx="792479" cy="790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90" dirty="0"/>
              <a:t> </a:t>
            </a:r>
            <a:r>
              <a:rPr dirty="0"/>
              <a:t>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2203</Words>
  <Application>Microsoft Office PowerPoint</Application>
  <PresentationFormat>On-screen Show (4:3)</PresentationFormat>
  <Paragraphs>400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Symbol</vt:lpstr>
      <vt:lpstr>Tahoma</vt:lpstr>
      <vt:lpstr>Times New Roman</vt:lpstr>
      <vt:lpstr>Wingdings</vt:lpstr>
      <vt:lpstr>Office Theme</vt:lpstr>
      <vt:lpstr>Session 21</vt:lpstr>
      <vt:lpstr>Objectives </vt:lpstr>
      <vt:lpstr>In-memory OLTP Enhancements 1-2</vt:lpstr>
      <vt:lpstr>In-memory OLTP Enhancements 2-2 </vt:lpstr>
      <vt:lpstr>Non-BIN2 Collation Support </vt:lpstr>
      <vt:lpstr>Performance and Monitoring Tools 1-5 </vt:lpstr>
      <vt:lpstr>Performance and Monitoring Tools 2-5 </vt:lpstr>
      <vt:lpstr>Performance and Monitoring Tools 3-5 </vt:lpstr>
      <vt:lpstr>Performance and Monitoring Tools 4-5 </vt:lpstr>
      <vt:lpstr>Performance and Monitoring Tools 5-5 </vt:lpstr>
      <vt:lpstr>Tools and Applications </vt:lpstr>
      <vt:lpstr>Database Engine Tuning Advisor </vt:lpstr>
      <vt:lpstr>SQL Server</vt:lpstr>
      <vt:lpstr>SQL Server</vt:lpstr>
      <vt:lpstr>T-SQL Enhancements 1-4 </vt:lpstr>
      <vt:lpstr>T-SQL Enhancements 2-4 </vt:lpstr>
      <vt:lpstr>T-SQL Enhancements 3-4 </vt:lpstr>
      <vt:lpstr>T-SQL Enhancements 4-4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Aptech Limited</dc:creator>
  <cp:lastModifiedBy>Thuy Le Mong</cp:lastModifiedBy>
  <cp:revision>1</cp:revision>
  <dcterms:created xsi:type="dcterms:W3CDTF">2017-10-15T14:07:45Z</dcterms:created>
  <dcterms:modified xsi:type="dcterms:W3CDTF">2017-10-16T07:42:41Z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