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14"/>
  </p:notesMasterIdLst>
  <p:handoutMasterIdLst>
    <p:handoutMasterId r:id="rId15"/>
  </p:handoutMasterIdLst>
  <p:sldIdLst>
    <p:sldId id="321" r:id="rId2"/>
    <p:sldId id="347" r:id="rId3"/>
    <p:sldId id="422" r:id="rId4"/>
    <p:sldId id="393" r:id="rId5"/>
    <p:sldId id="423" r:id="rId6"/>
    <p:sldId id="394" r:id="rId7"/>
    <p:sldId id="404" r:id="rId8"/>
    <p:sldId id="407" r:id="rId9"/>
    <p:sldId id="397" r:id="rId10"/>
    <p:sldId id="425" r:id="rId11"/>
    <p:sldId id="424" r:id="rId12"/>
    <p:sldId id="399" r:id="rId13"/>
  </p:sldIdLst>
  <p:sldSz cx="9144000" cy="6858000" type="screen4x3"/>
  <p:notesSz cx="6858000" cy="9144000"/>
  <p:custDataLst>
    <p:tags r:id="rId16"/>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be161dae93dff5fa" providerId="Windows Live"/>
      </p:ext>
    </p:extLst>
  </p:cmAuthor>
  <p:cmAuthor id="2" name="Ngoc Thach Nguyen" initials="NTN" lastIdx="1" clrIdx="1">
    <p:extLst>
      <p:ext uri="{19B8F6BF-5375-455C-9EA6-DF929625EA0E}">
        <p15:presenceInfo xmlns:p15="http://schemas.microsoft.com/office/powerpoint/2012/main" userId="6b5af161088beb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01F"/>
    <a:srgbClr val="FFCC99"/>
    <a:srgbClr val="9F1D8C"/>
    <a:srgbClr val="F0AAE6"/>
    <a:srgbClr val="00CCFF"/>
    <a:srgbClr val="CCECFF"/>
    <a:srgbClr val="3898B2"/>
    <a:srgbClr val="3BA0BB"/>
    <a:srgbClr val="3590A9"/>
    <a:srgbClr val="318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7" autoAdjust="0"/>
    <p:restoredTop sz="78747" autoAdjust="0"/>
  </p:normalViewPr>
  <p:slideViewPr>
    <p:cSldViewPr>
      <p:cViewPr varScale="1">
        <p:scale>
          <a:sx n="53" d="100"/>
          <a:sy n="53" d="100"/>
        </p:scale>
        <p:origin x="1852"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64B9725-44EB-408E-A670-A66AE5FBBF1B}" type="datetime1">
              <a:rPr lang="en-US"/>
              <a:pPr>
                <a:defRPr/>
              </a:pPr>
              <a:t>9/16/2021</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8005E228-509B-414F-A9D0-D1C825059700}" type="slidenum">
              <a:rPr lang="en-US"/>
              <a:pPr>
                <a:defRPr/>
              </a:pPr>
              <a:t>‹#›</a:t>
            </a:fld>
            <a:endParaRPr lang="en-US" dirty="0"/>
          </a:p>
        </p:txBody>
      </p:sp>
    </p:spTree>
    <p:extLst>
      <p:ext uri="{BB962C8B-B14F-4D97-AF65-F5344CB8AC3E}">
        <p14:creationId xmlns:p14="http://schemas.microsoft.com/office/powerpoint/2010/main" val="3540603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B6F72C7C-C170-4C32-B42F-55464ECD45A1}" type="datetime1">
              <a:rPr lang="en-US"/>
              <a:pPr>
                <a:defRPr/>
              </a:pPr>
              <a:t>9/16/2021</a:t>
            </a:fld>
            <a:endParaRPr lang="en-US"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CC863AC-7600-4022-BA06-9E5E1721FB66}" type="slidenum">
              <a:rPr lang="en-US"/>
              <a:pPr>
                <a:defRPr/>
              </a:pPr>
              <a:t>‹#›</a:t>
            </a:fld>
            <a:endParaRPr lang="en-US" dirty="0"/>
          </a:p>
        </p:txBody>
      </p:sp>
    </p:spTree>
    <p:extLst>
      <p:ext uri="{BB962C8B-B14F-4D97-AF65-F5344CB8AC3E}">
        <p14:creationId xmlns:p14="http://schemas.microsoft.com/office/powerpoint/2010/main" val="3936855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1</a:t>
            </a:fld>
            <a:endParaRPr lang="en-US" dirty="0"/>
          </a:p>
        </p:txBody>
      </p:sp>
    </p:spTree>
    <p:extLst>
      <p:ext uri="{BB962C8B-B14F-4D97-AF65-F5344CB8AC3E}">
        <p14:creationId xmlns:p14="http://schemas.microsoft.com/office/powerpoint/2010/main" val="2734416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2</a:t>
            </a:fld>
            <a:endParaRPr lang="en-US" dirty="0"/>
          </a:p>
        </p:txBody>
      </p:sp>
    </p:spTree>
    <p:extLst>
      <p:ext uri="{BB962C8B-B14F-4D97-AF65-F5344CB8AC3E}">
        <p14:creationId xmlns:p14="http://schemas.microsoft.com/office/powerpoint/2010/main" val="137271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3</a:t>
            </a:fld>
            <a:endParaRPr lang="en-US" dirty="0"/>
          </a:p>
        </p:txBody>
      </p:sp>
    </p:spTree>
    <p:extLst>
      <p:ext uri="{BB962C8B-B14F-4D97-AF65-F5344CB8AC3E}">
        <p14:creationId xmlns:p14="http://schemas.microsoft.com/office/powerpoint/2010/main" val="948657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5</a:t>
            </a:fld>
            <a:endParaRPr lang="en-US" dirty="0"/>
          </a:p>
        </p:txBody>
      </p:sp>
    </p:spTree>
    <p:extLst>
      <p:ext uri="{BB962C8B-B14F-4D97-AF65-F5344CB8AC3E}">
        <p14:creationId xmlns:p14="http://schemas.microsoft.com/office/powerpoint/2010/main" val="2379465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10</a:t>
            </a:fld>
            <a:endParaRPr lang="en-US" dirty="0"/>
          </a:p>
        </p:txBody>
      </p:sp>
    </p:spTree>
    <p:extLst>
      <p:ext uri="{BB962C8B-B14F-4D97-AF65-F5344CB8AC3E}">
        <p14:creationId xmlns:p14="http://schemas.microsoft.com/office/powerpoint/2010/main" val="402679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11</a:t>
            </a:fld>
            <a:endParaRPr lang="en-US" dirty="0"/>
          </a:p>
        </p:txBody>
      </p:sp>
    </p:spTree>
    <p:extLst>
      <p:ext uri="{BB962C8B-B14F-4D97-AF65-F5344CB8AC3E}">
        <p14:creationId xmlns:p14="http://schemas.microsoft.com/office/powerpoint/2010/main" val="344486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107156" y="6629400"/>
            <a:ext cx="8046244" cy="147012"/>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©FPT-</a:t>
            </a:r>
            <a:r>
              <a:rPr lang="en-US" dirty="0" err="1"/>
              <a:t>Aptech</a:t>
            </a:r>
            <a:r>
              <a:rPr lang="en-US" dirty="0"/>
              <a:t>                                                                      project report</a:t>
            </a:r>
          </a:p>
        </p:txBody>
      </p:sp>
      <p:sp>
        <p:nvSpPr>
          <p:cNvPr id="3" name="Content Placeholder 2"/>
          <p:cNvSpPr>
            <a:spLocks noGrp="1"/>
          </p:cNvSpPr>
          <p:nvPr>
            <p:ph idx="1"/>
          </p:nvPr>
        </p:nvSpPr>
        <p:spPr/>
        <p:txBody>
          <a:bodyPr/>
          <a:lstStyle>
            <a:lvl1pPr>
              <a:buClr>
                <a:schemeClr val="accent4">
                  <a:lumMod val="50000"/>
                </a:schemeClr>
              </a:buClr>
              <a:defRPr sz="2400">
                <a:latin typeface="Calibri" pitchFamily="34" charset="0"/>
              </a:defRPr>
            </a:lvl1pPr>
            <a:lvl2pPr>
              <a:buClr>
                <a:schemeClr val="accent4">
                  <a:lumMod val="50000"/>
                </a:schemeClr>
              </a:buClr>
              <a:defRPr sz="2200">
                <a:latin typeface="Calibri" pitchFamily="34" charset="0"/>
              </a:defRPr>
            </a:lvl2pPr>
            <a:lvl3pPr>
              <a:buClr>
                <a:schemeClr val="tx2"/>
              </a:buClr>
              <a:defRPr sz="2000">
                <a:latin typeface="Calibri" pitchFamily="34" charset="0"/>
              </a:defRPr>
            </a:lvl3pPr>
            <a:lvl4pPr>
              <a:buClr>
                <a:schemeClr val="tx2"/>
              </a:buClr>
              <a:defRPr sz="1800"/>
            </a:lvl4pPr>
            <a:lvl5pPr>
              <a:buClr>
                <a:schemeClr val="tx2"/>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a:xfrm>
            <a:off x="228600" y="152400"/>
            <a:ext cx="7620000" cy="411163"/>
          </a:xfrm>
        </p:spPr>
        <p:txBody>
          <a:bodyPr/>
          <a:lstStyle>
            <a:lvl1pPr>
              <a:defRPr sz="2800" b="1" cap="none" spc="200" baseline="0">
                <a:ln w="18415" cmpd="sng">
                  <a:solidFill>
                    <a:schemeClr val="bg1"/>
                  </a:solidFill>
                  <a:prstDash val="solid"/>
                </a:ln>
                <a:solidFill>
                  <a:schemeClr val="bg1"/>
                </a:solidFill>
                <a:effectLst>
                  <a:outerShdw blurRad="63500" dir="3600000" algn="tl" rotWithShape="0">
                    <a:srgbClr val="000000">
                      <a:alpha val="70000"/>
                    </a:srgbClr>
                  </a:outerShdw>
                </a:effectLst>
                <a:latin typeface="+mn-lt"/>
              </a:defRPr>
            </a:lvl1pPr>
          </a:lstStyle>
          <a:p>
            <a:r>
              <a:rPr lang="en-US" dirty="0"/>
              <a:t>Click to edit Master title style</a:t>
            </a:r>
          </a:p>
        </p:txBody>
      </p:sp>
      <p:sp>
        <p:nvSpPr>
          <p:cNvPr id="14" name="Slide Number Placeholder 5"/>
          <p:cNvSpPr>
            <a:spLocks noGrp="1"/>
          </p:cNvSpPr>
          <p:nvPr>
            <p:ph type="sldNum" sz="quarter" idx="4"/>
          </p:nvPr>
        </p:nvSpPr>
        <p:spPr>
          <a:xfrm>
            <a:off x="107156" y="6629399"/>
            <a:ext cx="8929688" cy="162887"/>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pic>
        <p:nvPicPr>
          <p:cNvPr id="6" name="Picture 9"/>
          <p:cNvPicPr>
            <a:picLocks noChangeAspect="1" noChangeArrowheads="1"/>
          </p:cNvPicPr>
          <p:nvPr userDrawn="1"/>
        </p:nvPicPr>
        <p:blipFill>
          <a:blip r:embed="rId2" cstate="print"/>
          <a:srcRect/>
          <a:stretch>
            <a:fillRect/>
          </a:stretch>
        </p:blipFill>
        <p:spPr bwMode="auto">
          <a:xfrm>
            <a:off x="0" y="751513"/>
            <a:ext cx="9144000" cy="5862012"/>
          </a:xfrm>
          <a:prstGeom prst="rect">
            <a:avLst/>
          </a:prstGeom>
          <a:noFill/>
          <a:ln w="9525">
            <a:noFill/>
            <a:miter lim="800000"/>
            <a:headEnd/>
            <a:tailEnd/>
          </a:ln>
        </p:spPr>
      </p:pic>
      <p:pic>
        <p:nvPicPr>
          <p:cNvPr id="7" name="Picture 6"/>
          <p:cNvPicPr>
            <a:picLocks noChangeAspect="1"/>
          </p:cNvPicPr>
          <p:nvPr userDrawn="1"/>
        </p:nvPicPr>
        <p:blipFill>
          <a:blip r:embed="rId3"/>
          <a:stretch>
            <a:fillRect/>
          </a:stretch>
        </p:blipFill>
        <p:spPr>
          <a:xfrm>
            <a:off x="533400" y="0"/>
            <a:ext cx="1295400" cy="73741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dirty="0"/>
              <a:t>© FPT-</a:t>
            </a:r>
            <a:r>
              <a:rPr lang="en-US" dirty="0" err="1"/>
              <a:t>Aptech</a:t>
            </a:r>
            <a:r>
              <a:rPr lang="en-US" dirty="0"/>
              <a:t> 			Project report</a:t>
            </a:r>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140713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 FPT-Aptech                                                                          Project report</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3918076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8000">
              <a:srgbClr val="FFEFD1"/>
            </a:gs>
            <a:gs pos="60000">
              <a:srgbClr val="F0EBD5"/>
            </a:gs>
            <a:gs pos="82000">
              <a:srgbClr val="D1C39F"/>
            </a:gs>
          </a:gsLst>
          <a:lin ang="5400000" scaled="0"/>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 FPT-</a:t>
            </a:r>
            <a:r>
              <a:rPr lang="en-US" dirty="0" err="1"/>
              <a:t>Aptech</a:t>
            </a:r>
            <a:r>
              <a:rPr lang="en-US" dirty="0"/>
              <a:t>                                                                          Project report</a:t>
            </a:r>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sp>
        <p:nvSpPr>
          <p:cNvPr id="7" name="Rectangle 6"/>
          <p:cNvSpPr/>
          <p:nvPr/>
        </p:nvSpPr>
        <p:spPr>
          <a:xfrm>
            <a:off x="0" y="0"/>
            <a:ext cx="9144000" cy="762000"/>
          </a:xfrm>
          <a:prstGeom prst="rect">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Lst>
  <p:hf hdr="0" dt="0"/>
  <p:txStyles>
    <p:titleStyle>
      <a:lvl1pPr algn="l" rtl="0" eaLnBrk="1" fontAlgn="base" hangingPunct="1">
        <a:spcBef>
          <a:spcPct val="0"/>
        </a:spcBef>
        <a:spcAft>
          <a:spcPct val="0"/>
        </a:spcAft>
        <a:defRPr sz="2500" b="1" kern="1200">
          <a:solidFill>
            <a:schemeClr val="bg1"/>
          </a:solidFill>
          <a:latin typeface="Arial" charset="0"/>
          <a:ea typeface="+mj-ea"/>
          <a:cs typeface="+mj-cs"/>
        </a:defRPr>
      </a:lvl1pPr>
      <a:lvl2pPr algn="l" rtl="0" eaLnBrk="1" fontAlgn="base" hangingPunct="1">
        <a:spcBef>
          <a:spcPct val="0"/>
        </a:spcBef>
        <a:spcAft>
          <a:spcPct val="0"/>
        </a:spcAft>
        <a:defRPr sz="2500" b="1">
          <a:solidFill>
            <a:schemeClr val="bg1"/>
          </a:solidFill>
          <a:latin typeface="Arial" charset="0"/>
        </a:defRPr>
      </a:lvl2pPr>
      <a:lvl3pPr algn="l" rtl="0" eaLnBrk="1" fontAlgn="base" hangingPunct="1">
        <a:spcBef>
          <a:spcPct val="0"/>
        </a:spcBef>
        <a:spcAft>
          <a:spcPct val="0"/>
        </a:spcAft>
        <a:defRPr sz="2500" b="1">
          <a:solidFill>
            <a:schemeClr val="bg1"/>
          </a:solidFill>
          <a:latin typeface="Arial" charset="0"/>
        </a:defRPr>
      </a:lvl3pPr>
      <a:lvl4pPr algn="l" rtl="0" eaLnBrk="1" fontAlgn="base" hangingPunct="1">
        <a:spcBef>
          <a:spcPct val="0"/>
        </a:spcBef>
        <a:spcAft>
          <a:spcPct val="0"/>
        </a:spcAft>
        <a:defRPr sz="2500" b="1">
          <a:solidFill>
            <a:schemeClr val="bg1"/>
          </a:solidFill>
          <a:latin typeface="Arial" charset="0"/>
        </a:defRPr>
      </a:lvl4pPr>
      <a:lvl5pPr algn="l" rtl="0" eaLnBrk="1" fontAlgn="base" hangingPunct="1">
        <a:spcBef>
          <a:spcPct val="0"/>
        </a:spcBef>
        <a:spcAft>
          <a:spcPct val="0"/>
        </a:spcAft>
        <a:defRPr sz="2500" b="1">
          <a:solidFill>
            <a:schemeClr val="bg1"/>
          </a:solidFill>
          <a:latin typeface="Arial" charset="0"/>
        </a:defRPr>
      </a:lvl5pPr>
      <a:lvl6pPr marL="457200" algn="l" rtl="0" eaLnBrk="1" fontAlgn="base" hangingPunct="1">
        <a:spcBef>
          <a:spcPct val="0"/>
        </a:spcBef>
        <a:spcAft>
          <a:spcPct val="0"/>
        </a:spcAft>
        <a:defRPr sz="2500" b="1">
          <a:solidFill>
            <a:schemeClr val="bg1"/>
          </a:solidFill>
          <a:latin typeface="Calibri" pitchFamily="34" charset="0"/>
        </a:defRPr>
      </a:lvl6pPr>
      <a:lvl7pPr marL="914400" algn="l" rtl="0" eaLnBrk="1" fontAlgn="base" hangingPunct="1">
        <a:spcBef>
          <a:spcPct val="0"/>
        </a:spcBef>
        <a:spcAft>
          <a:spcPct val="0"/>
        </a:spcAft>
        <a:defRPr sz="2500" b="1">
          <a:solidFill>
            <a:schemeClr val="bg1"/>
          </a:solidFill>
          <a:latin typeface="Calibri" pitchFamily="34" charset="0"/>
        </a:defRPr>
      </a:lvl7pPr>
      <a:lvl8pPr marL="1371600" algn="l" rtl="0" eaLnBrk="1" fontAlgn="base" hangingPunct="1">
        <a:spcBef>
          <a:spcPct val="0"/>
        </a:spcBef>
        <a:spcAft>
          <a:spcPct val="0"/>
        </a:spcAft>
        <a:defRPr sz="2500" b="1">
          <a:solidFill>
            <a:schemeClr val="bg1"/>
          </a:solidFill>
          <a:latin typeface="Calibri" pitchFamily="34" charset="0"/>
        </a:defRPr>
      </a:lvl8pPr>
      <a:lvl9pPr marL="1828800" algn="l" rtl="0" eaLnBrk="1" fontAlgn="base" hangingPunct="1">
        <a:spcBef>
          <a:spcPct val="0"/>
        </a:spcBef>
        <a:spcAft>
          <a:spcPct val="0"/>
        </a:spcAft>
        <a:defRPr sz="2500" b="1">
          <a:solidFill>
            <a:schemeClr val="bg1"/>
          </a:solidFill>
          <a:latin typeface="Calibri" pitchFamily="34" charset="0"/>
        </a:defRPr>
      </a:lvl9pPr>
    </p:titleStyle>
    <p:bodyStyle>
      <a:lvl1pPr marL="342900" indent="-342900" algn="l" rtl="0" eaLnBrk="1" fontAlgn="base" hangingPunct="1">
        <a:spcBef>
          <a:spcPct val="20000"/>
        </a:spcBef>
        <a:spcAft>
          <a:spcPct val="0"/>
        </a:spcAft>
        <a:buClr>
          <a:srgbClr val="000099"/>
        </a:buClr>
        <a:buSzPct val="50000"/>
        <a:buFont typeface="Wingdings" pitchFamily="2" charset="2"/>
        <a:buChar char="u"/>
        <a:defRPr sz="3200" kern="1200">
          <a:solidFill>
            <a:schemeClr val="tx1"/>
          </a:solidFill>
          <a:latin typeface="Arial" charset="0"/>
          <a:ea typeface="+mn-ea"/>
          <a:cs typeface="+mn-cs"/>
        </a:defRPr>
      </a:lvl1pPr>
      <a:lvl2pPr marL="742950" indent="-285750" algn="l" rtl="0" eaLnBrk="1" fontAlgn="base" hangingPunct="1">
        <a:spcBef>
          <a:spcPct val="20000"/>
        </a:spcBef>
        <a:spcAft>
          <a:spcPct val="0"/>
        </a:spcAft>
        <a:buClr>
          <a:srgbClr val="000099"/>
        </a:buClr>
        <a:buSzPct val="50000"/>
        <a:buFont typeface="Wingdings 2" pitchFamily="18" charset="2"/>
        <a:buChar char="²"/>
        <a:defRPr sz="2800" kern="1200">
          <a:solidFill>
            <a:schemeClr val="tx1"/>
          </a:solidFill>
          <a:latin typeface="Arial" charset="0"/>
          <a:ea typeface="+mn-ea"/>
          <a:cs typeface="+mn-cs"/>
        </a:defRPr>
      </a:lvl2pPr>
      <a:lvl3pPr marL="1143000" indent="-228600" algn="l" rtl="0" eaLnBrk="1" fontAlgn="base" hangingPunct="1">
        <a:spcBef>
          <a:spcPct val="20000"/>
        </a:spcBef>
        <a:spcAft>
          <a:spcPct val="0"/>
        </a:spcAft>
        <a:buClr>
          <a:srgbClr val="000099"/>
        </a:buClr>
        <a:buSzPct val="40000"/>
        <a:buFont typeface="Wingdings 2" pitchFamily="18" charset="2"/>
        <a:buChar char="³"/>
        <a:defRPr sz="2400" kern="1200">
          <a:solidFill>
            <a:schemeClr val="tx1"/>
          </a:solidFill>
          <a:latin typeface="Arial"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a:t>
            </a:fld>
            <a:endParaRPr lang="en-US" dirty="0"/>
          </a:p>
        </p:txBody>
      </p:sp>
      <p:sp>
        <p:nvSpPr>
          <p:cNvPr id="2" name="Rectangle 1"/>
          <p:cNvSpPr/>
          <p:nvPr/>
        </p:nvSpPr>
        <p:spPr>
          <a:xfrm>
            <a:off x="1828800" y="2286000"/>
            <a:ext cx="5295902" cy="3010055"/>
          </a:xfrm>
          <a:prstGeom prst="rect">
            <a:avLst/>
          </a:prstGeom>
        </p:spPr>
        <p:txBody>
          <a:bodyPr wrap="square">
            <a:spAutoFit/>
          </a:bodyPr>
          <a:lstStyle/>
          <a:p>
            <a:r>
              <a:rPr lang="en-US" sz="2400" b="1" u="sng" dirty="0">
                <a:latin typeface="Times New Roman" pitchFamily="18" charset="0"/>
                <a:cs typeface="Times New Roman" pitchFamily="18" charset="0"/>
              </a:rPr>
              <a:t>Instructor</a:t>
            </a:r>
            <a:r>
              <a:rPr lang="en-US" sz="2400" b="1" dirty="0">
                <a:latin typeface="Times New Roman" pitchFamily="18" charset="0"/>
                <a:cs typeface="Times New Roman" pitchFamily="18" charset="0"/>
              </a:rPr>
              <a:t>: Mr. Ngo Phuoc Nguyen</a:t>
            </a:r>
          </a:p>
          <a:p>
            <a:r>
              <a:rPr lang="en-US" sz="2400" b="1" dirty="0">
                <a:latin typeface="Times New Roman" pitchFamily="18" charset="0"/>
                <a:cs typeface="Times New Roman" pitchFamily="18" charset="0"/>
              </a:rPr>
              <a:t>Class: T1.1910.M1</a:t>
            </a:r>
          </a:p>
          <a:p>
            <a:r>
              <a:rPr lang="en-US" sz="2400" b="1" dirty="0">
                <a:latin typeface="Times New Roman" pitchFamily="18" charset="0"/>
                <a:cs typeface="Times New Roman" pitchFamily="18" charset="0"/>
              </a:rPr>
              <a:t>Group 2:  </a:t>
            </a:r>
            <a:r>
              <a:rPr lang="en-US" sz="2400" b="1" dirty="0" err="1">
                <a:latin typeface="Times New Roman" pitchFamily="18" charset="0"/>
                <a:cs typeface="Times New Roman" pitchFamily="18" charset="0"/>
              </a:rPr>
              <a:t>LaundryOnline</a:t>
            </a:r>
            <a:r>
              <a:rPr lang="en-US" sz="2400" b="1" dirty="0">
                <a:latin typeface="Times New Roman" pitchFamily="18" charset="0"/>
                <a:cs typeface="Times New Roman" pitchFamily="18" charset="0"/>
              </a:rPr>
              <a:t> Project</a:t>
            </a:r>
          </a:p>
          <a:p>
            <a:r>
              <a:rPr lang="en-US" sz="2400" b="1" u="sng" dirty="0">
                <a:latin typeface="Times New Roman" pitchFamily="18" charset="0"/>
                <a:cs typeface="Times New Roman" pitchFamily="18" charset="0"/>
              </a:rPr>
              <a:t>Team Members:</a:t>
            </a:r>
            <a:r>
              <a:rPr lang="en-US" sz="2400" b="1" dirty="0">
                <a:latin typeface="Times New Roman" pitchFamily="18" charset="0"/>
                <a:cs typeface="Times New Roman" pitchFamily="18" charset="0"/>
              </a:rPr>
              <a:t> Bui Quoc Tuan</a:t>
            </a:r>
          </a:p>
          <a:p>
            <a:r>
              <a:rPr lang="en-US" sz="2400" b="1" dirty="0">
                <a:latin typeface="Times New Roman" pitchFamily="18" charset="0"/>
                <a:cs typeface="Times New Roman" pitchFamily="18" charset="0"/>
              </a:rPr>
              <a:t>		     Quach Gia Lam</a:t>
            </a:r>
          </a:p>
          <a:p>
            <a:r>
              <a:rPr lang="en-US" sz="2400" b="1" dirty="0">
                <a:latin typeface="Times New Roman" pitchFamily="18" charset="0"/>
                <a:cs typeface="Times New Roman" pitchFamily="18" charset="0"/>
              </a:rPr>
              <a:t>		     Nguyen Ngoc Thach</a:t>
            </a:r>
          </a:p>
          <a:p>
            <a:r>
              <a:rPr lang="en-US" sz="2400" b="1" dirty="0">
                <a:latin typeface="Times New Roman" pitchFamily="18" charset="0"/>
                <a:cs typeface="Times New Roman" pitchFamily="18" charset="0"/>
              </a:rPr>
              <a:t>		     Hoang Vu Ngoc Minh</a:t>
            </a:r>
          </a:p>
        </p:txBody>
      </p:sp>
      <p:sp>
        <p:nvSpPr>
          <p:cNvPr id="4" name="TextBox 3"/>
          <p:cNvSpPr txBox="1"/>
          <p:nvPr/>
        </p:nvSpPr>
        <p:spPr>
          <a:xfrm>
            <a:off x="533401" y="1319077"/>
            <a:ext cx="8077199" cy="757451"/>
          </a:xfrm>
          <a:prstGeom prst="rect">
            <a:avLst/>
          </a:prstGeom>
          <a:noFill/>
        </p:spPr>
        <p:txBody>
          <a:bodyPr wrap="square" rtlCol="0">
            <a:spAutoFit/>
          </a:bodyPr>
          <a:lstStyle/>
          <a:p>
            <a:r>
              <a:rPr lang="en-US" sz="6000" b="1" dirty="0">
                <a:solidFill>
                  <a:srgbClr val="FF0000"/>
                </a:solidFill>
                <a:latin typeface="Times New Roman" panose="02020603050405020304" pitchFamily="18" charset="0"/>
                <a:cs typeface="Times New Roman" panose="02020603050405020304" pitchFamily="18" charset="0"/>
              </a:rPr>
              <a:t>Laundry Online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1400" y="186489"/>
            <a:ext cx="2209800" cy="457201"/>
          </a:xfrm>
        </p:spPr>
        <p:txBody>
          <a:bodyPr/>
          <a:lstStyle/>
          <a:p>
            <a:r>
              <a:rPr lang="en-US" altLang="ko-KR" sz="2800" b="1" dirty="0">
                <a:latin typeface="Times New Roman" panose="02020603050405020304" pitchFamily="18" charset="0"/>
                <a:ea typeface="Gulim" panose="020B0600000101010101" pitchFamily="34" charset="-127"/>
                <a:cs typeface="Times New Roman" panose="02020603050405020304" pitchFamily="18" charset="0"/>
              </a:rPr>
              <a:t>4-Task list</a:t>
            </a:r>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10</a:t>
            </a:fld>
            <a:endParaRPr lang="en-US" dirty="0"/>
          </a:p>
        </p:txBody>
      </p:sp>
      <p:sp>
        <p:nvSpPr>
          <p:cNvPr id="6" name="Content Placeholder 2"/>
          <p:cNvSpPr>
            <a:spLocks noGrp="1"/>
          </p:cNvSpPr>
          <p:nvPr>
            <p:ph idx="1"/>
          </p:nvPr>
        </p:nvSpPr>
        <p:spPr>
          <a:xfrm>
            <a:off x="609600" y="762000"/>
            <a:ext cx="8305800" cy="5410200"/>
          </a:xfrm>
        </p:spPr>
        <p:txBody>
          <a:bodyPr/>
          <a:lstStyle/>
          <a:p>
            <a:pPr eaLnBrk="1" hangingPunct="1"/>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Login Admin (</a:t>
            </a:r>
            <a:r>
              <a:rPr lang="en-US" altLang="en-US" sz="4000" dirty="0" err="1">
                <a:latin typeface="Times New Roman" panose="02020603050405020304" pitchFamily="18" charset="0"/>
                <a:ea typeface="Gulim" panose="020B0600000101010101" pitchFamily="34" charset="-127"/>
                <a:cs typeface="Times New Roman" panose="02020603050405020304" pitchFamily="18" charset="0"/>
              </a:rPr>
              <a:t>Lâm</a:t>
            </a:r>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a:t>
            </a:r>
          </a:p>
          <a:p>
            <a:pPr eaLnBrk="1" hangingPunct="1"/>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Admin and Report (</a:t>
            </a:r>
            <a:r>
              <a:rPr lang="en-US" altLang="en-US" sz="4000" dirty="0" err="1">
                <a:latin typeface="Times New Roman" panose="02020603050405020304" pitchFamily="18" charset="0"/>
                <a:ea typeface="Gulim" panose="020B0600000101010101" pitchFamily="34" charset="-127"/>
                <a:cs typeface="Times New Roman" panose="02020603050405020304" pitchFamily="18" charset="0"/>
              </a:rPr>
              <a:t>Lâm</a:t>
            </a:r>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 –Minh)</a:t>
            </a:r>
          </a:p>
          <a:p>
            <a:pPr eaLnBrk="1" hangingPunct="1"/>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Services and Shippers (Minh)</a:t>
            </a:r>
          </a:p>
          <a:p>
            <a:pPr eaLnBrk="1" hangingPunct="1"/>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 Users management (</a:t>
            </a:r>
            <a:r>
              <a:rPr lang="en-US" altLang="en-US" sz="4000" dirty="0" err="1">
                <a:latin typeface="Times New Roman" panose="02020603050405020304" pitchFamily="18" charset="0"/>
                <a:ea typeface="Gulim" panose="020B0600000101010101" pitchFamily="34" charset="-127"/>
                <a:cs typeface="Times New Roman" panose="02020603050405020304" pitchFamily="18" charset="0"/>
              </a:rPr>
              <a:t>Lâm</a:t>
            </a:r>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4000" dirty="0" err="1">
                <a:latin typeface="Times New Roman" panose="02020603050405020304" pitchFamily="18" charset="0"/>
                <a:ea typeface="Gulim" panose="020B0600000101010101" pitchFamily="34" charset="-127"/>
                <a:cs typeface="Times New Roman" panose="02020603050405020304" pitchFamily="18" charset="0"/>
              </a:rPr>
              <a:t>Thạch</a:t>
            </a:r>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a:t>
            </a:r>
          </a:p>
          <a:p>
            <a:pPr eaLnBrk="1" hangingPunct="1"/>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 Orders and Order Details (</a:t>
            </a:r>
            <a:r>
              <a:rPr lang="en-US" altLang="en-US" sz="4000" dirty="0" err="1">
                <a:latin typeface="Times New Roman" panose="02020603050405020304" pitchFamily="18" charset="0"/>
                <a:ea typeface="Gulim" panose="020B0600000101010101" pitchFamily="34" charset="-127"/>
                <a:cs typeface="Times New Roman" panose="02020603050405020304" pitchFamily="18" charset="0"/>
              </a:rPr>
              <a:t>Lâm</a:t>
            </a:r>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a:t>
            </a:r>
          </a:p>
          <a:p>
            <a:pPr eaLnBrk="1" hangingPunct="1"/>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 Employee payroll &amp; </a:t>
            </a:r>
            <a:r>
              <a:rPr lang="en-US" altLang="en-US" sz="4000" dirty="0" err="1">
                <a:latin typeface="Times New Roman" panose="02020603050405020304" pitchFamily="18" charset="0"/>
                <a:ea typeface="Gulim" panose="020B0600000101010101" pitchFamily="34" charset="-127"/>
                <a:cs typeface="Times New Roman" panose="02020603050405020304" pitchFamily="18" charset="0"/>
              </a:rPr>
              <a:t>payslip</a:t>
            </a:r>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4000" dirty="0" err="1">
                <a:latin typeface="Times New Roman" panose="02020603050405020304" pitchFamily="18" charset="0"/>
                <a:ea typeface="Gulim" panose="020B0600000101010101" pitchFamily="34" charset="-127"/>
                <a:cs typeface="Times New Roman" panose="02020603050405020304" pitchFamily="18" charset="0"/>
              </a:rPr>
              <a:t>Thạch</a:t>
            </a:r>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a:t>
            </a:r>
          </a:p>
          <a:p>
            <a:pPr eaLnBrk="1" hangingPunct="1"/>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Services (</a:t>
            </a:r>
            <a:r>
              <a:rPr lang="en-US" altLang="en-US" sz="4000" dirty="0" err="1">
                <a:latin typeface="Times New Roman" panose="02020603050405020304" pitchFamily="18" charset="0"/>
                <a:ea typeface="Gulim" panose="020B0600000101010101" pitchFamily="34" charset="-127"/>
                <a:cs typeface="Times New Roman" panose="02020603050405020304" pitchFamily="18" charset="0"/>
              </a:rPr>
              <a:t>Lâm</a:t>
            </a:r>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-Minh -</a:t>
            </a:r>
            <a:r>
              <a:rPr lang="en-US" altLang="en-US" sz="4000" dirty="0" err="1">
                <a:latin typeface="Times New Roman" panose="02020603050405020304" pitchFamily="18" charset="0"/>
                <a:ea typeface="Gulim" panose="020B0600000101010101" pitchFamily="34" charset="-127"/>
                <a:cs typeface="Times New Roman" panose="02020603050405020304" pitchFamily="18" charset="0"/>
              </a:rPr>
              <a:t>Thạch</a:t>
            </a:r>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a:t>
            </a:r>
          </a:p>
          <a:p>
            <a:pPr eaLnBrk="1" hangingPunct="1"/>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Android Development (</a:t>
            </a:r>
            <a:r>
              <a:rPr lang="en-US" altLang="en-US" sz="4000" dirty="0" err="1">
                <a:latin typeface="Times New Roman" panose="02020603050405020304" pitchFamily="18" charset="0"/>
                <a:ea typeface="Gulim" panose="020B0600000101010101" pitchFamily="34" charset="-127"/>
                <a:cs typeface="Times New Roman" panose="02020603050405020304" pitchFamily="18" charset="0"/>
              </a:rPr>
              <a:t>Tuấn</a:t>
            </a:r>
            <a:r>
              <a:rPr lang="en-US" altLang="en-US" sz="4000" dirty="0">
                <a:latin typeface="Times New Roman" panose="02020603050405020304" pitchFamily="18" charset="0"/>
                <a:ea typeface="Gulim" panose="020B0600000101010101" pitchFamily="34" charset="-127"/>
                <a:cs typeface="Times New Roman" panose="02020603050405020304" pitchFamily="18" charset="0"/>
              </a:rPr>
              <a:t> –Minh)</a:t>
            </a:r>
          </a:p>
          <a:p>
            <a:pPr marL="0" indent="0">
              <a:buNone/>
            </a:pPr>
            <a:endParaRPr lang="en-US" sz="2800" b="1" dirty="0">
              <a:solidFill>
                <a:srgbClr val="F5801F"/>
              </a:solidFill>
              <a:latin typeface="Times New Roman" pitchFamily="18" charset="0"/>
              <a:cs typeface="Times New Roman" pitchFamily="18" charset="0"/>
            </a:endParaRPr>
          </a:p>
          <a:p>
            <a:pPr marL="0" indent="0">
              <a:buNone/>
            </a:pPr>
            <a:endParaRPr lang="en-US" sz="2800" b="1" dirty="0">
              <a:solidFill>
                <a:srgbClr val="F5801F"/>
              </a:solidFill>
              <a:latin typeface="Times New Roman" pitchFamily="18" charset="0"/>
              <a:cs typeface="Times New Roman" pitchFamily="18" charset="0"/>
            </a:endParaRPr>
          </a:p>
          <a:p>
            <a:pPr marL="0" indent="0">
              <a:buNone/>
            </a:pPr>
            <a:endParaRPr lang="en-GB" sz="2800" dirty="0">
              <a:latin typeface="Times New Roman" panose="02020603050405020304" pitchFamily="18" charset="0"/>
              <a:cs typeface="Times New Roman" panose="02020603050405020304" pitchFamily="18" charset="0"/>
            </a:endParaRPr>
          </a:p>
          <a:p>
            <a:pPr marL="0" indent="0">
              <a:buNone/>
            </a:pPr>
            <a:endParaRPr lang="en-GB" sz="2800" dirty="0">
              <a:latin typeface="Times New Roman" panose="02020603050405020304" pitchFamily="18" charset="0"/>
              <a:cs typeface="Times New Roman" panose="02020603050405020304" pitchFamily="18" charset="0"/>
            </a:endParaRPr>
          </a:p>
          <a:p>
            <a:pPr marL="0" indent="0">
              <a:buNone/>
            </a:pPr>
            <a:endParaRPr lang="en-GB" sz="2800" dirty="0">
              <a:latin typeface="Times New Roman" panose="02020603050405020304" pitchFamily="18" charset="0"/>
              <a:cs typeface="Times New Roman" panose="02020603050405020304" pitchFamily="18" charset="0"/>
            </a:endParaRPr>
          </a:p>
          <a:p>
            <a:pPr marL="0" indent="0" eaLnBrk="1" hangingPunct="1">
              <a:buNone/>
            </a:pPr>
            <a:endParaRPr lang="vi-VN"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dirty="0">
              <a:latin typeface="Arial" panose="020B0604020202020204" pitchFamily="34"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99878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a:spcBef>
                <a:spcPct val="0"/>
              </a:spcBef>
              <a:spcAft>
                <a:spcPts val="600"/>
              </a:spcAft>
            </a:pPr>
            <a:r>
              <a:rPr lang="en-US" altLang="ko-KR" sz="2500" b="1" kern="1200">
                <a:solidFill>
                  <a:schemeClr val="bg1"/>
                </a:solidFill>
                <a:latin typeface="Arial" charset="0"/>
                <a:ea typeface="+mj-ea"/>
                <a:cs typeface="+mj-cs"/>
              </a:rPr>
              <a:t>3-Conclusion</a:t>
            </a:r>
          </a:p>
        </p:txBody>
      </p:sp>
      <p:sp>
        <p:nvSpPr>
          <p:cNvPr id="10" name="Footer Placeholder 2">
            <a:extLst>
              <a:ext uri="{FF2B5EF4-FFF2-40B4-BE49-F238E27FC236}">
                <a16:creationId xmlns:a16="http://schemas.microsoft.com/office/drawing/2014/main" id="{5A641199-7293-4467-91D0-2908C3A6E4AB}"/>
              </a:ext>
            </a:extLst>
          </p:cNvPr>
          <p:cNvSpPr>
            <a:spLocks noGrp="1"/>
          </p:cNvSpPr>
          <p:nvPr>
            <p:ph type="ftr" sz="quarter" idx="10"/>
          </p:nvPr>
        </p:nvSpPr>
        <p:spPr>
          <a:xfrm>
            <a:off x="0" y="6629400"/>
            <a:ext cx="8077200" cy="152400"/>
          </a:xfrm>
        </p:spPr>
        <p:txBody>
          <a:bodyPr/>
          <a:lstStyle/>
          <a:p>
            <a:pPr>
              <a:spcAft>
                <a:spcPts val="600"/>
              </a:spcAft>
              <a:defRPr/>
            </a:pPr>
            <a:r>
              <a:rPr lang="en-US"/>
              <a:t>© FPT-</a:t>
            </a:r>
            <a:r>
              <a:rPr lang="en-US" err="1"/>
              <a:t>Aptech</a:t>
            </a:r>
            <a:r>
              <a:rPr lang="en-US"/>
              <a:t> 			Project report</a:t>
            </a:r>
          </a:p>
        </p:txBody>
      </p:sp>
      <p:sp>
        <p:nvSpPr>
          <p:cNvPr id="5" name="Slide Number Placeholder 4"/>
          <p:cNvSpPr>
            <a:spLocks noGrp="1"/>
          </p:cNvSpPr>
          <p:nvPr>
            <p:ph type="sldNum" sz="quarter" idx="11"/>
          </p:nvPr>
        </p:nvSpPr>
        <p:spPr>
          <a:xfrm>
            <a:off x="8153400" y="6613525"/>
            <a:ext cx="776288" cy="168275"/>
          </a:xfrm>
        </p:spPr>
        <p:txBody>
          <a:bodyPr vert="horz" wrap="square" lIns="91440" tIns="45720" rIns="91440" bIns="45720" numCol="1" anchor="ctr" anchorCtr="0" compatLnSpc="1">
            <a:prstTxWarp prst="textNoShape">
              <a:avLst/>
            </a:prstTxWarp>
            <a:normAutofit/>
          </a:bodyPr>
          <a:lstStyle/>
          <a:p>
            <a:pPr>
              <a:lnSpc>
                <a:spcPct val="90000"/>
              </a:lnSpc>
              <a:spcAft>
                <a:spcPts val="600"/>
              </a:spcAft>
              <a:defRPr/>
            </a:pPr>
            <a:fld id="{0B7F2F63-BF3E-4C0C-A868-2C657446BA07}" type="slidenum">
              <a:rPr lang="en-US" sz="500" smtClean="0"/>
              <a:pPr>
                <a:lnSpc>
                  <a:spcPct val="90000"/>
                </a:lnSpc>
                <a:spcAft>
                  <a:spcPts val="600"/>
                </a:spcAft>
                <a:defRPr/>
              </a:pPr>
              <a:t>11</a:t>
            </a:fld>
            <a:endParaRPr lang="en-US" sz="500"/>
          </a:p>
        </p:txBody>
      </p:sp>
      <p:sp>
        <p:nvSpPr>
          <p:cNvPr id="3" name="Rectangle 1">
            <a:extLst>
              <a:ext uri="{FF2B5EF4-FFF2-40B4-BE49-F238E27FC236}">
                <a16:creationId xmlns:a16="http://schemas.microsoft.com/office/drawing/2014/main" id="{73842544-9A18-4804-9A09-186200C557A7}"/>
              </a:ext>
            </a:extLst>
          </p:cNvPr>
          <p:cNvSpPr>
            <a:spLocks noChangeArrowheads="1"/>
          </p:cNvSpPr>
          <p:nvPr/>
        </p:nvSpPr>
        <p:spPr bwMode="auto">
          <a:xfrm>
            <a:off x="533400" y="1737749"/>
            <a:ext cx="8153400" cy="398827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 rIns="0" bIns="-63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-Through the project, we have learned a lot of valuable experience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about teamwork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-Working spirit and attitude play an important role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that directly affects the 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-Must always learn, orient right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correct mistakes promptly when detected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-Thank you to the teachers, the school has been dedicated to instructing, guiding and guiding us in the past time, hopefully in the near future we will continue to receive that valuable support, especially by Mr. Ngo Phuoc Nguyen and the school's teachers and staff.</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02124"/>
                </a:solidFill>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Due to limited time and limited qualifications, although the group and each member have tried their best, it is inevitable that there will be shortcomings.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Sincere thanks to the Council.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9643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12</a:t>
            </a:fld>
            <a:endParaRPr lang="en-US" dirty="0"/>
          </a:p>
        </p:txBody>
      </p:sp>
      <p:sp>
        <p:nvSpPr>
          <p:cNvPr id="6" name="Content Placeholder 2"/>
          <p:cNvSpPr>
            <a:spLocks noGrp="1"/>
          </p:cNvSpPr>
          <p:nvPr>
            <p:ph idx="1"/>
          </p:nvPr>
        </p:nvSpPr>
        <p:spPr>
          <a:xfrm>
            <a:off x="304800" y="1371600"/>
            <a:ext cx="8610600" cy="4800600"/>
          </a:xfrm>
        </p:spPr>
        <p:txBody>
          <a:bodyPr/>
          <a:lstStyle/>
          <a:p>
            <a:pPr marL="0" indent="0" eaLnBrk="1" hangingPunct="1">
              <a:buFont typeface="Wingdings" panose="05000000000000000000" pitchFamily="2" charset="2"/>
              <a:buNone/>
              <a:defRPr/>
            </a:pPr>
            <a:endParaRPr lang="en-US" altLang="ko-KR" b="1" kern="0" dirty="0">
              <a:ea typeface="굴림" pitchFamily="34" charset="-127"/>
            </a:endParaRPr>
          </a:p>
          <a:p>
            <a:pPr marL="0" indent="0" algn="ctr" eaLnBrk="1" hangingPunct="1">
              <a:buFont typeface="Wingdings" panose="05000000000000000000" pitchFamily="2" charset="2"/>
              <a:buNone/>
              <a:defRPr/>
            </a:pPr>
            <a:r>
              <a:rPr lang="en-US" altLang="ko-KR" sz="4400" b="1" kern="0" dirty="0">
                <a:latin typeface="Vladimir Script" panose="03050402040407070305" pitchFamily="66" charset="0"/>
                <a:ea typeface="굴림" pitchFamily="34" charset="-127"/>
                <a:cs typeface="Times New Roman" panose="02020603050405020304" pitchFamily="18" charset="0"/>
              </a:rPr>
              <a:t>Thank You</a:t>
            </a:r>
            <a:endParaRPr lang="vi-VN" altLang="ko-KR" sz="4400" b="1" kern="0" dirty="0">
              <a:latin typeface="Times New Roman" panose="02020603050405020304" pitchFamily="18" charset="0"/>
              <a:cs typeface="Times New Roman" panose="02020603050405020304" pitchFamily="18" charset="0"/>
            </a:endParaRPr>
          </a:p>
          <a:p>
            <a:pPr eaLnBrk="1" hangingPunct="1">
              <a:defRPr/>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109912" y="3038475"/>
            <a:ext cx="3000375" cy="1914525"/>
          </a:xfrm>
          <a:prstGeom prst="rect">
            <a:avLst/>
          </a:prstGeom>
        </p:spPr>
      </p:pic>
    </p:spTree>
    <p:extLst>
      <p:ext uri="{BB962C8B-B14F-4D97-AF65-F5344CB8AC3E}">
        <p14:creationId xmlns:p14="http://schemas.microsoft.com/office/powerpoint/2010/main" val="386991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87772"/>
            <a:ext cx="7620000" cy="411163"/>
          </a:xfrm>
        </p:spPr>
        <p:txBody>
          <a:bodyPr/>
          <a:lstStyle/>
          <a:p>
            <a:pPr algn="r"/>
            <a:r>
              <a:rPr lang="en-US" altLang="ko-KR" sz="4000" dirty="0">
                <a:latin typeface="Times New Roman" panose="02020603050405020304" pitchFamily="18" charset="0"/>
                <a:ea typeface="Gulim" panose="020B0600000101010101" pitchFamily="34" charset="-127"/>
                <a:cs typeface="Times New Roman" panose="02020603050405020304" pitchFamily="18" charset="0"/>
              </a:rPr>
              <a:t>Main content</a:t>
            </a:r>
            <a:endParaRPr lang="en-US" sz="4000"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a:t>
            </a:fld>
            <a:endParaRPr lang="en-US" dirty="0"/>
          </a:p>
        </p:txBody>
      </p:sp>
      <p:sp>
        <p:nvSpPr>
          <p:cNvPr id="6" name="Content Placeholder 2"/>
          <p:cNvSpPr>
            <a:spLocks noGrp="1"/>
          </p:cNvSpPr>
          <p:nvPr>
            <p:ph idx="1"/>
          </p:nvPr>
        </p:nvSpPr>
        <p:spPr>
          <a:xfrm>
            <a:off x="609600" y="1066800"/>
            <a:ext cx="8305800" cy="5105400"/>
          </a:xfrm>
        </p:spPr>
        <p:txBody>
          <a:bodyPr/>
          <a:lstStyle/>
          <a:p>
            <a:pPr eaLnBrk="1" hangingPunct="1"/>
            <a:r>
              <a:rPr lang="en-US" altLang="ko-KR" sz="4400" b="1" dirty="0">
                <a:latin typeface="Times New Roman" panose="02020603050405020304" pitchFamily="18" charset="0"/>
                <a:ea typeface="Gulim" panose="020B0600000101010101" pitchFamily="34" charset="-127"/>
                <a:cs typeface="Times New Roman" panose="02020603050405020304" pitchFamily="18" charset="0"/>
              </a:rPr>
              <a:t>1-Introduction</a:t>
            </a:r>
          </a:p>
          <a:p>
            <a:pPr lvl="1" eaLnBrk="1" hangingPunct="1"/>
            <a:r>
              <a:rPr lang="en-US" altLang="en-US" sz="4400" b="1" dirty="0">
                <a:latin typeface="Times New Roman" panose="02020603050405020304" pitchFamily="18" charset="0"/>
                <a:ea typeface="Gulim" panose="020B0600000101010101" pitchFamily="34" charset="-127"/>
                <a:cs typeface="Times New Roman" panose="02020603050405020304" pitchFamily="18" charset="0"/>
              </a:rPr>
              <a:t>1.1Actual requirements</a:t>
            </a:r>
            <a:endParaRPr lang="en-US" altLang="ko-KR" sz="4400" b="1"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4400" b="1" dirty="0">
                <a:latin typeface="Times New Roman" panose="02020603050405020304" pitchFamily="18" charset="0"/>
                <a:cs typeface="Times New Roman" panose="02020603050405020304" pitchFamily="18" charset="0"/>
              </a:rPr>
              <a:t>1.2D</a:t>
            </a:r>
            <a:r>
              <a:rPr lang="vi-VN" sz="4400" b="1" dirty="0">
                <a:latin typeface="Times New Roman" panose="02020603050405020304" pitchFamily="18" charset="0"/>
                <a:cs typeface="Times New Roman" panose="02020603050405020304" pitchFamily="18" charset="0"/>
              </a:rPr>
              <a:t>eployment </a:t>
            </a:r>
            <a:r>
              <a:rPr lang="en-US" sz="4400" b="1" dirty="0">
                <a:latin typeface="Times New Roman" panose="02020603050405020304" pitchFamily="18" charset="0"/>
                <a:cs typeface="Times New Roman" panose="02020603050405020304" pitchFamily="18" charset="0"/>
              </a:rPr>
              <a:t>d</a:t>
            </a:r>
            <a:r>
              <a:rPr lang="vi-VN" sz="4400" b="1" dirty="0">
                <a:latin typeface="Times New Roman" panose="02020603050405020304" pitchFamily="18" charset="0"/>
                <a:cs typeface="Times New Roman" panose="02020603050405020304" pitchFamily="18" charset="0"/>
              </a:rPr>
              <a:t>iagram</a:t>
            </a:r>
            <a:endParaRPr lang="en-US" altLang="ko-KR" sz="4400" b="1"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r>
              <a:rPr lang="en-US" altLang="ko-KR" sz="4400" b="1" dirty="0">
                <a:latin typeface="Times New Roman" panose="02020603050405020304" pitchFamily="18" charset="0"/>
                <a:ea typeface="Gulim" panose="020B0600000101010101" pitchFamily="34" charset="-127"/>
                <a:cs typeface="Times New Roman" panose="02020603050405020304" pitchFamily="18" charset="0"/>
              </a:rPr>
              <a:t>2-Test result</a:t>
            </a:r>
          </a:p>
          <a:p>
            <a:pPr eaLnBrk="1" hangingPunct="1"/>
            <a:r>
              <a:rPr lang="en-US" altLang="ko-KR" sz="4400" b="1" dirty="0">
                <a:latin typeface="Times New Roman" panose="02020603050405020304" pitchFamily="18" charset="0"/>
                <a:ea typeface="Gulim" panose="020B0600000101010101" pitchFamily="34" charset="-127"/>
                <a:cs typeface="Times New Roman" panose="02020603050405020304" pitchFamily="18" charset="0"/>
              </a:rPr>
              <a:t>3-Conclusion and development</a:t>
            </a:r>
          </a:p>
          <a:p>
            <a:r>
              <a:rPr lang="en-US" altLang="ko-KR" sz="4400" b="1" dirty="0">
                <a:latin typeface="Times New Roman" panose="02020603050405020304" pitchFamily="18" charset="0"/>
                <a:ea typeface="Gulim" panose="020B0600000101010101" pitchFamily="34" charset="-127"/>
                <a:cs typeface="Times New Roman" panose="02020603050405020304" pitchFamily="18" charset="0"/>
              </a:rPr>
              <a:t>4-Task list</a:t>
            </a:r>
          </a:p>
          <a:p>
            <a:pPr eaLnBrk="1" hangingPunct="1"/>
            <a:endParaRPr lang="vi-VN"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dirty="0">
              <a:latin typeface="Arial" panose="020B0604020202020204" pitchFamily="34"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13788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7800" y="109705"/>
            <a:ext cx="8534400" cy="411163"/>
          </a:xfrm>
        </p:spPr>
        <p:txBody>
          <a:bodyPr/>
          <a:lstStyle/>
          <a:p>
            <a:pPr algn="r"/>
            <a:r>
              <a:rPr lang="en-US" altLang="en-US" sz="2800" b="1" dirty="0">
                <a:latin typeface="Times New Roman" panose="02020603050405020304" pitchFamily="18" charset="0"/>
                <a:ea typeface="Gulim" panose="020B0600000101010101" pitchFamily="34" charset="-127"/>
                <a:cs typeface="Times New Roman" panose="02020603050405020304" pitchFamily="18" charset="0"/>
              </a:rPr>
              <a:t>1.1- Actual requirements</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a:t>
            </a:fld>
            <a:endParaRPr lang="en-US" dirty="0"/>
          </a:p>
        </p:txBody>
      </p:sp>
      <p:sp>
        <p:nvSpPr>
          <p:cNvPr id="6" name="Content Placeholder 2"/>
          <p:cNvSpPr>
            <a:spLocks noGrp="1"/>
          </p:cNvSpPr>
          <p:nvPr>
            <p:ph idx="1"/>
          </p:nvPr>
        </p:nvSpPr>
        <p:spPr>
          <a:xfrm>
            <a:off x="609600" y="1066800"/>
            <a:ext cx="8305800" cy="5105400"/>
          </a:xfrm>
        </p:spPr>
        <p:txBody>
          <a:bodyPr/>
          <a:lstStyle/>
          <a:p>
            <a:pPr marL="0" indent="0">
              <a:buNone/>
            </a:pPr>
            <a:r>
              <a:rPr lang="en-US" sz="2800" b="1" dirty="0">
                <a:latin typeface="Times New Roman" pitchFamily="18" charset="0"/>
                <a:cs typeface="Times New Roman" pitchFamily="18" charset="0"/>
              </a:rPr>
              <a:t>1-Existing scenario</a:t>
            </a:r>
          </a:p>
          <a:p>
            <a:pPr marL="0" indent="0">
              <a:buNone/>
            </a:pPr>
            <a:r>
              <a:rPr lang="en-US" sz="2800" b="1" dirty="0">
                <a:latin typeface="Times New Roman" pitchFamily="18" charset="0"/>
                <a:cs typeface="Times New Roman" pitchFamily="18" charset="0"/>
              </a:rPr>
              <a:t>2-For customers</a:t>
            </a:r>
          </a:p>
          <a:p>
            <a:pPr marL="0" indent="0">
              <a:buNone/>
            </a:pPr>
            <a:r>
              <a:rPr lang="en-US" sz="2800" b="1" dirty="0">
                <a:latin typeface="Times New Roman" pitchFamily="18" charset="0"/>
                <a:cs typeface="Times New Roman" pitchFamily="18" charset="0"/>
              </a:rPr>
              <a:t>3-For admin</a:t>
            </a:r>
          </a:p>
          <a:p>
            <a:pPr marL="0" indent="0">
              <a:buNone/>
            </a:pPr>
            <a:r>
              <a:rPr lang="en-US" sz="2800" b="1" dirty="0">
                <a:latin typeface="Times New Roman" pitchFamily="18" charset="0"/>
                <a:cs typeface="Times New Roman" pitchFamily="18" charset="0"/>
              </a:rPr>
              <a:t>4-Admin functional</a:t>
            </a:r>
            <a:r>
              <a:rPr lang="en-US" sz="2800" b="1" dirty="0">
                <a:solidFill>
                  <a:srgbClr val="F5801F"/>
                </a:solidFill>
                <a:latin typeface="Times New Roman" pitchFamily="18" charset="0"/>
                <a:cs typeface="Times New Roman" pitchFamily="18" charset="0"/>
              </a:rPr>
              <a:t>: </a:t>
            </a:r>
          </a:p>
          <a:p>
            <a:pPr marL="0" indent="0">
              <a:buNone/>
            </a:pPr>
            <a:r>
              <a:rPr lang="en-US" sz="2800" b="1" dirty="0">
                <a:latin typeface="Times New Roman" pitchFamily="18" charset="0"/>
                <a:cs typeface="Times New Roman" pitchFamily="18" charset="0"/>
              </a:rPr>
              <a:t>5-Customer functional</a:t>
            </a:r>
          </a:p>
          <a:p>
            <a:pPr>
              <a:buNone/>
            </a:pPr>
            <a:r>
              <a:rPr lang="en-US" sz="2800" b="1" dirty="0">
                <a:latin typeface="Times New Roman" pitchFamily="18" charset="0"/>
                <a:cs typeface="Times New Roman" pitchFamily="18" charset="0"/>
              </a:rPr>
              <a:t>6-Non-functional </a:t>
            </a:r>
          </a:p>
          <a:p>
            <a:r>
              <a:rPr lang="en-US" sz="2800" dirty="0"/>
              <a:t>REQ.1: Notification by email.</a:t>
            </a:r>
          </a:p>
          <a:p>
            <a:r>
              <a:rPr lang="en-US" sz="2800" dirty="0"/>
              <a:t>REQ.2: A chat box.</a:t>
            </a:r>
            <a:br>
              <a:rPr lang="en-US" sz="2800" dirty="0"/>
            </a:br>
            <a:endParaRPr lang="en-US" sz="2800" dirty="0"/>
          </a:p>
          <a:p>
            <a:pPr marL="0" indent="0">
              <a:buNone/>
            </a:pPr>
            <a:endParaRPr lang="en-US" sz="2800" b="1" dirty="0">
              <a:solidFill>
                <a:srgbClr val="F5801F"/>
              </a:solidFill>
              <a:latin typeface="Times New Roman" pitchFamily="18" charset="0"/>
              <a:cs typeface="Times New Roman" pitchFamily="18" charset="0"/>
            </a:endParaRPr>
          </a:p>
          <a:p>
            <a:pPr marL="0" indent="0">
              <a:buNone/>
            </a:pPr>
            <a:endParaRPr lang="en-US" sz="2800" b="1" dirty="0">
              <a:solidFill>
                <a:srgbClr val="F5801F"/>
              </a:solidFill>
              <a:latin typeface="Times New Roman" pitchFamily="18" charset="0"/>
              <a:cs typeface="Times New Roman" pitchFamily="18" charset="0"/>
            </a:endParaRPr>
          </a:p>
          <a:p>
            <a:pPr marL="0" indent="0">
              <a:buNone/>
            </a:pPr>
            <a:endParaRPr lang="en-GB" sz="2800" dirty="0">
              <a:latin typeface="Times New Roman" panose="02020603050405020304" pitchFamily="18" charset="0"/>
              <a:cs typeface="Times New Roman" panose="02020603050405020304" pitchFamily="18" charset="0"/>
            </a:endParaRPr>
          </a:p>
          <a:p>
            <a:pPr marL="0" indent="0">
              <a:buNone/>
            </a:pPr>
            <a:endParaRPr lang="en-GB" sz="2800" dirty="0">
              <a:latin typeface="Times New Roman" panose="02020603050405020304" pitchFamily="18" charset="0"/>
              <a:cs typeface="Times New Roman" panose="02020603050405020304" pitchFamily="18" charset="0"/>
            </a:endParaRPr>
          </a:p>
          <a:p>
            <a:pPr marL="0" indent="0">
              <a:buNone/>
            </a:pPr>
            <a:endParaRPr lang="en-GB" sz="2800" dirty="0">
              <a:latin typeface="Times New Roman" panose="02020603050405020304" pitchFamily="18" charset="0"/>
              <a:cs typeface="Times New Roman" panose="02020603050405020304" pitchFamily="18" charset="0"/>
            </a:endParaRPr>
          </a:p>
          <a:p>
            <a:pPr marL="0" indent="0" eaLnBrk="1" hangingPunct="1">
              <a:buNone/>
            </a:pPr>
            <a:endParaRPr lang="vi-VN"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dirty="0">
              <a:latin typeface="Arial" panose="020B0604020202020204" pitchFamily="34"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670194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1.2-</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eployment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iagram</a:t>
            </a:r>
            <a:r>
              <a:rPr lang="en-US" sz="3200" dirty="0">
                <a:latin typeface="Times New Roman" panose="02020603050405020304" pitchFamily="18" charset="0"/>
                <a:cs typeface="Times New Roman" panose="02020603050405020304" pitchFamily="18" charset="0"/>
              </a:rPr>
              <a:t> </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14400"/>
            <a:ext cx="7620000" cy="5029200"/>
          </a:xfrm>
          <a:prstGeom prst="rect">
            <a:avLst/>
          </a:prstGeom>
        </p:spPr>
      </p:pic>
    </p:spTree>
    <p:extLst>
      <p:ext uri="{BB962C8B-B14F-4D97-AF65-F5344CB8AC3E}">
        <p14:creationId xmlns:p14="http://schemas.microsoft.com/office/powerpoint/2010/main" val="128734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altLang="ko-KR" sz="4000" dirty="0">
                <a:latin typeface="Times New Roman" panose="02020603050405020304" pitchFamily="18" charset="0"/>
                <a:ea typeface="Gulim" panose="020B0600000101010101" pitchFamily="34" charset="-127"/>
                <a:cs typeface="Times New Roman" panose="02020603050405020304" pitchFamily="18" charset="0"/>
              </a:rPr>
              <a:t>TEST RESULTS</a:t>
            </a:r>
            <a:endParaRPr lang="en-US" sz="4000"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a:t>
            </a:fld>
            <a:endParaRPr lang="en-US" dirty="0"/>
          </a:p>
        </p:txBody>
      </p:sp>
      <p:sp>
        <p:nvSpPr>
          <p:cNvPr id="6" name="Content Placeholder 2"/>
          <p:cNvSpPr>
            <a:spLocks noGrp="1"/>
          </p:cNvSpPr>
          <p:nvPr>
            <p:ph idx="1"/>
          </p:nvPr>
        </p:nvSpPr>
        <p:spPr>
          <a:xfrm>
            <a:off x="609600" y="1066800"/>
            <a:ext cx="8305800" cy="5105400"/>
          </a:xfrm>
        </p:spPr>
        <p:txBody>
          <a:bodyPr/>
          <a:lstStyle/>
          <a:p>
            <a:pPr eaLnBrk="1" hangingPunct="1"/>
            <a:r>
              <a:rPr lang="en-US" altLang="en-US" sz="3600" dirty="0">
                <a:latin typeface="Times New Roman" panose="02020603050405020304" pitchFamily="18" charset="0"/>
                <a:ea typeface="Gulim" panose="020B0600000101010101" pitchFamily="34" charset="-127"/>
                <a:cs typeface="Times New Roman" panose="02020603050405020304" pitchFamily="18" charset="0"/>
              </a:rPr>
              <a:t>Login Admin </a:t>
            </a:r>
          </a:p>
          <a:p>
            <a:pPr eaLnBrk="1" hangingPunct="1"/>
            <a:r>
              <a:rPr lang="en-US" altLang="en-US" sz="3600" dirty="0">
                <a:latin typeface="Times New Roman" panose="02020603050405020304" pitchFamily="18" charset="0"/>
                <a:ea typeface="Gulim" panose="020B0600000101010101" pitchFamily="34" charset="-127"/>
                <a:cs typeface="Times New Roman" panose="02020603050405020304" pitchFamily="18" charset="0"/>
              </a:rPr>
              <a:t>Admin and Report</a:t>
            </a:r>
          </a:p>
          <a:p>
            <a:pPr eaLnBrk="1" hangingPunct="1"/>
            <a:r>
              <a:rPr lang="en-US" altLang="en-US" sz="3600" dirty="0">
                <a:latin typeface="Times New Roman" panose="02020603050405020304" pitchFamily="18" charset="0"/>
                <a:ea typeface="Gulim" panose="020B0600000101010101" pitchFamily="34" charset="-127"/>
                <a:cs typeface="Times New Roman" panose="02020603050405020304" pitchFamily="18" charset="0"/>
              </a:rPr>
              <a:t>Services and Shippers</a:t>
            </a:r>
          </a:p>
          <a:p>
            <a:pPr eaLnBrk="1" hangingPunct="1"/>
            <a:r>
              <a:rPr lang="en-US" altLang="en-US" sz="3600" dirty="0">
                <a:latin typeface="Times New Roman" panose="02020603050405020304" pitchFamily="18" charset="0"/>
                <a:ea typeface="Gulim" panose="020B0600000101010101" pitchFamily="34" charset="-127"/>
                <a:cs typeface="Times New Roman" panose="02020603050405020304" pitchFamily="18" charset="0"/>
              </a:rPr>
              <a:t> Users management</a:t>
            </a:r>
          </a:p>
          <a:p>
            <a:pPr eaLnBrk="1" hangingPunct="1"/>
            <a:r>
              <a:rPr lang="en-US" altLang="en-US" sz="3600" dirty="0">
                <a:latin typeface="Times New Roman" panose="02020603050405020304" pitchFamily="18" charset="0"/>
                <a:ea typeface="Gulim" panose="020B0600000101010101" pitchFamily="34" charset="-127"/>
                <a:cs typeface="Times New Roman" panose="02020603050405020304" pitchFamily="18" charset="0"/>
              </a:rPr>
              <a:t> Orders and Order Details</a:t>
            </a:r>
          </a:p>
          <a:p>
            <a:pPr eaLnBrk="1" hangingPunct="1"/>
            <a:r>
              <a:rPr lang="en-US" altLang="en-US" sz="3600" dirty="0">
                <a:latin typeface="Times New Roman" panose="02020603050405020304" pitchFamily="18" charset="0"/>
                <a:ea typeface="Gulim" panose="020B0600000101010101" pitchFamily="34" charset="-127"/>
                <a:cs typeface="Times New Roman" panose="02020603050405020304" pitchFamily="18" charset="0"/>
              </a:rPr>
              <a:t> Employee payroll &amp; </a:t>
            </a:r>
            <a:r>
              <a:rPr lang="en-US" altLang="en-US" sz="3600" dirty="0" err="1">
                <a:latin typeface="Times New Roman" panose="02020603050405020304" pitchFamily="18" charset="0"/>
                <a:ea typeface="Gulim" panose="020B0600000101010101" pitchFamily="34" charset="-127"/>
                <a:cs typeface="Times New Roman" panose="02020603050405020304" pitchFamily="18" charset="0"/>
              </a:rPr>
              <a:t>payslip</a:t>
            </a:r>
            <a:endParaRPr lang="en-US" altLang="en-US" sz="36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r>
              <a:rPr lang="en-US" altLang="en-US" sz="3600" dirty="0">
                <a:latin typeface="Times New Roman" panose="02020603050405020304" pitchFamily="18" charset="0"/>
                <a:ea typeface="Gulim" panose="020B0600000101010101" pitchFamily="34" charset="-127"/>
                <a:cs typeface="Times New Roman" panose="02020603050405020304" pitchFamily="18" charset="0"/>
              </a:rPr>
              <a:t>Services</a:t>
            </a:r>
          </a:p>
          <a:p>
            <a:pPr marL="0" indent="0" eaLnBrk="1" hangingPunct="1">
              <a:buNone/>
            </a:pPr>
            <a:endParaRPr lang="en-US" altLang="en-US" sz="36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sz="36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sz="36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sz="36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ko-KR" sz="3600" b="1"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vi-VN"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dirty="0">
              <a:latin typeface="Arial" panose="020B0604020202020204" pitchFamily="34"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337205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a:t>
            </a:fld>
            <a:endParaRPr lang="en-US" dirty="0"/>
          </a:p>
        </p:txBody>
      </p:sp>
      <p:sp>
        <p:nvSpPr>
          <p:cNvPr id="8" name="Title 1"/>
          <p:cNvSpPr>
            <a:spLocks noGrp="1"/>
          </p:cNvSpPr>
          <p:nvPr>
            <p:ph type="title"/>
          </p:nvPr>
        </p:nvSpPr>
        <p:spPr>
          <a:xfrm>
            <a:off x="990600" y="76200"/>
            <a:ext cx="7543798"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for Employee Management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05173118"/>
              </p:ext>
            </p:extLst>
          </p:nvPr>
        </p:nvGraphicFramePr>
        <p:xfrm>
          <a:off x="914400" y="1219198"/>
          <a:ext cx="7619999" cy="3733801"/>
        </p:xfrm>
        <a:graphic>
          <a:graphicData uri="http://schemas.openxmlformats.org/drawingml/2006/table">
            <a:tbl>
              <a:tblPr firstRow="1" firstCol="1" bandRow="1">
                <a:tableStyleId>{5C22544A-7EE6-4342-B048-85BDC9FD1C3A}</a:tableStyleId>
              </a:tblPr>
              <a:tblGrid>
                <a:gridCol w="3083702">
                  <a:extLst>
                    <a:ext uri="{9D8B030D-6E8A-4147-A177-3AD203B41FA5}">
                      <a16:colId xmlns:a16="http://schemas.microsoft.com/office/drawing/2014/main" val="1591909555"/>
                    </a:ext>
                  </a:extLst>
                </a:gridCol>
                <a:gridCol w="2583169">
                  <a:extLst>
                    <a:ext uri="{9D8B030D-6E8A-4147-A177-3AD203B41FA5}">
                      <a16:colId xmlns:a16="http://schemas.microsoft.com/office/drawing/2014/main" val="2111858587"/>
                    </a:ext>
                  </a:extLst>
                </a:gridCol>
                <a:gridCol w="1953128">
                  <a:extLst>
                    <a:ext uri="{9D8B030D-6E8A-4147-A177-3AD203B41FA5}">
                      <a16:colId xmlns:a16="http://schemas.microsoft.com/office/drawing/2014/main" val="1620937514"/>
                    </a:ext>
                  </a:extLst>
                </a:gridCol>
              </a:tblGrid>
              <a:tr h="423115">
                <a:tc>
                  <a:txBody>
                    <a:bodyPr/>
                    <a:lstStyle/>
                    <a:p>
                      <a:pPr marL="0" marR="0" algn="ctr">
                        <a:lnSpc>
                          <a:spcPct val="106000"/>
                        </a:lnSpc>
                        <a:spcBef>
                          <a:spcPts val="0"/>
                        </a:spcBef>
                        <a:spcAft>
                          <a:spcPts val="0"/>
                        </a:spcAft>
                      </a:pPr>
                      <a:r>
                        <a:rPr lang="en-US" sz="12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6000"/>
                        </a:lnSpc>
                        <a:spcBef>
                          <a:spcPts val="0"/>
                        </a:spcBef>
                        <a:spcAft>
                          <a:spcPts val="0"/>
                        </a:spcAft>
                      </a:pPr>
                      <a:r>
                        <a:rPr lang="en-US" sz="1200">
                          <a:effectLst/>
                        </a:rPr>
                        <a:t>Team Mate Names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US" sz="1200">
                          <a:effectLst/>
                        </a:rPr>
                        <a:t>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09031174"/>
                  </a:ext>
                </a:extLst>
              </a:tr>
              <a:tr h="452926">
                <a:tc>
                  <a:txBody>
                    <a:bodyPr/>
                    <a:lstStyle/>
                    <a:p>
                      <a:pPr marL="0" marR="0">
                        <a:lnSpc>
                          <a:spcPct val="106000"/>
                        </a:lnSpc>
                        <a:spcBef>
                          <a:spcPts val="0"/>
                        </a:spcBef>
                        <a:spcAft>
                          <a:spcPts val="0"/>
                        </a:spcAft>
                      </a:pPr>
                      <a:r>
                        <a:rPr lang="en-US" sz="1200">
                          <a:effectLst/>
                        </a:rPr>
                        <a:t>Create new payroll and payslip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7">
                  <a:txBody>
                    <a:bodyPr/>
                    <a:lstStyle/>
                    <a:p>
                      <a:pPr marL="0" marR="0" algn="ctr">
                        <a:lnSpc>
                          <a:spcPct val="106000"/>
                        </a:lnSpc>
                        <a:spcBef>
                          <a:spcPts val="0"/>
                        </a:spcBef>
                        <a:spcAft>
                          <a:spcPts val="0"/>
                        </a:spcAft>
                      </a:pPr>
                      <a:r>
                        <a:rPr lang="en-US" sz="1200">
                          <a:effectLst/>
                        </a:rPr>
                        <a:t> </a:t>
                      </a:r>
                      <a:endParaRPr lang="en-US" sz="1100">
                        <a:effectLst/>
                      </a:endParaRPr>
                    </a:p>
                    <a:p>
                      <a:pPr marL="0" marR="0">
                        <a:lnSpc>
                          <a:spcPct val="106000"/>
                        </a:lnSpc>
                        <a:spcBef>
                          <a:spcPts val="0"/>
                        </a:spcBef>
                        <a:spcAft>
                          <a:spcPts val="0"/>
                        </a:spcAft>
                      </a:pPr>
                      <a:r>
                        <a:rPr lang="en-US" sz="1200">
                          <a:effectLst/>
                        </a:rPr>
                        <a:t> </a:t>
                      </a:r>
                      <a:endParaRPr lang="en-US" sz="1100">
                        <a:effectLst/>
                      </a:endParaRPr>
                    </a:p>
                    <a:p>
                      <a:pPr marL="0" marR="0" algn="ctr">
                        <a:lnSpc>
                          <a:spcPct val="106000"/>
                        </a:lnSpc>
                        <a:spcBef>
                          <a:spcPts val="0"/>
                        </a:spcBef>
                        <a:spcAft>
                          <a:spcPts val="0"/>
                        </a:spcAft>
                      </a:pPr>
                      <a:r>
                        <a:rPr lang="en-US" sz="1200">
                          <a:effectLst/>
                        </a:rPr>
                        <a:t> </a:t>
                      </a:r>
                      <a:endParaRPr lang="en-US" sz="1100">
                        <a:effectLst/>
                      </a:endParaRPr>
                    </a:p>
                    <a:p>
                      <a:pPr marL="0" marR="0" algn="ctr">
                        <a:lnSpc>
                          <a:spcPct val="106000"/>
                        </a:lnSpc>
                        <a:spcBef>
                          <a:spcPts val="0"/>
                        </a:spcBef>
                        <a:spcAft>
                          <a:spcPts val="0"/>
                        </a:spcAft>
                      </a:pPr>
                      <a:r>
                        <a:rPr lang="en-US" sz="1200">
                          <a:effectLst/>
                        </a:rPr>
                        <a:t> </a:t>
                      </a:r>
                      <a:endParaRPr lang="en-US" sz="1100">
                        <a:effectLst/>
                      </a:endParaRPr>
                    </a:p>
                    <a:p>
                      <a:pPr marL="0" marR="0" algn="ctr">
                        <a:lnSpc>
                          <a:spcPct val="106000"/>
                        </a:lnSpc>
                        <a:spcBef>
                          <a:spcPts val="0"/>
                        </a:spcBef>
                        <a:spcAft>
                          <a:spcPts val="0"/>
                        </a:spcAft>
                      </a:pPr>
                      <a:r>
                        <a:rPr lang="en-US" sz="1200">
                          <a:effectLst/>
                        </a:rPr>
                        <a:t>Nguyen Ngoc Thach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9207098"/>
                  </a:ext>
                </a:extLst>
              </a:tr>
              <a:tr h="473120">
                <a:tc>
                  <a:txBody>
                    <a:bodyPr/>
                    <a:lstStyle/>
                    <a:p>
                      <a:pPr marL="0" marR="0">
                        <a:lnSpc>
                          <a:spcPct val="106000"/>
                        </a:lnSpc>
                        <a:spcBef>
                          <a:spcPts val="0"/>
                        </a:spcBef>
                        <a:spcAft>
                          <a:spcPts val="0"/>
                        </a:spcAft>
                      </a:pPr>
                      <a:r>
                        <a:rPr lang="en-US" sz="1200">
                          <a:effectLst/>
                        </a:rPr>
                        <a:t>Show all payrolls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7853432"/>
                  </a:ext>
                </a:extLst>
              </a:tr>
              <a:tr h="452926">
                <a:tc>
                  <a:txBody>
                    <a:bodyPr/>
                    <a:lstStyle/>
                    <a:p>
                      <a:pPr marL="0" marR="0">
                        <a:lnSpc>
                          <a:spcPct val="106000"/>
                        </a:lnSpc>
                        <a:spcBef>
                          <a:spcPts val="0"/>
                        </a:spcBef>
                        <a:spcAft>
                          <a:spcPts val="0"/>
                        </a:spcAft>
                      </a:pPr>
                      <a:r>
                        <a:rPr lang="en-US" sz="1200">
                          <a:effectLst/>
                        </a:rPr>
                        <a:t>Relative search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976408"/>
                  </a:ext>
                </a:extLst>
              </a:tr>
              <a:tr h="572936">
                <a:tc>
                  <a:txBody>
                    <a:bodyPr/>
                    <a:lstStyle/>
                    <a:p>
                      <a:pPr marL="0" marR="0">
                        <a:lnSpc>
                          <a:spcPct val="106000"/>
                        </a:lnSpc>
                        <a:spcBef>
                          <a:spcPts val="0"/>
                        </a:spcBef>
                        <a:spcAft>
                          <a:spcPts val="0"/>
                        </a:spcAft>
                      </a:pPr>
                      <a:r>
                        <a:rPr lang="en-US" sz="1200">
                          <a:effectLst/>
                        </a:rPr>
                        <a:t>Details payroll for Employee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 </a:t>
                      </a:r>
                      <a:endParaRPr lang="en-US" sz="1100">
                        <a:effectLst/>
                      </a:endParaRPr>
                    </a:p>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4952158"/>
                  </a:ext>
                </a:extLst>
              </a:tr>
              <a:tr h="452926">
                <a:tc>
                  <a:txBody>
                    <a:bodyPr/>
                    <a:lstStyle/>
                    <a:p>
                      <a:pPr marL="0" marR="0">
                        <a:lnSpc>
                          <a:spcPct val="106000"/>
                        </a:lnSpc>
                        <a:spcBef>
                          <a:spcPts val="0"/>
                        </a:spcBef>
                        <a:spcAft>
                          <a:spcPts val="0"/>
                        </a:spcAft>
                      </a:pPr>
                      <a:r>
                        <a:rPr lang="en-US" sz="1200">
                          <a:effectLst/>
                        </a:rPr>
                        <a:t>Economic efficiency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1612982"/>
                  </a:ext>
                </a:extLst>
              </a:tr>
              <a:tr h="452926">
                <a:tc>
                  <a:txBody>
                    <a:bodyPr/>
                    <a:lstStyle/>
                    <a:p>
                      <a:pPr marL="0" marR="0">
                        <a:lnSpc>
                          <a:spcPct val="106000"/>
                        </a:lnSpc>
                        <a:spcBef>
                          <a:spcPts val="0"/>
                        </a:spcBef>
                        <a:spcAft>
                          <a:spcPts val="0"/>
                        </a:spcAft>
                      </a:pPr>
                      <a:r>
                        <a:rPr lang="en-US" sz="1200">
                          <a:effectLst/>
                        </a:rPr>
                        <a:t>Payroll_Report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9002244"/>
                  </a:ext>
                </a:extLst>
              </a:tr>
              <a:tr h="452926">
                <a:tc>
                  <a:txBody>
                    <a:bodyPr/>
                    <a:lstStyle/>
                    <a:p>
                      <a:pPr marL="0" marR="0" algn="just">
                        <a:lnSpc>
                          <a:spcPct val="106000"/>
                        </a:lnSpc>
                        <a:spcBef>
                          <a:spcPts val="0"/>
                        </a:spcBef>
                        <a:spcAft>
                          <a:spcPts val="0"/>
                        </a:spcAft>
                      </a:pPr>
                      <a:r>
                        <a:rPr lang="en-US" sz="1200">
                          <a:effectLst/>
                        </a:rPr>
                        <a:t>Chart Payroll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1237616"/>
                  </a:ext>
                </a:extLst>
              </a:tr>
            </a:tbl>
          </a:graphicData>
        </a:graphic>
      </p:graphicFrame>
    </p:spTree>
    <p:extLst>
      <p:ext uri="{BB962C8B-B14F-4D97-AF65-F5344CB8AC3E}">
        <p14:creationId xmlns:p14="http://schemas.microsoft.com/office/powerpoint/2010/main" val="243593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br>
              <a:rPr lang="en-US" altLang="en-US" sz="2800" dirty="0">
                <a:latin typeface="Times New Roman" panose="02020603050405020304" pitchFamily="18" charset="0"/>
                <a:ea typeface="Gulim" panose="020B0600000101010101" pitchFamily="34" charset="-127"/>
                <a:cs typeface="Times New Roman" panose="02020603050405020304" pitchFamily="18" charset="0"/>
              </a:rPr>
            </a:b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Result for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Services</a:t>
            </a:r>
            <a:br>
              <a:rPr lang="en-US" altLang="en-US" sz="3200" dirty="0">
                <a:latin typeface="Times New Roman" panose="02020603050405020304" pitchFamily="18" charset="0"/>
                <a:ea typeface="Gulim" panose="020B0600000101010101" pitchFamily="34" charset="-127"/>
                <a:cs typeface="Times New Roman" panose="02020603050405020304" pitchFamily="18" charset="0"/>
              </a:rPr>
            </a:b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29345089"/>
              </p:ext>
            </p:extLst>
          </p:nvPr>
        </p:nvGraphicFramePr>
        <p:xfrm>
          <a:off x="762000" y="1143001"/>
          <a:ext cx="7696200" cy="4724398"/>
        </p:xfrm>
        <a:graphic>
          <a:graphicData uri="http://schemas.openxmlformats.org/drawingml/2006/table">
            <a:tbl>
              <a:tblPr firstRow="1" firstCol="1" bandRow="1">
                <a:tableStyleId>{5C22544A-7EE6-4342-B048-85BDC9FD1C3A}</a:tableStyleId>
              </a:tblPr>
              <a:tblGrid>
                <a:gridCol w="3114539">
                  <a:extLst>
                    <a:ext uri="{9D8B030D-6E8A-4147-A177-3AD203B41FA5}">
                      <a16:colId xmlns:a16="http://schemas.microsoft.com/office/drawing/2014/main" val="675035121"/>
                    </a:ext>
                  </a:extLst>
                </a:gridCol>
                <a:gridCol w="2609001">
                  <a:extLst>
                    <a:ext uri="{9D8B030D-6E8A-4147-A177-3AD203B41FA5}">
                      <a16:colId xmlns:a16="http://schemas.microsoft.com/office/drawing/2014/main" val="3652217171"/>
                    </a:ext>
                  </a:extLst>
                </a:gridCol>
                <a:gridCol w="1972660">
                  <a:extLst>
                    <a:ext uri="{9D8B030D-6E8A-4147-A177-3AD203B41FA5}">
                      <a16:colId xmlns:a16="http://schemas.microsoft.com/office/drawing/2014/main" val="2894785817"/>
                    </a:ext>
                  </a:extLst>
                </a:gridCol>
              </a:tblGrid>
              <a:tr h="369082">
                <a:tc>
                  <a:txBody>
                    <a:bodyPr/>
                    <a:lstStyle/>
                    <a:p>
                      <a:pPr marL="0" marR="0">
                        <a:lnSpc>
                          <a:spcPct val="106000"/>
                        </a:lnSpc>
                        <a:spcBef>
                          <a:spcPts val="0"/>
                        </a:spcBef>
                        <a:spcAft>
                          <a:spcPts val="0"/>
                        </a:spcAft>
                      </a:pPr>
                      <a:r>
                        <a:rPr lang="en-US" sz="1200">
                          <a:effectLst/>
                        </a:rPr>
                        <a:t>Sign in, logout Admin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3">
                  <a:txBody>
                    <a:bodyPr/>
                    <a:lstStyle/>
                    <a:p>
                      <a:pPr marL="0" marR="0">
                        <a:lnSpc>
                          <a:spcPct val="106000"/>
                        </a:lnSpc>
                        <a:spcBef>
                          <a:spcPts val="0"/>
                        </a:spcBef>
                        <a:spcAft>
                          <a:spcPts val="0"/>
                        </a:spcAft>
                      </a:pPr>
                      <a:r>
                        <a:rPr lang="en-US" sz="1200" b="0" i="1" dirty="0">
                          <a:effectLst/>
                        </a:rPr>
                        <a:t> </a:t>
                      </a:r>
                      <a:endParaRPr lang="en-US" sz="1100" b="0" i="1" dirty="0">
                        <a:effectLst/>
                      </a:endParaRPr>
                    </a:p>
                    <a:p>
                      <a:pPr marL="0" marR="0" algn="ctr">
                        <a:lnSpc>
                          <a:spcPct val="106000"/>
                        </a:lnSpc>
                        <a:spcBef>
                          <a:spcPts val="0"/>
                        </a:spcBef>
                        <a:spcAft>
                          <a:spcPts val="0"/>
                        </a:spcAft>
                      </a:pPr>
                      <a:r>
                        <a:rPr lang="en-US" sz="1200" b="0" i="1" dirty="0">
                          <a:effectLst/>
                        </a:rPr>
                        <a:t> </a:t>
                      </a:r>
                      <a:endParaRPr lang="en-US" sz="1100" b="0" i="1" dirty="0">
                        <a:effectLst/>
                      </a:endParaRPr>
                    </a:p>
                    <a:p>
                      <a:pPr marL="0" marR="0" algn="ctr">
                        <a:lnSpc>
                          <a:spcPct val="106000"/>
                        </a:lnSpc>
                        <a:spcBef>
                          <a:spcPts val="0"/>
                        </a:spcBef>
                        <a:spcAft>
                          <a:spcPts val="0"/>
                        </a:spcAft>
                      </a:pPr>
                      <a:r>
                        <a:rPr lang="en-US" sz="1200" b="0" i="1" dirty="0">
                          <a:effectLst/>
                        </a:rPr>
                        <a:t> </a:t>
                      </a:r>
                      <a:endParaRPr lang="en-US" sz="1100" b="0" i="1" dirty="0">
                        <a:effectLst/>
                      </a:endParaRPr>
                    </a:p>
                    <a:p>
                      <a:pPr marL="0" marR="0" algn="ctr">
                        <a:lnSpc>
                          <a:spcPct val="106000"/>
                        </a:lnSpc>
                        <a:spcBef>
                          <a:spcPts val="0"/>
                        </a:spcBef>
                        <a:spcAft>
                          <a:spcPts val="0"/>
                        </a:spcAft>
                      </a:pPr>
                      <a:r>
                        <a:rPr lang="en-US" sz="1200" b="0" i="1" dirty="0">
                          <a:effectLst/>
                        </a:rPr>
                        <a:t> </a:t>
                      </a:r>
                      <a:endParaRPr lang="en-US" sz="1100" b="0" i="1" dirty="0">
                        <a:effectLst/>
                      </a:endParaRPr>
                    </a:p>
                    <a:p>
                      <a:pPr marL="0" marR="0" algn="ctr">
                        <a:lnSpc>
                          <a:spcPct val="106000"/>
                        </a:lnSpc>
                        <a:spcBef>
                          <a:spcPts val="0"/>
                        </a:spcBef>
                        <a:spcAft>
                          <a:spcPts val="0"/>
                        </a:spcAft>
                      </a:pPr>
                      <a:r>
                        <a:rPr lang="en-US" sz="1200" b="0" i="1" dirty="0">
                          <a:effectLst/>
                        </a:rPr>
                        <a:t> </a:t>
                      </a:r>
                      <a:endParaRPr lang="en-US" sz="1100" b="0" i="1" dirty="0">
                        <a:effectLst/>
                      </a:endParaRPr>
                    </a:p>
                    <a:p>
                      <a:pPr marL="0" marR="0" algn="ctr">
                        <a:lnSpc>
                          <a:spcPct val="106000"/>
                        </a:lnSpc>
                        <a:spcBef>
                          <a:spcPts val="0"/>
                        </a:spcBef>
                        <a:spcAft>
                          <a:spcPts val="0"/>
                        </a:spcAft>
                      </a:pPr>
                      <a:r>
                        <a:rPr lang="en-US" sz="1200" b="0" i="1" dirty="0">
                          <a:effectLst/>
                        </a:rPr>
                        <a:t> </a:t>
                      </a:r>
                      <a:endParaRPr lang="en-US" sz="1100" b="0" i="1" dirty="0">
                        <a:effectLst/>
                      </a:endParaRPr>
                    </a:p>
                    <a:p>
                      <a:pPr marL="0" marR="0" algn="ctr">
                        <a:lnSpc>
                          <a:spcPct val="106000"/>
                        </a:lnSpc>
                        <a:spcBef>
                          <a:spcPts val="0"/>
                        </a:spcBef>
                        <a:spcAft>
                          <a:spcPts val="0"/>
                        </a:spcAft>
                      </a:pPr>
                      <a:r>
                        <a:rPr lang="en-US" sz="1200" b="0" i="1" dirty="0">
                          <a:effectLst/>
                        </a:rPr>
                        <a:t> </a:t>
                      </a:r>
                      <a:endParaRPr lang="en-US" sz="1100" b="0" i="1" dirty="0">
                        <a:effectLst/>
                      </a:endParaRPr>
                    </a:p>
                    <a:p>
                      <a:pPr marL="0" marR="0" algn="ctr">
                        <a:lnSpc>
                          <a:spcPct val="106000"/>
                        </a:lnSpc>
                        <a:spcBef>
                          <a:spcPts val="0"/>
                        </a:spcBef>
                        <a:spcAft>
                          <a:spcPts val="0"/>
                        </a:spcAft>
                      </a:pPr>
                      <a:r>
                        <a:rPr lang="en-US" sz="1200" b="0" i="1" dirty="0">
                          <a:effectLst/>
                        </a:rPr>
                        <a:t> </a:t>
                      </a:r>
                      <a:endParaRPr lang="en-US" sz="1100" b="0" i="1" dirty="0">
                        <a:effectLst/>
                      </a:endParaRPr>
                    </a:p>
                    <a:p>
                      <a:pPr marL="0" marR="0" algn="ctr">
                        <a:lnSpc>
                          <a:spcPct val="106000"/>
                        </a:lnSpc>
                        <a:spcBef>
                          <a:spcPts val="0"/>
                        </a:spcBef>
                        <a:spcAft>
                          <a:spcPts val="0"/>
                        </a:spcAft>
                      </a:pPr>
                      <a:r>
                        <a:rPr lang="en-US" sz="1200" b="0" i="1" dirty="0">
                          <a:effectLst/>
                        </a:rPr>
                        <a:t> </a:t>
                      </a:r>
                      <a:endParaRPr lang="en-US" sz="1100" b="0" i="1" dirty="0">
                        <a:effectLst/>
                      </a:endParaRPr>
                    </a:p>
                    <a:p>
                      <a:pPr marL="0" marR="0" algn="ctr">
                        <a:lnSpc>
                          <a:spcPct val="106000"/>
                        </a:lnSpc>
                        <a:spcBef>
                          <a:spcPts val="0"/>
                        </a:spcBef>
                        <a:spcAft>
                          <a:spcPts val="0"/>
                        </a:spcAft>
                      </a:pPr>
                      <a:r>
                        <a:rPr lang="en-US" sz="1200" b="0" i="1" dirty="0">
                          <a:effectLst/>
                        </a:rPr>
                        <a:t> </a:t>
                      </a:r>
                      <a:endParaRPr lang="en-US" sz="1100" b="0" i="1" dirty="0">
                        <a:effectLst/>
                      </a:endParaRPr>
                    </a:p>
                    <a:p>
                      <a:pPr marL="0" marR="0" algn="ctr">
                        <a:lnSpc>
                          <a:spcPct val="106000"/>
                        </a:lnSpc>
                        <a:spcBef>
                          <a:spcPts val="0"/>
                        </a:spcBef>
                        <a:spcAft>
                          <a:spcPts val="0"/>
                        </a:spcAft>
                      </a:pPr>
                      <a:r>
                        <a:rPr lang="en-US" sz="1100" b="0" i="1" dirty="0" err="1">
                          <a:effectLst/>
                          <a:latin typeface="Calibri" panose="020F0502020204030204" pitchFamily="34" charset="0"/>
                          <a:ea typeface="Calibri" panose="020F0502020204030204" pitchFamily="34" charset="0"/>
                          <a:cs typeface="Times New Roman" panose="02020603050405020304" pitchFamily="18" charset="0"/>
                        </a:rPr>
                        <a:t>Bùi</a:t>
                      </a:r>
                      <a:r>
                        <a:rPr lang="en-US" sz="1100" b="0" i="1" dirty="0">
                          <a:effectLst/>
                          <a:latin typeface="Calibri" panose="020F0502020204030204" pitchFamily="34" charset="0"/>
                          <a:ea typeface="Calibri" panose="020F0502020204030204" pitchFamily="34" charset="0"/>
                          <a:cs typeface="Times New Roman" panose="02020603050405020304" pitchFamily="18" charset="0"/>
                        </a:rPr>
                        <a:t> </a:t>
                      </a:r>
                      <a:r>
                        <a:rPr lang="en-US" sz="1100" b="0" i="1" dirty="0" err="1">
                          <a:effectLst/>
                          <a:latin typeface="Calibri" panose="020F0502020204030204" pitchFamily="34" charset="0"/>
                          <a:ea typeface="Calibri" panose="020F0502020204030204" pitchFamily="34" charset="0"/>
                          <a:cs typeface="Times New Roman" panose="02020603050405020304" pitchFamily="18" charset="0"/>
                        </a:rPr>
                        <a:t>Quốc</a:t>
                      </a:r>
                      <a:r>
                        <a:rPr lang="en-US" sz="1100" b="0" i="1" dirty="0">
                          <a:effectLst/>
                          <a:latin typeface="Calibri" panose="020F0502020204030204" pitchFamily="34" charset="0"/>
                          <a:ea typeface="Calibri" panose="020F0502020204030204" pitchFamily="34" charset="0"/>
                          <a:cs typeface="Times New Roman" panose="02020603050405020304" pitchFamily="18" charset="0"/>
                        </a:rPr>
                        <a:t> </a:t>
                      </a:r>
                      <a:r>
                        <a:rPr lang="en-US" sz="1100" b="0" i="1" dirty="0" err="1">
                          <a:effectLst/>
                          <a:latin typeface="Calibri" panose="020F0502020204030204" pitchFamily="34" charset="0"/>
                          <a:ea typeface="Calibri" panose="020F0502020204030204" pitchFamily="34" charset="0"/>
                          <a:cs typeface="Times New Roman" panose="02020603050405020304" pitchFamily="18" charset="0"/>
                        </a:rPr>
                        <a:t>Tuấn</a:t>
                      </a:r>
                      <a:endParaRPr lang="en-US" sz="1100" b="0" i="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6000"/>
                        </a:lnSpc>
                        <a:spcBef>
                          <a:spcPts val="0"/>
                        </a:spcBef>
                        <a:spcAft>
                          <a:spcPts val="0"/>
                        </a:spcAft>
                      </a:pPr>
                      <a:r>
                        <a:rPr lang="en-US" sz="1100" b="0" i="1" dirty="0" err="1">
                          <a:effectLst/>
                          <a:latin typeface="Calibri" panose="020F0502020204030204" pitchFamily="34" charset="0"/>
                          <a:ea typeface="Calibri" panose="020F0502020204030204" pitchFamily="34" charset="0"/>
                          <a:cs typeface="Times New Roman" panose="02020603050405020304" pitchFamily="18" charset="0"/>
                        </a:rPr>
                        <a:t>Quách</a:t>
                      </a:r>
                      <a:r>
                        <a:rPr lang="en-US" sz="1100" b="0" i="1" dirty="0">
                          <a:effectLst/>
                          <a:latin typeface="Calibri" panose="020F0502020204030204" pitchFamily="34" charset="0"/>
                          <a:ea typeface="Calibri" panose="020F0502020204030204" pitchFamily="34" charset="0"/>
                          <a:cs typeface="Times New Roman" panose="02020603050405020304" pitchFamily="18" charset="0"/>
                        </a:rPr>
                        <a:t> Gia </a:t>
                      </a:r>
                      <a:r>
                        <a:rPr lang="en-US" sz="1100" b="0" i="1" dirty="0" err="1">
                          <a:effectLst/>
                          <a:latin typeface="Calibri" panose="020F0502020204030204" pitchFamily="34" charset="0"/>
                          <a:ea typeface="Calibri" panose="020F0502020204030204" pitchFamily="34" charset="0"/>
                          <a:cs typeface="Times New Roman" panose="02020603050405020304" pitchFamily="18" charset="0"/>
                        </a:rPr>
                        <a:t>Lâm</a:t>
                      </a:r>
                      <a:endParaRPr lang="en-US" sz="1100" b="0" i="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6000"/>
                        </a:lnSpc>
                        <a:spcBef>
                          <a:spcPts val="0"/>
                        </a:spcBef>
                        <a:spcAft>
                          <a:spcPts val="0"/>
                        </a:spcAft>
                      </a:pPr>
                      <a:r>
                        <a:rPr lang="en-US" sz="1100" b="0" i="1" dirty="0" err="1">
                          <a:effectLst/>
                          <a:latin typeface="Calibri" panose="020F0502020204030204" pitchFamily="34" charset="0"/>
                          <a:ea typeface="Calibri" panose="020F0502020204030204" pitchFamily="34" charset="0"/>
                          <a:cs typeface="Times New Roman" panose="02020603050405020304" pitchFamily="18" charset="0"/>
                        </a:rPr>
                        <a:t>Hoàng</a:t>
                      </a:r>
                      <a:r>
                        <a:rPr lang="en-US" sz="1100" b="0" i="1" dirty="0">
                          <a:effectLst/>
                          <a:latin typeface="Calibri" panose="020F0502020204030204" pitchFamily="34" charset="0"/>
                          <a:ea typeface="Calibri" panose="020F0502020204030204" pitchFamily="34" charset="0"/>
                          <a:cs typeface="Times New Roman" panose="02020603050405020304" pitchFamily="18" charset="0"/>
                        </a:rPr>
                        <a:t> </a:t>
                      </a:r>
                      <a:r>
                        <a:rPr lang="en-US" sz="1100" b="0" i="1" dirty="0" err="1">
                          <a:effectLst/>
                          <a:latin typeface="Calibri" panose="020F0502020204030204" pitchFamily="34" charset="0"/>
                          <a:ea typeface="Calibri" panose="020F0502020204030204" pitchFamily="34" charset="0"/>
                          <a:cs typeface="Times New Roman" panose="02020603050405020304" pitchFamily="18" charset="0"/>
                        </a:rPr>
                        <a:t>Vũ</a:t>
                      </a:r>
                      <a:r>
                        <a:rPr lang="en-US" sz="1100" b="0" i="1" dirty="0">
                          <a:effectLst/>
                          <a:latin typeface="Calibri" panose="020F0502020204030204" pitchFamily="34" charset="0"/>
                          <a:ea typeface="Calibri" panose="020F0502020204030204" pitchFamily="34" charset="0"/>
                          <a:cs typeface="Times New Roman" panose="02020603050405020304" pitchFamily="18" charset="0"/>
                        </a:rPr>
                        <a:t> </a:t>
                      </a:r>
                      <a:r>
                        <a:rPr lang="en-US" sz="1100" b="0" i="1" dirty="0" err="1">
                          <a:effectLst/>
                          <a:latin typeface="Calibri" panose="020F0502020204030204" pitchFamily="34" charset="0"/>
                          <a:ea typeface="Calibri" panose="020F0502020204030204" pitchFamily="34" charset="0"/>
                          <a:cs typeface="Times New Roman" panose="02020603050405020304" pitchFamily="18" charset="0"/>
                        </a:rPr>
                        <a:t>Ngọc</a:t>
                      </a:r>
                      <a:r>
                        <a:rPr lang="en-US" sz="1100" b="0" i="1" dirty="0">
                          <a:effectLst/>
                          <a:latin typeface="Calibri" panose="020F0502020204030204" pitchFamily="34" charset="0"/>
                          <a:ea typeface="Calibri" panose="020F0502020204030204" pitchFamily="34" charset="0"/>
                          <a:cs typeface="Times New Roman" panose="02020603050405020304" pitchFamily="18" charset="0"/>
                        </a:rPr>
                        <a:t> Minh</a:t>
                      </a:r>
                    </a:p>
                  </a:txBody>
                  <a:tcPr marL="68580" marR="68580" marT="0" marB="0"/>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7420254"/>
                  </a:ext>
                </a:extLst>
              </a:tr>
              <a:tr h="369082">
                <a:tc>
                  <a:txBody>
                    <a:bodyPr/>
                    <a:lstStyle/>
                    <a:p>
                      <a:pPr marL="0" marR="0">
                        <a:lnSpc>
                          <a:spcPct val="106000"/>
                        </a:lnSpc>
                        <a:spcBef>
                          <a:spcPts val="0"/>
                        </a:spcBef>
                        <a:spcAft>
                          <a:spcPts val="0"/>
                        </a:spcAft>
                      </a:pPr>
                      <a:r>
                        <a:rPr lang="en-US" sz="1200">
                          <a:effectLst/>
                        </a:rPr>
                        <a:t>Sign in, logout Client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8183330"/>
                  </a:ext>
                </a:extLst>
              </a:tr>
              <a:tr h="369082">
                <a:tc>
                  <a:txBody>
                    <a:bodyPr/>
                    <a:lstStyle/>
                    <a:p>
                      <a:pPr marL="0" marR="0">
                        <a:lnSpc>
                          <a:spcPct val="106000"/>
                        </a:lnSpc>
                        <a:spcBef>
                          <a:spcPts val="0"/>
                        </a:spcBef>
                        <a:spcAft>
                          <a:spcPts val="0"/>
                        </a:spcAft>
                      </a:pPr>
                      <a:r>
                        <a:rPr lang="en-US" sz="1200">
                          <a:effectLst/>
                        </a:rPr>
                        <a:t>Manage Admin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8610363"/>
                  </a:ext>
                </a:extLst>
              </a:tr>
              <a:tr h="373000">
                <a:tc>
                  <a:txBody>
                    <a:bodyPr/>
                    <a:lstStyle/>
                    <a:p>
                      <a:pPr marL="0" marR="0">
                        <a:lnSpc>
                          <a:spcPct val="106000"/>
                        </a:lnSpc>
                        <a:spcBef>
                          <a:spcPts val="0"/>
                        </a:spcBef>
                        <a:spcAft>
                          <a:spcPts val="0"/>
                        </a:spcAft>
                      </a:pPr>
                      <a:r>
                        <a:rPr lang="en-US" sz="1200">
                          <a:effectLst/>
                        </a:rPr>
                        <a:t>Manage Users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5751614"/>
                  </a:ext>
                </a:extLst>
              </a:tr>
              <a:tr h="344789">
                <a:tc>
                  <a:txBody>
                    <a:bodyPr/>
                    <a:lstStyle/>
                    <a:p>
                      <a:pPr marL="0" marR="0">
                        <a:lnSpc>
                          <a:spcPct val="106000"/>
                        </a:lnSpc>
                        <a:spcBef>
                          <a:spcPts val="0"/>
                        </a:spcBef>
                        <a:spcAft>
                          <a:spcPts val="0"/>
                        </a:spcAft>
                      </a:pPr>
                      <a:r>
                        <a:rPr lang="en-US" sz="1200">
                          <a:effectLst/>
                        </a:rPr>
                        <a:t>Manage Orders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054469"/>
                  </a:ext>
                </a:extLst>
              </a:tr>
              <a:tr h="344789">
                <a:tc>
                  <a:txBody>
                    <a:bodyPr/>
                    <a:lstStyle/>
                    <a:p>
                      <a:pPr marL="0" marR="0">
                        <a:lnSpc>
                          <a:spcPct val="106000"/>
                        </a:lnSpc>
                        <a:spcBef>
                          <a:spcPts val="0"/>
                        </a:spcBef>
                        <a:spcAft>
                          <a:spcPts val="0"/>
                        </a:spcAft>
                      </a:pPr>
                      <a:r>
                        <a:rPr lang="en-US" sz="1200">
                          <a:effectLst/>
                        </a:rPr>
                        <a:t>Manage Order details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5301373"/>
                  </a:ext>
                </a:extLst>
              </a:tr>
              <a:tr h="344789">
                <a:tc>
                  <a:txBody>
                    <a:bodyPr/>
                    <a:lstStyle/>
                    <a:p>
                      <a:pPr marL="0" marR="0">
                        <a:lnSpc>
                          <a:spcPct val="106000"/>
                        </a:lnSpc>
                        <a:spcBef>
                          <a:spcPts val="0"/>
                        </a:spcBef>
                        <a:spcAft>
                          <a:spcPts val="0"/>
                        </a:spcAft>
                      </a:pPr>
                      <a:r>
                        <a:rPr lang="en-US" sz="1200">
                          <a:effectLst/>
                        </a:rPr>
                        <a:t>Google translate, Google search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1283335"/>
                  </a:ext>
                </a:extLst>
              </a:tr>
              <a:tr h="577522">
                <a:tc>
                  <a:txBody>
                    <a:bodyPr/>
                    <a:lstStyle/>
                    <a:p>
                      <a:pPr marL="0" marR="0">
                        <a:lnSpc>
                          <a:spcPct val="106000"/>
                        </a:lnSpc>
                        <a:spcBef>
                          <a:spcPts val="0"/>
                        </a:spcBef>
                        <a:spcAft>
                          <a:spcPts val="0"/>
                        </a:spcAft>
                      </a:pPr>
                      <a:r>
                        <a:rPr lang="en-US" sz="1200">
                          <a:effectLst/>
                        </a:rPr>
                        <a:t>A chart that shows the most selected and ordered services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endParaRPr>
                    </a:p>
                    <a:p>
                      <a:pPr marL="0" marR="0" algn="ctr">
                        <a:lnSpc>
                          <a:spcPct val="106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8319134"/>
                  </a:ext>
                </a:extLst>
              </a:tr>
              <a:tr h="323632">
                <a:tc>
                  <a:txBody>
                    <a:bodyPr/>
                    <a:lstStyle/>
                    <a:p>
                      <a:pPr marL="0" marR="0">
                        <a:lnSpc>
                          <a:spcPct val="106000"/>
                        </a:lnSpc>
                        <a:spcBef>
                          <a:spcPts val="0"/>
                        </a:spcBef>
                        <a:spcAft>
                          <a:spcPts val="0"/>
                        </a:spcAft>
                      </a:pPr>
                      <a:r>
                        <a:rPr lang="en-US" sz="1200">
                          <a:effectLst/>
                        </a:rPr>
                        <a:t>Send email Admin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4043120"/>
                  </a:ext>
                </a:extLst>
              </a:tr>
              <a:tr h="344789">
                <a:tc>
                  <a:txBody>
                    <a:bodyPr/>
                    <a:lstStyle/>
                    <a:p>
                      <a:pPr marL="0" marR="0">
                        <a:lnSpc>
                          <a:spcPct val="106000"/>
                        </a:lnSpc>
                        <a:spcBef>
                          <a:spcPts val="0"/>
                        </a:spcBef>
                        <a:spcAft>
                          <a:spcPts val="0"/>
                        </a:spcAft>
                      </a:pPr>
                      <a:r>
                        <a:rPr lang="en-US" sz="1200">
                          <a:effectLst/>
                        </a:rPr>
                        <a:t>Chatbox: Facebook, Zalo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327991"/>
                  </a:ext>
                </a:extLst>
              </a:tr>
              <a:tr h="274264">
                <a:tc>
                  <a:txBody>
                    <a:bodyPr/>
                    <a:lstStyle/>
                    <a:p>
                      <a:pPr marL="0" marR="0">
                        <a:lnSpc>
                          <a:spcPct val="106000"/>
                        </a:lnSpc>
                        <a:spcBef>
                          <a:spcPts val="0"/>
                        </a:spcBef>
                        <a:spcAft>
                          <a:spcPts val="0"/>
                        </a:spcAft>
                      </a:pPr>
                      <a:r>
                        <a:rPr lang="en-US" sz="1200">
                          <a:effectLst/>
                        </a:rPr>
                        <a:t>Contact: about 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4143845"/>
                  </a:ext>
                </a:extLst>
              </a:tr>
              <a:tr h="344789">
                <a:tc>
                  <a:txBody>
                    <a:bodyPr/>
                    <a:lstStyle/>
                    <a:p>
                      <a:pPr marL="0" marR="0">
                        <a:lnSpc>
                          <a:spcPct val="106000"/>
                        </a:lnSpc>
                        <a:spcBef>
                          <a:spcPts val="0"/>
                        </a:spcBef>
                        <a:spcAft>
                          <a:spcPts val="0"/>
                        </a:spcAft>
                      </a:pPr>
                      <a:r>
                        <a:rPr lang="en-US" sz="1200">
                          <a:effectLst/>
                        </a:rPr>
                        <a:t>Shopping cart, demand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5130644"/>
                  </a:ext>
                </a:extLst>
              </a:tr>
              <a:tr h="344789">
                <a:tc>
                  <a:txBody>
                    <a:bodyPr/>
                    <a:lstStyle/>
                    <a:p>
                      <a:pPr marL="0" marR="0">
                        <a:lnSpc>
                          <a:spcPct val="106000"/>
                        </a:lnSpc>
                        <a:spcBef>
                          <a:spcPts val="0"/>
                        </a:spcBef>
                        <a:spcAft>
                          <a:spcPts val="0"/>
                        </a:spcAft>
                      </a:pPr>
                      <a:r>
                        <a:rPr lang="en-US" sz="1200">
                          <a:effectLst/>
                        </a:rPr>
                        <a:t>Report user, orders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dirty="0">
                          <a:effectLst/>
                        </a:rPr>
                        <a:t>Done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9879676"/>
                  </a:ext>
                </a:extLst>
              </a:tr>
            </a:tbl>
          </a:graphicData>
        </a:graphic>
      </p:graphicFrame>
    </p:spTree>
    <p:extLst>
      <p:ext uri="{BB962C8B-B14F-4D97-AF65-F5344CB8AC3E}">
        <p14:creationId xmlns:p14="http://schemas.microsoft.com/office/powerpoint/2010/main" val="425901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8</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Result for Android application</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31698385"/>
              </p:ext>
            </p:extLst>
          </p:nvPr>
        </p:nvGraphicFramePr>
        <p:xfrm>
          <a:off x="990600" y="1676404"/>
          <a:ext cx="7239000" cy="3809995"/>
        </p:xfrm>
        <a:graphic>
          <a:graphicData uri="http://schemas.openxmlformats.org/drawingml/2006/table">
            <a:tbl>
              <a:tblPr firstRow="1" firstCol="1" bandRow="1">
                <a:tableStyleId>{5C22544A-7EE6-4342-B048-85BDC9FD1C3A}</a:tableStyleId>
              </a:tblPr>
              <a:tblGrid>
                <a:gridCol w="2929517">
                  <a:extLst>
                    <a:ext uri="{9D8B030D-6E8A-4147-A177-3AD203B41FA5}">
                      <a16:colId xmlns:a16="http://schemas.microsoft.com/office/drawing/2014/main" val="1177247057"/>
                    </a:ext>
                  </a:extLst>
                </a:gridCol>
                <a:gridCol w="2454011">
                  <a:extLst>
                    <a:ext uri="{9D8B030D-6E8A-4147-A177-3AD203B41FA5}">
                      <a16:colId xmlns:a16="http://schemas.microsoft.com/office/drawing/2014/main" val="523870723"/>
                    </a:ext>
                  </a:extLst>
                </a:gridCol>
                <a:gridCol w="1855472">
                  <a:extLst>
                    <a:ext uri="{9D8B030D-6E8A-4147-A177-3AD203B41FA5}">
                      <a16:colId xmlns:a16="http://schemas.microsoft.com/office/drawing/2014/main" val="597840727"/>
                    </a:ext>
                  </a:extLst>
                </a:gridCol>
              </a:tblGrid>
              <a:tr h="544285">
                <a:tc>
                  <a:txBody>
                    <a:bodyPr/>
                    <a:lstStyle/>
                    <a:p>
                      <a:pPr marL="0" marR="0">
                        <a:lnSpc>
                          <a:spcPct val="106000"/>
                        </a:lnSpc>
                        <a:spcBef>
                          <a:spcPts val="0"/>
                        </a:spcBef>
                        <a:spcAft>
                          <a:spcPts val="0"/>
                        </a:spcAft>
                      </a:pPr>
                      <a:r>
                        <a:rPr lang="en-US" sz="1200">
                          <a:effectLst/>
                        </a:rPr>
                        <a:t>Manage Services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7">
                  <a:txBody>
                    <a:bodyPr/>
                    <a:lstStyle/>
                    <a:p>
                      <a:pPr marL="0" marR="0" algn="ctr">
                        <a:lnSpc>
                          <a:spcPct val="106000"/>
                        </a:lnSpc>
                        <a:spcBef>
                          <a:spcPts val="0"/>
                        </a:spcBef>
                        <a:spcAft>
                          <a:spcPts val="0"/>
                        </a:spcAft>
                      </a:pPr>
                      <a:r>
                        <a:rPr lang="en-US" sz="1200" dirty="0">
                          <a:effectLst/>
                        </a:rPr>
                        <a:t> </a:t>
                      </a:r>
                      <a:endParaRPr lang="en-US" sz="1100" dirty="0">
                        <a:effectLst/>
                      </a:endParaRPr>
                    </a:p>
                    <a:p>
                      <a:pPr marL="0" marR="0" algn="ctr">
                        <a:lnSpc>
                          <a:spcPct val="106000"/>
                        </a:lnSpc>
                        <a:spcBef>
                          <a:spcPts val="0"/>
                        </a:spcBef>
                        <a:spcAft>
                          <a:spcPts val="0"/>
                        </a:spcAft>
                      </a:pPr>
                      <a:r>
                        <a:rPr lang="en-US" sz="1200" dirty="0">
                          <a:effectLst/>
                        </a:rPr>
                        <a:t> </a:t>
                      </a:r>
                      <a:endParaRPr lang="en-US" sz="1100" dirty="0">
                        <a:effectLst/>
                      </a:endParaRPr>
                    </a:p>
                    <a:p>
                      <a:pPr marL="0" marR="0" algn="ctr">
                        <a:lnSpc>
                          <a:spcPct val="106000"/>
                        </a:lnSpc>
                        <a:spcBef>
                          <a:spcPts val="0"/>
                        </a:spcBef>
                        <a:spcAft>
                          <a:spcPts val="0"/>
                        </a:spcAft>
                      </a:pPr>
                      <a:r>
                        <a:rPr lang="en-US" sz="1200" dirty="0">
                          <a:effectLst/>
                        </a:rPr>
                        <a:t> </a:t>
                      </a:r>
                      <a:endParaRPr lang="en-US" sz="1100" dirty="0">
                        <a:effectLst/>
                      </a:endParaRPr>
                    </a:p>
                    <a:p>
                      <a:pPr marL="0" marR="0" algn="ctr">
                        <a:lnSpc>
                          <a:spcPct val="106000"/>
                        </a:lnSpc>
                        <a:spcBef>
                          <a:spcPts val="0"/>
                        </a:spcBef>
                        <a:spcAft>
                          <a:spcPts val="0"/>
                        </a:spcAft>
                      </a:pPr>
                      <a:r>
                        <a:rPr lang="en-US" sz="1200" dirty="0">
                          <a:effectLst/>
                        </a:rPr>
                        <a:t> </a:t>
                      </a:r>
                      <a:endParaRPr lang="en-US" sz="1100" dirty="0">
                        <a:effectLst/>
                      </a:endParaRPr>
                    </a:p>
                    <a:p>
                      <a:pPr marL="0" marR="0" algn="ctr">
                        <a:lnSpc>
                          <a:spcPct val="106000"/>
                        </a:lnSpc>
                        <a:spcBef>
                          <a:spcPts val="0"/>
                        </a:spcBef>
                        <a:spcAft>
                          <a:spcPts val="0"/>
                        </a:spcAft>
                      </a:pPr>
                      <a:r>
                        <a:rPr lang="en-US" sz="1200" dirty="0">
                          <a:effectLst/>
                        </a:rPr>
                        <a:t> </a:t>
                      </a:r>
                      <a:endParaRPr lang="en-US" sz="1100" dirty="0">
                        <a:effectLst/>
                      </a:endParaRPr>
                    </a:p>
                    <a:p>
                      <a:pPr marL="0" marR="0" algn="ctr">
                        <a:lnSpc>
                          <a:spcPct val="106000"/>
                        </a:lnSpc>
                        <a:spcBef>
                          <a:spcPts val="0"/>
                        </a:spcBef>
                        <a:spcAft>
                          <a:spcPts val="0"/>
                        </a:spcAft>
                      </a:pPr>
                      <a:r>
                        <a:rPr lang="en-US" sz="1200" dirty="0">
                          <a:effectLst/>
                        </a:rPr>
                        <a:t> </a:t>
                      </a:r>
                      <a:endParaRPr lang="en-US" sz="1100" dirty="0">
                        <a:effectLst/>
                      </a:endParaRPr>
                    </a:p>
                    <a:p>
                      <a:pPr marL="0" marR="0" algn="ctr">
                        <a:lnSpc>
                          <a:spcPct val="106000"/>
                        </a:lnSpc>
                        <a:spcBef>
                          <a:spcPts val="0"/>
                        </a:spcBef>
                        <a:spcAft>
                          <a:spcPts val="0"/>
                        </a:spcAft>
                      </a:pPr>
                      <a:r>
                        <a:rPr lang="en-US" sz="1200" dirty="0">
                          <a:effectLst/>
                        </a:rPr>
                        <a:t> </a:t>
                      </a:r>
                      <a:endParaRPr lang="en-US" sz="1100" dirty="0">
                        <a:effectLst/>
                      </a:endParaRPr>
                    </a:p>
                    <a:p>
                      <a:pPr marL="0" marR="0" algn="ctr">
                        <a:lnSpc>
                          <a:spcPct val="106000"/>
                        </a:lnSpc>
                        <a:spcBef>
                          <a:spcPts val="0"/>
                        </a:spcBef>
                        <a:spcAft>
                          <a:spcPts val="0"/>
                        </a:spcAft>
                      </a:pPr>
                      <a:r>
                        <a:rPr lang="en-US" sz="1200" dirty="0">
                          <a:effectLst/>
                        </a:rPr>
                        <a:t> </a:t>
                      </a:r>
                      <a:endParaRPr lang="en-US" sz="1100" dirty="0">
                        <a:effectLst/>
                      </a:endParaRPr>
                    </a:p>
                    <a:p>
                      <a:pPr marL="0" marR="0" algn="ctr">
                        <a:lnSpc>
                          <a:spcPct val="106000"/>
                        </a:lnSpc>
                        <a:spcBef>
                          <a:spcPts val="0"/>
                        </a:spcBef>
                        <a:spcAft>
                          <a:spcPts val="0"/>
                        </a:spcAft>
                      </a:pPr>
                      <a:r>
                        <a:rPr lang="en-US" sz="1200" dirty="0" err="1">
                          <a:effectLst/>
                        </a:rPr>
                        <a:t>Bùi</a:t>
                      </a:r>
                      <a:r>
                        <a:rPr lang="en-US" sz="1200" dirty="0">
                          <a:effectLst/>
                        </a:rPr>
                        <a:t> </a:t>
                      </a:r>
                      <a:r>
                        <a:rPr lang="en-US" sz="1200" dirty="0" err="1">
                          <a:effectLst/>
                        </a:rPr>
                        <a:t>Quốc</a:t>
                      </a:r>
                      <a:r>
                        <a:rPr lang="en-US" sz="1200" dirty="0">
                          <a:effectLst/>
                        </a:rPr>
                        <a:t> </a:t>
                      </a:r>
                      <a:r>
                        <a:rPr lang="en-US" sz="1200" dirty="0" err="1">
                          <a:effectLst/>
                        </a:rPr>
                        <a:t>Tuấn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8068415"/>
                  </a:ext>
                </a:extLst>
              </a:tr>
              <a:tr h="544285">
                <a:tc>
                  <a:txBody>
                    <a:bodyPr/>
                    <a:lstStyle/>
                    <a:p>
                      <a:pPr marL="0" marR="0">
                        <a:lnSpc>
                          <a:spcPct val="106000"/>
                        </a:lnSpc>
                        <a:spcBef>
                          <a:spcPts val="0"/>
                        </a:spcBef>
                        <a:spcAft>
                          <a:spcPts val="0"/>
                        </a:spcAft>
                      </a:pPr>
                      <a:r>
                        <a:rPr lang="en-US" sz="1200">
                          <a:effectLst/>
                        </a:rPr>
                        <a:t>Manage Shippers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2297880"/>
                  </a:ext>
                </a:extLst>
              </a:tr>
              <a:tr h="544285">
                <a:tc>
                  <a:txBody>
                    <a:bodyPr/>
                    <a:lstStyle/>
                    <a:p>
                      <a:pPr marL="0" marR="0">
                        <a:lnSpc>
                          <a:spcPct val="106000"/>
                        </a:lnSpc>
                        <a:spcBef>
                          <a:spcPts val="0"/>
                        </a:spcBef>
                        <a:spcAft>
                          <a:spcPts val="0"/>
                        </a:spcAft>
                      </a:pPr>
                      <a:r>
                        <a:rPr lang="en-US" sz="1200">
                          <a:effectLst/>
                        </a:rPr>
                        <a:t>Report Shipper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3451335"/>
                  </a:ext>
                </a:extLst>
              </a:tr>
              <a:tr h="544285">
                <a:tc>
                  <a:txBody>
                    <a:bodyPr/>
                    <a:lstStyle/>
                    <a:p>
                      <a:pPr marL="0" marR="0">
                        <a:lnSpc>
                          <a:spcPct val="106000"/>
                        </a:lnSpc>
                        <a:spcBef>
                          <a:spcPts val="0"/>
                        </a:spcBef>
                        <a:spcAft>
                          <a:spcPts val="0"/>
                        </a:spcAft>
                      </a:pPr>
                      <a:r>
                        <a:rPr lang="en-US" sz="1200">
                          <a:effectLst/>
                        </a:rPr>
                        <a:t>Chart show revenue of the day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0673906"/>
                  </a:ext>
                </a:extLst>
              </a:tr>
              <a:tr h="544285">
                <a:tc>
                  <a:txBody>
                    <a:bodyPr/>
                    <a:lstStyle/>
                    <a:p>
                      <a:pPr marL="0" marR="0">
                        <a:lnSpc>
                          <a:spcPct val="106000"/>
                        </a:lnSpc>
                        <a:spcBef>
                          <a:spcPts val="0"/>
                        </a:spcBef>
                        <a:spcAft>
                          <a:spcPts val="0"/>
                        </a:spcAft>
                      </a:pPr>
                      <a:r>
                        <a:rPr lang="en-US" sz="1200">
                          <a:effectLst/>
                        </a:rPr>
                        <a:t>Show all Services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4378001"/>
                  </a:ext>
                </a:extLst>
              </a:tr>
              <a:tr h="544285">
                <a:tc>
                  <a:txBody>
                    <a:bodyPr/>
                    <a:lstStyle/>
                    <a:p>
                      <a:pPr marL="0" marR="0">
                        <a:lnSpc>
                          <a:spcPct val="106000"/>
                        </a:lnSpc>
                        <a:spcBef>
                          <a:spcPts val="0"/>
                        </a:spcBef>
                        <a:spcAft>
                          <a:spcPts val="0"/>
                        </a:spcAft>
                      </a:pPr>
                      <a:r>
                        <a:rPr lang="en-US" sz="1200">
                          <a:effectLst/>
                        </a:rPr>
                        <a:t>Search by types and names of Services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a:effectLst/>
                        </a:rPr>
                        <a:t>Done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7866687"/>
                  </a:ext>
                </a:extLst>
              </a:tr>
              <a:tr h="544285">
                <a:tc>
                  <a:txBody>
                    <a:bodyPr/>
                    <a:lstStyle/>
                    <a:p>
                      <a:pPr marL="0" marR="0">
                        <a:lnSpc>
                          <a:spcPct val="106000"/>
                        </a:lnSpc>
                        <a:spcBef>
                          <a:spcPts val="0"/>
                        </a:spcBef>
                        <a:spcAft>
                          <a:spcPts val="0"/>
                        </a:spcAft>
                      </a:pPr>
                      <a:r>
                        <a:rPr lang="en-US" sz="1200">
                          <a:effectLst/>
                        </a:rPr>
                        <a:t>Send email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gn="ctr">
                        <a:lnSpc>
                          <a:spcPct val="106000"/>
                        </a:lnSpc>
                        <a:spcBef>
                          <a:spcPts val="0"/>
                        </a:spcBef>
                        <a:spcAft>
                          <a:spcPts val="0"/>
                        </a:spcAft>
                      </a:pPr>
                      <a:r>
                        <a:rPr lang="en-US" sz="1200" dirty="0">
                          <a:effectLst/>
                        </a:rPr>
                        <a:t>Done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4681246"/>
                  </a:ext>
                </a:extLst>
              </a:tr>
            </a:tbl>
          </a:graphicData>
        </a:graphic>
      </p:graphicFrame>
    </p:spTree>
    <p:extLst>
      <p:ext uri="{BB962C8B-B14F-4D97-AF65-F5344CB8AC3E}">
        <p14:creationId xmlns:p14="http://schemas.microsoft.com/office/powerpoint/2010/main" val="1648271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9</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3 -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 Development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06904430"/>
              </p:ext>
            </p:extLst>
          </p:nvPr>
        </p:nvGraphicFramePr>
        <p:xfrm>
          <a:off x="1066800" y="1371605"/>
          <a:ext cx="6934200" cy="4267194"/>
        </p:xfrm>
        <a:graphic>
          <a:graphicData uri="http://schemas.openxmlformats.org/drawingml/2006/table">
            <a:tbl>
              <a:tblPr firstRow="1" firstCol="1" bandRow="1">
                <a:tableStyleId>{5C22544A-7EE6-4342-B048-85BDC9FD1C3A}</a:tableStyleId>
              </a:tblPr>
              <a:tblGrid>
                <a:gridCol w="3467100">
                  <a:extLst>
                    <a:ext uri="{9D8B030D-6E8A-4147-A177-3AD203B41FA5}">
                      <a16:colId xmlns:a16="http://schemas.microsoft.com/office/drawing/2014/main" val="2994773326"/>
                    </a:ext>
                  </a:extLst>
                </a:gridCol>
                <a:gridCol w="3467100">
                  <a:extLst>
                    <a:ext uri="{9D8B030D-6E8A-4147-A177-3AD203B41FA5}">
                      <a16:colId xmlns:a16="http://schemas.microsoft.com/office/drawing/2014/main" val="389158483"/>
                    </a:ext>
                  </a:extLst>
                </a:gridCol>
              </a:tblGrid>
              <a:tr h="345590">
                <a:tc rowSpan="3">
                  <a:txBody>
                    <a:bodyPr/>
                    <a:lstStyle/>
                    <a:p>
                      <a:pPr marL="228600" marR="0">
                        <a:lnSpc>
                          <a:spcPct val="106000"/>
                        </a:lnSpc>
                        <a:spcBef>
                          <a:spcPts val="0"/>
                        </a:spcBef>
                        <a:spcAft>
                          <a:spcPts val="800"/>
                        </a:spcAft>
                        <a:tabLst>
                          <a:tab pos="571500" algn="dec"/>
                        </a:tabLst>
                      </a:pPr>
                      <a:r>
                        <a:rPr lang="en-US" sz="1400">
                          <a:effectLst/>
                        </a:rPr>
                        <a:t> </a:t>
                      </a:r>
                      <a:endParaRPr lang="en-US" sz="1100">
                        <a:effectLst/>
                      </a:endParaRPr>
                    </a:p>
                    <a:p>
                      <a:pPr marL="0" marR="0">
                        <a:lnSpc>
                          <a:spcPct val="106000"/>
                        </a:lnSpc>
                        <a:spcBef>
                          <a:spcPts val="0"/>
                        </a:spcBef>
                        <a:spcAft>
                          <a:spcPts val="800"/>
                        </a:spcAft>
                        <a:tabLst>
                          <a:tab pos="571500" algn="dec"/>
                        </a:tabLst>
                      </a:pPr>
                      <a:r>
                        <a:rPr lang="en-US" sz="1400">
                          <a:effectLst/>
                        </a:rPr>
                        <a:t>            Frontend</a:t>
                      </a:r>
                      <a:endParaRPr lang="en-US" sz="1100">
                        <a:effectLst/>
                      </a:endParaRPr>
                    </a:p>
                    <a:p>
                      <a:pPr marL="0" marR="0">
                        <a:lnSpc>
                          <a:spcPct val="106000"/>
                        </a:lnSpc>
                        <a:spcBef>
                          <a:spcPts val="0"/>
                        </a:spcBef>
                        <a:spcAft>
                          <a:spcPts val="800"/>
                        </a:spcAft>
                        <a:tabLst>
                          <a:tab pos="571500" algn="dec"/>
                        </a:tabLst>
                      </a:pPr>
                      <a:r>
                        <a:rPr lang="en-US" sz="1400">
                          <a:effectLst/>
                        </a:rPr>
                        <a:t> </a:t>
                      </a:r>
                      <a:endParaRPr lang="en-US" sz="1100">
                        <a:effectLst/>
                      </a:endParaRPr>
                    </a:p>
                    <a:p>
                      <a:pPr marL="228600" marR="0" algn="just">
                        <a:lnSpc>
                          <a:spcPct val="106000"/>
                        </a:lnSpc>
                        <a:spcBef>
                          <a:spcPts val="0"/>
                        </a:spcBef>
                        <a:spcAft>
                          <a:spcPts val="800"/>
                        </a:spcAft>
                        <a:tabLst>
                          <a:tab pos="571500" algn="dec"/>
                        </a:tabLst>
                      </a:pPr>
                      <a:r>
                        <a:rPr lang="en-US"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6000"/>
                        </a:lnSpc>
                        <a:spcBef>
                          <a:spcPts val="0"/>
                        </a:spcBef>
                        <a:spcAft>
                          <a:spcPts val="800"/>
                        </a:spcAft>
                        <a:tabLst>
                          <a:tab pos="571500" algn="dec"/>
                        </a:tabLst>
                      </a:pPr>
                      <a:r>
                        <a:rPr lang="en-US" sz="1400">
                          <a:effectLst/>
                        </a:rPr>
                        <a:t>HTML5, CSS, Jquery 3.4.1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2867357"/>
                  </a:ext>
                </a:extLst>
              </a:tr>
              <a:tr h="345590">
                <a:tc vMerge="1">
                  <a:txBody>
                    <a:bodyPr/>
                    <a:lstStyle/>
                    <a:p>
                      <a:endParaRPr lang="en-US"/>
                    </a:p>
                  </a:txBody>
                  <a:tcPr/>
                </a:tc>
                <a:tc>
                  <a:txBody>
                    <a:bodyPr/>
                    <a:lstStyle/>
                    <a:p>
                      <a:pPr marL="0" marR="0" algn="just">
                        <a:lnSpc>
                          <a:spcPct val="106000"/>
                        </a:lnSpc>
                        <a:spcBef>
                          <a:spcPts val="0"/>
                        </a:spcBef>
                        <a:spcAft>
                          <a:spcPts val="800"/>
                        </a:spcAft>
                        <a:tabLst>
                          <a:tab pos="571500" algn="dec"/>
                        </a:tabLst>
                      </a:pPr>
                      <a:r>
                        <a:rPr lang="en-US" sz="1400">
                          <a:effectLst/>
                        </a:rPr>
                        <a:t>Javascript 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5065053"/>
                  </a:ext>
                </a:extLst>
              </a:tr>
              <a:tr h="1156884">
                <a:tc vMerge="1">
                  <a:txBody>
                    <a:bodyPr/>
                    <a:lstStyle/>
                    <a:p>
                      <a:endParaRPr lang="en-US"/>
                    </a:p>
                  </a:txBody>
                  <a:tcPr/>
                </a:tc>
                <a:tc>
                  <a:txBody>
                    <a:bodyPr/>
                    <a:lstStyle/>
                    <a:p>
                      <a:pPr marL="0" marR="0">
                        <a:lnSpc>
                          <a:spcPct val="106000"/>
                        </a:lnSpc>
                        <a:spcBef>
                          <a:spcPts val="0"/>
                        </a:spcBef>
                        <a:spcAft>
                          <a:spcPts val="800"/>
                        </a:spcAft>
                      </a:pPr>
                      <a:r>
                        <a:rPr lang="en-US" sz="1400">
                          <a:effectLst/>
                        </a:rPr>
                        <a:t>Bootstrap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1098065"/>
                  </a:ext>
                </a:extLst>
              </a:tr>
              <a:tr h="345590">
                <a:tc rowSpan="7">
                  <a:txBody>
                    <a:bodyPr/>
                    <a:lstStyle/>
                    <a:p>
                      <a:pPr marL="0" marR="0" algn="just">
                        <a:lnSpc>
                          <a:spcPct val="106000"/>
                        </a:lnSpc>
                        <a:spcBef>
                          <a:spcPts val="0"/>
                        </a:spcBef>
                        <a:spcAft>
                          <a:spcPts val="800"/>
                        </a:spcAft>
                        <a:tabLst>
                          <a:tab pos="571500" algn="dec"/>
                        </a:tabLst>
                      </a:pPr>
                      <a:r>
                        <a:rPr lang="en-US" sz="1400">
                          <a:effectLst/>
                        </a:rPr>
                        <a:t> </a:t>
                      </a:r>
                      <a:endParaRPr lang="en-US" sz="1100">
                        <a:effectLst/>
                      </a:endParaRPr>
                    </a:p>
                    <a:p>
                      <a:pPr marL="228600" marR="0" algn="just">
                        <a:lnSpc>
                          <a:spcPct val="106000"/>
                        </a:lnSpc>
                        <a:spcBef>
                          <a:spcPts val="0"/>
                        </a:spcBef>
                        <a:spcAft>
                          <a:spcPts val="800"/>
                        </a:spcAft>
                        <a:tabLst>
                          <a:tab pos="571500" algn="dec"/>
                        </a:tabLst>
                      </a:pPr>
                      <a:r>
                        <a:rPr lang="en-US" sz="1400">
                          <a:effectLst/>
                        </a:rPr>
                        <a:t>        Backend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6000"/>
                        </a:lnSpc>
                        <a:spcBef>
                          <a:spcPts val="0"/>
                        </a:spcBef>
                        <a:spcAft>
                          <a:spcPts val="800"/>
                        </a:spcAft>
                      </a:pPr>
                      <a:r>
                        <a:rPr lang="en-US" sz="1400">
                          <a:effectLst/>
                        </a:rPr>
                        <a:t>API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8319786"/>
                  </a:ext>
                </a:extLst>
              </a:tr>
              <a:tr h="345590">
                <a:tc vMerge="1">
                  <a:txBody>
                    <a:bodyPr/>
                    <a:lstStyle/>
                    <a:p>
                      <a:endParaRPr lang="en-US"/>
                    </a:p>
                  </a:txBody>
                  <a:tcPr/>
                </a:tc>
                <a:tc>
                  <a:txBody>
                    <a:bodyPr/>
                    <a:lstStyle/>
                    <a:p>
                      <a:pPr marL="0" marR="0">
                        <a:lnSpc>
                          <a:spcPct val="106000"/>
                        </a:lnSpc>
                        <a:spcBef>
                          <a:spcPts val="0"/>
                        </a:spcBef>
                        <a:spcAft>
                          <a:spcPts val="800"/>
                        </a:spcAft>
                      </a:pPr>
                      <a:r>
                        <a:rPr lang="en-US" sz="1400">
                          <a:effectLst/>
                        </a:rPr>
                        <a:t>QR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6426989"/>
                  </a:ext>
                </a:extLst>
              </a:tr>
              <a:tr h="345590">
                <a:tc vMerge="1">
                  <a:txBody>
                    <a:bodyPr/>
                    <a:lstStyle/>
                    <a:p>
                      <a:endParaRPr lang="en-US"/>
                    </a:p>
                  </a:txBody>
                  <a:tcPr/>
                </a:tc>
                <a:tc>
                  <a:txBody>
                    <a:bodyPr/>
                    <a:lstStyle/>
                    <a:p>
                      <a:pPr marL="0" marR="0">
                        <a:lnSpc>
                          <a:spcPct val="106000"/>
                        </a:lnSpc>
                        <a:spcBef>
                          <a:spcPts val="0"/>
                        </a:spcBef>
                        <a:spcAft>
                          <a:spcPts val="800"/>
                        </a:spcAft>
                      </a:pPr>
                      <a:r>
                        <a:rPr lang="en-US" sz="1400">
                          <a:effectLst/>
                        </a:rPr>
                        <a:t>Java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4592132"/>
                  </a:ext>
                </a:extLst>
              </a:tr>
              <a:tr h="345590">
                <a:tc vMerge="1">
                  <a:txBody>
                    <a:bodyPr/>
                    <a:lstStyle/>
                    <a:p>
                      <a:endParaRPr lang="en-US"/>
                    </a:p>
                  </a:txBody>
                  <a:tcPr/>
                </a:tc>
                <a:tc>
                  <a:txBody>
                    <a:bodyPr/>
                    <a:lstStyle/>
                    <a:p>
                      <a:pPr marL="0" marR="0">
                        <a:lnSpc>
                          <a:spcPct val="106000"/>
                        </a:lnSpc>
                        <a:spcBef>
                          <a:spcPts val="0"/>
                        </a:spcBef>
                        <a:spcAft>
                          <a:spcPts val="800"/>
                        </a:spcAft>
                      </a:pPr>
                      <a:r>
                        <a:rPr lang="en-US" sz="1400">
                          <a:effectLst/>
                        </a:rPr>
                        <a:t>Springboot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9480762"/>
                  </a:ext>
                </a:extLst>
              </a:tr>
              <a:tr h="345590">
                <a:tc vMerge="1">
                  <a:txBody>
                    <a:bodyPr/>
                    <a:lstStyle/>
                    <a:p>
                      <a:endParaRPr lang="en-US"/>
                    </a:p>
                  </a:txBody>
                  <a:tcPr/>
                </a:tc>
                <a:tc>
                  <a:txBody>
                    <a:bodyPr/>
                    <a:lstStyle/>
                    <a:p>
                      <a:pPr marL="0" marR="0">
                        <a:lnSpc>
                          <a:spcPct val="106000"/>
                        </a:lnSpc>
                        <a:spcBef>
                          <a:spcPts val="0"/>
                        </a:spcBef>
                        <a:spcAft>
                          <a:spcPts val="800"/>
                        </a:spcAft>
                      </a:pPr>
                      <a:r>
                        <a:rPr lang="en-US" sz="1400">
                          <a:effectLst/>
                        </a:rPr>
                        <a:t>Android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168246"/>
                  </a:ext>
                </a:extLst>
              </a:tr>
              <a:tr h="345590">
                <a:tc vMerge="1">
                  <a:txBody>
                    <a:bodyPr/>
                    <a:lstStyle/>
                    <a:p>
                      <a:endParaRPr lang="en-US"/>
                    </a:p>
                  </a:txBody>
                  <a:tcPr/>
                </a:tc>
                <a:tc>
                  <a:txBody>
                    <a:bodyPr/>
                    <a:lstStyle/>
                    <a:p>
                      <a:pPr marL="0" marR="0">
                        <a:lnSpc>
                          <a:spcPct val="106000"/>
                        </a:lnSpc>
                        <a:spcBef>
                          <a:spcPts val="0"/>
                        </a:spcBef>
                        <a:spcAft>
                          <a:spcPts val="800"/>
                        </a:spcAft>
                      </a:pPr>
                      <a:r>
                        <a:rPr lang="en-US" sz="1400">
                          <a:effectLst/>
                        </a:rPr>
                        <a:t>Tomcat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8722741"/>
                  </a:ext>
                </a:extLst>
              </a:tr>
              <a:tr h="345590">
                <a:tc vMerge="1">
                  <a:txBody>
                    <a:bodyPr/>
                    <a:lstStyle/>
                    <a:p>
                      <a:endParaRPr lang="en-US"/>
                    </a:p>
                  </a:txBody>
                  <a:tcPr/>
                </a:tc>
                <a:tc>
                  <a:txBody>
                    <a:bodyPr/>
                    <a:lstStyle/>
                    <a:p>
                      <a:pPr marL="0" marR="0">
                        <a:lnSpc>
                          <a:spcPct val="106000"/>
                        </a:lnSpc>
                        <a:spcBef>
                          <a:spcPts val="0"/>
                        </a:spcBef>
                        <a:spcAft>
                          <a:spcPts val="800"/>
                        </a:spcAft>
                      </a:pPr>
                      <a:r>
                        <a:rPr lang="en-US" sz="1400">
                          <a:effectLst/>
                        </a:rPr>
                        <a:t>GSON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7222685"/>
                  </a:ext>
                </a:extLst>
              </a:tr>
            </a:tbl>
          </a:graphicData>
        </a:graphic>
      </p:graphicFrame>
    </p:spTree>
    <p:extLst>
      <p:ext uri="{BB962C8B-B14F-4D97-AF65-F5344CB8AC3E}">
        <p14:creationId xmlns:p14="http://schemas.microsoft.com/office/powerpoint/2010/main" val="1751298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tore Apps 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Store Apps Template</Template>
  <TotalTime>1971</TotalTime>
  <Words>566</Words>
  <Application>Microsoft Office PowerPoint</Application>
  <PresentationFormat>On-screen Show (4:3)</PresentationFormat>
  <Paragraphs>194</Paragraphs>
  <Slides>12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Times New Roman</vt:lpstr>
      <vt:lpstr>Vladimir Script</vt:lpstr>
      <vt:lpstr>Wingdings</vt:lpstr>
      <vt:lpstr>Wingdings 2</vt:lpstr>
      <vt:lpstr>Store Apps Template</vt:lpstr>
      <vt:lpstr>PowerPoint Presentation</vt:lpstr>
      <vt:lpstr>Main content</vt:lpstr>
      <vt:lpstr>1.1- Actual requirements</vt:lpstr>
      <vt:lpstr>      1.2-Deployment diagram </vt:lpstr>
      <vt:lpstr>TEST RESULTS</vt:lpstr>
      <vt:lpstr>     Test for Employee Management</vt:lpstr>
      <vt:lpstr>      Test Result for Services </vt:lpstr>
      <vt:lpstr>     Test Result for Android application</vt:lpstr>
      <vt:lpstr>     3 - Development</vt:lpstr>
      <vt:lpstr>4-Task list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Sinh Tran</dc:creator>
  <cp:lastModifiedBy>Ngoc Thach Nguyen</cp:lastModifiedBy>
  <cp:revision>483</cp:revision>
  <dcterms:created xsi:type="dcterms:W3CDTF">2014-04-09T06:08:42Z</dcterms:created>
  <dcterms:modified xsi:type="dcterms:W3CDTF">2021-09-15T23:59:55Z</dcterms:modified>
</cp:coreProperties>
</file>