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30"/>
  </p:notesMasterIdLst>
  <p:handoutMasterIdLst>
    <p:handoutMasterId r:id="rId31"/>
  </p:handoutMasterIdLst>
  <p:sldIdLst>
    <p:sldId id="321" r:id="rId2"/>
    <p:sldId id="347" r:id="rId3"/>
    <p:sldId id="392" r:id="rId4"/>
    <p:sldId id="401" r:id="rId5"/>
    <p:sldId id="402" r:id="rId6"/>
    <p:sldId id="391" r:id="rId7"/>
    <p:sldId id="406" r:id="rId8"/>
    <p:sldId id="405" r:id="rId9"/>
    <p:sldId id="393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16" r:id="rId19"/>
    <p:sldId id="417" r:id="rId20"/>
    <p:sldId id="418" r:id="rId21"/>
    <p:sldId id="419" r:id="rId22"/>
    <p:sldId id="420" r:id="rId23"/>
    <p:sldId id="394" r:id="rId24"/>
    <p:sldId id="404" r:id="rId25"/>
    <p:sldId id="407" r:id="rId26"/>
    <p:sldId id="421" r:id="rId27"/>
    <p:sldId id="397" r:id="rId28"/>
    <p:sldId id="399" r:id="rId29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be161dae93dff5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01F"/>
    <a:srgbClr val="FFCC99"/>
    <a:srgbClr val="9F1D8C"/>
    <a:srgbClr val="F0AAE6"/>
    <a:srgbClr val="00CCFF"/>
    <a:srgbClr val="CCECFF"/>
    <a:srgbClr val="3898B2"/>
    <a:srgbClr val="3BA0BB"/>
    <a:srgbClr val="3590A9"/>
    <a:srgbClr val="318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7" autoAdjust="0"/>
    <p:restoredTop sz="78747" autoAdjust="0"/>
  </p:normalViewPr>
  <p:slideViewPr>
    <p:cSldViewPr>
      <p:cViewPr varScale="1">
        <p:scale>
          <a:sx n="58" d="100"/>
          <a:sy n="58" d="100"/>
        </p:scale>
        <p:origin x="194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1T10:08:42.676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64B9725-44EB-408E-A670-A66AE5FBBF1B}" type="datetime1">
              <a:rPr lang="en-US"/>
              <a:pPr>
                <a:defRPr/>
              </a:pPr>
              <a:t>9/16/2021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005E228-509B-414F-A9D0-D1C8250597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03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6F72C7C-C170-4C32-B42F-55464ECD45A1}" type="datetime1">
              <a:rPr lang="en-US"/>
              <a:pPr>
                <a:defRPr/>
              </a:pPr>
              <a:t>9/16/2021</a:t>
            </a:fld>
            <a:endParaRPr lang="en-US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CC863AC-7600-4022-BA06-9E5E1721FB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55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16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13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66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510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10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Non-functional</a:t>
            </a:r>
            <a:r>
              <a:rPr lang="en-US" dirty="0" smtClean="0"/>
              <a:t> (how the system works)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Functional</a:t>
            </a:r>
            <a:r>
              <a:rPr lang="en-US" dirty="0" smtClean="0"/>
              <a:t>  (what the system should do)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66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Non-functional</a:t>
            </a:r>
            <a:r>
              <a:rPr lang="en-US" dirty="0" smtClean="0"/>
              <a:t> (how the system works)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Functional</a:t>
            </a:r>
            <a:r>
              <a:rPr lang="en-US" dirty="0" smtClean="0"/>
              <a:t>  (what the system should do)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5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Non-functional</a:t>
            </a:r>
            <a:r>
              <a:rPr lang="en-US" dirty="0" smtClean="0"/>
              <a:t> (how the system works)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Functional</a:t>
            </a:r>
            <a:r>
              <a:rPr lang="en-US" dirty="0" smtClean="0"/>
              <a:t>  (what the system should do)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92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156" y="6629400"/>
            <a:ext cx="8046244" cy="147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1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©FPT-</a:t>
            </a:r>
            <a:r>
              <a:rPr lang="en-US" dirty="0" err="1" smtClean="0"/>
              <a:t>Aptech</a:t>
            </a:r>
            <a:r>
              <a:rPr lang="en-US" dirty="0" smtClean="0"/>
              <a:t>                                                                      project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>
                  <a:lumMod val="50000"/>
                </a:schemeClr>
              </a:buClr>
              <a:defRPr sz="2400">
                <a:latin typeface="Calibri" pitchFamily="34" charset="0"/>
              </a:defRPr>
            </a:lvl1pPr>
            <a:lvl2pPr>
              <a:buClr>
                <a:schemeClr val="accent4">
                  <a:lumMod val="50000"/>
                </a:schemeClr>
              </a:buClr>
              <a:defRPr sz="2200">
                <a:latin typeface="Calibri" pitchFamily="34" charset="0"/>
              </a:defRPr>
            </a:lvl2pPr>
            <a:lvl3pPr>
              <a:buClr>
                <a:schemeClr val="tx2"/>
              </a:buClr>
              <a:defRPr sz="2000">
                <a:latin typeface="Calibri" pitchFamily="34" charset="0"/>
              </a:defRPr>
            </a:lvl3pPr>
            <a:lvl4pPr>
              <a:buClr>
                <a:schemeClr val="tx2"/>
              </a:buClr>
              <a:defRPr sz="18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</p:spPr>
        <p:txBody>
          <a:bodyPr/>
          <a:lstStyle>
            <a:lvl1pPr>
              <a:defRPr sz="2800" b="1" cap="none" spc="200" baseline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1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51513"/>
            <a:ext cx="9144000" cy="5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400" y="0"/>
            <a:ext cx="1295400" cy="73741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FPT-</a:t>
            </a:r>
            <a:r>
              <a:rPr lang="en-US" dirty="0" err="1" smtClean="0"/>
              <a:t>Aptech</a:t>
            </a:r>
            <a:r>
              <a:rPr lang="en-US" dirty="0" smtClean="0"/>
              <a:t> 			Project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34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FPT-Aptech                                                                          Project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76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82296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8077200" cy="152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1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FPT-</a:t>
            </a:r>
            <a:r>
              <a:rPr lang="en-US" dirty="0" err="1" smtClean="0"/>
              <a:t>Aptech</a:t>
            </a:r>
            <a:r>
              <a:rPr lang="en-US" dirty="0" smtClean="0"/>
              <a:t>                                                                          Project report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1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" pitchFamily="2" charset="2"/>
        <a:buChar char="u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 2" pitchFamily="18" charset="2"/>
        <a:buChar char="²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40000"/>
        <a:buFont typeface="Wingdings 2" pitchFamily="18" charset="2"/>
        <a:buChar char="³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95498" y="2590800"/>
            <a:ext cx="5295902" cy="301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smtClean="0">
                <a:latin typeface="Times New Roman" pitchFamily="18" charset="0"/>
                <a:cs typeface="Times New Roman" pitchFamily="18" charset="0"/>
              </a:rPr>
              <a:t>Instructor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Mr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Ngo Phuoc Nguyen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u="sng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T1.1910.M1</a:t>
            </a:r>
          </a:p>
          <a:p>
            <a:r>
              <a:rPr lang="en-US" sz="2400" b="1" u="sng" smtClean="0">
                <a:latin typeface="Times New Roman" pitchFamily="18" charset="0"/>
                <a:cs typeface="Times New Roman" pitchFamily="18" charset="0"/>
              </a:rPr>
              <a:t>Group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2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u="sng">
                <a:latin typeface="Times New Roman" pitchFamily="18" charset="0"/>
                <a:cs typeface="Times New Roman" pitchFamily="18" charset="0"/>
              </a:rPr>
              <a:t>Team Members: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Bui Quoc Tuan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    Quach Gia Lam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	     Nguyen Ngoc Thach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	     Hoang Vu Ngoc Minh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0131" y="1319077"/>
            <a:ext cx="5506636" cy="75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Laundry Online</a:t>
            </a:r>
            <a:endParaRPr lang="en-US" sz="6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en-US" sz="320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en-US" sz="320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Login Admin</a:t>
            </a:r>
            <a:endParaRPr lang="en-US" altLang="en-US" sz="3200" dirty="0" smtClean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9144000" cy="373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en-US" sz="320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en-US" sz="320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Admin and Report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3200" dirty="0" smtClean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" y="1143000"/>
            <a:ext cx="8929688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3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en-US" sz="320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en-US" sz="320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Services and Shippers</a:t>
            </a:r>
            <a:endParaRPr lang="en-US" altLang="en-US" sz="3200" dirty="0" smtClean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" y="838200"/>
            <a:ext cx="9036844" cy="3352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191000"/>
            <a:ext cx="9144001" cy="304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en-US" sz="320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en-US" sz="320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Users</a:t>
            </a:r>
            <a:endParaRPr lang="en-US" altLang="en-US" sz="3200" dirty="0" smtClean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9476"/>
            <a:ext cx="9144000" cy="471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4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en-US" sz="320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en-US" sz="320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Orders and Order Details</a:t>
            </a:r>
            <a:endParaRPr lang="en-US" altLang="en-US" sz="3200" dirty="0" smtClean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6647"/>
            <a:ext cx="9144000" cy="27809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57599"/>
            <a:ext cx="9144000" cy="3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3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en-US" sz="320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en-US" sz="320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Employee</a:t>
            </a:r>
            <a:endParaRPr lang="en-US" altLang="en-US" sz="3200" dirty="0" smtClean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" y="914400"/>
            <a:ext cx="9143999" cy="486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5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</a:t>
            </a:r>
            <a:r>
              <a:rPr lang="en-US" altLang="en-US" sz="280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</a:t>
            </a:r>
            <a:r>
              <a:rPr lang="en-US" altLang="en-US" sz="320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Login Client</a:t>
            </a:r>
            <a:endParaRPr lang="en-US" altLang="en-US" sz="3200" dirty="0" smtClean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63" y="1676400"/>
            <a:ext cx="7510073" cy="3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0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</a:t>
            </a:r>
            <a:r>
              <a:rPr lang="en-US" altLang="en-US" sz="280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</a:t>
            </a:r>
            <a:r>
              <a:rPr lang="en-US" altLang="en-US" sz="320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Sign up Client</a:t>
            </a:r>
            <a:endParaRPr lang="en-US" altLang="en-US" sz="3200" dirty="0" smtClean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19200"/>
            <a:ext cx="8763000" cy="460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4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</a:t>
            </a:r>
            <a:r>
              <a:rPr lang="en-US" altLang="en-US" sz="280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</a:t>
            </a:r>
            <a:r>
              <a:rPr lang="en-US" altLang="en-US" sz="320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Show Services Client</a:t>
            </a:r>
            <a:endParaRPr lang="en-US" altLang="en-US" sz="3200" dirty="0" smtClean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455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2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</a:t>
            </a:r>
            <a:r>
              <a:rPr lang="en-US" altLang="en-US" sz="280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</a:t>
            </a:r>
            <a:r>
              <a:rPr lang="en-US" altLang="en-US" sz="320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Orders Client</a:t>
            </a:r>
            <a:endParaRPr lang="en-US" altLang="en-US" sz="3200" dirty="0" smtClean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9144000" cy="3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2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2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Content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305800" cy="5105400"/>
          </a:xfrm>
        </p:spPr>
        <p:txBody>
          <a:bodyPr/>
          <a:lstStyle/>
          <a:p>
            <a:pPr eaLnBrk="1" hangingPunct="1"/>
            <a:r>
              <a:rPr lang="en-US" altLang="ko-KR" sz="28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Introduction</a:t>
            </a:r>
          </a:p>
          <a:p>
            <a:pPr lvl="1" eaLnBrk="1" hangingPunct="1"/>
            <a:r>
              <a:rPr lang="en-US" altLang="en-US" sz="28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Actual requirements</a:t>
            </a:r>
            <a:endParaRPr lang="en-US" altLang="ko-KR" sz="2800" dirty="0" smtClean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equirements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US" altLang="ko-KR" sz="2800" dirty="0" smtClean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eployment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iagram</a:t>
            </a:r>
            <a:endParaRPr lang="en-US" altLang="ko-KR" sz="2800" dirty="0" smtClean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ko-KR" sz="28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Test result</a:t>
            </a:r>
          </a:p>
          <a:p>
            <a:pPr eaLnBrk="1" hangingPunct="1"/>
            <a:r>
              <a:rPr lang="en-US" altLang="ko-KR" sz="28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Conclusion and development</a:t>
            </a:r>
          </a:p>
          <a:p>
            <a:r>
              <a:rPr lang="en-US" altLang="ko-KR" sz="28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Task list</a:t>
            </a: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eaLnBrk="1" hangingPunct="1"/>
            <a:endParaRPr lang="vi-VN" altLang="ko-KR" sz="2800" dirty="0" smtClean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 smtClean="0">
              <a:latin typeface="Arial" panose="020B0604020202020204" pitchFamily="34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88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</a:t>
            </a:r>
            <a:r>
              <a:rPr lang="en-US" altLang="en-US" sz="280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</a:t>
            </a:r>
            <a:r>
              <a:rPr lang="en-US" altLang="en-US" sz="320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Users information and Order history</a:t>
            </a:r>
            <a:endParaRPr lang="en-US" altLang="en-US" sz="3200" dirty="0" smtClean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3285"/>
            <a:ext cx="9144000" cy="4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0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</a:t>
            </a:r>
            <a:r>
              <a:rPr lang="en-US" altLang="en-US" sz="280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</a:t>
            </a:r>
            <a:r>
              <a:rPr lang="en-US" altLang="en-US" sz="320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Payment method and Payment summary</a:t>
            </a:r>
            <a:endParaRPr lang="en-US" altLang="en-US" sz="3200" dirty="0" smtClean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24" y="990600"/>
            <a:ext cx="7400000" cy="22380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533495"/>
            <a:ext cx="5219048" cy="2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</a:t>
            </a:r>
            <a:r>
              <a:rPr lang="en-US" altLang="en-US" sz="280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</a:t>
            </a:r>
            <a:r>
              <a:rPr lang="en-US" altLang="en-US" sz="320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Shipping information</a:t>
            </a:r>
            <a:endParaRPr lang="en-US" altLang="en-US" sz="3200" dirty="0" smtClean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809" y="1038524"/>
            <a:ext cx="7152381" cy="4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0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</a:t>
            </a:r>
            <a:r>
              <a:rPr lang="en-US" altLang="en-US" sz="280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</a:t>
            </a:r>
            <a:r>
              <a:rPr lang="en-US" altLang="ko-KR" sz="320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Test Result for Admin website</a:t>
            </a:r>
            <a:endParaRPr lang="en-US" altLang="en-US" sz="3200" dirty="0" smtClean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173118"/>
              </p:ext>
            </p:extLst>
          </p:nvPr>
        </p:nvGraphicFramePr>
        <p:xfrm>
          <a:off x="914400" y="1219198"/>
          <a:ext cx="7619999" cy="37338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83702">
                  <a:extLst>
                    <a:ext uri="{9D8B030D-6E8A-4147-A177-3AD203B41FA5}">
                      <a16:colId xmlns:a16="http://schemas.microsoft.com/office/drawing/2014/main" val="1591909555"/>
                    </a:ext>
                  </a:extLst>
                </a:gridCol>
                <a:gridCol w="2583169">
                  <a:extLst>
                    <a:ext uri="{9D8B030D-6E8A-4147-A177-3AD203B41FA5}">
                      <a16:colId xmlns:a16="http://schemas.microsoft.com/office/drawing/2014/main" val="2111858587"/>
                    </a:ext>
                  </a:extLst>
                </a:gridCol>
                <a:gridCol w="1953128">
                  <a:extLst>
                    <a:ext uri="{9D8B030D-6E8A-4147-A177-3AD203B41FA5}">
                      <a16:colId xmlns:a16="http://schemas.microsoft.com/office/drawing/2014/main" val="1620937514"/>
                    </a:ext>
                  </a:extLst>
                </a:gridCol>
              </a:tblGrid>
              <a:tr h="4231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Task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Team Mate Names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9031174"/>
                  </a:ext>
                </a:extLst>
              </a:tr>
              <a:tr h="452926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Create new payroll and payslip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Nguyen Ngoc Thach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9207098"/>
                  </a:ext>
                </a:extLst>
              </a:tr>
              <a:tr h="473120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Show all payrolls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7853432"/>
                  </a:ext>
                </a:extLst>
              </a:tr>
              <a:tr h="452926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Relative search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7976408"/>
                  </a:ext>
                </a:extLst>
              </a:tr>
              <a:tr h="572936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Details payroll for Employee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4952158"/>
                  </a:ext>
                </a:extLst>
              </a:tr>
              <a:tr h="452926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Economic efficiency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1612982"/>
                  </a:ext>
                </a:extLst>
              </a:tr>
              <a:tr h="452926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Payroll_Report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9002244"/>
                  </a:ext>
                </a:extLst>
              </a:tr>
              <a:tr h="4529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Chart Payroll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1237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93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Test </a:t>
            </a:r>
            <a:r>
              <a:rPr lang="en-US" altLang="ko-KR" sz="320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Result for Android application</a:t>
            </a:r>
            <a:endParaRPr lang="en-US" altLang="en-US" sz="3200" dirty="0" smtClean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104162"/>
              </p:ext>
            </p:extLst>
          </p:nvPr>
        </p:nvGraphicFramePr>
        <p:xfrm>
          <a:off x="762000" y="1143001"/>
          <a:ext cx="7696200" cy="47243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14539">
                  <a:extLst>
                    <a:ext uri="{9D8B030D-6E8A-4147-A177-3AD203B41FA5}">
                      <a16:colId xmlns:a16="http://schemas.microsoft.com/office/drawing/2014/main" val="675035121"/>
                    </a:ext>
                  </a:extLst>
                </a:gridCol>
                <a:gridCol w="2609001">
                  <a:extLst>
                    <a:ext uri="{9D8B030D-6E8A-4147-A177-3AD203B41FA5}">
                      <a16:colId xmlns:a16="http://schemas.microsoft.com/office/drawing/2014/main" val="3652217171"/>
                    </a:ext>
                  </a:extLst>
                </a:gridCol>
                <a:gridCol w="1972660">
                  <a:extLst>
                    <a:ext uri="{9D8B030D-6E8A-4147-A177-3AD203B41FA5}">
                      <a16:colId xmlns:a16="http://schemas.microsoft.com/office/drawing/2014/main" val="2894785817"/>
                    </a:ext>
                  </a:extLst>
                </a:gridCol>
              </a:tblGrid>
              <a:tr h="369082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Sign in, logout Admin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13"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Quach Gia Lam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7420254"/>
                  </a:ext>
                </a:extLst>
              </a:tr>
              <a:tr h="369082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Sign in, logout Client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8183330"/>
                  </a:ext>
                </a:extLst>
              </a:tr>
              <a:tr h="369082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Manage Admin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8610363"/>
                  </a:ext>
                </a:extLst>
              </a:tr>
              <a:tr h="373000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Manage Users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5751614"/>
                  </a:ext>
                </a:extLst>
              </a:tr>
              <a:tr h="344789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Manage Orders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1054469"/>
                  </a:ext>
                </a:extLst>
              </a:tr>
              <a:tr h="344789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Manage Order details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5301373"/>
                  </a:ext>
                </a:extLst>
              </a:tr>
              <a:tr h="344789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Google translate, Google search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1283335"/>
                  </a:ext>
                </a:extLst>
              </a:tr>
              <a:tr h="577522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 chart that shows the most selected and ordered services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8319134"/>
                  </a:ext>
                </a:extLst>
              </a:tr>
              <a:tr h="323632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Send email Admin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4043120"/>
                  </a:ext>
                </a:extLst>
              </a:tr>
              <a:tr h="344789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Chatbox: Facebook, Zalo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2327991"/>
                  </a:ext>
                </a:extLst>
              </a:tr>
              <a:tr h="274264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Contact: about 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4143845"/>
                  </a:ext>
                </a:extLst>
              </a:tr>
              <a:tr h="344789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Shopping cart, demand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5130644"/>
                  </a:ext>
                </a:extLst>
              </a:tr>
              <a:tr h="344789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Report user, orders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9879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01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Test </a:t>
            </a:r>
            <a:r>
              <a:rPr lang="en-US" altLang="ko-KR" sz="320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Result for Android application</a:t>
            </a:r>
            <a:endParaRPr lang="en-US" altLang="en-US" sz="3200" dirty="0" smtClean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448172"/>
              </p:ext>
            </p:extLst>
          </p:nvPr>
        </p:nvGraphicFramePr>
        <p:xfrm>
          <a:off x="990600" y="1676404"/>
          <a:ext cx="7239000" cy="38099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29517">
                  <a:extLst>
                    <a:ext uri="{9D8B030D-6E8A-4147-A177-3AD203B41FA5}">
                      <a16:colId xmlns:a16="http://schemas.microsoft.com/office/drawing/2014/main" val="1177247057"/>
                    </a:ext>
                  </a:extLst>
                </a:gridCol>
                <a:gridCol w="2454011">
                  <a:extLst>
                    <a:ext uri="{9D8B030D-6E8A-4147-A177-3AD203B41FA5}">
                      <a16:colId xmlns:a16="http://schemas.microsoft.com/office/drawing/2014/main" val="523870723"/>
                    </a:ext>
                  </a:extLst>
                </a:gridCol>
                <a:gridCol w="1855472">
                  <a:extLst>
                    <a:ext uri="{9D8B030D-6E8A-4147-A177-3AD203B41FA5}">
                      <a16:colId xmlns:a16="http://schemas.microsoft.com/office/drawing/2014/main" val="597840727"/>
                    </a:ext>
                  </a:extLst>
                </a:gridCol>
              </a:tblGrid>
              <a:tr h="544285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Manage Services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Hoang Vu Ngoc Minh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8068415"/>
                  </a:ext>
                </a:extLst>
              </a:tr>
              <a:tr h="544285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Manage Shippers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2297880"/>
                  </a:ext>
                </a:extLst>
              </a:tr>
              <a:tr h="544285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Report Shipper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3451335"/>
                  </a:ext>
                </a:extLst>
              </a:tr>
              <a:tr h="544285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Chart show revenue of the day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0673906"/>
                  </a:ext>
                </a:extLst>
              </a:tr>
              <a:tr h="544285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Show all Services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4378001"/>
                  </a:ext>
                </a:extLst>
              </a:tr>
              <a:tr h="544285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Search by types and names of Services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7866687"/>
                  </a:ext>
                </a:extLst>
              </a:tr>
              <a:tr h="544285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Send email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4681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27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Test </a:t>
            </a:r>
            <a:r>
              <a:rPr lang="en-US" altLang="ko-KR" sz="320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Result for Android application</a:t>
            </a:r>
            <a:endParaRPr lang="en-US" altLang="en-US" sz="3200" dirty="0" smtClean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647516"/>
              </p:ext>
            </p:extLst>
          </p:nvPr>
        </p:nvGraphicFramePr>
        <p:xfrm>
          <a:off x="1066800" y="1295400"/>
          <a:ext cx="7075488" cy="4119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3346">
                  <a:extLst>
                    <a:ext uri="{9D8B030D-6E8A-4147-A177-3AD203B41FA5}">
                      <a16:colId xmlns:a16="http://schemas.microsoft.com/office/drawing/2014/main" val="3125525839"/>
                    </a:ext>
                  </a:extLst>
                </a:gridCol>
                <a:gridCol w="2398581">
                  <a:extLst>
                    <a:ext uri="{9D8B030D-6E8A-4147-A177-3AD203B41FA5}">
                      <a16:colId xmlns:a16="http://schemas.microsoft.com/office/drawing/2014/main" val="1508199727"/>
                    </a:ext>
                  </a:extLst>
                </a:gridCol>
                <a:gridCol w="1813561">
                  <a:extLst>
                    <a:ext uri="{9D8B030D-6E8A-4147-A177-3AD203B41FA5}">
                      <a16:colId xmlns:a16="http://schemas.microsoft.com/office/drawing/2014/main" val="1813093887"/>
                    </a:ext>
                  </a:extLst>
                </a:gridCol>
              </a:tblGrid>
              <a:tr h="514985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Show all services in Android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8"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Bui Quoc Tuan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7841208"/>
                  </a:ext>
                </a:extLst>
              </a:tr>
              <a:tr h="514985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Pay by Momo in Android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2411148"/>
                  </a:ext>
                </a:extLst>
              </a:tr>
              <a:tr h="514985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Login Customer or Shipper in Android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1351762"/>
                  </a:ext>
                </a:extLst>
              </a:tr>
              <a:tr h="514985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Register User and Shipper in Android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7157212"/>
                  </a:ext>
                </a:extLst>
              </a:tr>
              <a:tr h="514985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Order history in Android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3997669"/>
                  </a:ext>
                </a:extLst>
              </a:tr>
              <a:tr h="514985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Shippers choose order in Android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170087"/>
                  </a:ext>
                </a:extLst>
              </a:tr>
              <a:tr h="514985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Edit customer’s address in Android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5262575"/>
                  </a:ext>
                </a:extLst>
              </a:tr>
              <a:tr h="514985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Edit order’s status in Android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018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20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D</a:t>
            </a:r>
            <a:r>
              <a:rPr lang="en-US" altLang="ko-KR" sz="32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evelopment</a:t>
            </a:r>
            <a:endParaRPr lang="en-US" altLang="en-US" sz="3200" dirty="0" smtClean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904430"/>
              </p:ext>
            </p:extLst>
          </p:nvPr>
        </p:nvGraphicFramePr>
        <p:xfrm>
          <a:off x="1066800" y="1371605"/>
          <a:ext cx="6934200" cy="42671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67100">
                  <a:extLst>
                    <a:ext uri="{9D8B030D-6E8A-4147-A177-3AD203B41FA5}">
                      <a16:colId xmlns:a16="http://schemas.microsoft.com/office/drawing/2014/main" val="2994773326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389158483"/>
                    </a:ext>
                  </a:extLst>
                </a:gridCol>
              </a:tblGrid>
              <a:tr h="345590">
                <a:tc rowSpan="3">
                  <a:txBody>
                    <a:bodyPr/>
                    <a:lstStyle/>
                    <a:p>
                      <a:pPr marL="22860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571500" algn="dec"/>
                        </a:tabLs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571500" algn="dec"/>
                        </a:tabLst>
                      </a:pPr>
                      <a:r>
                        <a:rPr lang="en-US" sz="1400">
                          <a:effectLst/>
                        </a:rPr>
                        <a:t>            Frontend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571500" algn="dec"/>
                        </a:tabLs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22860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571500" algn="dec"/>
                        </a:tabLs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571500" algn="dec"/>
                        </a:tabLst>
                      </a:pPr>
                      <a:r>
                        <a:rPr lang="en-US" sz="1400">
                          <a:effectLst/>
                        </a:rPr>
                        <a:t>HTML5, CSS, Jquery 3.4.1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2867357"/>
                  </a:ext>
                </a:extLst>
              </a:tr>
              <a:tr h="3455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571500" algn="dec"/>
                        </a:tabLst>
                      </a:pPr>
                      <a:r>
                        <a:rPr lang="en-US" sz="1400">
                          <a:effectLst/>
                        </a:rPr>
                        <a:t>Javascript 1.5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5065053"/>
                  </a:ext>
                </a:extLst>
              </a:tr>
              <a:tr h="11568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Bootstrap 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1098065"/>
                  </a:ext>
                </a:extLst>
              </a:tr>
              <a:tr h="345590">
                <a:tc rowSpan="7">
                  <a:txBody>
                    <a:bodyPr/>
                    <a:lstStyle/>
                    <a:p>
                      <a:pPr marL="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571500" algn="dec"/>
                        </a:tabLs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228600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571500" algn="dec"/>
                        </a:tabLst>
                      </a:pPr>
                      <a:r>
                        <a:rPr lang="en-US" sz="1400">
                          <a:effectLst/>
                        </a:rPr>
                        <a:t>        Backend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API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8319786"/>
                  </a:ext>
                </a:extLst>
              </a:tr>
              <a:tr h="3455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QR 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6426989"/>
                  </a:ext>
                </a:extLst>
              </a:tr>
              <a:tr h="3455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Java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4592132"/>
                  </a:ext>
                </a:extLst>
              </a:tr>
              <a:tr h="3455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Springboot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9480762"/>
                  </a:ext>
                </a:extLst>
              </a:tr>
              <a:tr h="3455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Android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4168246"/>
                  </a:ext>
                </a:extLst>
              </a:tr>
              <a:tr h="3455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Tomcat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8722741"/>
                  </a:ext>
                </a:extLst>
              </a:tr>
              <a:tr h="3455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GSON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7222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29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ko-KR" b="1" kern="0" dirty="0" smtClean="0">
              <a:ea typeface="굴림" pitchFamily="34" charset="-127"/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4400" b="1" kern="0" dirty="0" smtClean="0">
                <a:latin typeface="Vladimir Script" panose="03050402040407070305" pitchFamily="66" charset="0"/>
                <a:ea typeface="굴림" pitchFamily="34" charset="-127"/>
                <a:cs typeface="Times New Roman" panose="02020603050405020304" pitchFamily="18" charset="0"/>
              </a:rPr>
              <a:t>Thank You</a:t>
            </a:r>
            <a:endParaRPr lang="vi-VN" altLang="ko-KR" sz="4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12" y="3038475"/>
            <a:ext cx="30003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1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F5801F"/>
                </a:solidFill>
                <a:latin typeface="Times New Roman" pitchFamily="18" charset="0"/>
                <a:cs typeface="Times New Roman" pitchFamily="18" charset="0"/>
              </a:rPr>
              <a:t>Existing </a:t>
            </a:r>
            <a:r>
              <a:rPr lang="en-US" b="1" smtClean="0">
                <a:solidFill>
                  <a:srgbClr val="F5801F"/>
                </a:solidFill>
                <a:latin typeface="Times New Roman" pitchFamily="18" charset="0"/>
                <a:cs typeface="Times New Roman" pitchFamily="18" charset="0"/>
              </a:rPr>
              <a:t>scenario</a:t>
            </a: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During the period of information technology and computer development people can do anything at home vie internet connection and use online services. Therefore, we are developing a mobile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 and website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order laundry named LaundryOnline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“LaundryOnline” is a group of people who wants to develop an app were the user can order laundry combined with online payment and can be delivered by the shipper after finishing.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</a:t>
            </a:r>
            <a:r>
              <a:rPr lang="en-US" altLang="en-US" sz="32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Introduction </a:t>
            </a:r>
            <a:r>
              <a:rPr lang="en-US" altLang="en-US" sz="3200" b="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Actual requirements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66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rgbClr val="F5801F"/>
                </a:solidFill>
                <a:latin typeface="Times New Roman" pitchFamily="18" charset="0"/>
                <a:cs typeface="Times New Roman" pitchFamily="18" charset="0"/>
              </a:rPr>
              <a:t>For customers:</a:t>
            </a:r>
            <a:endParaRPr lang="en-GB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Allow customers who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 the application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browse and search for products using search terms or filtering products’ categories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need to register an account in order to add product to cart, place order… because every thing is stored in the database. 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create order, payment information and change their information with a registered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account.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</a:t>
            </a:r>
            <a:r>
              <a:rPr lang="en-US" altLang="en-US" sz="32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Introduction </a:t>
            </a:r>
            <a:r>
              <a:rPr lang="en-US" altLang="en-US" sz="3200" b="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Actual requirements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84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rgbClr val="F5801F"/>
                </a:solidFill>
                <a:latin typeface="Times New Roman" pitchFamily="18" charset="0"/>
                <a:cs typeface="Times New Roman" pitchFamily="18" charset="0"/>
              </a:rPr>
              <a:t>For admin:</a:t>
            </a:r>
            <a:endParaRPr lang="en-GB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add,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update (when requirements are met) existing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services, shipper,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customers who have registered, orders which have been placed.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Aside from managing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services, orders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etc. an admin can also view reports on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employee, shipper,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orders and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</a:t>
            </a:r>
            <a:r>
              <a:rPr lang="en-US" altLang="en-US" sz="32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Introduction </a:t>
            </a:r>
            <a:r>
              <a:rPr lang="en-US" altLang="en-US" sz="3200" b="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Actual requirements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82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</a:t>
            </a:r>
            <a:r>
              <a:rPr lang="en-US" altLang="en-US" sz="32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Introduction </a:t>
            </a:r>
            <a:r>
              <a:rPr lang="en-US" altLang="en-US" sz="3200" b="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of the project 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4648200"/>
          </a:xfrm>
        </p:spPr>
        <p:txBody>
          <a:bodyPr/>
          <a:lstStyle/>
          <a:p>
            <a:pPr>
              <a:buNone/>
            </a:pPr>
            <a:r>
              <a:rPr lang="en-US" b="1" smtClean="0">
                <a:solidFill>
                  <a:srgbClr val="F5801F"/>
                </a:solidFill>
                <a:latin typeface="Times New Roman" pitchFamily="18" charset="0"/>
                <a:cs typeface="Times New Roman" pitchFamily="18" charset="0"/>
              </a:rPr>
              <a:t>Admin functional: </a:t>
            </a:r>
          </a:p>
          <a:p>
            <a:r>
              <a:rPr lang="en-US" smtClean="0"/>
              <a:t>REQ.1</a:t>
            </a:r>
            <a:r>
              <a:rPr lang="en-US"/>
              <a:t>: Login to the admin </a:t>
            </a:r>
            <a:r>
              <a:rPr lang="en-US" smtClean="0"/>
              <a:t>system (have 3 roles: Admin, Staff, Employee).</a:t>
            </a:r>
            <a:endParaRPr lang="en-US"/>
          </a:p>
          <a:p>
            <a:r>
              <a:rPr lang="en-US"/>
              <a:t>REQ.2: Manage </a:t>
            </a:r>
            <a:r>
              <a:rPr lang="en-US" smtClean="0"/>
              <a:t>order, order details.</a:t>
            </a:r>
          </a:p>
          <a:p>
            <a:r>
              <a:rPr lang="en-US" smtClean="0"/>
              <a:t>REQ.3: Manage services.</a:t>
            </a:r>
            <a:endParaRPr lang="en-US"/>
          </a:p>
          <a:p>
            <a:r>
              <a:rPr lang="en-US" smtClean="0"/>
              <a:t>REQ.4: </a:t>
            </a:r>
            <a:r>
              <a:rPr lang="en-US"/>
              <a:t>Export report.</a:t>
            </a:r>
          </a:p>
          <a:p>
            <a:r>
              <a:rPr lang="en-US" smtClean="0"/>
              <a:t>REQ.5: </a:t>
            </a:r>
            <a:r>
              <a:rPr lang="en-US"/>
              <a:t>Manage reven</a:t>
            </a:r>
          </a:p>
          <a:p>
            <a:r>
              <a:rPr lang="en-US" smtClean="0"/>
              <a:t>REQ.6: </a:t>
            </a:r>
            <a:r>
              <a:rPr lang="en-US"/>
              <a:t>Manage shipper’s account, employee.</a:t>
            </a:r>
          </a:p>
          <a:p>
            <a:r>
              <a:rPr lang="en-US" smtClean="0"/>
              <a:t>REQ.7: </a:t>
            </a:r>
            <a:r>
              <a:rPr lang="en-US"/>
              <a:t>Manage proccess (new, received, processing, done</a:t>
            </a:r>
            <a:r>
              <a:rPr lang="en-US" smtClean="0"/>
              <a:t>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9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</a:t>
            </a:r>
            <a:r>
              <a:rPr lang="en-US" altLang="en-US" sz="32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Introduction </a:t>
            </a:r>
            <a:r>
              <a:rPr lang="en-US" altLang="en-US" sz="3200" b="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of the project 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5410200"/>
          </a:xfrm>
        </p:spPr>
        <p:txBody>
          <a:bodyPr/>
          <a:lstStyle/>
          <a:p>
            <a:pPr>
              <a:buNone/>
            </a:pPr>
            <a:r>
              <a:rPr lang="en-US" b="1" smtClean="0">
                <a:solidFill>
                  <a:srgbClr val="F5801F"/>
                </a:solidFill>
                <a:latin typeface="Times New Roman" pitchFamily="18" charset="0"/>
                <a:cs typeface="Times New Roman" pitchFamily="18" charset="0"/>
              </a:rPr>
              <a:t>Customer functional: </a:t>
            </a:r>
          </a:p>
          <a:p>
            <a:r>
              <a:rPr lang="en-US"/>
              <a:t>REQ.1: If visitors are guests:</a:t>
            </a:r>
          </a:p>
          <a:p>
            <a:pPr marL="0" indent="0">
              <a:buNone/>
            </a:pPr>
            <a:r>
              <a:rPr lang="en-US" smtClean="0"/>
              <a:t>	+REQ.1.1</a:t>
            </a:r>
            <a:r>
              <a:rPr lang="en-US"/>
              <a:t>: See pages in the app.</a:t>
            </a:r>
          </a:p>
          <a:p>
            <a:pPr marL="0" indent="0">
              <a:buNone/>
            </a:pPr>
            <a:r>
              <a:rPr lang="en-US" smtClean="0"/>
              <a:t>	+REQ.1.2</a:t>
            </a:r>
            <a:r>
              <a:rPr lang="en-US"/>
              <a:t>: Register.</a:t>
            </a:r>
          </a:p>
          <a:p>
            <a:r>
              <a:rPr lang="en-US"/>
              <a:t>REQ.2: If visitors are registered:</a:t>
            </a:r>
          </a:p>
          <a:p>
            <a:pPr marL="0" indent="0">
              <a:buNone/>
            </a:pPr>
            <a:r>
              <a:rPr lang="en-US" smtClean="0"/>
              <a:t>	+REQ.2.1</a:t>
            </a:r>
            <a:r>
              <a:rPr lang="en-US"/>
              <a:t>: Login by </a:t>
            </a:r>
            <a:r>
              <a:rPr lang="en-US" smtClean="0"/>
              <a:t>account </a:t>
            </a:r>
            <a:r>
              <a:rPr lang="en-US"/>
              <a:t>or logout.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+REQ.2.2</a:t>
            </a:r>
            <a:r>
              <a:rPr lang="en-US"/>
              <a:t>: Order package.</a:t>
            </a:r>
          </a:p>
          <a:p>
            <a:pPr marL="0" indent="0">
              <a:buNone/>
            </a:pPr>
            <a:r>
              <a:rPr lang="en-US" smtClean="0"/>
              <a:t>	+REQ2.3</a:t>
            </a:r>
            <a:r>
              <a:rPr lang="en-US"/>
              <a:t>: See order’s history.</a:t>
            </a:r>
          </a:p>
          <a:p>
            <a:pPr marL="0" indent="0">
              <a:buNone/>
            </a:pPr>
            <a:r>
              <a:rPr lang="en-US" smtClean="0"/>
              <a:t>	+REQ2.4</a:t>
            </a:r>
            <a:r>
              <a:rPr lang="en-US"/>
              <a:t>: Payment by </a:t>
            </a:r>
            <a:r>
              <a:rPr lang="en-US" smtClean="0"/>
              <a:t>Momo, Paypal, Cash.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8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</a:t>
            </a:r>
            <a:r>
              <a:rPr lang="en-US" altLang="en-US" sz="32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Introduction </a:t>
            </a:r>
            <a:r>
              <a:rPr lang="en-US" altLang="en-US" sz="3200" b="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of the project 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25908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5801F"/>
                </a:solidFill>
                <a:latin typeface="Times New Roman" pitchFamily="18" charset="0"/>
                <a:cs typeface="Times New Roman" pitchFamily="18" charset="0"/>
              </a:rPr>
              <a:t>Non-functional </a:t>
            </a:r>
            <a:endParaRPr lang="en-US" b="1" dirty="0">
              <a:solidFill>
                <a:srgbClr val="F5801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/>
              <a:t>REQ.1: Notification by email.</a:t>
            </a:r>
          </a:p>
          <a:p>
            <a:r>
              <a:rPr lang="en-US"/>
              <a:t>REQ.2: A chat box</a:t>
            </a:r>
            <a:r>
              <a:rPr lang="en-US" smtClean="0"/>
              <a:t>.</a:t>
            </a:r>
            <a:r>
              <a:rPr lang="en-US"/>
              <a:t/>
            </a:r>
            <a:br>
              <a:rPr lang="en-US"/>
            </a:b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13" name="Rounded Rectangle 6"/>
          <p:cNvSpPr/>
          <p:nvPr/>
        </p:nvSpPr>
        <p:spPr>
          <a:xfrm>
            <a:off x="4532937" y="1942137"/>
            <a:ext cx="2095055" cy="209505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500" kern="1200" dirty="0"/>
          </a:p>
        </p:txBody>
      </p:sp>
    </p:spTree>
    <p:extLst>
      <p:ext uri="{BB962C8B-B14F-4D97-AF65-F5344CB8AC3E}">
        <p14:creationId xmlns:p14="http://schemas.microsoft.com/office/powerpoint/2010/main" val="301768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eployment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iagram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3200" dirty="0" smtClean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4400"/>
            <a:ext cx="7620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4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tore Apps Templ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Store Apps Template</Template>
  <TotalTime>1913</TotalTime>
  <Words>620</Words>
  <Application>Microsoft Office PowerPoint</Application>
  <PresentationFormat>On-screen Show (4:3)</PresentationFormat>
  <Paragraphs>243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Courier New</vt:lpstr>
      <vt:lpstr>Gulim</vt:lpstr>
      <vt:lpstr>Gulim</vt:lpstr>
      <vt:lpstr>Times New Roman</vt:lpstr>
      <vt:lpstr>Vladimir Script</vt:lpstr>
      <vt:lpstr>Wingdings</vt:lpstr>
      <vt:lpstr>Wingdings 2</vt:lpstr>
      <vt:lpstr>Store Apps Template</vt:lpstr>
      <vt:lpstr>Introduction</vt:lpstr>
      <vt:lpstr>Content</vt:lpstr>
      <vt:lpstr> Introduction - Actual requirements</vt:lpstr>
      <vt:lpstr> Introduction - Actual requirements</vt:lpstr>
      <vt:lpstr> Introduction - Actual requirements</vt:lpstr>
      <vt:lpstr> Introduction - Requirements of the project </vt:lpstr>
      <vt:lpstr> Introduction - Requirements of the project </vt:lpstr>
      <vt:lpstr> Introduction - Requirements of the project </vt:lpstr>
      <vt:lpstr>      Introduction - Deployment diagram </vt:lpstr>
      <vt:lpstr>      Login Admin</vt:lpstr>
      <vt:lpstr>      Admin and Report </vt:lpstr>
      <vt:lpstr>      Services and Shippers</vt:lpstr>
      <vt:lpstr>      Users</vt:lpstr>
      <vt:lpstr>      Orders and Order Details</vt:lpstr>
      <vt:lpstr>      Employee</vt:lpstr>
      <vt:lpstr>     Login Client</vt:lpstr>
      <vt:lpstr>     Sign up Client</vt:lpstr>
      <vt:lpstr>     Show Services Client</vt:lpstr>
      <vt:lpstr>     Orders Client</vt:lpstr>
      <vt:lpstr>     Users information and Order history</vt:lpstr>
      <vt:lpstr>     Payment method and Payment summary</vt:lpstr>
      <vt:lpstr>     Shipping information</vt:lpstr>
      <vt:lpstr>     Test Result for Admin website</vt:lpstr>
      <vt:lpstr>     Test Result for Android application</vt:lpstr>
      <vt:lpstr>     Test Result for Android application</vt:lpstr>
      <vt:lpstr>     Test Result for Android application</vt:lpstr>
      <vt:lpstr>      Development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Sinh Tran</dc:creator>
  <cp:lastModifiedBy>admin</cp:lastModifiedBy>
  <cp:revision>457</cp:revision>
  <dcterms:created xsi:type="dcterms:W3CDTF">2014-04-09T06:08:42Z</dcterms:created>
  <dcterms:modified xsi:type="dcterms:W3CDTF">2021-09-16T01:04:36Z</dcterms:modified>
</cp:coreProperties>
</file>