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8" r:id="rId2"/>
    <p:sldId id="265" r:id="rId3"/>
    <p:sldId id="287" r:id="rId4"/>
    <p:sldId id="305" r:id="rId5"/>
    <p:sldId id="268" r:id="rId6"/>
    <p:sldId id="264" r:id="rId7"/>
    <p:sldId id="299" r:id="rId8"/>
    <p:sldId id="296" r:id="rId9"/>
    <p:sldId id="304" r:id="rId10"/>
    <p:sldId id="288" r:id="rId11"/>
    <p:sldId id="27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479" autoAdjust="0"/>
  </p:normalViewPr>
  <p:slideViewPr>
    <p:cSldViewPr snapToGrid="0" snapToObjects="1">
      <p:cViewPr varScale="1">
        <p:scale>
          <a:sx n="64" d="100"/>
          <a:sy n="64" d="100"/>
        </p:scale>
        <p:origin x="1397" y="67"/>
      </p:cViewPr>
      <p:guideLst/>
    </p:cSldViewPr>
  </p:slideViewPr>
  <p:notesTextViewPr>
    <p:cViewPr>
      <p:scale>
        <a:sx n="150" d="100"/>
        <a:sy n="150" d="100"/>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E0AABE-55F8-B74E-A7BF-C0CCD838BC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FED4B-4473-B04F-8DB1-2ABCD846C5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3DD432-AD36-9346-80AE-8834A2CC3817}" type="datetimeFigureOut">
              <a:rPr lang="en-US" smtClean="0"/>
              <a:t>3/8/2022</a:t>
            </a:fld>
            <a:endParaRPr lang="en-US" dirty="0"/>
          </a:p>
        </p:txBody>
      </p:sp>
      <p:sp>
        <p:nvSpPr>
          <p:cNvPr id="4" name="Footer Placeholder 3">
            <a:extLst>
              <a:ext uri="{FF2B5EF4-FFF2-40B4-BE49-F238E27FC236}">
                <a16:creationId xmlns:a16="http://schemas.microsoft.com/office/drawing/2014/main" id="{4468FA38-CFC5-0C40-8826-54907EEDA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33F69D0-E21F-2F48-954D-8F5A7548D3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8C01E-4F65-234D-8C9D-02464E41AFA0}" type="slidenum">
              <a:rPr lang="en-US" smtClean="0"/>
              <a:t>‹#›</a:t>
            </a:fld>
            <a:endParaRPr lang="en-US" dirty="0"/>
          </a:p>
        </p:txBody>
      </p:sp>
    </p:spTree>
    <p:extLst>
      <p:ext uri="{BB962C8B-B14F-4D97-AF65-F5344CB8AC3E}">
        <p14:creationId xmlns:p14="http://schemas.microsoft.com/office/powerpoint/2010/main" val="2011676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A7985-6552-B948-B653-2E5B285999A1}" type="datetimeFigureOut">
              <a:rPr lang="en-US" smtClean="0"/>
              <a:t>3/8/2022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F6552-EA39-EB42-B606-E33C9A681545}" type="slidenum">
              <a:rPr lang="en-US" smtClean="0"/>
              <a:t>‹#›</a:t>
            </a:fld>
            <a:endParaRPr lang="en-US" dirty="0"/>
          </a:p>
        </p:txBody>
      </p:sp>
    </p:spTree>
    <p:extLst>
      <p:ext uri="{BB962C8B-B14F-4D97-AF65-F5344CB8AC3E}">
        <p14:creationId xmlns:p14="http://schemas.microsoft.com/office/powerpoint/2010/main" val="1879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effectLst/>
                <a:latin typeface="Times New Roman"/>
                <a:ea typeface="Times New Roman"/>
                <a:cs typeface="Times New Roman"/>
                <a:sym typeface="Times New Roman"/>
              </a:rPr>
              <a:t>Hello, my name is Ijin Yu, I am in</a:t>
            </a:r>
            <a:r>
              <a:rPr lang="en-US" altLang="ko-KR" sz="1200" b="0" i="0" u="none" strike="noStrike" cap="none" baseline="0" dirty="0" smtClean="0">
                <a:solidFill>
                  <a:schemeClr val="dk1"/>
                </a:solidFill>
                <a:effectLst/>
                <a:latin typeface="Times New Roman"/>
                <a:ea typeface="Times New Roman"/>
                <a:cs typeface="Times New Roman"/>
                <a:sym typeface="Times New Roman"/>
              </a:rPr>
              <a:t> the </a:t>
            </a:r>
            <a:r>
              <a:rPr lang="en-US" altLang="ko-KR" sz="1200" b="0" i="0" u="none" strike="noStrike" cap="none" dirty="0" smtClean="0">
                <a:solidFill>
                  <a:schemeClr val="dk1"/>
                </a:solidFill>
                <a:effectLst/>
                <a:latin typeface="Times New Roman"/>
                <a:ea typeface="Times New Roman"/>
                <a:cs typeface="Times New Roman"/>
                <a:sym typeface="Times New Roman"/>
              </a:rPr>
              <a:t>11th grade at Buena Park High school.</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effectLst/>
                <a:latin typeface="Times New Roman"/>
                <a:ea typeface="Times New Roman"/>
                <a:cs typeface="Times New Roman"/>
                <a:sym typeface="Times New Roman"/>
              </a:rPr>
              <a:t>(Slower) The title of my project is A</a:t>
            </a:r>
            <a:r>
              <a:rPr lang="en-US" altLang="ko-KR" sz="1200" b="0" i="0" u="none" strike="noStrike" cap="none" baseline="0" dirty="0" smtClean="0">
                <a:solidFill>
                  <a:schemeClr val="dk1"/>
                </a:solidFill>
                <a:effectLst/>
                <a:latin typeface="Times New Roman"/>
                <a:ea typeface="Times New Roman"/>
                <a:cs typeface="Times New Roman"/>
                <a:sym typeface="Times New Roman"/>
              </a:rPr>
              <a:t> </a:t>
            </a:r>
            <a:r>
              <a:rPr lang="en-US" altLang="ko-KR" sz="1200" b="0" i="0" u="none" strike="noStrike" cap="none" dirty="0" smtClean="0">
                <a:solidFill>
                  <a:schemeClr val="dk1"/>
                </a:solidFill>
                <a:effectLst/>
                <a:latin typeface="Times New Roman"/>
                <a:ea typeface="Times New Roman"/>
                <a:cs typeface="Times New Roman"/>
                <a:sym typeface="Times New Roman"/>
              </a:rPr>
              <a:t>Deep-Look into Chest X-ray </a:t>
            </a:r>
            <a:r>
              <a:rPr lang="en-US" altLang="ko-KR" sz="1200" b="0" i="0" u="none" strike="noStrike" cap="none" dirty="0" smtClean="0">
                <a:solidFill>
                  <a:srgbClr val="FF0000"/>
                </a:solidFill>
                <a:effectLst/>
                <a:latin typeface="Times New Roman"/>
                <a:ea typeface="Times New Roman"/>
                <a:cs typeface="Times New Roman"/>
                <a:sym typeface="Times New Roman"/>
              </a:rPr>
              <a:t>Abnormality</a:t>
            </a:r>
            <a:r>
              <a:rPr lang="en-US" altLang="ko-KR" sz="1200" b="0" i="0" u="none" strike="noStrike" cap="none" dirty="0" smtClean="0">
                <a:solidFill>
                  <a:schemeClr val="dk1"/>
                </a:solidFill>
                <a:effectLst/>
                <a:latin typeface="Times New Roman"/>
                <a:ea typeface="Times New Roman"/>
                <a:cs typeface="Times New Roman"/>
                <a:sym typeface="Times New Roman"/>
              </a:rPr>
              <a:t>.</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In this project, I developed deep learning models that prescreen abnormal chest x-ray images.</a:t>
            </a:r>
          </a:p>
        </p:txBody>
      </p:sp>
      <p:sp>
        <p:nvSpPr>
          <p:cNvPr id="4" name="슬라이드 번호 개체 틀 3"/>
          <p:cNvSpPr>
            <a:spLocks noGrp="1"/>
          </p:cNvSpPr>
          <p:nvPr>
            <p:ph type="sldNum" sz="quarter" idx="10"/>
          </p:nvPr>
        </p:nvSpPr>
        <p:spPr/>
        <p:txBody>
          <a:bodyPr/>
          <a:lstStyle/>
          <a:p>
            <a:fld id="{1FFF6552-EA39-EB42-B606-E33C9A681545}" type="slidenum">
              <a:rPr lang="en-US" smtClean="0"/>
              <a:t>1</a:t>
            </a:fld>
            <a:endParaRPr lang="en-US" dirty="0"/>
          </a:p>
        </p:txBody>
      </p:sp>
    </p:spTree>
    <p:extLst>
      <p:ext uri="{BB962C8B-B14F-4D97-AF65-F5344CB8AC3E}">
        <p14:creationId xmlns:p14="http://schemas.microsoft.com/office/powerpoint/2010/main" val="82790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 typeface="Arial" panose="020B0604020202020204" pitchFamily="34" charset="0"/>
              <a:buChar char="•"/>
            </a:pPr>
            <a:r>
              <a:rPr lang="en-US" altLang="ko-KR" dirty="0" smtClean="0"/>
              <a:t>Due to the limitations in time and resources, I used fixed hyper</a:t>
            </a:r>
            <a:r>
              <a:rPr lang="en-US" altLang="ko-KR" baseline="0" dirty="0" smtClean="0"/>
              <a:t> </a:t>
            </a:r>
            <a:r>
              <a:rPr lang="en-US" altLang="ko-KR" dirty="0" smtClean="0"/>
              <a:t>parameters, and still it took me a couple of days to finish the experiments.</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Tuning the hyper-parameters could further improve the accuracy, but it would take a much longer time to train the model.</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sz="1000" b="0" i="0" u="none" strike="noStrike" cap="none" dirty="0" smtClean="0">
                <a:solidFill>
                  <a:schemeClr val="dk1"/>
                </a:solidFill>
                <a:latin typeface="Times New Roman"/>
                <a:ea typeface="Times New Roman"/>
                <a:cs typeface="Times New Roman"/>
                <a:sym typeface="Times New Roman"/>
              </a:rPr>
              <a:t>The ratio of normal to abnormal in VinBigData</a:t>
            </a:r>
            <a:r>
              <a:rPr lang="en-US" altLang="ko-KR" sz="1000" b="0" i="0" u="none" strike="noStrike" cap="none" baseline="0" dirty="0" smtClean="0">
                <a:solidFill>
                  <a:schemeClr val="dk1"/>
                </a:solidFill>
                <a:latin typeface="Times New Roman"/>
                <a:ea typeface="Times New Roman"/>
                <a:cs typeface="Times New Roman"/>
                <a:sym typeface="Times New Roman"/>
              </a:rPr>
              <a:t> </a:t>
            </a:r>
            <a:r>
              <a:rPr lang="en-US" altLang="ko-KR" sz="1000" b="0" i="0" u="none" strike="noStrike" cap="none" dirty="0" smtClean="0">
                <a:solidFill>
                  <a:schemeClr val="dk1"/>
                </a:solidFill>
                <a:latin typeface="Times New Roman"/>
                <a:ea typeface="Times New Roman"/>
                <a:cs typeface="Times New Roman"/>
                <a:sym typeface="Times New Roman"/>
              </a:rPr>
              <a:t>is about 3 to 1.</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sz="1000" b="0" i="0" u="none" strike="noStrike" cap="none" dirty="0" smtClean="0">
                <a:solidFill>
                  <a:schemeClr val="dk1"/>
                </a:solidFill>
                <a:latin typeface="Times New Roman"/>
                <a:ea typeface="Times New Roman"/>
                <a:cs typeface="Times New Roman"/>
                <a:sym typeface="Times New Roman"/>
              </a:rPr>
              <a:t>But it will be more skewed in practice since</a:t>
            </a:r>
            <a:r>
              <a:rPr lang="en-US" altLang="ko-KR" sz="1000" b="0" i="0" u="none" strike="noStrike" cap="none" baseline="0" dirty="0" smtClean="0">
                <a:solidFill>
                  <a:schemeClr val="dk1"/>
                </a:solidFill>
                <a:latin typeface="Times New Roman"/>
                <a:ea typeface="Times New Roman"/>
                <a:cs typeface="Times New Roman"/>
                <a:sym typeface="Times New Roman"/>
              </a:rPr>
              <a:t> people with normal conditions </a:t>
            </a:r>
            <a:r>
              <a:rPr lang="en-US" altLang="ko-KR" sz="1000" b="0" i="0" u="none" strike="noStrike" cap="none" dirty="0" smtClean="0">
                <a:solidFill>
                  <a:schemeClr val="dk1"/>
                </a:solidFill>
                <a:latin typeface="Times New Roman"/>
                <a:ea typeface="Times New Roman"/>
                <a:cs typeface="Times New Roman"/>
                <a:sym typeface="Times New Roman"/>
              </a:rPr>
              <a:t>will take the majority in a health checkup center. **</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dirty="0" smtClean="0"/>
              <a:t>It would be worth investing on more sophisticated</a:t>
            </a:r>
            <a:r>
              <a:rPr lang="en-US" altLang="ko-KR" baseline="0" dirty="0" smtClean="0"/>
              <a:t> methods to handle the bias problem in the future.</a:t>
            </a:r>
            <a:endParaRPr lang="en-US" altLang="ko-KR" dirty="0" smtClean="0"/>
          </a:p>
          <a:p>
            <a:pPr marL="0" lvl="0" indent="0" algn="l" rtl="0">
              <a:lnSpc>
                <a:spcPct val="100000"/>
              </a:lnSpc>
              <a:spcBef>
                <a:spcPts val="360"/>
              </a:spcBef>
              <a:spcAft>
                <a:spcPts val="0"/>
              </a:spcAft>
              <a:buSzPts val="1400"/>
              <a:buNone/>
            </a:pPr>
            <a:endParaRPr dirty="0"/>
          </a:p>
        </p:txBody>
      </p:sp>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 typeface="Arial" panose="020B0604020202020204" pitchFamily="34" charset="0"/>
              <a:buChar char="•"/>
            </a:pPr>
            <a:r>
              <a:rPr lang="en-US" altLang="ko-KR" sz="1200" b="0" i="0" u="none" strike="noStrike" cap="none" dirty="0" smtClean="0">
                <a:solidFill>
                  <a:schemeClr val="dk1"/>
                </a:solidFill>
                <a:latin typeface="Times New Roman"/>
                <a:ea typeface="Times New Roman"/>
                <a:cs typeface="Times New Roman"/>
                <a:sym typeface="Times New Roman"/>
              </a:rPr>
              <a:t>My prescreening models can save money for health checkup centers by reducing the labor cost of expensive doctors.</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dirty="0" smtClean="0"/>
              <a:t>Furthermore, as AI advances, the automation technology of medical diagnosis such as my prescreening model will be able to replace the doctors and be especially useful in Africa countries where access to health care </a:t>
            </a:r>
            <a:r>
              <a:rPr lang="en-US" altLang="ko-KR" smtClean="0"/>
              <a:t>is limited.</a:t>
            </a:r>
            <a:endParaRPr lang="en-US" altLang="ko-KR" dirty="0" smtClean="0"/>
          </a:p>
          <a:p>
            <a:pPr marL="171450" lvl="0" indent="-171450" algn="l" rtl="0">
              <a:lnSpc>
                <a:spcPct val="100000"/>
              </a:lnSpc>
              <a:spcBef>
                <a:spcPts val="360"/>
              </a:spcBef>
              <a:spcAft>
                <a:spcPts val="0"/>
              </a:spcAft>
              <a:buSzPts val="1400"/>
              <a:buFont typeface="Arial" panose="020B0604020202020204" pitchFamily="34" charset="0"/>
              <a:buChar char="•"/>
            </a:pPr>
            <a:endParaRPr lang="en-US" altLang="ko-KR" dirty="0" smtClean="0"/>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Thank you for listening to my presentation.</a:t>
            </a:r>
            <a:endParaRPr lang="en-US" altLang="ko-KR" dirty="0" smtClean="0"/>
          </a:p>
        </p:txBody>
      </p:sp>
      <p:sp>
        <p:nvSpPr>
          <p:cNvPr id="201" name="Google Shape;20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FF6552-EA39-EB42-B606-E33C9A681545}" type="slidenum">
              <a:rPr lang="en-US" smtClean="0"/>
              <a:t>2</a:t>
            </a:fld>
            <a:endParaRPr lang="en-US" dirty="0"/>
          </a:p>
        </p:txBody>
      </p:sp>
    </p:spTree>
    <p:extLst>
      <p:ext uri="{BB962C8B-B14F-4D97-AF65-F5344CB8AC3E}">
        <p14:creationId xmlns:p14="http://schemas.microsoft.com/office/powerpoint/2010/main" val="174503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latin typeface="Times New Roman"/>
                <a:ea typeface="Times New Roman"/>
                <a:cs typeface="Times New Roman"/>
                <a:sym typeface="Times New Roman"/>
              </a:rPr>
              <a:t>Existing deep learning models try to diagnose various types of lung diseases, but their accuracies</a:t>
            </a:r>
            <a:r>
              <a:rPr lang="en-US" altLang="ko-KR" sz="1200" b="0" i="0" u="none" strike="noStrike" cap="none" baseline="0" dirty="0" smtClean="0">
                <a:solidFill>
                  <a:schemeClr val="dk1"/>
                </a:solidFill>
                <a:latin typeface="Times New Roman"/>
                <a:ea typeface="Times New Roman"/>
                <a:cs typeface="Times New Roman"/>
                <a:sym typeface="Times New Roman"/>
              </a:rPr>
              <a:t> are unreliable.</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latin typeface="Times New Roman"/>
                <a:ea typeface="Times New Roman"/>
                <a:cs typeface="Times New Roman"/>
                <a:sym typeface="Times New Roman"/>
              </a:rPr>
              <a:t>For example,</a:t>
            </a:r>
            <a:r>
              <a:rPr lang="en-US" altLang="ko-KR" sz="1200" b="0" i="0" u="none" strike="noStrike" cap="none" baseline="0" dirty="0" smtClean="0">
                <a:solidFill>
                  <a:schemeClr val="dk1"/>
                </a:solidFill>
                <a:latin typeface="Times New Roman"/>
                <a:ea typeface="Times New Roman"/>
                <a:cs typeface="Times New Roman"/>
                <a:sym typeface="Times New Roman"/>
              </a:rPr>
              <a:t> </a:t>
            </a:r>
            <a:r>
              <a:rPr lang="en-US" altLang="ko-KR" sz="1200" b="0" i="0" u="none" strike="noStrike" cap="none" dirty="0" smtClean="0">
                <a:solidFill>
                  <a:schemeClr val="dk1"/>
                </a:solidFill>
                <a:latin typeface="Times New Roman"/>
                <a:ea typeface="Times New Roman"/>
                <a:cs typeface="Times New Roman"/>
                <a:sym typeface="Times New Roman"/>
              </a:rPr>
              <a:t>t</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he current state-of-the-art model from the 2021 Kaggle </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data</a:t>
            </a:r>
            <a:r>
              <a:rPr lang="en-US" altLang="ko-KR" sz="1200" i="0" baseline="0" dirty="0" smtClean="0">
                <a:solidFill>
                  <a:schemeClr val="dk1"/>
                </a:solidFill>
                <a:latin typeface="Calibri" panose="020F0502020204030204" pitchFamily="34" charset="0"/>
                <a:ea typeface="Times New Roman"/>
                <a:cs typeface="Calibri" panose="020F0502020204030204" pitchFamily="34" charset="0"/>
                <a:sym typeface="Times New Roman"/>
              </a:rPr>
              <a:t> science </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competition </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shows </a:t>
            </a:r>
            <a:r>
              <a:rPr lang="en-US" altLang="ko-KR" sz="1200" b="1" i="0" dirty="0" smtClean="0">
                <a:solidFill>
                  <a:schemeClr val="dk1"/>
                </a:solidFill>
                <a:latin typeface="Calibri" panose="020F0502020204030204" pitchFamily="34" charset="0"/>
                <a:ea typeface="Times New Roman"/>
                <a:cs typeface="Calibri" panose="020F0502020204030204" pitchFamily="34" charset="0"/>
                <a:sym typeface="Times New Roman"/>
              </a:rPr>
              <a:t>less than 40%</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 accuracy </a:t>
            </a:r>
            <a:r>
              <a:rPr lang="en-US" altLang="ko-KR" sz="1200" b="0" i="0" u="none" strike="noStrike" cap="none" dirty="0" smtClean="0">
                <a:solidFill>
                  <a:schemeClr val="dk1"/>
                </a:solidFill>
                <a:latin typeface="Times New Roman"/>
                <a:ea typeface="Times New Roman"/>
                <a:cs typeface="Times New Roman"/>
                <a:sym typeface="Times New Roman"/>
              </a:rPr>
              <a:t>for diagnosing 15 different lung diseases.</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latin typeface="Times New Roman"/>
                <a:ea typeface="Times New Roman"/>
                <a:cs typeface="Times New Roman"/>
                <a:sym typeface="Times New Roman"/>
              </a:rPr>
              <a:t>M</a:t>
            </a:r>
            <a:r>
              <a:rPr lang="en-US" altLang="ko-KR" sz="1600" b="0" i="0" u="none" strike="noStrike" cap="none" baseline="0" dirty="0" smtClean="0">
                <a:solidFill>
                  <a:schemeClr val="dk1"/>
                </a:solidFill>
                <a:latin typeface="Times New Roman"/>
                <a:ea typeface="Times New Roman"/>
                <a:cs typeface="Times New Roman"/>
                <a:sym typeface="Times New Roman"/>
              </a:rPr>
              <a:t>y project focuses on </a:t>
            </a:r>
            <a:r>
              <a:rPr lang="en-US" altLang="ko-KR" sz="1200" b="0" i="0" u="none" strike="noStrike" cap="none" dirty="0" smtClean="0">
                <a:solidFill>
                  <a:schemeClr val="dk1"/>
                </a:solidFill>
                <a:latin typeface="Times New Roman"/>
                <a:ea typeface="Times New Roman"/>
                <a:cs typeface="Times New Roman"/>
                <a:sym typeface="Times New Roman"/>
              </a:rPr>
              <a:t>detecting abnormal chest X-ray images rather than diagnosing exact diseases. </a:t>
            </a:r>
            <a:endPar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endParaRP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And this model can be used as a prescreening tool in health checkup centers,</a:t>
            </a:r>
            <a:r>
              <a:rPr lang="en-US" altLang="ko-KR" sz="1200" i="0" baseline="0" dirty="0" smtClean="0">
                <a:solidFill>
                  <a:schemeClr val="dk1"/>
                </a:solidFill>
                <a:latin typeface="Calibri" panose="020F0502020204030204" pitchFamily="34" charset="0"/>
                <a:ea typeface="Times New Roman"/>
                <a:cs typeface="Calibri" panose="020F0502020204030204" pitchFamily="34" charset="0"/>
                <a:sym typeface="Times New Roman"/>
              </a:rPr>
              <a:t> to check if the patient’s chest x ray image is normal or abnormal.</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The prescreened</a:t>
            </a:r>
            <a:r>
              <a:rPr lang="en-US" altLang="ko-KR" sz="1200" i="0" baseline="0" dirty="0" smtClean="0">
                <a:solidFill>
                  <a:schemeClr val="dk1"/>
                </a:solidFill>
                <a:latin typeface="Calibri" panose="020F0502020204030204" pitchFamily="34" charset="0"/>
                <a:ea typeface="Times New Roman"/>
                <a:cs typeface="Calibri" panose="020F0502020204030204" pitchFamily="34" charset="0"/>
                <a:sym typeface="Times New Roman"/>
              </a:rPr>
              <a:t> images </a:t>
            </a:r>
            <a:r>
              <a:rPr lang="en-US" altLang="ko-KR" sz="1200" i="0" dirty="0" smtClean="0">
                <a:solidFill>
                  <a:schemeClr val="dk1"/>
                </a:solidFill>
                <a:latin typeface="Calibri" panose="020F0502020204030204" pitchFamily="34" charset="0"/>
                <a:ea typeface="Times New Roman"/>
                <a:cs typeface="Calibri" panose="020F0502020204030204" pitchFamily="34" charset="0"/>
                <a:sym typeface="Times New Roman"/>
              </a:rPr>
              <a:t>labeled as abnormal can be sent to a hospital for further inspection.</a:t>
            </a:r>
          </a:p>
          <a:p>
            <a:endParaRPr lang="ko-KR" altLang="en-US" dirty="0"/>
          </a:p>
        </p:txBody>
      </p:sp>
      <p:sp>
        <p:nvSpPr>
          <p:cNvPr id="4" name="슬라이드 번호 개체 틀 3"/>
          <p:cNvSpPr>
            <a:spLocks noGrp="1"/>
          </p:cNvSpPr>
          <p:nvPr>
            <p:ph type="sldNum" sz="quarter" idx="10"/>
          </p:nvPr>
        </p:nvSpPr>
        <p:spPr/>
        <p:txBody>
          <a:bodyPr/>
          <a:lstStyle/>
          <a:p>
            <a:fld id="{1FFF6552-EA39-EB42-B606-E33C9A681545}" type="slidenum">
              <a:rPr lang="en-US" smtClean="0"/>
              <a:t>3</a:t>
            </a:fld>
            <a:endParaRPr lang="en-US" dirty="0"/>
          </a:p>
        </p:txBody>
      </p:sp>
    </p:spTree>
    <p:extLst>
      <p:ext uri="{BB962C8B-B14F-4D97-AF65-F5344CB8AC3E}">
        <p14:creationId xmlns:p14="http://schemas.microsoft.com/office/powerpoint/2010/main" val="185577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dirty="0" smtClean="0"/>
              <a:t>To build</a:t>
            </a:r>
            <a:r>
              <a:rPr lang="en-US" altLang="ko-KR" baseline="0" dirty="0" smtClean="0"/>
              <a:t> the prescreening models, I first used CNN because it is known to be effective for image recognition.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smtClean="0"/>
              <a:t>Then, I tried a pre-trained network called EfficientNet, because it has been recently published and is gaining popularity.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baseline="0" dirty="0" smtClean="0"/>
              <a:t>Finally, I tried cost-sensitive learning to reduce the bias toward normal, because in practice, there are much more normal images than abnormal images, and the model could easily be biased toward normal without careful inspection.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ko-KR" baseline="0" dirty="0" smtClean="0"/>
          </a:p>
        </p:txBody>
      </p:sp>
      <p:sp>
        <p:nvSpPr>
          <p:cNvPr id="4" name="슬라이드 번호 개체 틀 3"/>
          <p:cNvSpPr>
            <a:spLocks noGrp="1"/>
          </p:cNvSpPr>
          <p:nvPr>
            <p:ph type="sldNum" sz="quarter" idx="10"/>
          </p:nvPr>
        </p:nvSpPr>
        <p:spPr/>
        <p:txBody>
          <a:bodyPr/>
          <a:lstStyle/>
          <a:p>
            <a:fld id="{1FFF6552-EA39-EB42-B606-E33C9A681545}" type="slidenum">
              <a:rPr lang="en-US" smtClean="0"/>
              <a:t>4</a:t>
            </a:fld>
            <a:endParaRPr lang="en-US" dirty="0"/>
          </a:p>
        </p:txBody>
      </p:sp>
    </p:spTree>
    <p:extLst>
      <p:ext uri="{BB962C8B-B14F-4D97-AF65-F5344CB8AC3E}">
        <p14:creationId xmlns:p14="http://schemas.microsoft.com/office/powerpoint/2010/main" val="70577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dirty="0" smtClean="0">
                <a:solidFill>
                  <a:schemeClr val="dk1"/>
                </a:solidFill>
                <a:latin typeface="Times New Roman"/>
                <a:ea typeface="Times New Roman"/>
                <a:cs typeface="Times New Roman"/>
                <a:sym typeface="Times New Roman"/>
              </a:rPr>
              <a:t>I used the chest x-ray images from </a:t>
            </a:r>
            <a:r>
              <a:rPr lang="en-US" altLang="ko-KR" sz="1200" b="0" i="0" u="none" strike="noStrike" cap="none" dirty="0" smtClean="0">
                <a:solidFill>
                  <a:schemeClr val="dk1"/>
                </a:solidFill>
                <a:latin typeface="Times New Roman"/>
                <a:ea typeface="Times New Roman"/>
                <a:cs typeface="Times New Roman"/>
                <a:sym typeface="Times New Roman"/>
              </a:rPr>
              <a:t>VinBigData. VinBigData</a:t>
            </a:r>
            <a:r>
              <a:rPr lang="en-US" altLang="ko-KR" sz="1200" b="0" i="0" u="none" strike="noStrike" cap="none" baseline="0" dirty="0" smtClean="0">
                <a:solidFill>
                  <a:schemeClr val="dk1"/>
                </a:solidFill>
                <a:latin typeface="Times New Roman"/>
                <a:ea typeface="Times New Roman"/>
                <a:cs typeface="Times New Roman"/>
                <a:sym typeface="Times New Roman"/>
              </a:rPr>
              <a:t> is a data set used </a:t>
            </a:r>
            <a:r>
              <a:rPr lang="en-US" altLang="ko-KR" sz="1200" b="0" i="0" u="none" strike="noStrike" cap="none" baseline="0" dirty="0" smtClean="0">
                <a:solidFill>
                  <a:schemeClr val="dk1"/>
                </a:solidFill>
                <a:latin typeface="Times New Roman"/>
                <a:ea typeface="Times New Roman"/>
                <a:cs typeface="Times New Roman"/>
                <a:sym typeface="Times New Roman"/>
              </a:rPr>
              <a:t>at the 2021 Kaggle competition</a:t>
            </a:r>
            <a:r>
              <a:rPr lang="en-US" altLang="ko-KR" sz="1200" b="0" i="0" u="none" strike="noStrike" cap="none" baseline="0" smtClean="0">
                <a:solidFill>
                  <a:schemeClr val="dk1"/>
                </a:solidFill>
                <a:latin typeface="Times New Roman"/>
                <a:ea typeface="Times New Roman"/>
                <a:cs typeface="Times New Roman"/>
                <a:sym typeface="Times New Roman"/>
              </a:rPr>
              <a:t>, </a:t>
            </a:r>
            <a:r>
              <a:rPr lang="en-US" altLang="ko-KR" sz="1200" b="0" i="0" u="none" strike="noStrike" cap="none" baseline="0" smtClean="0">
                <a:solidFill>
                  <a:schemeClr val="dk1"/>
                </a:solidFill>
                <a:latin typeface="Times New Roman"/>
                <a:ea typeface="Times New Roman"/>
                <a:cs typeface="Times New Roman"/>
                <a:sym typeface="Times New Roman"/>
              </a:rPr>
              <a:t>and it  </a:t>
            </a:r>
            <a:r>
              <a:rPr lang="en-US" altLang="ko-KR" sz="1200" b="0" i="0" u="none" strike="noStrike" cap="none" baseline="0" dirty="0" smtClean="0">
                <a:solidFill>
                  <a:schemeClr val="dk1"/>
                </a:solidFill>
                <a:latin typeface="Times New Roman"/>
                <a:ea typeface="Times New Roman"/>
                <a:cs typeface="Times New Roman"/>
                <a:sym typeface="Times New Roman"/>
              </a:rPr>
              <a:t>contains 15,000 images, each manually labeled into 15 diseases by doctors.</a:t>
            </a:r>
          </a:p>
          <a:p>
            <a:pPr marL="171450" marR="0" lvl="0" indent="-171450" algn="l" defTabSz="914400" rtl="0" eaLnBrk="1" fontAlgn="auto" latinLnBrk="0" hangingPunct="1">
              <a:lnSpc>
                <a:spcPct val="100000"/>
              </a:lnSpc>
              <a:spcBef>
                <a:spcPts val="360"/>
              </a:spcBef>
              <a:spcAft>
                <a:spcPts val="0"/>
              </a:spcAft>
              <a:buClr>
                <a:srgbClr val="000000"/>
              </a:buClr>
              <a:buSzPts val="1400"/>
              <a:buFont typeface="Arial" panose="020B0604020202020204" pitchFamily="34" charset="0"/>
              <a:buChar char="•"/>
              <a:tabLst/>
              <a:defRPr/>
            </a:pPr>
            <a:r>
              <a:rPr lang="en-US" altLang="ko-KR" sz="1200" b="0" i="0" u="none" strike="noStrike" cap="none" baseline="0" dirty="0" smtClean="0">
                <a:solidFill>
                  <a:schemeClr val="dk1"/>
                </a:solidFill>
                <a:latin typeface="Times New Roman"/>
                <a:ea typeface="Times New Roman"/>
                <a:cs typeface="Times New Roman"/>
                <a:sym typeface="Times New Roman"/>
              </a:rPr>
              <a:t>I used Python and Pytorch library to implement deep learning models.</a:t>
            </a:r>
            <a:endParaRPr lang="en-US" altLang="ko-KR" dirty="0" smtClean="0"/>
          </a:p>
        </p:txBody>
      </p:sp>
      <p:sp>
        <p:nvSpPr>
          <p:cNvPr id="4" name="슬라이드 번호 개체 틀 3"/>
          <p:cNvSpPr>
            <a:spLocks noGrp="1"/>
          </p:cNvSpPr>
          <p:nvPr>
            <p:ph type="sldNum" sz="quarter" idx="10"/>
          </p:nvPr>
        </p:nvSpPr>
        <p:spPr/>
        <p:txBody>
          <a:bodyPr/>
          <a:lstStyle/>
          <a:p>
            <a:fld id="{1FFF6552-EA39-EB42-B606-E33C9A681545}" type="slidenum">
              <a:rPr lang="en-US" smtClean="0"/>
              <a:t>5</a:t>
            </a:fld>
            <a:endParaRPr lang="en-US" dirty="0"/>
          </a:p>
        </p:txBody>
      </p:sp>
    </p:spTree>
    <p:extLst>
      <p:ext uri="{BB962C8B-B14F-4D97-AF65-F5344CB8AC3E}">
        <p14:creationId xmlns:p14="http://schemas.microsoft.com/office/powerpoint/2010/main" val="134726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 typeface="Arial" panose="020B0604020202020204" pitchFamily="34" charset="0"/>
              <a:buChar char="•"/>
            </a:pPr>
            <a:r>
              <a:rPr lang="en-US" altLang="ko-KR" dirty="0" smtClean="0"/>
              <a:t>To</a:t>
            </a:r>
            <a:r>
              <a:rPr lang="en-US" altLang="ko-KR" baseline="0" dirty="0" smtClean="0"/>
              <a:t> build the prescreening models, I first preprocessed the labels into normal and abnormal, because the original labels showed 15 different diseases.</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After that, I unified the image resolutions, because the resolutions were diverse in the original data set.</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Then, I divided the 15,000 images into training and testing sets.</a:t>
            </a:r>
            <a:endParaRPr lang="en-US" altLang="ko-KR" dirty="0" smtClean="0"/>
          </a:p>
          <a:p>
            <a:pPr marL="0" lvl="0" indent="0" algn="l" rtl="0">
              <a:lnSpc>
                <a:spcPct val="100000"/>
              </a:lnSpc>
              <a:spcBef>
                <a:spcPts val="360"/>
              </a:spcBef>
              <a:spcAft>
                <a:spcPts val="0"/>
              </a:spcAft>
              <a:buSzPts val="1400"/>
              <a:buNone/>
            </a:pPr>
            <a:endParaRPr dirty="0"/>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410196452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Using the training set, I first built a basic CNN model, and tested the model accuracy using the testing set.</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After that, I used </a:t>
            </a:r>
            <a:r>
              <a:rPr lang="en-US" altLang="ko-KR" baseline="0" dirty="0" err="1" smtClean="0"/>
              <a:t>EfficientNet</a:t>
            </a:r>
            <a:r>
              <a:rPr lang="en-US" altLang="ko-KR" baseline="0" dirty="0" smtClean="0"/>
              <a:t>, and trained the images over the network.</a:t>
            </a:r>
          </a:p>
          <a:p>
            <a:pPr marL="171450" lvl="0" indent="-171450" algn="l" rtl="0">
              <a:lnSpc>
                <a:spcPct val="100000"/>
              </a:lnSpc>
              <a:spcBef>
                <a:spcPts val="360"/>
              </a:spcBef>
              <a:spcAft>
                <a:spcPts val="0"/>
              </a:spcAft>
              <a:buSzPts val="1400"/>
              <a:buFont typeface="Arial" panose="020B0604020202020204" pitchFamily="34" charset="0"/>
              <a:buChar char="•"/>
            </a:pPr>
            <a:r>
              <a:rPr lang="en-US" altLang="ko-KR" baseline="0" dirty="0" smtClean="0"/>
              <a:t>Finally, I tried cost-sensitive learning for the basic CNN model and EfficientNet.</a:t>
            </a:r>
            <a:endParaRPr lang="en-US" altLang="ko-KR" sz="1200" b="0" i="0" u="none" strike="noStrike" cap="none" baseline="0" dirty="0" smtClean="0">
              <a:solidFill>
                <a:schemeClr val="dk1"/>
              </a:solidFill>
              <a:latin typeface="Times New Roman"/>
              <a:cs typeface="Times New Roman"/>
              <a:sym typeface="Times New Roman"/>
            </a:endParaRPr>
          </a:p>
          <a:p>
            <a:pPr marL="0" lvl="0" indent="0" algn="l" rtl="0">
              <a:lnSpc>
                <a:spcPct val="100000"/>
              </a:lnSpc>
              <a:spcBef>
                <a:spcPts val="360"/>
              </a:spcBef>
              <a:spcAft>
                <a:spcPts val="0"/>
              </a:spcAft>
              <a:buSzPts val="1400"/>
              <a:buNone/>
            </a:pPr>
            <a:endParaRPr dirty="0"/>
          </a:p>
        </p:txBody>
      </p:sp>
      <p:sp>
        <p:nvSpPr>
          <p:cNvPr id="146" name="Google Shape;146;g54101964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85750" indent="-171450">
              <a:lnSpc>
                <a:spcPct val="115000"/>
              </a:lnSpc>
              <a:buClr>
                <a:schemeClr val="dk2"/>
              </a:buClr>
              <a:buSzPts val="1800"/>
              <a:buFont typeface="Arial" panose="020B0604020202020204" pitchFamily="34" charset="0"/>
              <a:buChar char="•"/>
            </a:pPr>
            <a:r>
              <a:rPr lang="en-US" altLang="ko-KR" dirty="0" smtClean="0"/>
              <a:t>According to my experiments,</a:t>
            </a:r>
            <a:r>
              <a:rPr lang="en-US" altLang="ko-KR" baseline="0" dirty="0" smtClean="0"/>
              <a:t> </a:t>
            </a:r>
            <a:r>
              <a:rPr lang="en-US" altLang="ko-KR" sz="1200" b="0" i="0" u="none" strike="noStrike" cap="none" baseline="0" dirty="0" smtClean="0">
                <a:solidFill>
                  <a:srgbClr val="C00000"/>
                </a:solidFill>
                <a:latin typeface="Times New Roman"/>
                <a:cs typeface="Times New Roman"/>
                <a:sym typeface="Times New Roman"/>
              </a:rPr>
              <a:t>t</a:t>
            </a:r>
            <a:r>
              <a:rPr lang="en-US" altLang="ko-KR" sz="1200" b="0" i="0" u="none" strike="noStrike" cap="none" dirty="0" smtClean="0">
                <a:solidFill>
                  <a:srgbClr val="C00000"/>
                </a:solidFill>
                <a:latin typeface="Times New Roman"/>
                <a:ea typeface="Times New Roman"/>
                <a:cs typeface="Times New Roman"/>
                <a:sym typeface="Times New Roman"/>
              </a:rPr>
              <a:t>he basic CNN model achieved over 87% accuracy rate.</a:t>
            </a:r>
          </a:p>
          <a:p>
            <a:pPr marL="285750" indent="-171450">
              <a:lnSpc>
                <a:spcPct val="115000"/>
              </a:lnSpc>
              <a:buClr>
                <a:schemeClr val="dk2"/>
              </a:buClr>
              <a:buSzPts val="1800"/>
              <a:buFont typeface="Arial" panose="020B0604020202020204" pitchFamily="34" charset="0"/>
              <a:buChar char="•"/>
            </a:pPr>
            <a:r>
              <a:rPr lang="en-US" altLang="ko-KR" sz="1200" dirty="0" smtClean="0">
                <a:solidFill>
                  <a:srgbClr val="C00000"/>
                </a:solidFill>
              </a:rPr>
              <a:t>But EfficientNet produced over 91% accuracy rate, and </a:t>
            </a:r>
            <a:r>
              <a:rPr lang="en-US" altLang="ko-KR" sz="1200" baseline="0" dirty="0" smtClean="0">
                <a:solidFill>
                  <a:srgbClr val="C00000"/>
                </a:solidFill>
              </a:rPr>
              <a:t>significantly more accurate </a:t>
            </a:r>
            <a:r>
              <a:rPr lang="en-US" altLang="ko-KR" sz="1200" dirty="0" smtClean="0">
                <a:solidFill>
                  <a:srgbClr val="C00000"/>
                </a:solidFill>
              </a:rPr>
              <a:t>than the basic CNN model.</a:t>
            </a:r>
          </a:p>
          <a:p>
            <a:pPr marL="285750" indent="-171450">
              <a:lnSpc>
                <a:spcPct val="115000"/>
              </a:lnSpc>
              <a:buClr>
                <a:schemeClr val="dk2"/>
              </a:buClr>
              <a:buSzPts val="1800"/>
              <a:buFont typeface="Arial" panose="020B0604020202020204" pitchFamily="34" charset="0"/>
              <a:buChar char="•"/>
            </a:pPr>
            <a:r>
              <a:rPr lang="en-US" altLang="ko-KR" sz="1200" dirty="0" smtClean="0">
                <a:solidFill>
                  <a:srgbClr val="C00000"/>
                </a:solidFill>
              </a:rPr>
              <a:t>Applying the cost-sensitive learning produced a higher accuracy than those without it, but the improvements were NOT statistically significant.</a:t>
            </a:r>
          </a:p>
        </p:txBody>
      </p:sp>
      <p:sp>
        <p:nvSpPr>
          <p:cNvPr id="4" name="슬라이드 번호 개체 틀 3"/>
          <p:cNvSpPr>
            <a:spLocks noGrp="1"/>
          </p:cNvSpPr>
          <p:nvPr>
            <p:ph type="sldNum" sz="quarter" idx="10"/>
          </p:nvPr>
        </p:nvSpPr>
        <p:spPr/>
        <p:txBody>
          <a:bodyPr/>
          <a:lstStyle/>
          <a:p>
            <a:fld id="{1FFF6552-EA39-EB42-B606-E33C9A681545}" type="slidenum">
              <a:rPr lang="en-US" smtClean="0"/>
              <a:t>8</a:t>
            </a:fld>
            <a:endParaRPr lang="en-US" dirty="0"/>
          </a:p>
        </p:txBody>
      </p:sp>
    </p:spTree>
    <p:extLst>
      <p:ext uri="{BB962C8B-B14F-4D97-AF65-F5344CB8AC3E}">
        <p14:creationId xmlns:p14="http://schemas.microsoft.com/office/powerpoint/2010/main" val="268397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171450" marR="0" lvl="0" indent="-171450" algn="l" defTabSz="914400" rtl="0" eaLnBrk="1" fontAlgn="auto" latinLnBrk="0" hangingPunct="1">
              <a:lnSpc>
                <a:spcPct val="100000"/>
              </a:lnSpc>
              <a:spcBef>
                <a:spcPts val="360"/>
              </a:spcBef>
              <a:spcAft>
                <a:spcPts val="0"/>
              </a:spcAft>
              <a:buClrTx/>
              <a:buSzPts val="1400"/>
              <a:buFont typeface="Arial" panose="020B0604020202020204" pitchFamily="34" charset="0"/>
              <a:buChar char="•"/>
              <a:tabLst/>
              <a:defRPr/>
            </a:pPr>
            <a:r>
              <a:rPr lang="en-US" altLang="ko-KR" sz="1000" b="0" i="0" u="none" strike="noStrike" cap="none" dirty="0" smtClean="0">
                <a:solidFill>
                  <a:schemeClr val="bg2"/>
                </a:solidFill>
                <a:latin typeface="Times New Roman"/>
                <a:ea typeface="Times New Roman"/>
                <a:cs typeface="Times New Roman"/>
                <a:sym typeface="Times New Roman"/>
              </a:rPr>
              <a:t>In conclusion, </a:t>
            </a:r>
            <a:r>
              <a:rPr lang="en-US" altLang="ko-KR" sz="1200" b="0" i="0" u="none" strike="noStrike" cap="none" dirty="0" smtClean="0">
                <a:solidFill>
                  <a:schemeClr val="bg2"/>
                </a:solidFill>
                <a:latin typeface="Times New Roman"/>
                <a:ea typeface="Times New Roman"/>
                <a:cs typeface="Times New Roman"/>
                <a:sym typeface="Times New Roman"/>
              </a:rPr>
              <a:t>applying CNN and EfficientNet turned out to be effective for prescreening abnormal chest X-ray images, but applying the cost-sensitive learning did</a:t>
            </a:r>
            <a:r>
              <a:rPr lang="en-US" altLang="ko-KR" sz="1200" b="0" i="0" u="none" strike="noStrike" cap="none" baseline="0" dirty="0" smtClean="0">
                <a:solidFill>
                  <a:schemeClr val="bg2"/>
                </a:solidFill>
                <a:latin typeface="Times New Roman"/>
                <a:ea typeface="Times New Roman"/>
                <a:cs typeface="Times New Roman"/>
                <a:sym typeface="Times New Roman"/>
              </a:rPr>
              <a:t> no</a:t>
            </a:r>
            <a:r>
              <a:rPr lang="en-US" altLang="ko-KR" sz="1200" b="0" i="0" u="none" strike="noStrike" cap="none" dirty="0" smtClean="0">
                <a:solidFill>
                  <a:schemeClr val="bg2"/>
                </a:solidFill>
                <a:latin typeface="Times New Roman"/>
                <a:ea typeface="Times New Roman"/>
                <a:cs typeface="Times New Roman"/>
                <a:sym typeface="Times New Roman"/>
              </a:rPr>
              <a:t>t show significant improvement.</a:t>
            </a:r>
          </a:p>
          <a:p>
            <a:pPr marL="0" lvl="0" indent="0" algn="l" rtl="0">
              <a:lnSpc>
                <a:spcPct val="100000"/>
              </a:lnSpc>
              <a:spcBef>
                <a:spcPts val="360"/>
              </a:spcBef>
              <a:spcAft>
                <a:spcPts val="0"/>
              </a:spcAft>
              <a:buSzPts val="1400"/>
              <a:buNone/>
            </a:pPr>
            <a:endParaRPr lang="en-US" altLang="ko-KR" dirty="0" smtClean="0"/>
          </a:p>
          <a:p>
            <a:pPr marL="0" lvl="0" indent="0" algn="l" rtl="0">
              <a:lnSpc>
                <a:spcPct val="100000"/>
              </a:lnSpc>
              <a:spcBef>
                <a:spcPts val="360"/>
              </a:spcBef>
              <a:spcAft>
                <a:spcPts val="0"/>
              </a:spcAft>
              <a:buSzPts val="1400"/>
              <a:buNone/>
            </a:pPr>
            <a:endParaRPr lang="en-US" altLang="ko-KR" dirty="0" smtClean="0"/>
          </a:p>
          <a:p>
            <a:pPr marL="0" lvl="0" indent="0" algn="l" rtl="0">
              <a:lnSpc>
                <a:spcPct val="100000"/>
              </a:lnSpc>
              <a:spcBef>
                <a:spcPts val="360"/>
              </a:spcBef>
              <a:spcAft>
                <a:spcPts val="0"/>
              </a:spcAft>
              <a:buSzPts val="1400"/>
              <a:buNone/>
            </a:pPr>
            <a:endParaRPr dirty="0"/>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3422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027B-F7B5-AD4D-B248-7F8A46900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D7677-DF65-9C47-A7DF-58D5F338B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EB404-0A22-F648-BD91-FB5DF97DD4FD}"/>
              </a:ext>
            </a:extLst>
          </p:cNvPr>
          <p:cNvSpPr>
            <a:spLocks noGrp="1"/>
          </p:cNvSpPr>
          <p:nvPr>
            <p:ph type="dt" sz="half" idx="10"/>
          </p:nvPr>
        </p:nvSpPr>
        <p:spPr/>
        <p:txBody>
          <a:bodyPr/>
          <a:lstStyle/>
          <a:p>
            <a:fld id="{B9D611B5-69A9-8A4F-96E2-1C1420611E36}" type="datetime1">
              <a:rPr lang="en-US" smtClean="0"/>
              <a:t>3/8/2022</a:t>
            </a:fld>
            <a:endParaRPr lang="en-US" dirty="0"/>
          </a:p>
        </p:txBody>
      </p:sp>
      <p:sp>
        <p:nvSpPr>
          <p:cNvPr id="5" name="Footer Placeholder 4">
            <a:extLst>
              <a:ext uri="{FF2B5EF4-FFF2-40B4-BE49-F238E27FC236}">
                <a16:creationId xmlns:a16="http://schemas.microsoft.com/office/drawing/2014/main" id="{5129928C-0771-F346-A82A-3BD9AC1BAE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F66CA-52A4-594C-A2D1-37694E8A8431}"/>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121302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10D9-D9DE-014F-AF2F-1BA964157B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83871-EB61-E745-8599-6DE94917D8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3ABB0-8234-1A43-BC01-894E9D1F2239}"/>
              </a:ext>
            </a:extLst>
          </p:cNvPr>
          <p:cNvSpPr>
            <a:spLocks noGrp="1"/>
          </p:cNvSpPr>
          <p:nvPr>
            <p:ph type="dt" sz="half" idx="10"/>
          </p:nvPr>
        </p:nvSpPr>
        <p:spPr/>
        <p:txBody>
          <a:bodyPr/>
          <a:lstStyle/>
          <a:p>
            <a:fld id="{EABF7824-D12D-004E-BB5F-4C6B243F4740}" type="datetime1">
              <a:rPr lang="en-US" smtClean="0"/>
              <a:t>3/8/2022</a:t>
            </a:fld>
            <a:endParaRPr lang="en-US" dirty="0"/>
          </a:p>
        </p:txBody>
      </p:sp>
      <p:sp>
        <p:nvSpPr>
          <p:cNvPr id="5" name="Footer Placeholder 4">
            <a:extLst>
              <a:ext uri="{FF2B5EF4-FFF2-40B4-BE49-F238E27FC236}">
                <a16:creationId xmlns:a16="http://schemas.microsoft.com/office/drawing/2014/main" id="{7E9FF45E-B2C7-B84F-B930-0B643A1782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E52952-D22C-D74F-8213-6EB6C2B43DA0}"/>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419887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338B7-1855-6842-A8B7-241A90DAD6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4C65EF-2811-DB44-ACB0-09146BF97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98CD8-DCC8-D744-846C-B7C36E9FCF5A}"/>
              </a:ext>
            </a:extLst>
          </p:cNvPr>
          <p:cNvSpPr>
            <a:spLocks noGrp="1"/>
          </p:cNvSpPr>
          <p:nvPr>
            <p:ph type="dt" sz="half" idx="10"/>
          </p:nvPr>
        </p:nvSpPr>
        <p:spPr/>
        <p:txBody>
          <a:bodyPr/>
          <a:lstStyle/>
          <a:p>
            <a:fld id="{B377B63F-1940-7D42-9A8F-A61E1CB70ECD}" type="datetime1">
              <a:rPr lang="en-US" smtClean="0"/>
              <a:t>3/8/2022</a:t>
            </a:fld>
            <a:endParaRPr lang="en-US" dirty="0"/>
          </a:p>
        </p:txBody>
      </p:sp>
      <p:sp>
        <p:nvSpPr>
          <p:cNvPr id="5" name="Footer Placeholder 4">
            <a:extLst>
              <a:ext uri="{FF2B5EF4-FFF2-40B4-BE49-F238E27FC236}">
                <a16:creationId xmlns:a16="http://schemas.microsoft.com/office/drawing/2014/main" id="{E11967BB-D4E8-044E-811F-55C71160C7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3ACEA4-BC7A-8F43-834E-89B8AFD3F556}"/>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283139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9A66-D23B-7140-80AA-3AD04B26A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3DAD3-30A4-7141-B910-3FC52ACFD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5B5A1-F6E6-C042-911A-AE8715AED2ED}"/>
              </a:ext>
            </a:extLst>
          </p:cNvPr>
          <p:cNvSpPr>
            <a:spLocks noGrp="1"/>
          </p:cNvSpPr>
          <p:nvPr>
            <p:ph type="dt" sz="half" idx="10"/>
          </p:nvPr>
        </p:nvSpPr>
        <p:spPr/>
        <p:txBody>
          <a:bodyPr/>
          <a:lstStyle/>
          <a:p>
            <a:fld id="{90A1E165-F2F9-B242-86B7-F3B9F7AE0764}" type="datetime1">
              <a:rPr lang="en-US" smtClean="0"/>
              <a:t>3/8/2022</a:t>
            </a:fld>
            <a:endParaRPr lang="en-US" dirty="0"/>
          </a:p>
        </p:txBody>
      </p:sp>
      <p:sp>
        <p:nvSpPr>
          <p:cNvPr id="5" name="Footer Placeholder 4">
            <a:extLst>
              <a:ext uri="{FF2B5EF4-FFF2-40B4-BE49-F238E27FC236}">
                <a16:creationId xmlns:a16="http://schemas.microsoft.com/office/drawing/2014/main" id="{AC9A8BC6-E5EA-094F-9581-8D98E8318C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BF0685-224B-CE4B-BCAE-A025AE7769D1}"/>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29743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EFCC-DA50-A544-99DE-C4C9464D7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B48B-BC9F-444A-8A41-D7D8F0280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4571D-0363-DC4D-BBBD-B331644BA491}"/>
              </a:ext>
            </a:extLst>
          </p:cNvPr>
          <p:cNvSpPr>
            <a:spLocks noGrp="1"/>
          </p:cNvSpPr>
          <p:nvPr>
            <p:ph type="dt" sz="half" idx="10"/>
          </p:nvPr>
        </p:nvSpPr>
        <p:spPr/>
        <p:txBody>
          <a:bodyPr/>
          <a:lstStyle/>
          <a:p>
            <a:fld id="{BCD31000-AE1E-F84F-9391-53BEAC7B985B}" type="datetime1">
              <a:rPr lang="en-US" smtClean="0"/>
              <a:t>3/8/2022</a:t>
            </a:fld>
            <a:endParaRPr lang="en-US" dirty="0"/>
          </a:p>
        </p:txBody>
      </p:sp>
      <p:sp>
        <p:nvSpPr>
          <p:cNvPr id="5" name="Footer Placeholder 4">
            <a:extLst>
              <a:ext uri="{FF2B5EF4-FFF2-40B4-BE49-F238E27FC236}">
                <a16:creationId xmlns:a16="http://schemas.microsoft.com/office/drawing/2014/main" id="{773F9FF9-5D43-CE42-914B-F9ECB8CF17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5583B3-FC98-A74D-B72B-7321F8FB2AC4}"/>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123981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3056-BD50-3D42-BF66-5E30AA798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19242-DFFF-5F4F-BD5B-55202CAE90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CD441-47A9-CB4D-B400-AB32161B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16172-920E-F647-A60D-B4259465CD01}"/>
              </a:ext>
            </a:extLst>
          </p:cNvPr>
          <p:cNvSpPr>
            <a:spLocks noGrp="1"/>
          </p:cNvSpPr>
          <p:nvPr>
            <p:ph type="dt" sz="half" idx="10"/>
          </p:nvPr>
        </p:nvSpPr>
        <p:spPr/>
        <p:txBody>
          <a:bodyPr/>
          <a:lstStyle/>
          <a:p>
            <a:fld id="{42524BD7-FD65-4C45-B792-7F67042A1622}" type="datetime1">
              <a:rPr lang="en-US" smtClean="0"/>
              <a:t>3/8/2022</a:t>
            </a:fld>
            <a:endParaRPr lang="en-US" dirty="0"/>
          </a:p>
        </p:txBody>
      </p:sp>
      <p:sp>
        <p:nvSpPr>
          <p:cNvPr id="6" name="Footer Placeholder 5">
            <a:extLst>
              <a:ext uri="{FF2B5EF4-FFF2-40B4-BE49-F238E27FC236}">
                <a16:creationId xmlns:a16="http://schemas.microsoft.com/office/drawing/2014/main" id="{DEBBC74C-F40D-494F-9E68-1654C802D3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2B8743-E712-1C4C-AD83-6F5CE6228C1B}"/>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394543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2686-A2D9-7F43-B56F-84FCCAA47C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27637-07F2-2F4F-975F-C352BE877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D39CA-EC0E-3343-853F-B2AE18CF00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6340B-CBEF-BF45-9C4A-64EBCAB9B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716E5-1FD7-5743-9A1C-054734B47E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3F79F-264C-1149-BA91-FCE797AD0813}"/>
              </a:ext>
            </a:extLst>
          </p:cNvPr>
          <p:cNvSpPr>
            <a:spLocks noGrp="1"/>
          </p:cNvSpPr>
          <p:nvPr>
            <p:ph type="dt" sz="half" idx="10"/>
          </p:nvPr>
        </p:nvSpPr>
        <p:spPr/>
        <p:txBody>
          <a:bodyPr/>
          <a:lstStyle/>
          <a:p>
            <a:fld id="{BB1B9E4B-D7E3-6E41-8C57-E5238BBD082E}" type="datetime1">
              <a:rPr lang="en-US" smtClean="0"/>
              <a:t>3/8/2022</a:t>
            </a:fld>
            <a:endParaRPr lang="en-US" dirty="0"/>
          </a:p>
        </p:txBody>
      </p:sp>
      <p:sp>
        <p:nvSpPr>
          <p:cNvPr id="8" name="Footer Placeholder 7">
            <a:extLst>
              <a:ext uri="{FF2B5EF4-FFF2-40B4-BE49-F238E27FC236}">
                <a16:creationId xmlns:a16="http://schemas.microsoft.com/office/drawing/2014/main" id="{6BEA97C2-C875-564D-A2DD-A96E496174D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ACC9D36-F60C-6C4D-8ED5-F305CDDC6B3C}"/>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75810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F7D3B-DDFF-0F4F-AC2A-2B88328A0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CF10F-8BCE-FF47-992A-E6BA77DFE596}"/>
              </a:ext>
            </a:extLst>
          </p:cNvPr>
          <p:cNvSpPr>
            <a:spLocks noGrp="1"/>
          </p:cNvSpPr>
          <p:nvPr>
            <p:ph type="dt" sz="half" idx="10"/>
          </p:nvPr>
        </p:nvSpPr>
        <p:spPr/>
        <p:txBody>
          <a:bodyPr/>
          <a:lstStyle/>
          <a:p>
            <a:fld id="{AAD4CED0-73C1-DD49-97E4-C8E899667C24}" type="datetime1">
              <a:rPr lang="en-US" smtClean="0"/>
              <a:t>3/8/2022</a:t>
            </a:fld>
            <a:endParaRPr lang="en-US" dirty="0"/>
          </a:p>
        </p:txBody>
      </p:sp>
      <p:sp>
        <p:nvSpPr>
          <p:cNvPr id="4" name="Footer Placeholder 3">
            <a:extLst>
              <a:ext uri="{FF2B5EF4-FFF2-40B4-BE49-F238E27FC236}">
                <a16:creationId xmlns:a16="http://schemas.microsoft.com/office/drawing/2014/main" id="{CD4E02CA-7C22-8348-8785-4659526C6C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1DB67B5-C057-3F49-87FD-D9312982E703}"/>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231255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ED69-8E1F-8740-9507-58892EAEEFB3}"/>
              </a:ext>
            </a:extLst>
          </p:cNvPr>
          <p:cNvSpPr>
            <a:spLocks noGrp="1"/>
          </p:cNvSpPr>
          <p:nvPr>
            <p:ph type="dt" sz="half" idx="10"/>
          </p:nvPr>
        </p:nvSpPr>
        <p:spPr/>
        <p:txBody>
          <a:bodyPr/>
          <a:lstStyle/>
          <a:p>
            <a:fld id="{CD307BA4-3033-BC43-B06B-9BB3BD809B60}" type="datetime1">
              <a:rPr lang="en-US" smtClean="0"/>
              <a:t>3/8/2022</a:t>
            </a:fld>
            <a:endParaRPr lang="en-US" dirty="0"/>
          </a:p>
        </p:txBody>
      </p:sp>
      <p:sp>
        <p:nvSpPr>
          <p:cNvPr id="3" name="Footer Placeholder 2">
            <a:extLst>
              <a:ext uri="{FF2B5EF4-FFF2-40B4-BE49-F238E27FC236}">
                <a16:creationId xmlns:a16="http://schemas.microsoft.com/office/drawing/2014/main" id="{3584572E-4F02-674C-BC8A-4E3C34889A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822BDA2-C44F-D74C-B164-FD089250B5E9}"/>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245648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EF15-9557-7345-AE00-DCCEC7CA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56ADE-DFA7-9D4D-B3B4-D8CDA413A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0E3AEF-247D-9F42-89C9-00257DA41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57066-8953-214E-AB8E-5727F0003A0D}"/>
              </a:ext>
            </a:extLst>
          </p:cNvPr>
          <p:cNvSpPr>
            <a:spLocks noGrp="1"/>
          </p:cNvSpPr>
          <p:nvPr>
            <p:ph type="dt" sz="half" idx="10"/>
          </p:nvPr>
        </p:nvSpPr>
        <p:spPr/>
        <p:txBody>
          <a:bodyPr/>
          <a:lstStyle/>
          <a:p>
            <a:fld id="{8E7BF685-F306-6D46-9942-DD74B3179B26}" type="datetime1">
              <a:rPr lang="en-US" smtClean="0"/>
              <a:t>3/8/2022</a:t>
            </a:fld>
            <a:endParaRPr lang="en-US" dirty="0"/>
          </a:p>
        </p:txBody>
      </p:sp>
      <p:sp>
        <p:nvSpPr>
          <p:cNvPr id="6" name="Footer Placeholder 5">
            <a:extLst>
              <a:ext uri="{FF2B5EF4-FFF2-40B4-BE49-F238E27FC236}">
                <a16:creationId xmlns:a16="http://schemas.microsoft.com/office/drawing/2014/main" id="{2C3B3A77-756B-9847-85F1-0BAE8008527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D7AA8ED-4E30-7B4B-9F64-C70B5DF012D5}"/>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243762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ED8B-B98D-9046-BA0E-9BCD7DE8E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7851F-60F6-5340-B72C-5126EC30D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064084A-62F1-1D4F-9831-BE012536A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C9EC2-AE43-EA48-97C3-3007992C395D}"/>
              </a:ext>
            </a:extLst>
          </p:cNvPr>
          <p:cNvSpPr>
            <a:spLocks noGrp="1"/>
          </p:cNvSpPr>
          <p:nvPr>
            <p:ph type="dt" sz="half" idx="10"/>
          </p:nvPr>
        </p:nvSpPr>
        <p:spPr/>
        <p:txBody>
          <a:bodyPr/>
          <a:lstStyle/>
          <a:p>
            <a:fld id="{AC16ACBA-D69D-6C4D-987E-53626A8E1A07}" type="datetime1">
              <a:rPr lang="en-US" smtClean="0"/>
              <a:t>3/8/2022</a:t>
            </a:fld>
            <a:endParaRPr lang="en-US" dirty="0"/>
          </a:p>
        </p:txBody>
      </p:sp>
      <p:sp>
        <p:nvSpPr>
          <p:cNvPr id="6" name="Footer Placeholder 5">
            <a:extLst>
              <a:ext uri="{FF2B5EF4-FFF2-40B4-BE49-F238E27FC236}">
                <a16:creationId xmlns:a16="http://schemas.microsoft.com/office/drawing/2014/main" id="{53F9CDF7-CA99-D04F-BE53-AA99B70FF6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270120-0E85-C34E-A773-2AAFAC3BF552}"/>
              </a:ext>
            </a:extLst>
          </p:cNvPr>
          <p:cNvSpPr>
            <a:spLocks noGrp="1"/>
          </p:cNvSpPr>
          <p:nvPr>
            <p:ph type="sldNum" sz="quarter" idx="12"/>
          </p:nvPr>
        </p:nvSpPr>
        <p:spPr/>
        <p:txBody>
          <a:bodyPr/>
          <a:lstStyle/>
          <a:p>
            <a:fld id="{612BEAA1-919D-DA45-BAE2-E8146C90BD69}" type="slidenum">
              <a:rPr lang="en-US" smtClean="0"/>
              <a:t>‹#›</a:t>
            </a:fld>
            <a:endParaRPr lang="en-US" dirty="0"/>
          </a:p>
        </p:txBody>
      </p:sp>
    </p:spTree>
    <p:extLst>
      <p:ext uri="{BB962C8B-B14F-4D97-AF65-F5344CB8AC3E}">
        <p14:creationId xmlns:p14="http://schemas.microsoft.com/office/powerpoint/2010/main" val="360563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16FF4-B280-194E-A963-B125CB1D2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685AE-F08C-6F4A-BBD5-152F50169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3D354-A416-BB40-93A2-6410A1A78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3264A-98CF-1F4B-9F28-421A41C66CCD}" type="datetime1">
              <a:rPr lang="en-US" smtClean="0"/>
              <a:t>3/8/2022</a:t>
            </a:fld>
            <a:endParaRPr lang="en-US" dirty="0"/>
          </a:p>
        </p:txBody>
      </p:sp>
      <p:sp>
        <p:nvSpPr>
          <p:cNvPr id="5" name="Footer Placeholder 4">
            <a:extLst>
              <a:ext uri="{FF2B5EF4-FFF2-40B4-BE49-F238E27FC236}">
                <a16:creationId xmlns:a16="http://schemas.microsoft.com/office/drawing/2014/main" id="{935AAEBF-BC70-A242-AEB0-7410FCD80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0510E4-EAEB-E744-A0C2-8A40A39EEB71}"/>
              </a:ext>
            </a:extLst>
          </p:cNvPr>
          <p:cNvSpPr>
            <a:spLocks noGrp="1"/>
          </p:cNvSpPr>
          <p:nvPr>
            <p:ph type="sldNum" sz="quarter" idx="4"/>
          </p:nvPr>
        </p:nvSpPr>
        <p:spPr>
          <a:xfrm>
            <a:off x="933196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BEAA1-919D-DA45-BAE2-E8146C90BD69}" type="slidenum">
              <a:rPr lang="en-US" smtClean="0"/>
              <a:t>‹#›</a:t>
            </a:fld>
            <a:endParaRPr lang="en-US" dirty="0"/>
          </a:p>
        </p:txBody>
      </p:sp>
    </p:spTree>
    <p:extLst>
      <p:ext uri="{BB962C8B-B14F-4D97-AF65-F5344CB8AC3E}">
        <p14:creationId xmlns:p14="http://schemas.microsoft.com/office/powerpoint/2010/main" val="304345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heconversation.com/people-across-africa-have-to-travel-far-to-get-to-a-hospital-we-worked-out-how-far-102585"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hyperlink" Target="https://arxiv.org/pdf/1910.09217.pdf" TargetMode="External"/><Relationship Id="rId7" Type="http://schemas.openxmlformats.org/officeDocument/2006/relationships/hyperlink" Target="https://arxiv.org/pdf/2012.15029.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arxiv.org/abs/1708.02002" TargetMode="External"/><Relationship Id="rId5" Type="http://schemas.openxmlformats.org/officeDocument/2006/relationships/hyperlink" Target="https://doi.org/10.1162/neco.1989.1.4.541" TargetMode="External"/><Relationship Id="rId4" Type="http://schemas.openxmlformats.org/officeDocument/2006/relationships/hyperlink" Target="https://en.wikipedia.org/wiki/Doi_(identifier)" TargetMode="External"/><Relationship Id="rId9" Type="http://schemas.openxmlformats.org/officeDocument/2006/relationships/hyperlink" Target="https://arxiv.org/pdf/1912.02413.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Artificial Intelligence Background Download Free | Banner Background Image  on Lovepik | 4002098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 y="0"/>
            <a:ext cx="12193442" cy="6864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B51D7A-103E-B847-8F09-CE9DB1C4E50E}"/>
              </a:ext>
            </a:extLst>
          </p:cNvPr>
          <p:cNvSpPr>
            <a:spLocks noGrp="1"/>
          </p:cNvSpPr>
          <p:nvPr>
            <p:ph type="title"/>
          </p:nvPr>
        </p:nvSpPr>
        <p:spPr>
          <a:xfrm>
            <a:off x="2994660" y="182882"/>
            <a:ext cx="5909310" cy="498156"/>
          </a:xfrm>
        </p:spPr>
        <p:txBody>
          <a:bodyPr>
            <a:normAutofit fontScale="90000"/>
          </a:bodyPr>
          <a:lstStyle/>
          <a:p>
            <a:pPr algn="ctr"/>
            <a:r>
              <a:rPr lang="en-US" sz="4000" b="1" dirty="0">
                <a:solidFill>
                  <a:schemeClr val="bg1"/>
                </a:solidFill>
                <a:latin typeface="Arial" panose="020B0604020202020204" pitchFamily="34" charset="0"/>
                <a:cs typeface="Arial" panose="020B0604020202020204" pitchFamily="34" charset="0"/>
              </a:rPr>
              <a:t>Engineering Project </a:t>
            </a:r>
          </a:p>
        </p:txBody>
      </p:sp>
      <p:sp>
        <p:nvSpPr>
          <p:cNvPr id="3" name="Content Placeholder 2">
            <a:extLst>
              <a:ext uri="{FF2B5EF4-FFF2-40B4-BE49-F238E27FC236}">
                <a16:creationId xmlns:a16="http://schemas.microsoft.com/office/drawing/2014/main" id="{4BD73FB1-AF15-D243-91B1-BABC88A8F497}"/>
              </a:ext>
            </a:extLst>
          </p:cNvPr>
          <p:cNvSpPr>
            <a:spLocks noGrp="1"/>
          </p:cNvSpPr>
          <p:nvPr>
            <p:ph idx="1"/>
          </p:nvPr>
        </p:nvSpPr>
        <p:spPr>
          <a:xfrm>
            <a:off x="116840" y="727075"/>
            <a:ext cx="11910061" cy="5994400"/>
          </a:xfrm>
        </p:spPr>
        <p:txBody>
          <a:bodyPr>
            <a:normAutofit fontScale="25000" lnSpcReduction="20000"/>
          </a:bodyPr>
          <a:lstStyle/>
          <a:p>
            <a:pPr marL="0" indent="0">
              <a:buNone/>
            </a:pPr>
            <a:r>
              <a:rPr lang="en-US" dirty="0">
                <a:solidFill>
                  <a:schemeClr val="bg1"/>
                </a:solidFill>
              </a:rPr>
              <a:t>              </a:t>
            </a:r>
          </a:p>
          <a:p>
            <a:pPr marL="0" indent="0">
              <a:buNone/>
            </a:pPr>
            <a:r>
              <a:rPr lang="en-US" dirty="0">
                <a:solidFill>
                  <a:schemeClr val="bg1"/>
                </a:solidFill>
              </a:rPr>
              <a:t>                     </a:t>
            </a:r>
          </a:p>
          <a:p>
            <a:pPr marL="0" indent="0">
              <a:buNone/>
            </a:pPr>
            <a:r>
              <a:rPr lang="en-US" dirty="0">
                <a:solidFill>
                  <a:schemeClr val="bg1"/>
                </a:solidFill>
              </a:rPr>
              <a:t>                                            </a:t>
            </a:r>
          </a:p>
          <a:p>
            <a:pPr marL="0" indent="0" algn="ctr">
              <a:buNone/>
            </a:pPr>
            <a:r>
              <a:rPr lang="en-US" sz="12800" b="1" dirty="0" smtClean="0">
                <a:solidFill>
                  <a:schemeClr val="bg1"/>
                </a:solidFill>
                <a:latin typeface="Arial" panose="020B0604020202020204" pitchFamily="34" charset="0"/>
                <a:cs typeface="Arial" panose="020B0604020202020204" pitchFamily="34" charset="0"/>
              </a:rPr>
              <a:t>Title: A Deep-Look into </a:t>
            </a:r>
            <a:r>
              <a:rPr lang="en-US" sz="12800" b="1" dirty="0">
                <a:solidFill>
                  <a:schemeClr val="bg1"/>
                </a:solidFill>
                <a:latin typeface="Arial" panose="020B0604020202020204" pitchFamily="34" charset="0"/>
                <a:cs typeface="Arial" panose="020B0604020202020204" pitchFamily="34" charset="0"/>
              </a:rPr>
              <a:t>Chest X–ray </a:t>
            </a:r>
            <a:r>
              <a:rPr lang="en-US" sz="12800" b="1" dirty="0" smtClean="0">
                <a:solidFill>
                  <a:schemeClr val="bg1"/>
                </a:solidFill>
                <a:latin typeface="Arial" panose="020B0604020202020204" pitchFamily="34" charset="0"/>
                <a:cs typeface="Arial" panose="020B0604020202020204" pitchFamily="34" charset="0"/>
              </a:rPr>
              <a:t>Abnormality (X-ab)</a:t>
            </a:r>
            <a:endParaRPr lang="en-US" sz="1600" b="1" dirty="0">
              <a:solidFill>
                <a:schemeClr val="bg1"/>
              </a:solidFill>
              <a:latin typeface="Arial" panose="020B0604020202020204" pitchFamily="34" charset="0"/>
              <a:cs typeface="Arial" panose="020B0604020202020204" pitchFamily="34" charset="0"/>
            </a:endParaRPr>
          </a:p>
          <a:p>
            <a:pPr marL="0" indent="0">
              <a:buNone/>
            </a:pPr>
            <a:r>
              <a:rPr lang="en-US" sz="14400" dirty="0">
                <a:solidFill>
                  <a:schemeClr val="bg1"/>
                </a:solidFill>
                <a:latin typeface="Arial" panose="020B0604020202020204" pitchFamily="34" charset="0"/>
                <a:cs typeface="Arial" panose="020B0604020202020204" pitchFamily="34" charset="0"/>
              </a:rPr>
              <a:t>   </a:t>
            </a:r>
          </a:p>
          <a:p>
            <a:pPr marL="0" indent="0" algn="ctr">
              <a:lnSpc>
                <a:spcPct val="120000"/>
              </a:lnSpc>
              <a:spcBef>
                <a:spcPts val="600"/>
              </a:spcBef>
              <a:buNone/>
            </a:pPr>
            <a:r>
              <a:rPr lang="en-US" sz="11200" b="1" dirty="0" smtClean="0">
                <a:solidFill>
                  <a:schemeClr val="bg1"/>
                </a:solidFill>
                <a:latin typeface="Arial" panose="020B0604020202020204" pitchFamily="34" charset="0"/>
                <a:cs typeface="Arial" panose="020B0604020202020204" pitchFamily="34" charset="0"/>
              </a:rPr>
              <a:t>Problem: Developing </a:t>
            </a:r>
            <a:r>
              <a:rPr lang="en-US" sz="11200" b="1" dirty="0">
                <a:solidFill>
                  <a:schemeClr val="bg1"/>
                </a:solidFill>
                <a:latin typeface="Arial" panose="020B0604020202020204" pitchFamily="34" charset="0"/>
                <a:cs typeface="Arial" panose="020B0604020202020204" pitchFamily="34" charset="0"/>
              </a:rPr>
              <a:t>deep learning </a:t>
            </a:r>
            <a:r>
              <a:rPr lang="en-US" sz="11200" b="1" dirty="0" smtClean="0">
                <a:solidFill>
                  <a:schemeClr val="bg1"/>
                </a:solidFill>
                <a:latin typeface="Arial" panose="020B0604020202020204" pitchFamily="34" charset="0"/>
                <a:cs typeface="Arial" panose="020B0604020202020204" pitchFamily="34" charset="0"/>
              </a:rPr>
              <a:t>models to prescreen abnormal chest X-ray images</a:t>
            </a:r>
            <a:endParaRPr lang="en-US" sz="11200" b="1" dirty="0">
              <a:solidFill>
                <a:schemeClr val="bg1"/>
              </a:solidFill>
              <a:latin typeface="Arial" panose="020B0604020202020204" pitchFamily="34" charset="0"/>
              <a:cs typeface="Arial" panose="020B0604020202020204" pitchFamily="34" charset="0"/>
            </a:endParaRPr>
          </a:p>
          <a:p>
            <a:pPr marL="0" indent="0">
              <a:buNone/>
            </a:pPr>
            <a:endParaRPr lang="en-US" sz="12800" dirty="0">
              <a:solidFill>
                <a:schemeClr val="bg1"/>
              </a:solidFill>
              <a:latin typeface="Arial" panose="020B0604020202020204" pitchFamily="34" charset="0"/>
              <a:cs typeface="Arial" panose="020B0604020202020204" pitchFamily="34" charset="0"/>
            </a:endParaRPr>
          </a:p>
          <a:p>
            <a:pPr marL="0" indent="0">
              <a:buNone/>
            </a:pPr>
            <a:endParaRPr lang="en-US" sz="12800" dirty="0" smtClean="0">
              <a:solidFill>
                <a:schemeClr val="bg1"/>
              </a:solidFill>
              <a:latin typeface="Arial" panose="020B0604020202020204" pitchFamily="34" charset="0"/>
              <a:cs typeface="Arial" panose="020B0604020202020204" pitchFamily="34" charset="0"/>
            </a:endParaRPr>
          </a:p>
          <a:p>
            <a:pPr marL="0" indent="0">
              <a:buNone/>
            </a:pPr>
            <a:endParaRPr lang="en-US" sz="12800" dirty="0">
              <a:solidFill>
                <a:schemeClr val="bg1"/>
              </a:solidFill>
              <a:latin typeface="Arial" panose="020B0604020202020204" pitchFamily="34" charset="0"/>
              <a:cs typeface="Arial" panose="020B0604020202020204" pitchFamily="34" charset="0"/>
            </a:endParaRPr>
          </a:p>
          <a:p>
            <a:pPr marL="0" indent="0">
              <a:buNone/>
            </a:pPr>
            <a:endParaRPr lang="en-US" sz="12800" dirty="0" smtClean="0">
              <a:solidFill>
                <a:schemeClr val="bg1"/>
              </a:solidFill>
              <a:latin typeface="Arial" panose="020B0604020202020204" pitchFamily="34" charset="0"/>
              <a:cs typeface="Arial" panose="020B0604020202020204" pitchFamily="34" charset="0"/>
            </a:endParaRPr>
          </a:p>
          <a:p>
            <a:pPr marL="0" indent="0">
              <a:lnSpc>
                <a:spcPct val="120000"/>
              </a:lnSpc>
              <a:spcBef>
                <a:spcPts val="0"/>
              </a:spcBef>
              <a:buNone/>
            </a:pPr>
            <a:endParaRPr lang="en-US" sz="6400" i="1" dirty="0" smtClean="0">
              <a:solidFill>
                <a:schemeClr val="bg1"/>
              </a:solidFill>
              <a:latin typeface="Arial" panose="020B0604020202020204" pitchFamily="34" charset="0"/>
              <a:cs typeface="Arial" panose="020B0604020202020204" pitchFamily="34" charset="0"/>
            </a:endParaRPr>
          </a:p>
          <a:p>
            <a:pPr marL="0" indent="0">
              <a:lnSpc>
                <a:spcPct val="120000"/>
              </a:lnSpc>
              <a:spcBef>
                <a:spcPts val="0"/>
              </a:spcBef>
              <a:buNone/>
            </a:pPr>
            <a:endParaRPr lang="en-US" sz="6400" i="1" dirty="0">
              <a:solidFill>
                <a:schemeClr val="bg1"/>
              </a:solidFill>
              <a:latin typeface="Arial" panose="020B0604020202020204" pitchFamily="34" charset="0"/>
              <a:cs typeface="Arial" panose="020B0604020202020204" pitchFamily="34" charset="0"/>
            </a:endParaRPr>
          </a:p>
          <a:p>
            <a:pPr marL="0" indent="0">
              <a:lnSpc>
                <a:spcPct val="120000"/>
              </a:lnSpc>
              <a:spcBef>
                <a:spcPts val="0"/>
              </a:spcBef>
              <a:buNone/>
            </a:pPr>
            <a:r>
              <a:rPr lang="en-US" sz="6400" i="1" dirty="0">
                <a:solidFill>
                  <a:schemeClr val="bg1"/>
                </a:solidFill>
                <a:latin typeface="Arial" panose="020B0604020202020204" pitchFamily="34" charset="0"/>
                <a:cs typeface="Arial" panose="020B0604020202020204" pitchFamily="34" charset="0"/>
              </a:rPr>
              <a:t>				</a:t>
            </a:r>
            <a:endParaRPr lang="en-US" sz="11200" dirty="0">
              <a:solidFill>
                <a:schemeClr val="bg1"/>
              </a:solidFill>
              <a:latin typeface="Arial" panose="020B0604020202020204" pitchFamily="34" charset="0"/>
              <a:cs typeface="Arial" panose="020B0604020202020204" pitchFamily="34" charset="0"/>
            </a:endParaRPr>
          </a:p>
          <a:p>
            <a:pPr marL="0" indent="0">
              <a:buNone/>
            </a:pPr>
            <a:r>
              <a:rPr lang="en-US" sz="8000" dirty="0">
                <a:solidFill>
                  <a:schemeClr val="bg1"/>
                </a:solidFill>
                <a:latin typeface="Arial" panose="020B0604020202020204" pitchFamily="34" charset="0"/>
                <a:cs typeface="Arial" panose="020B0604020202020204" pitchFamily="34" charset="0"/>
              </a:rPr>
              <a:t>   Name</a:t>
            </a:r>
            <a:r>
              <a:rPr lang="en-US" sz="8000" dirty="0" smtClean="0">
                <a:solidFill>
                  <a:schemeClr val="bg1"/>
                </a:solidFill>
                <a:latin typeface="Arial" panose="020B0604020202020204" pitchFamily="34" charset="0"/>
                <a:cs typeface="Arial" panose="020B0604020202020204" pitchFamily="34" charset="0"/>
              </a:rPr>
              <a:t>: </a:t>
            </a:r>
            <a:r>
              <a:rPr lang="en-US" sz="8000" dirty="0" err="1" smtClean="0">
                <a:solidFill>
                  <a:schemeClr val="bg1"/>
                </a:solidFill>
                <a:latin typeface="Arial" panose="020B0604020202020204" pitchFamily="34" charset="0"/>
                <a:cs typeface="Arial" panose="020B0604020202020204" pitchFamily="34" charset="0"/>
              </a:rPr>
              <a:t>Ijin</a:t>
            </a:r>
            <a:r>
              <a:rPr lang="en-US" sz="8000" dirty="0" smtClean="0">
                <a:solidFill>
                  <a:schemeClr val="bg1"/>
                </a:solidFill>
                <a:latin typeface="Arial" panose="020B0604020202020204" pitchFamily="34" charset="0"/>
                <a:cs typeface="Arial" panose="020B0604020202020204" pitchFamily="34" charset="0"/>
              </a:rPr>
              <a:t> Yu</a:t>
            </a:r>
            <a:endParaRPr lang="en-US" sz="8000" dirty="0">
              <a:solidFill>
                <a:schemeClr val="bg1"/>
              </a:solidFill>
              <a:latin typeface="Arial" panose="020B0604020202020204" pitchFamily="34" charset="0"/>
              <a:cs typeface="Arial" panose="020B0604020202020204" pitchFamily="34" charset="0"/>
            </a:endParaRPr>
          </a:p>
          <a:p>
            <a:pPr marL="0" indent="0">
              <a:buNone/>
            </a:pPr>
            <a:r>
              <a:rPr lang="en-US" sz="8000" dirty="0">
                <a:solidFill>
                  <a:schemeClr val="bg1"/>
                </a:solidFill>
                <a:latin typeface="Arial" panose="020B0604020202020204" pitchFamily="34" charset="0"/>
                <a:cs typeface="Arial" panose="020B0604020202020204" pitchFamily="34" charset="0"/>
              </a:rPr>
              <a:t>   School: </a:t>
            </a:r>
            <a:r>
              <a:rPr lang="en-US" sz="8000" dirty="0" smtClean="0">
                <a:solidFill>
                  <a:schemeClr val="bg1"/>
                </a:solidFill>
                <a:latin typeface="Arial" panose="020B0604020202020204" pitchFamily="34" charset="0"/>
                <a:cs typeface="Arial" panose="020B0604020202020204" pitchFamily="34" charset="0"/>
              </a:rPr>
              <a:t>Buena Park High School                                                                </a:t>
            </a:r>
            <a:r>
              <a:rPr lang="en-US" sz="8000" dirty="0">
                <a:solidFill>
                  <a:schemeClr val="bg1"/>
                </a:solidFill>
                <a:latin typeface="Arial" panose="020B0604020202020204" pitchFamily="34" charset="0"/>
                <a:cs typeface="Arial" panose="020B0604020202020204" pitchFamily="34" charset="0"/>
              </a:rPr>
              <a:t>Teacher</a:t>
            </a:r>
            <a:r>
              <a:rPr lang="en-US" sz="8000" dirty="0" smtClean="0">
                <a:solidFill>
                  <a:schemeClr val="bg1"/>
                </a:solidFill>
                <a:latin typeface="Arial" panose="020B0604020202020204" pitchFamily="34" charset="0"/>
                <a:cs typeface="Arial" panose="020B0604020202020204" pitchFamily="34" charset="0"/>
              </a:rPr>
              <a:t>: </a:t>
            </a:r>
            <a:r>
              <a:rPr lang="en-US" sz="8000" dirty="0" err="1" smtClean="0">
                <a:solidFill>
                  <a:schemeClr val="bg1"/>
                </a:solidFill>
                <a:latin typeface="Arial" panose="020B0604020202020204" pitchFamily="34" charset="0"/>
                <a:cs typeface="Arial" panose="020B0604020202020204" pitchFamily="34" charset="0"/>
              </a:rPr>
              <a:t>Sonje</a:t>
            </a:r>
            <a:r>
              <a:rPr lang="en-US" sz="8000" dirty="0" smtClean="0">
                <a:solidFill>
                  <a:schemeClr val="bg1"/>
                </a:solidFill>
                <a:latin typeface="Arial" panose="020B0604020202020204" pitchFamily="34" charset="0"/>
                <a:cs typeface="Arial" panose="020B0604020202020204" pitchFamily="34" charset="0"/>
              </a:rPr>
              <a:t> Berg</a:t>
            </a:r>
            <a:endParaRPr lang="en-US" sz="8000" dirty="0">
              <a:solidFill>
                <a:schemeClr val="bg1"/>
              </a:solidFill>
              <a:latin typeface="Arial" panose="020B0604020202020204" pitchFamily="34" charset="0"/>
              <a:cs typeface="Arial" panose="020B0604020202020204" pitchFamily="34" charset="0"/>
            </a:endParaRPr>
          </a:p>
          <a:p>
            <a:pPr marL="0" indent="0">
              <a:buNone/>
            </a:pPr>
            <a:r>
              <a:rPr lang="en-US" sz="8000" dirty="0">
                <a:solidFill>
                  <a:schemeClr val="bg1"/>
                </a:solidFill>
              </a:rPr>
              <a:t>											</a:t>
            </a:r>
            <a:r>
              <a:rPr lang="en-US" sz="11200" dirty="0">
                <a:solidFill>
                  <a:schemeClr val="bg1"/>
                </a:solidFill>
              </a:rPr>
              <a:t>											</a:t>
            </a:r>
            <a:endParaRPr lang="en-US" sz="6400" b="1" dirty="0">
              <a:solidFill>
                <a:schemeClr val="bg1"/>
              </a:solidFill>
            </a:endParaRPr>
          </a:p>
        </p:txBody>
      </p:sp>
      <p:sp>
        <p:nvSpPr>
          <p:cNvPr id="5" name="Slide Number Placeholder 4">
            <a:extLst>
              <a:ext uri="{FF2B5EF4-FFF2-40B4-BE49-F238E27FC236}">
                <a16:creationId xmlns:a16="http://schemas.microsoft.com/office/drawing/2014/main" id="{846A1FA5-B97D-9D4B-B5F9-73D1CF4C57FD}"/>
              </a:ext>
            </a:extLst>
          </p:cNvPr>
          <p:cNvSpPr>
            <a:spLocks noGrp="1"/>
          </p:cNvSpPr>
          <p:nvPr>
            <p:ph type="sldNum" sz="quarter" idx="12"/>
          </p:nvPr>
        </p:nvSpPr>
        <p:spPr/>
        <p:txBody>
          <a:bodyPr/>
          <a:lstStyle/>
          <a:p>
            <a:fld id="{612BEAA1-919D-DA45-BAE2-E8146C90BD69}"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307323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524000" y="114588"/>
            <a:ext cx="9144000" cy="531309"/>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SzPts val="1400"/>
            </a:pPr>
            <a:r>
              <a:rPr lang="en-US" sz="2400" b="1" dirty="0" smtClean="0">
                <a:latin typeface="Arial" panose="020B0604020202020204" pitchFamily="34" charset="0"/>
                <a:cs typeface="Arial" panose="020B0604020202020204" pitchFamily="34" charset="0"/>
              </a:rPr>
              <a:t>Discussion</a:t>
            </a:r>
            <a:endParaRPr sz="1600" dirty="0">
              <a:latin typeface="Arial" panose="020B0604020202020204" pitchFamily="34" charset="0"/>
              <a:cs typeface="Arial" panose="020B0604020202020204" pitchFamily="34" charset="0"/>
            </a:endParaRPr>
          </a:p>
        </p:txBody>
      </p:sp>
      <p:sp>
        <p:nvSpPr>
          <p:cNvPr id="167" name="Google Shape;167;p11"/>
          <p:cNvSpPr txBox="1">
            <a:spLocks noGrp="1"/>
          </p:cNvSpPr>
          <p:nvPr>
            <p:ph type="body" idx="1"/>
          </p:nvPr>
        </p:nvSpPr>
        <p:spPr>
          <a:xfrm>
            <a:off x="300942" y="835377"/>
            <a:ext cx="11597548" cy="5520974"/>
          </a:xfrm>
          <a:prstGeom prst="rect">
            <a:avLst/>
          </a:prstGeom>
          <a:noFill/>
          <a:ln>
            <a:noFill/>
          </a:ln>
        </p:spPr>
        <p:txBody>
          <a:bodyPr spcFirstLastPara="1" vert="horz" wrap="square" lIns="91425" tIns="45700" rIns="91425" bIns="45700" rtlCol="0" anchor="t" anchorCtr="0">
            <a:noAutofit/>
          </a:bodyPr>
          <a:lstStyle/>
          <a:p>
            <a:pPr marL="285750" indent="-285750" algn="just"/>
            <a:r>
              <a:rPr lang="en-US" altLang="ko-KR" sz="1800" dirty="0">
                <a:latin typeface="Arial" panose="020B0604020202020204" pitchFamily="34" charset="0"/>
                <a:cs typeface="Arial" panose="020B0604020202020204" pitchFamily="34" charset="0"/>
              </a:rPr>
              <a:t>Due to the limitation in time and resources, I used </a:t>
            </a:r>
            <a:r>
              <a:rPr lang="en-US" altLang="ko-KR" sz="1800" dirty="0" err="1">
                <a:latin typeface="Arial" panose="020B0604020202020204" pitchFamily="34" charset="0"/>
                <a:cs typeface="Arial" panose="020B0604020202020204" pitchFamily="34" charset="0"/>
              </a:rPr>
              <a:t>EfficientNet</a:t>
            </a:r>
            <a:r>
              <a:rPr lang="en-US" altLang="ko-KR" sz="1800" dirty="0">
                <a:latin typeface="Arial" panose="020B0604020202020204" pitchFamily="34" charset="0"/>
                <a:cs typeface="Arial" panose="020B0604020202020204" pitchFamily="34" charset="0"/>
              </a:rPr>
              <a:t> B0 (</a:t>
            </a:r>
            <a:r>
              <a:rPr lang="en-US" altLang="ko-KR" sz="1800" dirty="0">
                <a:solidFill>
                  <a:srgbClr val="000000"/>
                </a:solidFill>
                <a:latin typeface="Arial" panose="020B0604020202020204" pitchFamily="34" charset="0"/>
                <a:cs typeface="Arial" panose="020B0604020202020204" pitchFamily="34" charset="0"/>
              </a:rPr>
              <a:t>Tan and Le, 2019)</a:t>
            </a:r>
            <a:r>
              <a:rPr lang="en-US" altLang="ko-KR" sz="1800" dirty="0">
                <a:latin typeface="Arial" panose="020B0604020202020204" pitchFamily="34" charset="0"/>
                <a:cs typeface="Arial" panose="020B0604020202020204" pitchFamily="34" charset="0"/>
              </a:rPr>
              <a:t> </a:t>
            </a:r>
            <a:r>
              <a:rPr lang="en-US" altLang="ko-KR" sz="1800" i="1" u="sng" dirty="0">
                <a:latin typeface="Arial" panose="020B0604020202020204" pitchFamily="34" charset="0"/>
                <a:cs typeface="Arial" panose="020B0604020202020204" pitchFamily="34" charset="0"/>
              </a:rPr>
              <a:t>with fixed hyper-parameter values</a:t>
            </a:r>
            <a:r>
              <a:rPr lang="en-US" altLang="ko-KR" sz="1800" dirty="0">
                <a:latin typeface="Arial" panose="020B0604020202020204" pitchFamily="34" charset="0"/>
                <a:cs typeface="Arial" panose="020B0604020202020204" pitchFamily="34" charset="0"/>
              </a:rPr>
              <a:t>, and still it took a couple of days to finish the training. Using higher version of </a:t>
            </a:r>
            <a:r>
              <a:rPr lang="en-US" altLang="ko-KR" sz="1800" dirty="0" err="1">
                <a:latin typeface="Arial" panose="020B0604020202020204" pitchFamily="34" charset="0"/>
                <a:cs typeface="Arial" panose="020B0604020202020204" pitchFamily="34" charset="0"/>
              </a:rPr>
              <a:t>EfficienetNet</a:t>
            </a:r>
            <a:r>
              <a:rPr lang="en-US" altLang="ko-KR" sz="1800" dirty="0">
                <a:latin typeface="Arial" panose="020B0604020202020204" pitchFamily="34" charset="0"/>
                <a:cs typeface="Arial" panose="020B0604020202020204" pitchFamily="34" charset="0"/>
              </a:rPr>
              <a:t> (with higher resolutions of images) and tuning hyper-parameters could further improve the accuracy, but it would take much longer to train and test.</a:t>
            </a:r>
          </a:p>
          <a:p>
            <a:pPr marL="285750" indent="-285750" algn="just"/>
            <a:r>
              <a:rPr lang="en-US" altLang="ko-KR" sz="1800" dirty="0">
                <a:latin typeface="Arial" panose="020B0604020202020204" pitchFamily="34" charset="0"/>
                <a:cs typeface="Arial" panose="020B0604020202020204" pitchFamily="34" charset="0"/>
              </a:rPr>
              <a:t>The ratio of normal and abnormal in </a:t>
            </a:r>
            <a:r>
              <a:rPr lang="en-US" altLang="ko-KR" sz="1800" dirty="0" err="1">
                <a:latin typeface="Arial" panose="020B0604020202020204" pitchFamily="34" charset="0"/>
                <a:cs typeface="Arial" panose="020B0604020202020204" pitchFamily="34" charset="0"/>
              </a:rPr>
              <a:t>VinBigData</a:t>
            </a:r>
            <a:r>
              <a:rPr lang="en-US" altLang="ko-KR" sz="1800" dirty="0">
                <a:latin typeface="Arial" panose="020B0604020202020204" pitchFamily="34" charset="0"/>
                <a:cs typeface="Arial" panose="020B0604020202020204" pitchFamily="34" charset="0"/>
              </a:rPr>
              <a:t> (Nguyen et al, 2021) is about 3 to 1, but it will be more skewed in practice since normal people will take the majority in a health checkup center. To handle the data skewness or model bias problem, I </a:t>
            </a:r>
            <a:r>
              <a:rPr lang="en-US" altLang="ko-KR" sz="1800" dirty="0" smtClean="0">
                <a:latin typeface="Arial" panose="020B0604020202020204" pitchFamily="34" charset="0"/>
                <a:cs typeface="Arial" panose="020B0604020202020204" pitchFamily="34" charset="0"/>
              </a:rPr>
              <a:t>revised </a:t>
            </a:r>
            <a:r>
              <a:rPr lang="en-US" altLang="ko-KR" sz="1800" dirty="0">
                <a:latin typeface="Arial" panose="020B0604020202020204" pitchFamily="34" charset="0"/>
                <a:cs typeface="Arial" panose="020B0604020202020204" pitchFamily="34" charset="0"/>
              </a:rPr>
              <a:t>the loss of the model </a:t>
            </a:r>
            <a:r>
              <a:rPr lang="en-US" altLang="ko-KR" sz="1800" dirty="0" smtClean="0">
                <a:latin typeface="Arial" panose="020B0604020202020204" pitchFamily="34" charset="0"/>
                <a:cs typeface="Arial" panose="020B0604020202020204" pitchFamily="34" charset="0"/>
              </a:rPr>
              <a:t>(</a:t>
            </a:r>
            <a:r>
              <a:rPr lang="en-US" altLang="ko-KR" sz="1800" dirty="0">
                <a:solidFill>
                  <a:srgbClr val="000000"/>
                </a:solidFill>
                <a:latin typeface="Arial" panose="020B0604020202020204" pitchFamily="34" charset="0"/>
                <a:cs typeface="Arial" panose="020B0604020202020204" pitchFamily="34" charset="0"/>
              </a:rPr>
              <a:t>Lin et al, 2017)</a:t>
            </a:r>
            <a:r>
              <a:rPr lang="en-US" altLang="ko-KR" sz="1800" dirty="0">
                <a:latin typeface="Arial" panose="020B0604020202020204" pitchFamily="34" charset="0"/>
                <a:cs typeface="Arial" panose="020B0604020202020204" pitchFamily="34" charset="0"/>
              </a:rPr>
              <a:t>, but there are more sophisticated approaches (Kang et al, 2020, Zhou et al, 2020) recently developed to handle the bias problem, which is a potential future work</a:t>
            </a:r>
            <a:r>
              <a:rPr lang="en-US" altLang="ko-KR" sz="1800" dirty="0" smtClean="0">
                <a:latin typeface="Arial" panose="020B0604020202020204" pitchFamily="34" charset="0"/>
                <a:cs typeface="Arial" panose="020B0604020202020204" pitchFamily="34" charset="0"/>
              </a:rPr>
              <a:t>.</a:t>
            </a:r>
          </a:p>
          <a:p>
            <a:pPr marL="285750" indent="-285750" algn="just"/>
            <a:endParaRPr lang="en-US" altLang="ko-KR" sz="1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D8DF493-240F-BE4E-93D7-273E7845666C}"/>
              </a:ext>
            </a:extLst>
          </p:cNvPr>
          <p:cNvSpPr>
            <a:spLocks noGrp="1"/>
          </p:cNvSpPr>
          <p:nvPr>
            <p:ph type="sldNum" sz="quarter" idx="12"/>
          </p:nvPr>
        </p:nvSpPr>
        <p:spPr/>
        <p:txBody>
          <a:bodyPr/>
          <a:lstStyle/>
          <a:p>
            <a:fld id="{612BEAA1-919D-DA45-BAE2-E8146C90BD69}" type="slidenum">
              <a:rPr lang="en-US" smtClean="0"/>
              <a:t>10</a:t>
            </a:fld>
            <a:endParaRPr lang="en-US" dirty="0"/>
          </a:p>
        </p:txBody>
      </p:sp>
      <p:sp>
        <p:nvSpPr>
          <p:cNvPr id="3" name="모서리가 둥근 직사각형 2"/>
          <p:cNvSpPr/>
          <p:nvPr/>
        </p:nvSpPr>
        <p:spPr>
          <a:xfrm>
            <a:off x="2383871" y="3649211"/>
            <a:ext cx="7424257" cy="2567031"/>
          </a:xfrm>
          <a:prstGeom prst="round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altLang="ko-KR" smtClean="0">
                <a:latin typeface="Arial" panose="020B0604020202020204" pitchFamily="34" charset="0"/>
                <a:cs typeface="Arial" panose="020B0604020202020204" pitchFamily="34" charset="0"/>
              </a:rPr>
              <a:t>Heath checkup center</a:t>
            </a:r>
            <a:endParaRPr lang="ko-KR" altLang="en-US">
              <a:latin typeface="Arial" panose="020B0604020202020204" pitchFamily="34" charset="0"/>
              <a:cs typeface="Arial" panose="020B0604020202020204" pitchFamily="34" charset="0"/>
            </a:endParaRPr>
          </a:p>
        </p:txBody>
      </p:sp>
      <p:sp>
        <p:nvSpPr>
          <p:cNvPr id="4" name="모서리가 둥근 직사각형 3"/>
          <p:cNvSpPr/>
          <p:nvPr/>
        </p:nvSpPr>
        <p:spPr>
          <a:xfrm>
            <a:off x="2785145" y="4286773"/>
            <a:ext cx="4186106" cy="170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ko-KR" sz="4800" smtClean="0">
                <a:latin typeface="Arial" panose="020B0604020202020204" pitchFamily="34" charset="0"/>
                <a:cs typeface="Arial" panose="020B0604020202020204" pitchFamily="34" charset="0"/>
              </a:rPr>
              <a:t>Normal</a:t>
            </a:r>
            <a:endParaRPr lang="ko-KR" altLang="en-US" sz="4800">
              <a:latin typeface="Arial" panose="020B0604020202020204" pitchFamily="34" charset="0"/>
              <a:cs typeface="Arial" panose="020B0604020202020204" pitchFamily="34" charset="0"/>
            </a:endParaRPr>
          </a:p>
        </p:txBody>
      </p:sp>
      <p:sp>
        <p:nvSpPr>
          <p:cNvPr id="8" name="모서리가 둥근 직사각형 7"/>
          <p:cNvSpPr/>
          <p:nvPr/>
        </p:nvSpPr>
        <p:spPr>
          <a:xfrm>
            <a:off x="8003097" y="4848836"/>
            <a:ext cx="1262491" cy="51172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0"/>
          <a:lstStyle/>
          <a:p>
            <a:pPr algn="ctr"/>
            <a:r>
              <a:rPr lang="en-US" altLang="ko-KR" sz="1600" smtClean="0">
                <a:latin typeface="Arial" panose="020B0604020202020204" pitchFamily="34" charset="0"/>
                <a:cs typeface="Arial" panose="020B0604020202020204" pitchFamily="34" charset="0"/>
              </a:rPr>
              <a:t>Abnormal</a:t>
            </a:r>
            <a:endParaRPr lang="ko-KR" altLang="en-US" sz="1600">
              <a:latin typeface="Arial" panose="020B0604020202020204" pitchFamily="34" charset="0"/>
              <a:cs typeface="Arial" panose="020B0604020202020204" pitchFamily="34" charset="0"/>
            </a:endParaRPr>
          </a:p>
        </p:txBody>
      </p:sp>
      <p:sp>
        <p:nvSpPr>
          <p:cNvPr id="6" name="TextBox 5"/>
          <p:cNvSpPr txBox="1"/>
          <p:nvPr/>
        </p:nvSpPr>
        <p:spPr>
          <a:xfrm>
            <a:off x="7130641" y="4750756"/>
            <a:ext cx="788565" cy="646331"/>
          </a:xfrm>
          <a:prstGeom prst="rect">
            <a:avLst/>
          </a:prstGeom>
          <a:noFill/>
        </p:spPr>
        <p:txBody>
          <a:bodyPr wrap="square" rtlCol="0">
            <a:spAutoFit/>
          </a:bodyPr>
          <a:lstStyle/>
          <a:p>
            <a:pPr algn="ctr"/>
            <a:r>
              <a:rPr lang="en-US" altLang="ko-KR" sz="3600" smtClean="0"/>
              <a:t>&gt;&gt;</a:t>
            </a:r>
            <a:endParaRPr lang="ko-KR" altLang="en-US" sz="36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1524000" y="113326"/>
            <a:ext cx="9144000" cy="586586"/>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SzPts val="1400"/>
            </a:pPr>
            <a:r>
              <a:rPr lang="en-US" sz="2400" b="1" dirty="0">
                <a:latin typeface="Arial" panose="020B0604020202020204" pitchFamily="34" charset="0"/>
                <a:cs typeface="Arial" panose="020B0604020202020204" pitchFamily="34" charset="0"/>
              </a:rPr>
              <a:t>Reflection/Application</a:t>
            </a:r>
            <a:endParaRPr sz="2400" b="1" dirty="0">
              <a:latin typeface="Arial" panose="020B0604020202020204" pitchFamily="34" charset="0"/>
              <a:cs typeface="Arial" panose="020B0604020202020204" pitchFamily="34" charset="0"/>
            </a:endParaRPr>
          </a:p>
        </p:txBody>
      </p:sp>
      <p:sp>
        <p:nvSpPr>
          <p:cNvPr id="185" name="Google Shape;185;p15"/>
          <p:cNvSpPr txBox="1">
            <a:spLocks noGrp="1"/>
          </p:cNvSpPr>
          <p:nvPr>
            <p:ph type="body" idx="1"/>
          </p:nvPr>
        </p:nvSpPr>
        <p:spPr>
          <a:xfrm>
            <a:off x="248356" y="771787"/>
            <a:ext cx="7192679" cy="5394121"/>
          </a:xfrm>
          <a:prstGeom prst="rect">
            <a:avLst/>
          </a:prstGeom>
          <a:noFill/>
          <a:ln>
            <a:noFill/>
          </a:ln>
        </p:spPr>
        <p:txBody>
          <a:bodyPr spcFirstLastPara="1" vert="horz" wrap="square" lIns="91425" tIns="45700" rIns="91425" bIns="45700" rtlCol="0" anchor="ctr" anchorCtr="0">
            <a:noAutofit/>
          </a:bodyPr>
          <a:lstStyle/>
          <a:p>
            <a:pPr marL="285750" indent="-285750" algn="just"/>
            <a:r>
              <a:rPr lang="en-US" altLang="ko-KR" sz="1800" dirty="0" smtClean="0">
                <a:latin typeface="Arial" panose="020B0604020202020204" pitchFamily="34" charset="0"/>
                <a:cs typeface="Arial" panose="020B0604020202020204" pitchFamily="34" charset="0"/>
              </a:rPr>
              <a:t>Prescreening </a:t>
            </a:r>
            <a:r>
              <a:rPr lang="en-US" altLang="ko-KR" sz="1800" dirty="0">
                <a:latin typeface="Arial" panose="020B0604020202020204" pitchFamily="34" charset="0"/>
                <a:cs typeface="Arial" panose="020B0604020202020204" pitchFamily="34" charset="0"/>
              </a:rPr>
              <a:t>is especially important for lung diseases, because it is difficult to cure once it develops into lung cancer, which is the second most common cancer in the US. My prescreening models can save money by reducing the labor cost of expensive doctors. Considering there are over 6,000 health checkup centers in the US, we can save money over $1,000,000,000 annually, assuming hiring a prescreening doctor costs about $170,000 a year</a:t>
            </a:r>
            <a:r>
              <a:rPr lang="en-US" altLang="ko-KR" sz="1800" dirty="0" smtClean="0">
                <a:latin typeface="Arial" panose="020B0604020202020204" pitchFamily="34" charset="0"/>
                <a:cs typeface="Arial" panose="020B0604020202020204" pitchFamily="34" charset="0"/>
              </a:rPr>
              <a:t>.</a:t>
            </a:r>
          </a:p>
          <a:p>
            <a:pPr marL="285750" indent="-285750" algn="just"/>
            <a:r>
              <a:rPr lang="en-US" altLang="ko-KR" sz="1800" dirty="0" smtClean="0">
                <a:latin typeface="Arial" panose="020B0604020202020204" pitchFamily="34" charset="0"/>
                <a:cs typeface="Arial" panose="020B0604020202020204" pitchFamily="34" charset="0"/>
              </a:rPr>
              <a:t>My prescreening models can be also useful in places where access to health care is difficult, such as African countries.</a:t>
            </a:r>
          </a:p>
          <a:p>
            <a:pPr marL="285750" indent="-285750" algn="just"/>
            <a:endParaRPr lang="en-US" altLang="ko-KR" sz="1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8A9E8D7-AFF7-5442-8D6B-5EBC49626458}"/>
              </a:ext>
            </a:extLst>
          </p:cNvPr>
          <p:cNvSpPr>
            <a:spLocks noGrp="1"/>
          </p:cNvSpPr>
          <p:nvPr>
            <p:ph type="sldNum" sz="quarter" idx="12"/>
          </p:nvPr>
        </p:nvSpPr>
        <p:spPr/>
        <p:txBody>
          <a:bodyPr/>
          <a:lstStyle/>
          <a:p>
            <a:fld id="{612BEAA1-919D-DA45-BAE2-E8146C90BD69}" type="slidenum">
              <a:rPr lang="en-US" smtClean="0"/>
              <a:t>11</a:t>
            </a:fld>
            <a:endParaRPr lang="en-US" dirty="0"/>
          </a:p>
        </p:txBody>
      </p:sp>
      <p:pic>
        <p:nvPicPr>
          <p:cNvPr id="3074" name="Picture 2" descr="https://images.theconversation.com/files/234990/original/file-20180905-45178-l6s510.png?ixlib=rb-1.1.0&amp;q=45&amp;auto=format&amp;w=1000&amp;fit=cl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6147" y="1072746"/>
            <a:ext cx="4361221" cy="41693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566341" y="5531018"/>
            <a:ext cx="4460832" cy="707886"/>
          </a:xfrm>
          <a:prstGeom prst="rect">
            <a:avLst/>
          </a:prstGeom>
          <a:noFill/>
        </p:spPr>
        <p:txBody>
          <a:bodyPr wrap="square" rtlCol="0">
            <a:spAutoFit/>
          </a:bodyPr>
          <a:lstStyle/>
          <a:p>
            <a:pPr algn="ctr"/>
            <a:r>
              <a:rPr lang="en-US" altLang="ko-KR" dirty="0" smtClean="0">
                <a:latin typeface="Arial" panose="020B0604020202020204" pitchFamily="34" charset="0"/>
                <a:cs typeface="Arial" panose="020B0604020202020204" pitchFamily="34" charset="0"/>
              </a:rPr>
              <a:t>Map of public </a:t>
            </a:r>
            <a:r>
              <a:rPr lang="en-US" altLang="ko-KR" smtClean="0">
                <a:latin typeface="Arial" panose="020B0604020202020204" pitchFamily="34" charset="0"/>
                <a:cs typeface="Arial" panose="020B0604020202020204" pitchFamily="34" charset="0"/>
              </a:rPr>
              <a:t>hospitals in Africa</a:t>
            </a:r>
          </a:p>
          <a:p>
            <a:pPr algn="ctr"/>
            <a:r>
              <a:rPr lang="en-US" altLang="ko-KR" sz="1100" dirty="0">
                <a:latin typeface="Arial" panose="020B0604020202020204" pitchFamily="34" charset="0"/>
                <a:cs typeface="Arial" panose="020B0604020202020204" pitchFamily="34" charset="0"/>
                <a:hlinkClick r:id="rId4"/>
              </a:rPr>
              <a:t>https://</a:t>
            </a:r>
            <a:r>
              <a:rPr lang="en-US" altLang="ko-KR" sz="1100" dirty="0" smtClean="0">
                <a:latin typeface="Arial" panose="020B0604020202020204" pitchFamily="34" charset="0"/>
                <a:cs typeface="Arial" panose="020B0604020202020204" pitchFamily="34" charset="0"/>
                <a:hlinkClick r:id="rId4"/>
              </a:rPr>
              <a:t>theconversation.com/people-across-africa-have-to-travel-far-to-get-to-a-hospital-we-worked-out-how-far-102585</a:t>
            </a:r>
            <a:r>
              <a:rPr lang="en-US" altLang="ko-KR" sz="1100" dirty="0" smtClean="0">
                <a:latin typeface="Arial" panose="020B0604020202020204" pitchFamily="34" charset="0"/>
                <a:cs typeface="Arial" panose="020B0604020202020204" pitchFamily="34" charset="0"/>
              </a:rPr>
              <a:t> </a:t>
            </a:r>
            <a:endParaRPr lang="ko-KR" altLang="en-US" sz="11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14"/>
          <p:cNvSpPr txBox="1">
            <a:spLocks noGrp="1"/>
          </p:cNvSpPr>
          <p:nvPr>
            <p:ph type="body" idx="1"/>
          </p:nvPr>
        </p:nvSpPr>
        <p:spPr>
          <a:xfrm>
            <a:off x="221673" y="842046"/>
            <a:ext cx="11721971" cy="5514304"/>
          </a:xfrm>
          <a:prstGeom prst="rect">
            <a:avLst/>
          </a:prstGeom>
          <a:noFill/>
          <a:ln>
            <a:noFill/>
          </a:ln>
        </p:spPr>
        <p:txBody>
          <a:bodyPr spcFirstLastPara="1" vert="horz" wrap="square" lIns="91425" tIns="45700" rIns="91425" bIns="45700" rtlCol="0" anchor="ctr" anchorCtr="0">
            <a:noAutofit/>
          </a:bodyPr>
          <a:lstStyle/>
          <a:p>
            <a:pPr marL="34290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Kang, B., </a:t>
            </a:r>
            <a:r>
              <a:rPr lang="en-US" altLang="ko-KR" sz="1800" dirty="0" err="1">
                <a:latin typeface="Arial" panose="020B0604020202020204" pitchFamily="34" charset="0"/>
                <a:cs typeface="Arial" panose="020B0604020202020204" pitchFamily="34" charset="0"/>
              </a:rPr>
              <a:t>Xie</a:t>
            </a:r>
            <a:r>
              <a:rPr lang="en-US" altLang="ko-KR" sz="1800" dirty="0">
                <a:latin typeface="Arial" panose="020B0604020202020204" pitchFamily="34" charset="0"/>
                <a:cs typeface="Arial" panose="020B0604020202020204" pitchFamily="34" charset="0"/>
              </a:rPr>
              <a:t>, S., </a:t>
            </a:r>
            <a:r>
              <a:rPr lang="en-US" altLang="ko-KR" sz="1800" dirty="0" err="1">
                <a:latin typeface="Arial" panose="020B0604020202020204" pitchFamily="34" charset="0"/>
                <a:cs typeface="Arial" panose="020B0604020202020204" pitchFamily="34" charset="0"/>
              </a:rPr>
              <a:t>Rohrbach</a:t>
            </a:r>
            <a:r>
              <a:rPr lang="en-US" altLang="ko-KR" sz="1800" dirty="0">
                <a:latin typeface="Arial" panose="020B0604020202020204" pitchFamily="34" charset="0"/>
                <a:cs typeface="Arial" panose="020B0604020202020204" pitchFamily="34" charset="0"/>
              </a:rPr>
              <a:t>, M., Yan, Z., Gordo, A., Feng, J., </a:t>
            </a:r>
            <a:r>
              <a:rPr lang="en-US" altLang="ko-KR" sz="1800" dirty="0" err="1">
                <a:latin typeface="Arial" panose="020B0604020202020204" pitchFamily="34" charset="0"/>
                <a:cs typeface="Arial" panose="020B0604020202020204" pitchFamily="34" charset="0"/>
              </a:rPr>
              <a:t>Kalantidis</a:t>
            </a:r>
            <a:r>
              <a:rPr lang="en-US" altLang="ko-KR" sz="1800" dirty="0">
                <a:latin typeface="Arial" panose="020B0604020202020204" pitchFamily="34" charset="0"/>
                <a:cs typeface="Arial" panose="020B0604020202020204" pitchFamily="34" charset="0"/>
              </a:rPr>
              <a:t>, Y. (2020). Decoupling Representation and Classifier for Long-Tailed Recognition. </a:t>
            </a:r>
            <a:r>
              <a:rPr lang="en-US" altLang="ko-KR" sz="1800" i="1" dirty="0">
                <a:latin typeface="Arial" panose="020B0604020202020204" pitchFamily="34" charset="0"/>
                <a:cs typeface="Arial" panose="020B0604020202020204" pitchFamily="34" charset="0"/>
              </a:rPr>
              <a:t>International Conference on Learning Representation (ICLR).</a:t>
            </a:r>
            <a:r>
              <a:rPr lang="en-US" altLang="ko-KR" sz="1800" dirty="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hlinkClick r:id="rId3"/>
              </a:rPr>
              <a:t>https://arxiv.org/pdf/1910.09217.pdf</a:t>
            </a:r>
            <a:r>
              <a:rPr lang="en-US" altLang="ko-KR" sz="1800" dirty="0">
                <a:latin typeface="Arial" panose="020B0604020202020204" pitchFamily="34" charset="0"/>
                <a:cs typeface="Arial" panose="020B0604020202020204" pitchFamily="34" charset="0"/>
              </a:rPr>
              <a:t> </a:t>
            </a:r>
          </a:p>
          <a:p>
            <a:pPr marL="34290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LeCun, Y., </a:t>
            </a:r>
            <a:r>
              <a:rPr lang="en-US" altLang="ko-KR" sz="1800" dirty="0" err="1">
                <a:latin typeface="Arial" panose="020B0604020202020204" pitchFamily="34" charset="0"/>
                <a:cs typeface="Arial" panose="020B0604020202020204" pitchFamily="34" charset="0"/>
              </a:rPr>
              <a:t>Boser</a:t>
            </a:r>
            <a:r>
              <a:rPr lang="en-US" altLang="ko-KR" sz="1800" dirty="0">
                <a:latin typeface="Arial" panose="020B0604020202020204" pitchFamily="34" charset="0"/>
                <a:cs typeface="Arial" panose="020B0604020202020204" pitchFamily="34" charset="0"/>
              </a:rPr>
              <a:t>, B., </a:t>
            </a:r>
            <a:r>
              <a:rPr lang="en-US" altLang="ko-KR" sz="1800" dirty="0" err="1">
                <a:latin typeface="Arial" panose="020B0604020202020204" pitchFamily="34" charset="0"/>
                <a:cs typeface="Arial" panose="020B0604020202020204" pitchFamily="34" charset="0"/>
              </a:rPr>
              <a:t>Denker</a:t>
            </a:r>
            <a:r>
              <a:rPr lang="en-US" altLang="ko-KR" sz="1800" dirty="0">
                <a:latin typeface="Arial" panose="020B0604020202020204" pitchFamily="34" charset="0"/>
                <a:cs typeface="Arial" panose="020B0604020202020204" pitchFamily="34" charset="0"/>
              </a:rPr>
              <a:t>, J. S., Henderson, D., Howard, R. E., Hubbard, W., </a:t>
            </a:r>
            <a:r>
              <a:rPr lang="en-US" altLang="ko-KR" sz="1800" dirty="0" err="1">
                <a:latin typeface="Arial" panose="020B0604020202020204" pitchFamily="34" charset="0"/>
                <a:cs typeface="Arial" panose="020B0604020202020204" pitchFamily="34" charset="0"/>
              </a:rPr>
              <a:t>Jackel</a:t>
            </a:r>
            <a:r>
              <a:rPr lang="en-US" altLang="ko-KR" sz="1800" dirty="0">
                <a:latin typeface="Arial" panose="020B0604020202020204" pitchFamily="34" charset="0"/>
                <a:cs typeface="Arial" panose="020B0604020202020204" pitchFamily="34" charset="0"/>
              </a:rPr>
              <a:t>, L. D. (1989). Backpropagation Applied to Handwritten Zip Code Recognition. </a:t>
            </a:r>
            <a:r>
              <a:rPr lang="en-US" altLang="ko-KR" sz="1800" i="1" dirty="0">
                <a:latin typeface="Arial" panose="020B0604020202020204" pitchFamily="34" charset="0"/>
                <a:cs typeface="Arial" panose="020B0604020202020204" pitchFamily="34" charset="0"/>
              </a:rPr>
              <a:t>Neural Computation.</a:t>
            </a:r>
            <a:r>
              <a:rPr lang="en-US" altLang="ko-KR" sz="1800" dirty="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hlinkClick r:id="rId4" tooltip="Doi (identifier)"/>
              </a:rPr>
              <a:t>doi</a:t>
            </a:r>
            <a:r>
              <a:rPr lang="en-US" altLang="ko-KR" sz="1800" dirty="0">
                <a:latin typeface="Arial" panose="020B0604020202020204" pitchFamily="34" charset="0"/>
                <a:cs typeface="Arial" panose="020B0604020202020204" pitchFamily="34" charset="0"/>
              </a:rPr>
              <a:t>:</a:t>
            </a:r>
            <a:r>
              <a:rPr lang="en-US" altLang="ko-KR" sz="1800" u="sng" dirty="0">
                <a:latin typeface="Arial" panose="020B0604020202020204" pitchFamily="34" charset="0"/>
                <a:cs typeface="Arial" panose="020B0604020202020204" pitchFamily="34" charset="0"/>
                <a:hlinkClick r:id="rId5"/>
              </a:rPr>
              <a:t>10.1162/neco.1989.1.4.541</a:t>
            </a:r>
            <a:r>
              <a:rPr lang="en-US" altLang="ko-KR" sz="1800" u="sng" dirty="0">
                <a:latin typeface="Arial" panose="020B0604020202020204" pitchFamily="34" charset="0"/>
                <a:cs typeface="Arial" panose="020B0604020202020204" pitchFamily="34" charset="0"/>
              </a:rPr>
              <a:t> </a:t>
            </a:r>
            <a:endParaRPr lang="en-US" altLang="ko-KR" sz="1800" dirty="0">
              <a:latin typeface="Arial" panose="020B0604020202020204" pitchFamily="34" charset="0"/>
              <a:cs typeface="Arial" panose="020B0604020202020204" pitchFamily="34" charset="0"/>
            </a:endParaRPr>
          </a:p>
          <a:p>
            <a:pPr marL="34290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Lin, T. Y., </a:t>
            </a:r>
            <a:r>
              <a:rPr lang="en-US" altLang="ko-KR" sz="1800" dirty="0" err="1">
                <a:latin typeface="Arial" panose="020B0604020202020204" pitchFamily="34" charset="0"/>
                <a:cs typeface="Arial" panose="020B0604020202020204" pitchFamily="34" charset="0"/>
              </a:rPr>
              <a:t>Goyal</a:t>
            </a:r>
            <a:r>
              <a:rPr lang="en-US" altLang="ko-KR" sz="1800" dirty="0">
                <a:latin typeface="Arial" panose="020B0604020202020204" pitchFamily="34" charset="0"/>
                <a:cs typeface="Arial" panose="020B0604020202020204" pitchFamily="34" charset="0"/>
              </a:rPr>
              <a:t>, R., </a:t>
            </a:r>
            <a:r>
              <a:rPr lang="en-US" altLang="ko-KR" sz="1800" dirty="0" err="1">
                <a:latin typeface="Arial" panose="020B0604020202020204" pitchFamily="34" charset="0"/>
                <a:cs typeface="Arial" panose="020B0604020202020204" pitchFamily="34" charset="0"/>
              </a:rPr>
              <a:t>Girshick</a:t>
            </a:r>
            <a:r>
              <a:rPr lang="en-US" altLang="ko-KR" sz="1800" dirty="0">
                <a:latin typeface="Arial" panose="020B0604020202020204" pitchFamily="34" charset="0"/>
                <a:cs typeface="Arial" panose="020B0604020202020204" pitchFamily="34" charset="0"/>
              </a:rPr>
              <a:t>, R., He, K. &amp; Dollar, P. (2017). Focal Loss for Dense Object Detection. </a:t>
            </a:r>
            <a:r>
              <a:rPr lang="en-US" altLang="ko-KR" sz="1800" i="1" dirty="0">
                <a:latin typeface="Arial" panose="020B0604020202020204" pitchFamily="34" charset="0"/>
                <a:cs typeface="Arial" panose="020B0604020202020204" pitchFamily="34" charset="0"/>
              </a:rPr>
              <a:t>Computer Vision and Pattern Recognition (CVPR).</a:t>
            </a:r>
            <a:r>
              <a:rPr lang="en-US" altLang="ko-KR" sz="1800" dirty="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hlinkClick r:id="rId6"/>
              </a:rPr>
              <a:t>https://arxiv.org/abs/1708.02002</a:t>
            </a:r>
            <a:r>
              <a:rPr lang="en-US" altLang="ko-KR" sz="1800" dirty="0">
                <a:latin typeface="Arial" panose="020B0604020202020204" pitchFamily="34" charset="0"/>
                <a:cs typeface="Arial" panose="020B0604020202020204" pitchFamily="34" charset="0"/>
              </a:rPr>
              <a:t> </a:t>
            </a:r>
          </a:p>
          <a:p>
            <a:pPr marL="342900" lvl="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Nguyen, H. D., Lam, K., Le, L T., Pham, H. H., Tran, D. Q., Nguyen, D. B., …, Vu, V. (2021). </a:t>
            </a:r>
            <a:r>
              <a:rPr lang="en-US" altLang="ko-KR" sz="1800" dirty="0" err="1">
                <a:latin typeface="Arial" panose="020B0604020202020204" pitchFamily="34" charset="0"/>
                <a:cs typeface="Arial" panose="020B0604020202020204" pitchFamily="34" charset="0"/>
              </a:rPr>
              <a:t>VinDr</a:t>
            </a:r>
            <a:r>
              <a:rPr lang="en-US" altLang="ko-KR" sz="1800" dirty="0">
                <a:latin typeface="Arial" panose="020B0604020202020204" pitchFamily="34" charset="0"/>
                <a:cs typeface="Arial" panose="020B0604020202020204" pitchFamily="34" charset="0"/>
              </a:rPr>
              <a:t>-CXR: An open dataset of chest X-rays with radiologist’s annotations. </a:t>
            </a:r>
            <a:r>
              <a:rPr lang="en-US" altLang="ko-KR" sz="1800" dirty="0" err="1">
                <a:latin typeface="Arial" panose="020B0604020202020204" pitchFamily="34" charset="0"/>
                <a:cs typeface="Arial" panose="020B0604020202020204" pitchFamily="34" charset="0"/>
              </a:rPr>
              <a:t>arXiv</a:t>
            </a:r>
            <a:r>
              <a:rPr lang="en-US" altLang="ko-KR" sz="1800" dirty="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hlinkClick r:id="rId7"/>
              </a:rPr>
              <a:t>https://arxiv.org/pdf/2012.15029.pdf</a:t>
            </a:r>
            <a:r>
              <a:rPr lang="en-US" altLang="ko-KR" sz="1800" dirty="0">
                <a:latin typeface="Arial" panose="020B0604020202020204" pitchFamily="34" charset="0"/>
                <a:cs typeface="Arial" panose="020B0604020202020204" pitchFamily="34" charset="0"/>
              </a:rPr>
              <a:t> </a:t>
            </a:r>
          </a:p>
          <a:p>
            <a:pPr marL="342900" lvl="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Tan, M. &amp; Le, Q. V. (2019). EfficientNet: Rethinking Model Scaling for Convolutional Neural Networks. </a:t>
            </a:r>
            <a:r>
              <a:rPr lang="en-US" altLang="ko-KR" sz="1800" i="1" dirty="0">
                <a:latin typeface="Arial" panose="020B0604020202020204" pitchFamily="34" charset="0"/>
                <a:cs typeface="Arial" panose="020B0604020202020204" pitchFamily="34" charset="0"/>
              </a:rPr>
              <a:t>International Conference on Machine Learning (ICML).</a:t>
            </a:r>
            <a:r>
              <a:rPr lang="en-US" altLang="ko-KR" sz="1800" dirty="0">
                <a:latin typeface="Arial" panose="020B0604020202020204" pitchFamily="34" charset="0"/>
                <a:cs typeface="Arial" panose="020B0604020202020204" pitchFamily="34" charset="0"/>
              </a:rPr>
              <a:t> </a:t>
            </a:r>
            <a:r>
              <a:rPr lang="en-US" altLang="ko-KR" sz="1800" dirty="0">
                <a:latin typeface="Arial" panose="020B0604020202020204" pitchFamily="34" charset="0"/>
                <a:cs typeface="Arial" panose="020B0604020202020204" pitchFamily="34" charset="0"/>
                <a:hlinkClick r:id="rId8"/>
              </a:rPr>
              <a:t>https://arxiv.org/pdf/1905.11946.pdf</a:t>
            </a:r>
            <a:r>
              <a:rPr lang="en-US" altLang="ko-KR" sz="1800" dirty="0">
                <a:latin typeface="Arial" panose="020B0604020202020204" pitchFamily="34" charset="0"/>
                <a:cs typeface="Arial" panose="020B0604020202020204" pitchFamily="34" charset="0"/>
              </a:rPr>
              <a:t> </a:t>
            </a:r>
          </a:p>
          <a:p>
            <a:pPr marL="342900" lvl="0" indent="-342900" algn="just">
              <a:lnSpc>
                <a:spcPct val="100000"/>
              </a:lnSpc>
              <a:spcBef>
                <a:spcPts val="600"/>
              </a:spcBef>
              <a:buFont typeface="+mj-lt"/>
              <a:buAutoNum type="arabicPeriod"/>
            </a:pPr>
            <a:r>
              <a:rPr lang="en-US" altLang="ko-KR" sz="1800" dirty="0">
                <a:latin typeface="Arial" panose="020B0604020202020204" pitchFamily="34" charset="0"/>
                <a:cs typeface="Arial" panose="020B0604020202020204" pitchFamily="34" charset="0"/>
              </a:rPr>
              <a:t>Zhou, B., Cui, Q., Wei, X. S., Chen, Z. M. (2020). BBN: Bilateral-Branch Network with Cumulative Learning for Long-Tailed Visual Recognition. Computer Vision and Pattern Recognition (CVPR). </a:t>
            </a:r>
            <a:r>
              <a:rPr lang="en-US" altLang="ko-KR" sz="1800" dirty="0">
                <a:latin typeface="Arial" panose="020B0604020202020204" pitchFamily="34" charset="0"/>
                <a:cs typeface="Arial" panose="020B0604020202020204" pitchFamily="34" charset="0"/>
                <a:hlinkClick r:id="rId9"/>
              </a:rPr>
              <a:t>https://arxiv.org/pdf/1912.02413.pdf</a:t>
            </a:r>
            <a:r>
              <a:rPr lang="en-US" altLang="ko-KR" sz="1800" dirty="0">
                <a:latin typeface="Arial" panose="020B0604020202020204" pitchFamily="34" charset="0"/>
                <a:cs typeface="Arial" panose="020B0604020202020204" pitchFamily="34" charset="0"/>
              </a:rPr>
              <a:t> </a:t>
            </a:r>
            <a:endParaRPr lang="en-US" altLang="ko-KR" sz="1800" dirty="0" smtClean="0">
              <a:latin typeface="Arial" panose="020B0604020202020204" pitchFamily="34" charset="0"/>
              <a:cs typeface="Arial" panose="020B0604020202020204" pitchFamily="34" charset="0"/>
            </a:endParaRPr>
          </a:p>
          <a:p>
            <a:pPr marL="342900" lvl="0" algn="just">
              <a:spcBef>
                <a:spcPts val="0"/>
              </a:spcBef>
              <a:buFont typeface="+mj-lt"/>
              <a:buAutoNum type="arabicPeriod"/>
            </a:pPr>
            <a:endParaRPr lang="en-US" altLang="ko-KR" sz="1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75F66973-4FA5-104F-BD48-8E688FD7D3DE}"/>
              </a:ext>
            </a:extLst>
          </p:cNvPr>
          <p:cNvSpPr>
            <a:spLocks noGrp="1"/>
          </p:cNvSpPr>
          <p:nvPr>
            <p:ph type="sldNum" sz="quarter" idx="12"/>
          </p:nvPr>
        </p:nvSpPr>
        <p:spPr/>
        <p:txBody>
          <a:bodyPr/>
          <a:lstStyle/>
          <a:p>
            <a:fld id="{612BEAA1-919D-DA45-BAE2-E8146C90BD69}" type="slidenum">
              <a:rPr lang="en-US" smtClean="0"/>
              <a:t>12</a:t>
            </a:fld>
            <a:endParaRPr lang="en-US" dirty="0"/>
          </a:p>
        </p:txBody>
      </p:sp>
      <p:sp>
        <p:nvSpPr>
          <p:cNvPr id="3" name="Rectangle 2">
            <a:extLst>
              <a:ext uri="{FF2B5EF4-FFF2-40B4-BE49-F238E27FC236}">
                <a16:creationId xmlns:a16="http://schemas.microsoft.com/office/drawing/2014/main" id="{A5A244E6-DE40-2A49-83D3-73173D5D799B}"/>
              </a:ext>
            </a:extLst>
          </p:cNvPr>
          <p:cNvSpPr/>
          <p:nvPr/>
        </p:nvSpPr>
        <p:spPr>
          <a:xfrm>
            <a:off x="4800727" y="196333"/>
            <a:ext cx="2701382" cy="461665"/>
          </a:xfrm>
          <a:prstGeom prst="rect">
            <a:avLst/>
          </a:prstGeom>
        </p:spPr>
        <p:txBody>
          <a:bodyPr wrap="none">
            <a:spAutoFit/>
          </a:bodyPr>
          <a:lstStyle/>
          <a:p>
            <a:pPr algn="ctr">
              <a:buSzPts val="1800"/>
            </a:pPr>
            <a:r>
              <a:rPr lang="en-US" sz="2400" b="1" dirty="0">
                <a:latin typeface="Arial" panose="020B0604020202020204" pitchFamily="34" charset="0"/>
                <a:cs typeface="Arial" panose="020B0604020202020204" pitchFamily="34" charset="0"/>
              </a:rPr>
              <a:t>References Cited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21C0B5-45D9-CC44-8EA8-B1A0E429A884}"/>
              </a:ext>
            </a:extLst>
          </p:cNvPr>
          <p:cNvSpPr txBox="1"/>
          <p:nvPr/>
        </p:nvSpPr>
        <p:spPr>
          <a:xfrm>
            <a:off x="562061" y="1040235"/>
            <a:ext cx="10956023" cy="5078313"/>
          </a:xfrm>
          <a:prstGeom prst="rect">
            <a:avLst/>
          </a:prstGeom>
          <a:noFill/>
        </p:spPr>
        <p:txBody>
          <a:bodyPr wrap="square">
            <a:spAutoFit/>
          </a:bodyPr>
          <a:lstStyle/>
          <a:p>
            <a:pPr indent="-285750" algn="just">
              <a:spcBef>
                <a:spcPts val="0"/>
              </a:spcBef>
            </a:pPr>
            <a:r>
              <a:rPr lang="en-US" altLang="ko-KR" b="1" u="sng" dirty="0" smtClean="0">
                <a:latin typeface="Arial" panose="020B0604020202020204" pitchFamily="34" charset="0"/>
                <a:cs typeface="Arial" panose="020B0604020202020204" pitchFamily="34" charset="0"/>
              </a:rPr>
              <a:t>Problem:</a:t>
            </a:r>
            <a:r>
              <a:rPr lang="en-US" altLang="ko-KR" dirty="0" smtClean="0">
                <a:latin typeface="Arial" panose="020B0604020202020204" pitchFamily="34" charset="0"/>
                <a:cs typeface="Arial" panose="020B0604020202020204" pitchFamily="34" charset="0"/>
              </a:rPr>
              <a:t> Building </a:t>
            </a:r>
            <a:r>
              <a:rPr lang="en-US" altLang="ko-KR" dirty="0">
                <a:latin typeface="Arial" panose="020B0604020202020204" pitchFamily="34" charset="0"/>
                <a:cs typeface="Arial" panose="020B0604020202020204" pitchFamily="34" charset="0"/>
              </a:rPr>
              <a:t>deep learning </a:t>
            </a:r>
            <a:r>
              <a:rPr lang="en-US" altLang="ko-KR" dirty="0" smtClean="0">
                <a:latin typeface="Arial" panose="020B0604020202020204" pitchFamily="34" charset="0"/>
                <a:cs typeface="Arial" panose="020B0604020202020204" pitchFamily="34" charset="0"/>
              </a:rPr>
              <a:t>models </a:t>
            </a:r>
            <a:r>
              <a:rPr lang="en-US" altLang="ko-KR" dirty="0">
                <a:latin typeface="Arial" panose="020B0604020202020204" pitchFamily="34" charset="0"/>
                <a:cs typeface="Arial" panose="020B0604020202020204" pitchFamily="34" charset="0"/>
              </a:rPr>
              <a:t>that automatically classifies whether a chest x-ray image is abnormal or normal without doctors present.</a:t>
            </a:r>
          </a:p>
          <a:p>
            <a:pPr marL="285750" indent="-285750" algn="just">
              <a:spcBef>
                <a:spcPts val="0"/>
              </a:spcBef>
            </a:pPr>
            <a:endParaRPr lang="en-US" altLang="ko-KR" b="1" u="sng" dirty="0" smtClean="0">
              <a:latin typeface="Arial" panose="020B0604020202020204" pitchFamily="34" charset="0"/>
              <a:cs typeface="Arial" panose="020B0604020202020204" pitchFamily="34" charset="0"/>
            </a:endParaRPr>
          </a:p>
          <a:p>
            <a:pPr marL="285750" indent="-285750" algn="just">
              <a:spcBef>
                <a:spcPts val="0"/>
              </a:spcBef>
            </a:pPr>
            <a:r>
              <a:rPr lang="en-US" altLang="ko-KR" b="1" u="sng" dirty="0" smtClean="0">
                <a:latin typeface="Arial" panose="020B0604020202020204" pitchFamily="34" charset="0"/>
                <a:cs typeface="Arial" panose="020B0604020202020204" pitchFamily="34" charset="0"/>
              </a:rPr>
              <a:t>Procedures</a:t>
            </a:r>
            <a:r>
              <a:rPr lang="en-US" altLang="ko-KR" b="1" u="sng"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Ø"/>
            </a:pPr>
            <a:r>
              <a:rPr lang="en-US" altLang="ko-KR" dirty="0">
                <a:latin typeface="Arial" panose="020B0604020202020204" pitchFamily="34" charset="0"/>
                <a:cs typeface="Arial" panose="020B0604020202020204" pitchFamily="34" charset="0"/>
              </a:rPr>
              <a:t>Preprocess the </a:t>
            </a:r>
            <a:r>
              <a:rPr lang="en-US" altLang="ko-KR" dirty="0" smtClean="0">
                <a:latin typeface="Arial" panose="020B0604020202020204" pitchFamily="34" charset="0"/>
                <a:cs typeface="Arial" panose="020B0604020202020204" pitchFamily="34" charset="0"/>
              </a:rPr>
              <a:t>data. </a:t>
            </a:r>
            <a:r>
              <a:rPr lang="en-US" altLang="ko-KR" dirty="0">
                <a:latin typeface="Arial" panose="020B0604020202020204" pitchFamily="34" charset="0"/>
                <a:cs typeface="Arial" panose="020B0604020202020204" pitchFamily="34" charset="0"/>
              </a:rPr>
              <a:t>(edit labels and unified image </a:t>
            </a:r>
            <a:r>
              <a:rPr lang="en-US" altLang="ko-KR" dirty="0" smtClean="0">
                <a:latin typeface="Arial" panose="020B0604020202020204" pitchFamily="34" charset="0"/>
                <a:cs typeface="Arial" panose="020B0604020202020204" pitchFamily="34" charset="0"/>
              </a:rPr>
              <a:t>resolutions.)</a:t>
            </a:r>
            <a:endParaRPr lang="en-US" altLang="ko-K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dirty="0">
                <a:latin typeface="Arial" panose="020B0604020202020204" pitchFamily="34" charset="0"/>
                <a:cs typeface="Arial" panose="020B0604020202020204" pitchFamily="34" charset="0"/>
              </a:rPr>
              <a:t>Implement a basic CNN model using Python with </a:t>
            </a:r>
            <a:r>
              <a:rPr lang="en-US" altLang="ko-KR" dirty="0" err="1" smtClean="0">
                <a:latin typeface="Arial" panose="020B0604020202020204" pitchFamily="34" charset="0"/>
                <a:cs typeface="Arial" panose="020B0604020202020204" pitchFamily="34" charset="0"/>
              </a:rPr>
              <a:t>Pytorch</a:t>
            </a:r>
            <a:r>
              <a:rPr lang="en-US" altLang="ko-KR" dirty="0" smtClean="0">
                <a:latin typeface="Arial" panose="020B0604020202020204" pitchFamily="34" charset="0"/>
                <a:cs typeface="Arial" panose="020B0604020202020204" pitchFamily="34" charset="0"/>
              </a:rPr>
              <a:t>.</a:t>
            </a:r>
            <a:endParaRPr lang="en-US" altLang="ko-K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dirty="0">
                <a:latin typeface="Arial" panose="020B0604020202020204" pitchFamily="34" charset="0"/>
                <a:cs typeface="Arial" panose="020B0604020202020204" pitchFamily="34" charset="0"/>
              </a:rPr>
              <a:t>Use a pre-trained network, </a:t>
            </a:r>
            <a:r>
              <a:rPr lang="en-US" altLang="ko-KR" dirty="0" err="1" smtClean="0">
                <a:latin typeface="Arial" panose="020B0604020202020204" pitchFamily="34" charset="0"/>
                <a:cs typeface="Arial" panose="020B0604020202020204" pitchFamily="34" charset="0"/>
              </a:rPr>
              <a:t>EfficientNet</a:t>
            </a:r>
            <a:r>
              <a:rPr lang="en-US" altLang="ko-KR" dirty="0" smtClean="0">
                <a:latin typeface="Arial" panose="020B0604020202020204" pitchFamily="34" charset="0"/>
                <a:cs typeface="Arial" panose="020B0604020202020204" pitchFamily="34" charset="0"/>
              </a:rPr>
              <a:t>.</a:t>
            </a:r>
            <a:endParaRPr lang="en-US" altLang="ko-KR"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dirty="0">
                <a:latin typeface="Arial" panose="020B0604020202020204" pitchFamily="34" charset="0"/>
                <a:cs typeface="Arial" panose="020B0604020202020204" pitchFamily="34" charset="0"/>
              </a:rPr>
              <a:t>Apply a cost-sensitive learning to the basic CNN and </a:t>
            </a:r>
            <a:r>
              <a:rPr lang="en-US" altLang="ko-KR" dirty="0" err="1" smtClean="0">
                <a:latin typeface="Arial" panose="020B0604020202020204" pitchFamily="34" charset="0"/>
                <a:cs typeface="Arial" panose="020B0604020202020204" pitchFamily="34" charset="0"/>
              </a:rPr>
              <a:t>EfficientNet</a:t>
            </a:r>
            <a:r>
              <a:rPr lang="en-US" altLang="ko-KR" dirty="0" smtClean="0">
                <a:latin typeface="Arial" panose="020B0604020202020204" pitchFamily="34" charset="0"/>
                <a:cs typeface="Arial" panose="020B0604020202020204" pitchFamily="34" charset="0"/>
              </a:rPr>
              <a:t>.</a:t>
            </a:r>
            <a:endParaRPr lang="en-US" altLang="ko-KR" b="1" u="sng" dirty="0" smtClean="0">
              <a:latin typeface="Arial" panose="020B0604020202020204" pitchFamily="34" charset="0"/>
              <a:cs typeface="Arial" panose="020B0604020202020204" pitchFamily="34" charset="0"/>
            </a:endParaRPr>
          </a:p>
          <a:p>
            <a:pPr marL="285750" indent="-285750" algn="just">
              <a:spcBef>
                <a:spcPts val="0"/>
              </a:spcBef>
            </a:pPr>
            <a:endParaRPr lang="en-US" altLang="ko-KR" b="1" u="sng" dirty="0" smtClean="0">
              <a:latin typeface="Arial" panose="020B0604020202020204" pitchFamily="34" charset="0"/>
              <a:cs typeface="Arial" panose="020B0604020202020204" pitchFamily="34" charset="0"/>
            </a:endParaRPr>
          </a:p>
          <a:p>
            <a:pPr marL="285750" indent="-285750" algn="just">
              <a:spcBef>
                <a:spcPts val="0"/>
              </a:spcBef>
            </a:pPr>
            <a:r>
              <a:rPr lang="en-US" altLang="ko-KR" b="1" u="sng" dirty="0" smtClean="0">
                <a:latin typeface="Arial" panose="020B0604020202020204" pitchFamily="34" charset="0"/>
                <a:cs typeface="Arial" panose="020B0604020202020204" pitchFamily="34" charset="0"/>
              </a:rPr>
              <a:t>Data and brief analysis:</a:t>
            </a:r>
            <a:endParaRPr lang="en-US" altLang="ko-KR"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altLang="ko-KR" dirty="0" smtClean="0">
                <a:latin typeface="Arial" panose="020B0604020202020204" pitchFamily="34" charset="0"/>
                <a:cs typeface="Arial" panose="020B0604020202020204" pitchFamily="34" charset="0"/>
              </a:rPr>
              <a:t>The </a:t>
            </a:r>
            <a:r>
              <a:rPr lang="en-US" altLang="ko-KR" dirty="0">
                <a:latin typeface="Arial" panose="020B0604020202020204" pitchFamily="34" charset="0"/>
                <a:cs typeface="Arial" panose="020B0604020202020204" pitchFamily="34" charset="0"/>
              </a:rPr>
              <a:t>basic CNN model showed over 87% </a:t>
            </a:r>
            <a:r>
              <a:rPr lang="en-US" altLang="ko-KR" dirty="0" smtClean="0">
                <a:latin typeface="Arial" panose="020B0604020202020204" pitchFamily="34" charset="0"/>
                <a:cs typeface="Arial" panose="020B0604020202020204" pitchFamily="34" charset="0"/>
              </a:rPr>
              <a:t>accuracy.</a:t>
            </a:r>
          </a:p>
          <a:p>
            <a:pPr marL="285750" indent="-285750" algn="just">
              <a:buFont typeface="Wingdings" panose="05000000000000000000" pitchFamily="2" charset="2"/>
              <a:buChar char="Ø"/>
            </a:pPr>
            <a:r>
              <a:rPr lang="en-US" altLang="ko-KR" dirty="0" smtClean="0">
                <a:latin typeface="Arial" panose="020B0604020202020204" pitchFamily="34" charset="0"/>
                <a:cs typeface="Arial" panose="020B0604020202020204" pitchFamily="34" charset="0"/>
              </a:rPr>
              <a:t>Using </a:t>
            </a:r>
            <a:r>
              <a:rPr lang="en-US" altLang="ko-KR" dirty="0">
                <a:latin typeface="Arial" panose="020B0604020202020204" pitchFamily="34" charset="0"/>
                <a:cs typeface="Arial" panose="020B0604020202020204" pitchFamily="34" charset="0"/>
              </a:rPr>
              <a:t>a pre-trained network, </a:t>
            </a:r>
            <a:r>
              <a:rPr lang="en-US" altLang="ko-KR" dirty="0" err="1">
                <a:latin typeface="Arial" panose="020B0604020202020204" pitchFamily="34" charset="0"/>
                <a:cs typeface="Arial" panose="020B0604020202020204" pitchFamily="34" charset="0"/>
              </a:rPr>
              <a:t>EfficientNet</a:t>
            </a:r>
            <a:r>
              <a:rPr lang="en-US" altLang="ko-KR" dirty="0">
                <a:latin typeface="Arial" panose="020B0604020202020204" pitchFamily="34" charset="0"/>
                <a:cs typeface="Arial" panose="020B0604020202020204" pitchFamily="34" charset="0"/>
              </a:rPr>
              <a:t>, produced over 91% accuracy </a:t>
            </a:r>
            <a:r>
              <a:rPr lang="en-US" altLang="ko-KR" dirty="0" smtClean="0">
                <a:latin typeface="Arial" panose="020B0604020202020204" pitchFamily="34" charset="0"/>
                <a:cs typeface="Arial" panose="020B0604020202020204" pitchFamily="34" charset="0"/>
              </a:rPr>
              <a:t>and </a:t>
            </a:r>
            <a:r>
              <a:rPr lang="en-US" altLang="ko-KR" dirty="0">
                <a:latin typeface="Arial" panose="020B0604020202020204" pitchFamily="34" charset="0"/>
                <a:cs typeface="Arial" panose="020B0604020202020204" pitchFamily="34" charset="0"/>
              </a:rPr>
              <a:t>it is statistically significantly more accurate than the basic CNN model. (p-value &lt; 0.01)</a:t>
            </a:r>
          </a:p>
          <a:p>
            <a:pPr marL="285750" indent="-285750" algn="just">
              <a:buFont typeface="Wingdings" panose="05000000000000000000" pitchFamily="2" charset="2"/>
              <a:buChar char="Ø"/>
            </a:pPr>
            <a:r>
              <a:rPr lang="en-US" altLang="ko-KR" dirty="0">
                <a:latin typeface="Arial" panose="020B0604020202020204" pitchFamily="34" charset="0"/>
                <a:cs typeface="Arial" panose="020B0604020202020204" pitchFamily="34" charset="0"/>
              </a:rPr>
              <a:t>Applying the cost-sensitive learning improved the accuracies a little, but the improvements are NOT statistically significant. (p-value &gt; 0.05</a:t>
            </a:r>
            <a:r>
              <a:rPr lang="en-US" altLang="ko-KR" dirty="0" smtClean="0">
                <a:latin typeface="Arial" panose="020B0604020202020204" pitchFamily="34" charset="0"/>
                <a:cs typeface="Arial" panose="020B0604020202020204" pitchFamily="34" charset="0"/>
              </a:rPr>
              <a:t>)</a:t>
            </a:r>
          </a:p>
          <a:p>
            <a:pPr algn="just"/>
            <a:endParaRPr lang="en-US" i="1" dirty="0">
              <a:latin typeface="Arial" panose="020B0604020202020204" pitchFamily="34" charset="0"/>
              <a:cs typeface="Arial" panose="020B0604020202020204" pitchFamily="34" charset="0"/>
            </a:endParaRPr>
          </a:p>
          <a:p>
            <a:pPr algn="just"/>
            <a:r>
              <a:rPr lang="en-US" b="1" u="sng"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Applying CNN and </a:t>
            </a:r>
            <a:r>
              <a:rPr lang="en-US" dirty="0" err="1">
                <a:latin typeface="Arial" panose="020B0604020202020204" pitchFamily="34" charset="0"/>
                <a:cs typeface="Arial" panose="020B0604020202020204" pitchFamily="34" charset="0"/>
              </a:rPr>
              <a:t>EfficientNet</a:t>
            </a:r>
            <a:r>
              <a:rPr lang="en-US" dirty="0">
                <a:latin typeface="Arial" panose="020B0604020202020204" pitchFamily="34" charset="0"/>
                <a:cs typeface="Arial" panose="020B0604020202020204" pitchFamily="34" charset="0"/>
              </a:rPr>
              <a:t> is effective for prescreening abnormal chest X-ray </a:t>
            </a:r>
            <a:r>
              <a:rPr lang="en-US" dirty="0" smtClean="0">
                <a:latin typeface="Arial" panose="020B0604020202020204" pitchFamily="34" charset="0"/>
                <a:cs typeface="Arial" panose="020B0604020202020204" pitchFamily="34" charset="0"/>
              </a:rPr>
              <a:t>images (p-value &lt; 0.01), </a:t>
            </a:r>
            <a:r>
              <a:rPr lang="en-US" dirty="0">
                <a:latin typeface="Arial" panose="020B0604020202020204" pitchFamily="34" charset="0"/>
                <a:cs typeface="Arial" panose="020B0604020202020204" pitchFamily="34" charset="0"/>
              </a:rPr>
              <a:t>but applying </a:t>
            </a:r>
            <a:r>
              <a:rPr lang="en-US" dirty="0" smtClean="0">
                <a:latin typeface="Arial" panose="020B0604020202020204" pitchFamily="34" charset="0"/>
                <a:cs typeface="Arial" panose="020B0604020202020204" pitchFamily="34" charset="0"/>
              </a:rPr>
              <a:t>cost-sensitive </a:t>
            </a:r>
            <a:r>
              <a:rPr lang="en-US" dirty="0">
                <a:latin typeface="Arial" panose="020B0604020202020204" pitchFamily="34" charset="0"/>
                <a:cs typeface="Arial" panose="020B0604020202020204" pitchFamily="34" charset="0"/>
              </a:rPr>
              <a:t>learning may </a:t>
            </a:r>
            <a:r>
              <a:rPr lang="en-US" dirty="0" smtClean="0">
                <a:latin typeface="Arial" panose="020B0604020202020204" pitchFamily="34" charset="0"/>
                <a:cs typeface="Arial" panose="020B0604020202020204" pitchFamily="34" charset="0"/>
              </a:rPr>
              <a:t>or may not work (p-value &gt; 0.05).</a:t>
            </a:r>
            <a:endParaRPr lang="en-US"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A1E3E54-8316-6746-8C18-4464BB4A7909}"/>
              </a:ext>
            </a:extLst>
          </p:cNvPr>
          <p:cNvSpPr>
            <a:spLocks noGrp="1"/>
          </p:cNvSpPr>
          <p:nvPr>
            <p:ph type="sldNum" sz="quarter" idx="12"/>
          </p:nvPr>
        </p:nvSpPr>
        <p:spPr/>
        <p:txBody>
          <a:bodyPr/>
          <a:lstStyle/>
          <a:p>
            <a:fld id="{612BEAA1-919D-DA45-BAE2-E8146C90BD69}" type="slidenum">
              <a:rPr lang="en-US" smtClean="0"/>
              <a:t>2</a:t>
            </a:fld>
            <a:endParaRPr lang="en-US" dirty="0"/>
          </a:p>
        </p:txBody>
      </p:sp>
      <p:sp>
        <p:nvSpPr>
          <p:cNvPr id="4" name="Title 1">
            <a:extLst>
              <a:ext uri="{FF2B5EF4-FFF2-40B4-BE49-F238E27FC236}">
                <a16:creationId xmlns:a16="http://schemas.microsoft.com/office/drawing/2014/main" id="{C95935B5-A71C-7245-9919-B457DBECF143}"/>
              </a:ext>
            </a:extLst>
          </p:cNvPr>
          <p:cNvSpPr txBox="1">
            <a:spLocks/>
          </p:cNvSpPr>
          <p:nvPr/>
        </p:nvSpPr>
        <p:spPr>
          <a:xfrm>
            <a:off x="3078443" y="133333"/>
            <a:ext cx="5606134" cy="498156"/>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Arial" panose="020B0604020202020204" pitchFamily="34" charset="0"/>
                <a:cs typeface="Arial" panose="020B0604020202020204" pitchFamily="34" charset="0"/>
              </a:rPr>
              <a:t>Abstract</a:t>
            </a:r>
          </a:p>
        </p:txBody>
      </p:sp>
    </p:spTree>
    <p:extLst>
      <p:ext uri="{BB962C8B-B14F-4D97-AF65-F5344CB8AC3E}">
        <p14:creationId xmlns:p14="http://schemas.microsoft.com/office/powerpoint/2010/main" val="2480888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B568C6-C439-1C45-9B7A-56C030C49401}"/>
              </a:ext>
            </a:extLst>
          </p:cNvPr>
          <p:cNvSpPr txBox="1"/>
          <p:nvPr/>
        </p:nvSpPr>
        <p:spPr>
          <a:xfrm>
            <a:off x="225778" y="760027"/>
            <a:ext cx="6728695" cy="6063198"/>
          </a:xfrm>
          <a:prstGeom prst="rect">
            <a:avLst/>
          </a:prstGeom>
          <a:noFill/>
        </p:spPr>
        <p:txBody>
          <a:bodyPr wrap="square">
            <a:spAutoFit/>
          </a:bodyPr>
          <a:lstStyle/>
          <a:p>
            <a:pPr marL="285750" indent="-285750" algn="just">
              <a:spcBef>
                <a:spcPts val="300"/>
              </a:spcBef>
              <a:spcAft>
                <a:spcPts val="300"/>
              </a:spcAft>
              <a:buFont typeface="Arial" panose="020B0604020202020204" pitchFamily="34" charset="0"/>
              <a:buChar char="•"/>
            </a:pPr>
            <a:r>
              <a:rPr lang="en-US" altLang="ko-KR" dirty="0" smtClean="0">
                <a:latin typeface="Arial" panose="020B0604020202020204" pitchFamily="34" charset="0"/>
                <a:cs typeface="Arial" panose="020B0604020202020204" pitchFamily="34" charset="0"/>
              </a:rPr>
              <a:t>Automatic </a:t>
            </a:r>
            <a:r>
              <a:rPr lang="en-US" altLang="ko-KR" dirty="0">
                <a:latin typeface="Arial" panose="020B0604020202020204" pitchFamily="34" charset="0"/>
                <a:cs typeface="Arial" panose="020B0604020202020204" pitchFamily="34" charset="0"/>
              </a:rPr>
              <a:t>diagnosis of lung diseases through chest X-ray images is being actively studied. However, existing deep learning models have difficulties in accurately diagnosing lung diseases due to (1) diversity of diseases and (2) difficulties in accurately locating abnormal regions in X-ray images. For example, the </a:t>
            </a:r>
            <a:r>
              <a:rPr lang="en-US" altLang="ko-KR" dirty="0" smtClean="0">
                <a:latin typeface="Arial" panose="020B0604020202020204" pitchFamily="34" charset="0"/>
                <a:cs typeface="Arial" panose="020B0604020202020204" pitchFamily="34" charset="0"/>
              </a:rPr>
              <a:t>state-of-the-art model showed </a:t>
            </a:r>
            <a:r>
              <a:rPr lang="en-US" altLang="ko-KR" i="1" u="sng" dirty="0">
                <a:latin typeface="Arial" panose="020B0604020202020204" pitchFamily="34" charset="0"/>
                <a:cs typeface="Arial" panose="020B0604020202020204" pitchFamily="34" charset="0"/>
              </a:rPr>
              <a:t>less than 40% </a:t>
            </a:r>
            <a:r>
              <a:rPr lang="en-US" altLang="ko-KR" i="1" u="sng" dirty="0" smtClean="0">
                <a:latin typeface="Arial" panose="020B0604020202020204" pitchFamily="34" charset="0"/>
                <a:cs typeface="Arial" panose="020B0604020202020204" pitchFamily="34" charset="0"/>
              </a:rPr>
              <a:t>accuracy</a:t>
            </a:r>
            <a:r>
              <a:rPr lang="en-US" altLang="ko-KR" dirty="0" smtClean="0">
                <a:latin typeface="Arial" panose="020B0604020202020204" pitchFamily="34" charset="0"/>
                <a:cs typeface="Arial" panose="020B0604020202020204" pitchFamily="34" charset="0"/>
              </a:rPr>
              <a:t> for </a:t>
            </a:r>
            <a:r>
              <a:rPr lang="en-US" altLang="ko-KR" dirty="0">
                <a:latin typeface="Arial" panose="020B0604020202020204" pitchFamily="34" charset="0"/>
                <a:cs typeface="Arial" panose="020B0604020202020204" pitchFamily="34" charset="0"/>
              </a:rPr>
              <a:t>classifying 15 lung </a:t>
            </a:r>
            <a:r>
              <a:rPr lang="en-US" altLang="ko-KR" dirty="0" smtClean="0">
                <a:latin typeface="Arial" panose="020B0604020202020204" pitchFamily="34" charset="0"/>
                <a:cs typeface="Arial" panose="020B0604020202020204" pitchFamily="34" charset="0"/>
              </a:rPr>
              <a:t>diseases on </a:t>
            </a:r>
            <a:r>
              <a:rPr lang="en-US" altLang="ko-KR" dirty="0" err="1" smtClean="0">
                <a:latin typeface="Arial" panose="020B0604020202020204" pitchFamily="34" charset="0"/>
                <a:cs typeface="Arial" panose="020B0604020202020204" pitchFamily="34" charset="0"/>
              </a:rPr>
              <a:t>VinBigData</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(Nguyen et al, 2021) </a:t>
            </a:r>
            <a:r>
              <a:rPr lang="en-US" altLang="ko-KR" dirty="0" smtClean="0">
                <a:latin typeface="Arial" panose="020B0604020202020204" pitchFamily="34" charset="0"/>
                <a:cs typeface="Arial" panose="020B0604020202020204" pitchFamily="34" charset="0"/>
              </a:rPr>
              <a:t>.</a:t>
            </a:r>
            <a:endParaRPr lang="en-US" altLang="ko-KR" dirty="0">
              <a:latin typeface="Arial" panose="020B0604020202020204" pitchFamily="34" charset="0"/>
              <a:cs typeface="Arial" panose="020B0604020202020204" pitchFamily="34" charset="0"/>
            </a:endParaRPr>
          </a:p>
          <a:p>
            <a:pPr marL="285750" indent="-285750" algn="just">
              <a:spcBef>
                <a:spcPts val="300"/>
              </a:spcBef>
              <a:spcAft>
                <a:spcPts val="3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This project is to develop deep learning models that </a:t>
            </a:r>
            <a:r>
              <a:rPr lang="en-US" altLang="ko-KR" i="1" u="sng" dirty="0">
                <a:latin typeface="Arial" panose="020B0604020202020204" pitchFamily="34" charset="0"/>
                <a:cs typeface="Arial" panose="020B0604020202020204" pitchFamily="34" charset="0"/>
              </a:rPr>
              <a:t>detect abnormal chest X-ray images</a:t>
            </a:r>
            <a:r>
              <a:rPr lang="en-US" altLang="ko-KR" dirty="0">
                <a:latin typeface="Arial" panose="020B0604020202020204" pitchFamily="34" charset="0"/>
                <a:cs typeface="Arial" panose="020B0604020202020204" pitchFamily="34" charset="0"/>
              </a:rPr>
              <a:t>, which is easier than classifying 15 different diseases. This model can be used as a prescreening tool in health checkup centers, and </a:t>
            </a:r>
            <a:r>
              <a:rPr lang="en-US" altLang="ko-KR" dirty="0" smtClean="0">
                <a:latin typeface="Arial" panose="020B0604020202020204" pitchFamily="34" charset="0"/>
                <a:cs typeface="Arial" panose="020B0604020202020204" pitchFamily="34" charset="0"/>
              </a:rPr>
              <a:t>the images prescreened </a:t>
            </a:r>
            <a:r>
              <a:rPr lang="en-US" altLang="ko-KR" dirty="0">
                <a:latin typeface="Arial" panose="020B0604020202020204" pitchFamily="34" charset="0"/>
                <a:cs typeface="Arial" panose="020B0604020202020204" pitchFamily="34" charset="0"/>
              </a:rPr>
              <a:t>as abnormal can be sent to hospitals for further inspection.</a:t>
            </a:r>
          </a:p>
          <a:p>
            <a:pPr marL="285750" indent="-285750" algn="just">
              <a:spcBef>
                <a:spcPts val="300"/>
              </a:spcBef>
              <a:spcAft>
                <a:spcPts val="300"/>
              </a:spcAft>
              <a:buFont typeface="Arial" panose="020B0604020202020204" pitchFamily="34" charset="0"/>
              <a:buChar char="•"/>
            </a:pPr>
            <a:r>
              <a:rPr lang="en-US" altLang="ko-KR" dirty="0">
                <a:latin typeface="Arial" panose="020B0604020202020204" pitchFamily="34" charset="0"/>
                <a:cs typeface="Arial" panose="020B0604020202020204" pitchFamily="34" charset="0"/>
              </a:rPr>
              <a:t>I used the chest  X-ray images from </a:t>
            </a:r>
            <a:r>
              <a:rPr lang="en-US" altLang="ko-KR" dirty="0" err="1">
                <a:latin typeface="Arial" panose="020B0604020202020204" pitchFamily="34" charset="0"/>
                <a:cs typeface="Arial" panose="020B0604020202020204" pitchFamily="34" charset="0"/>
              </a:rPr>
              <a:t>VinBigData</a:t>
            </a:r>
            <a:r>
              <a:rPr lang="en-US" altLang="ko-KR" dirty="0">
                <a:latin typeface="Arial" panose="020B0604020202020204" pitchFamily="34" charset="0"/>
                <a:cs typeface="Arial" panose="020B0604020202020204" pitchFamily="34" charset="0"/>
              </a:rPr>
              <a:t> (Nguyen et al, 2021), which contains 15,000 images, each manually labeled into 15 diseases by doctors. I preprocessed the labels into normal or abnormal to build the prescreening models. I used </a:t>
            </a:r>
            <a:r>
              <a:rPr lang="en-US" altLang="ko-KR" dirty="0" smtClean="0">
                <a:latin typeface="Arial" panose="020B0604020202020204" pitchFamily="34" charset="0"/>
                <a:cs typeface="Arial" panose="020B0604020202020204" pitchFamily="34" charset="0"/>
              </a:rPr>
              <a:t>Python and </a:t>
            </a:r>
            <a:r>
              <a:rPr lang="en-US" altLang="ko-KR" dirty="0" err="1" smtClean="0">
                <a:latin typeface="Arial" panose="020B0604020202020204" pitchFamily="34" charset="0"/>
                <a:cs typeface="Arial" panose="020B0604020202020204" pitchFamily="34" charset="0"/>
              </a:rPr>
              <a:t>Pytorch</a:t>
            </a:r>
            <a:r>
              <a:rPr lang="en-US" altLang="ko-KR" dirty="0" smtClean="0">
                <a:latin typeface="Arial" panose="020B0604020202020204" pitchFamily="34" charset="0"/>
                <a:cs typeface="Arial" panose="020B0604020202020204" pitchFamily="34" charset="0"/>
              </a:rPr>
              <a:t> </a:t>
            </a:r>
            <a:r>
              <a:rPr lang="en-US" altLang="ko-KR" dirty="0">
                <a:latin typeface="Arial" panose="020B0604020202020204" pitchFamily="34" charset="0"/>
                <a:cs typeface="Arial" panose="020B0604020202020204" pitchFamily="34" charset="0"/>
              </a:rPr>
              <a:t>library </a:t>
            </a:r>
            <a:r>
              <a:rPr lang="en-US" altLang="ko-KR" dirty="0" smtClean="0">
                <a:latin typeface="Arial" panose="020B0604020202020204" pitchFamily="34" charset="0"/>
                <a:cs typeface="Arial" panose="020B0604020202020204" pitchFamily="34" charset="0"/>
              </a:rPr>
              <a:t>for </a:t>
            </a:r>
            <a:r>
              <a:rPr lang="en-US" altLang="ko-KR" dirty="0">
                <a:latin typeface="Arial" panose="020B0604020202020204" pitchFamily="34" charset="0"/>
                <a:cs typeface="Arial" panose="020B0604020202020204" pitchFamily="34" charset="0"/>
              </a:rPr>
              <a:t>implementation and used a Linux machine with NVIDIA RTX3090 GPU for </a:t>
            </a:r>
            <a:r>
              <a:rPr lang="en-US" altLang="ko-KR" dirty="0" smtClean="0">
                <a:latin typeface="Arial" panose="020B0604020202020204" pitchFamily="34" charset="0"/>
                <a:cs typeface="Arial" panose="020B0604020202020204" pitchFamily="34" charset="0"/>
              </a:rPr>
              <a:t>training </a:t>
            </a:r>
            <a:r>
              <a:rPr lang="en-US" altLang="ko-KR" dirty="0">
                <a:latin typeface="Arial" panose="020B0604020202020204" pitchFamily="34" charset="0"/>
                <a:cs typeface="Arial" panose="020B0604020202020204" pitchFamily="34" charset="0"/>
              </a:rPr>
              <a:t>deep learning models.</a:t>
            </a:r>
          </a:p>
        </p:txBody>
      </p:sp>
      <p:sp>
        <p:nvSpPr>
          <p:cNvPr id="2" name="Slide Number Placeholder 1">
            <a:extLst>
              <a:ext uri="{FF2B5EF4-FFF2-40B4-BE49-F238E27FC236}">
                <a16:creationId xmlns:a16="http://schemas.microsoft.com/office/drawing/2014/main" id="{24DAA06B-92FF-564C-9BA2-12E97B418964}"/>
              </a:ext>
            </a:extLst>
          </p:cNvPr>
          <p:cNvSpPr>
            <a:spLocks noGrp="1"/>
          </p:cNvSpPr>
          <p:nvPr>
            <p:ph type="sldNum" sz="quarter" idx="12"/>
          </p:nvPr>
        </p:nvSpPr>
        <p:spPr/>
        <p:txBody>
          <a:bodyPr/>
          <a:lstStyle/>
          <a:p>
            <a:fld id="{612BEAA1-919D-DA45-BAE2-E8146C90BD69}" type="slidenum">
              <a:rPr lang="en-US" smtClean="0"/>
              <a:t>3</a:t>
            </a:fld>
            <a:endParaRPr lang="en-US" dirty="0"/>
          </a:p>
        </p:txBody>
      </p:sp>
      <p:sp>
        <p:nvSpPr>
          <p:cNvPr id="4" name="Title 1">
            <a:extLst>
              <a:ext uri="{FF2B5EF4-FFF2-40B4-BE49-F238E27FC236}">
                <a16:creationId xmlns:a16="http://schemas.microsoft.com/office/drawing/2014/main" id="{8EA133FB-2E32-314F-94CE-7F03693980CC}"/>
              </a:ext>
            </a:extLst>
          </p:cNvPr>
          <p:cNvSpPr txBox="1">
            <a:spLocks/>
          </p:cNvSpPr>
          <p:nvPr/>
        </p:nvSpPr>
        <p:spPr>
          <a:xfrm>
            <a:off x="1891077" y="181994"/>
            <a:ext cx="8675370" cy="4981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Arial" panose="020B0604020202020204" pitchFamily="34" charset="0"/>
                <a:cs typeface="Arial" panose="020B0604020202020204" pitchFamily="34" charset="0"/>
              </a:rPr>
              <a:t>Introduction (Background Research</a:t>
            </a:r>
            <a:r>
              <a:rPr lang="en-US" sz="2400" b="1" dirty="0" smtClean="0">
                <a:latin typeface="Arial" panose="020B0604020202020204" pitchFamily="34" charset="0"/>
                <a:cs typeface="Arial" panose="020B0604020202020204" pitchFamily="34" charset="0"/>
              </a:rPr>
              <a:t>)</a:t>
            </a:r>
            <a:endParaRPr lang="en-US" sz="1600" i="1"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9317480" y="4375079"/>
            <a:ext cx="1518407" cy="461665"/>
          </a:xfrm>
          <a:prstGeom prst="rect">
            <a:avLst/>
          </a:prstGeom>
          <a:noFill/>
        </p:spPr>
        <p:txBody>
          <a:bodyPr wrap="square" rtlCol="0">
            <a:spAutoFit/>
          </a:bodyPr>
          <a:lstStyle/>
          <a:p>
            <a:r>
              <a:rPr lang="en-US" altLang="ko-KR" sz="2400" b="1" dirty="0" smtClean="0">
                <a:solidFill>
                  <a:srgbClr val="002060"/>
                </a:solidFill>
              </a:rPr>
              <a:t>Abnormal</a:t>
            </a:r>
            <a:endParaRPr lang="ko-KR" altLang="en-US" sz="2400" b="1" dirty="0">
              <a:solidFill>
                <a:srgbClr val="002060"/>
              </a:solidFill>
            </a:endParaRPr>
          </a:p>
        </p:txBody>
      </p:sp>
      <p:sp>
        <p:nvSpPr>
          <p:cNvPr id="12" name="TextBox 11"/>
          <p:cNvSpPr txBox="1"/>
          <p:nvPr/>
        </p:nvSpPr>
        <p:spPr>
          <a:xfrm>
            <a:off x="9317480" y="5565730"/>
            <a:ext cx="1248967" cy="461665"/>
          </a:xfrm>
          <a:prstGeom prst="rect">
            <a:avLst/>
          </a:prstGeom>
          <a:noFill/>
        </p:spPr>
        <p:txBody>
          <a:bodyPr wrap="square" rtlCol="0">
            <a:spAutoFit/>
          </a:bodyPr>
          <a:lstStyle/>
          <a:p>
            <a:r>
              <a:rPr lang="en-US" altLang="ko-KR" sz="2400" b="1" dirty="0" smtClean="0">
                <a:solidFill>
                  <a:srgbClr val="002060"/>
                </a:solidFill>
              </a:rPr>
              <a:t>Normal</a:t>
            </a:r>
            <a:endParaRPr lang="ko-KR" altLang="en-US" sz="2400" b="1" dirty="0">
              <a:solidFill>
                <a:srgbClr val="002060"/>
              </a:solidFill>
            </a:endParaRPr>
          </a:p>
        </p:txBody>
      </p:sp>
      <p:pic>
        <p:nvPicPr>
          <p:cNvPr id="13" name="그림 12" descr="C:\Users\Jaime\Documents\NetSarang Computer\7\Xftp\Temporary\1c2621f624311e2ab55fb909b3b53d19.png"/>
          <p:cNvPicPr/>
          <p:nvPr/>
        </p:nvPicPr>
        <p:blipFill>
          <a:blip r:embed="rId3">
            <a:extLst>
              <a:ext uri="{28A0092B-C50C-407E-A947-70E740481C1C}">
                <a14:useLocalDpi xmlns:a14="http://schemas.microsoft.com/office/drawing/2010/main" val="0"/>
              </a:ext>
            </a:extLst>
          </a:blip>
          <a:srcRect/>
          <a:stretch>
            <a:fillRect/>
          </a:stretch>
        </p:blipFill>
        <p:spPr bwMode="auto">
          <a:xfrm>
            <a:off x="7181291" y="1733454"/>
            <a:ext cx="1132055" cy="1277273"/>
          </a:xfrm>
          <a:prstGeom prst="rect">
            <a:avLst/>
          </a:prstGeom>
          <a:noFill/>
          <a:ln>
            <a:noFill/>
          </a:ln>
        </p:spPr>
      </p:pic>
      <p:sp>
        <p:nvSpPr>
          <p:cNvPr id="14" name="왼쪽 중괄호 13"/>
          <p:cNvSpPr/>
          <p:nvPr/>
        </p:nvSpPr>
        <p:spPr>
          <a:xfrm>
            <a:off x="8488205" y="1060009"/>
            <a:ext cx="795647" cy="27176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15" name="TextBox 14"/>
          <p:cNvSpPr txBox="1"/>
          <p:nvPr/>
        </p:nvSpPr>
        <p:spPr>
          <a:xfrm>
            <a:off x="9317480" y="891175"/>
            <a:ext cx="1711354" cy="3108543"/>
          </a:xfrm>
          <a:prstGeom prst="rect">
            <a:avLst/>
          </a:prstGeom>
          <a:noFill/>
        </p:spPr>
        <p:txBody>
          <a:bodyPr wrap="square" rtlCol="0">
            <a:spAutoFit/>
          </a:bodyPr>
          <a:lstStyle/>
          <a:p>
            <a:r>
              <a:rPr lang="en-US" altLang="ko-KR" sz="1400" dirty="0" smtClean="0"/>
              <a:t>Aortic enlargement</a:t>
            </a:r>
          </a:p>
          <a:p>
            <a:r>
              <a:rPr lang="en-US" altLang="ko-KR" sz="1400" dirty="0" smtClean="0"/>
              <a:t>Cardiomegaly</a:t>
            </a:r>
          </a:p>
          <a:p>
            <a:r>
              <a:rPr lang="en-US" altLang="ko-KR" sz="1400" dirty="0" smtClean="0"/>
              <a:t>Pleural thickening</a:t>
            </a:r>
          </a:p>
          <a:p>
            <a:r>
              <a:rPr lang="en-US" altLang="ko-KR" sz="1400" dirty="0" smtClean="0"/>
              <a:t>Pulmonary fibrosis</a:t>
            </a:r>
          </a:p>
          <a:p>
            <a:r>
              <a:rPr lang="en-US" altLang="ko-KR" sz="1400" dirty="0" smtClean="0"/>
              <a:t>Nodule/Mass</a:t>
            </a:r>
          </a:p>
          <a:p>
            <a:r>
              <a:rPr lang="en-US" altLang="ko-KR" sz="1400" dirty="0" smtClean="0"/>
              <a:t>Lung Opacity</a:t>
            </a:r>
          </a:p>
          <a:p>
            <a:r>
              <a:rPr lang="en-US" altLang="ko-KR" sz="1400" dirty="0" smtClean="0"/>
              <a:t>Pleural effusion</a:t>
            </a:r>
          </a:p>
          <a:p>
            <a:r>
              <a:rPr lang="en-US" altLang="ko-KR" sz="1400" dirty="0" smtClean="0"/>
              <a:t>Other lesion</a:t>
            </a:r>
          </a:p>
          <a:p>
            <a:r>
              <a:rPr lang="en-US" altLang="ko-KR" sz="1400" dirty="0" smtClean="0"/>
              <a:t>Infiltration</a:t>
            </a:r>
          </a:p>
          <a:p>
            <a:r>
              <a:rPr lang="en-US" altLang="ko-KR" sz="1400" dirty="0" smtClean="0"/>
              <a:t>ILD</a:t>
            </a:r>
          </a:p>
          <a:p>
            <a:r>
              <a:rPr lang="en-US" altLang="ko-KR" sz="1400" dirty="0" smtClean="0"/>
              <a:t>Calcification</a:t>
            </a:r>
          </a:p>
          <a:p>
            <a:r>
              <a:rPr lang="en-US" altLang="ko-KR" sz="1400" dirty="0" smtClean="0"/>
              <a:t>Consolidation</a:t>
            </a:r>
          </a:p>
          <a:p>
            <a:r>
              <a:rPr lang="en-US" altLang="ko-KR" sz="1400" dirty="0" smtClean="0"/>
              <a:t>Atelectasis</a:t>
            </a:r>
          </a:p>
          <a:p>
            <a:r>
              <a:rPr lang="en-US" altLang="ko-KR" sz="1400" dirty="0" smtClean="0"/>
              <a:t>Pneumothorax</a:t>
            </a:r>
          </a:p>
        </p:txBody>
      </p:sp>
      <p:pic>
        <p:nvPicPr>
          <p:cNvPr id="16" name="그림 15" descr="C:\Users\Jaime\Documents\NetSarang Computer\7\Xftp\Temporary\1c2621f624311e2ab55fb909b3b53d19.png"/>
          <p:cNvPicPr/>
          <p:nvPr/>
        </p:nvPicPr>
        <p:blipFill>
          <a:blip r:embed="rId3">
            <a:extLst>
              <a:ext uri="{28A0092B-C50C-407E-A947-70E740481C1C}">
                <a14:useLocalDpi xmlns:a14="http://schemas.microsoft.com/office/drawing/2010/main" val="0"/>
              </a:ext>
            </a:extLst>
          </a:blip>
          <a:srcRect/>
          <a:stretch>
            <a:fillRect/>
          </a:stretch>
        </p:blipFill>
        <p:spPr bwMode="auto">
          <a:xfrm>
            <a:off x="7181291" y="4519290"/>
            <a:ext cx="1132055" cy="1277273"/>
          </a:xfrm>
          <a:prstGeom prst="rect">
            <a:avLst/>
          </a:prstGeom>
          <a:noFill/>
          <a:ln>
            <a:noFill/>
          </a:ln>
        </p:spPr>
      </p:pic>
      <p:sp>
        <p:nvSpPr>
          <p:cNvPr id="17" name="왼쪽 중괄호 16"/>
          <p:cNvSpPr/>
          <p:nvPr/>
        </p:nvSpPr>
        <p:spPr>
          <a:xfrm>
            <a:off x="8489585" y="4605912"/>
            <a:ext cx="795647" cy="1190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 name="TextBox 2"/>
          <p:cNvSpPr txBox="1"/>
          <p:nvPr/>
        </p:nvSpPr>
        <p:spPr>
          <a:xfrm>
            <a:off x="10766626" y="1648815"/>
            <a:ext cx="924169" cy="1446550"/>
          </a:xfrm>
          <a:prstGeom prst="rect">
            <a:avLst/>
          </a:prstGeom>
          <a:noFill/>
        </p:spPr>
        <p:txBody>
          <a:bodyPr wrap="square" rtlCol="0">
            <a:spAutoFit/>
          </a:bodyPr>
          <a:lstStyle/>
          <a:p>
            <a:pPr algn="ctr"/>
            <a:r>
              <a:rPr lang="en-US" altLang="ko-KR" sz="8800" dirty="0" smtClean="0">
                <a:solidFill>
                  <a:srgbClr val="FF0000"/>
                </a:solidFill>
              </a:rPr>
              <a:t>X</a:t>
            </a:r>
            <a:endParaRPr lang="ko-KR" altLang="en-US" sz="8800" dirty="0">
              <a:solidFill>
                <a:srgbClr val="FF0000"/>
              </a:solidFill>
            </a:endParaRPr>
          </a:p>
        </p:txBody>
      </p:sp>
      <p:sp>
        <p:nvSpPr>
          <p:cNvPr id="19" name="TextBox 18"/>
          <p:cNvSpPr txBox="1"/>
          <p:nvPr/>
        </p:nvSpPr>
        <p:spPr>
          <a:xfrm>
            <a:off x="10767575" y="4342850"/>
            <a:ext cx="924169" cy="1446550"/>
          </a:xfrm>
          <a:prstGeom prst="rect">
            <a:avLst/>
          </a:prstGeom>
          <a:noFill/>
        </p:spPr>
        <p:txBody>
          <a:bodyPr wrap="square" rtlCol="0">
            <a:spAutoFit/>
          </a:bodyPr>
          <a:lstStyle/>
          <a:p>
            <a:pPr algn="ctr"/>
            <a:r>
              <a:rPr lang="en-US" altLang="ko-KR" sz="8800" dirty="0" smtClean="0">
                <a:solidFill>
                  <a:srgbClr val="FF0000"/>
                </a:solidFill>
              </a:rPr>
              <a:t>O</a:t>
            </a:r>
            <a:endParaRPr lang="ko-KR" altLang="en-US" sz="8800" dirty="0">
              <a:solidFill>
                <a:srgbClr val="FF0000"/>
              </a:solidFill>
            </a:endParaRPr>
          </a:p>
        </p:txBody>
      </p:sp>
    </p:spTree>
    <p:extLst>
      <p:ext uri="{BB962C8B-B14F-4D97-AF65-F5344CB8AC3E}">
        <p14:creationId xmlns:p14="http://schemas.microsoft.com/office/powerpoint/2010/main" val="2877611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7C542-37DE-304B-9351-6F17433283CB}"/>
              </a:ext>
            </a:extLst>
          </p:cNvPr>
          <p:cNvSpPr>
            <a:spLocks noGrp="1"/>
          </p:cNvSpPr>
          <p:nvPr>
            <p:ph type="sldNum" sz="quarter" idx="12"/>
          </p:nvPr>
        </p:nvSpPr>
        <p:spPr/>
        <p:txBody>
          <a:bodyPr/>
          <a:lstStyle/>
          <a:p>
            <a:fld id="{612BEAA1-919D-DA45-BAE2-E8146C90BD69}" type="slidenum">
              <a:rPr lang="en-US" smtClean="0"/>
              <a:t>4</a:t>
            </a:fld>
            <a:endParaRPr lang="en-US" dirty="0"/>
          </a:p>
        </p:txBody>
      </p:sp>
      <p:sp>
        <p:nvSpPr>
          <p:cNvPr id="10" name="TextBox 9">
            <a:extLst>
              <a:ext uri="{FF2B5EF4-FFF2-40B4-BE49-F238E27FC236}">
                <a16:creationId xmlns:a16="http://schemas.microsoft.com/office/drawing/2014/main" id="{F038DD27-C7E8-7F44-B410-62539A8CD3D4}"/>
              </a:ext>
            </a:extLst>
          </p:cNvPr>
          <p:cNvSpPr txBox="1"/>
          <p:nvPr/>
        </p:nvSpPr>
        <p:spPr>
          <a:xfrm>
            <a:off x="285226" y="749837"/>
            <a:ext cx="11568418" cy="2031325"/>
          </a:xfrm>
          <a:prstGeom prst="rect">
            <a:avLst/>
          </a:prstGeom>
          <a:noFill/>
        </p:spPr>
        <p:txBody>
          <a:bodyPr wrap="square" rtlCol="0">
            <a:spAutoFit/>
          </a:bodyPr>
          <a:lstStyle/>
          <a:p>
            <a:pPr marL="285750" indent="-285750" algn="just">
              <a:buFont typeface="Arial" panose="020B0604020202020204" pitchFamily="34" charset="0"/>
              <a:buChar char="•"/>
            </a:pPr>
            <a:r>
              <a:rPr lang="en-US" altLang="ko-KR" dirty="0" smtClean="0">
                <a:latin typeface="Arial" panose="020B0604020202020204" pitchFamily="34" charset="0"/>
                <a:ea typeface="Times New Roman"/>
                <a:cs typeface="Arial" panose="020B0604020202020204" pitchFamily="34" charset="0"/>
                <a:sym typeface="Times New Roman"/>
              </a:rPr>
              <a:t>I first used </a:t>
            </a:r>
            <a:r>
              <a:rPr lang="en-US" altLang="ko-KR" b="1" dirty="0">
                <a:latin typeface="Arial" panose="020B0604020202020204" pitchFamily="34" charset="0"/>
                <a:ea typeface="Times New Roman"/>
                <a:cs typeface="Arial" panose="020B0604020202020204" pitchFamily="34" charset="0"/>
                <a:sym typeface="Times New Roman"/>
              </a:rPr>
              <a:t>Convolutional Neural Network (CNN) (</a:t>
            </a:r>
            <a:r>
              <a:rPr lang="en-US" altLang="ko-KR" b="1" dirty="0" err="1">
                <a:latin typeface="Arial" panose="020B0604020202020204" pitchFamily="34" charset="0"/>
                <a:ea typeface="Times New Roman"/>
                <a:cs typeface="Arial" panose="020B0604020202020204" pitchFamily="34" charset="0"/>
                <a:sym typeface="Times New Roman"/>
              </a:rPr>
              <a:t>LeCun</a:t>
            </a:r>
            <a:r>
              <a:rPr lang="en-US" altLang="ko-KR" b="1" dirty="0">
                <a:latin typeface="Arial" panose="020B0604020202020204" pitchFamily="34" charset="0"/>
                <a:ea typeface="Times New Roman"/>
                <a:cs typeface="Arial" panose="020B0604020202020204" pitchFamily="34" charset="0"/>
                <a:sym typeface="Times New Roman"/>
              </a:rPr>
              <a:t> et al, 1989</a:t>
            </a:r>
            <a:r>
              <a:rPr lang="en-US" altLang="ko-KR" b="1" dirty="0" smtClean="0">
                <a:latin typeface="Arial" panose="020B0604020202020204" pitchFamily="34" charset="0"/>
                <a:ea typeface="Times New Roman"/>
                <a:cs typeface="Arial" panose="020B0604020202020204" pitchFamily="34" charset="0"/>
                <a:sym typeface="Times New Roman"/>
              </a:rPr>
              <a:t>)</a:t>
            </a:r>
            <a:r>
              <a:rPr lang="en-US" altLang="ko-KR" dirty="0" smtClean="0">
                <a:latin typeface="Arial" panose="020B0604020202020204" pitchFamily="34" charset="0"/>
                <a:ea typeface="Times New Roman"/>
                <a:cs typeface="Arial" panose="020B0604020202020204" pitchFamily="34" charset="0"/>
                <a:sym typeface="Times New Roman"/>
              </a:rPr>
              <a:t> to build the model, because CNN is known to be effective for image recognition. After that, I tried two things to further improve the accuracy.</a:t>
            </a:r>
          </a:p>
          <a:p>
            <a:pPr marL="285750" indent="-285750" algn="just">
              <a:buFont typeface="Arial" panose="020B0604020202020204" pitchFamily="34" charset="0"/>
              <a:buChar char="•"/>
            </a:pPr>
            <a:r>
              <a:rPr lang="en-US" altLang="ko-KR" dirty="0" smtClean="0">
                <a:latin typeface="Arial" panose="020B0604020202020204" pitchFamily="34" charset="0"/>
                <a:ea typeface="Times New Roman"/>
                <a:cs typeface="Arial" panose="020B0604020202020204" pitchFamily="34" charset="0"/>
                <a:sym typeface="Times New Roman"/>
              </a:rPr>
              <a:t>First, I used a pre-trained network, </a:t>
            </a:r>
            <a:r>
              <a:rPr lang="en-US" altLang="ko-KR" b="1" dirty="0" err="1" smtClean="0">
                <a:latin typeface="Arial" panose="020B0604020202020204" pitchFamily="34" charset="0"/>
                <a:ea typeface="Times New Roman"/>
                <a:cs typeface="Arial" panose="020B0604020202020204" pitchFamily="34" charset="0"/>
                <a:sym typeface="Times New Roman"/>
              </a:rPr>
              <a:t>EfficientNet</a:t>
            </a:r>
            <a:r>
              <a:rPr lang="en-US" altLang="ko-KR" b="1" dirty="0" smtClean="0">
                <a:latin typeface="Arial" panose="020B0604020202020204" pitchFamily="34" charset="0"/>
                <a:ea typeface="Times New Roman"/>
                <a:cs typeface="Arial" panose="020B0604020202020204" pitchFamily="34" charset="0"/>
                <a:sym typeface="Times New Roman"/>
              </a:rPr>
              <a:t> </a:t>
            </a:r>
            <a:r>
              <a:rPr lang="en-US" altLang="ko-KR" b="1" dirty="0">
                <a:latin typeface="Arial" panose="020B0604020202020204" pitchFamily="34" charset="0"/>
                <a:ea typeface="Times New Roman"/>
                <a:cs typeface="Arial" panose="020B0604020202020204" pitchFamily="34" charset="0"/>
                <a:sym typeface="Times New Roman"/>
              </a:rPr>
              <a:t>(Tan &amp; Le, 2019)</a:t>
            </a:r>
            <a:r>
              <a:rPr lang="en-US" altLang="ko-KR" dirty="0">
                <a:latin typeface="Arial" panose="020B0604020202020204" pitchFamily="34" charset="0"/>
                <a:ea typeface="Times New Roman"/>
                <a:cs typeface="Arial" panose="020B0604020202020204" pitchFamily="34" charset="0"/>
                <a:sym typeface="Times New Roman"/>
              </a:rPr>
              <a:t>, </a:t>
            </a:r>
            <a:r>
              <a:rPr lang="en-US" altLang="ko-KR" dirty="0" smtClean="0">
                <a:latin typeface="Arial" panose="020B0604020202020204" pitchFamily="34" charset="0"/>
                <a:ea typeface="Times New Roman"/>
                <a:cs typeface="Arial" panose="020B0604020202020204" pitchFamily="34" charset="0"/>
                <a:sym typeface="Times New Roman"/>
              </a:rPr>
              <a:t>and trained the chest X-ray images over this network. </a:t>
            </a:r>
            <a:r>
              <a:rPr lang="en-US" altLang="ko-KR" dirty="0" err="1" smtClean="0">
                <a:latin typeface="Arial" panose="020B0604020202020204" pitchFamily="34" charset="0"/>
                <a:ea typeface="Times New Roman"/>
                <a:cs typeface="Arial" panose="020B0604020202020204" pitchFamily="34" charset="0"/>
                <a:sym typeface="Times New Roman"/>
              </a:rPr>
              <a:t>EfficientNet</a:t>
            </a:r>
            <a:r>
              <a:rPr lang="en-US" altLang="ko-KR" dirty="0" smtClean="0">
                <a:latin typeface="Arial" panose="020B0604020202020204" pitchFamily="34" charset="0"/>
                <a:ea typeface="Times New Roman"/>
                <a:cs typeface="Arial" panose="020B0604020202020204" pitchFamily="34" charset="0"/>
                <a:sym typeface="Times New Roman"/>
              </a:rPr>
              <a:t> is a recently published and increasingly popular pre-trained network.</a:t>
            </a:r>
          </a:p>
          <a:p>
            <a:pPr marL="285750" indent="-285750" algn="just">
              <a:buFont typeface="Arial" panose="020B0604020202020204" pitchFamily="34" charset="0"/>
              <a:buChar char="•"/>
            </a:pPr>
            <a:r>
              <a:rPr lang="en-US" altLang="ko-KR" dirty="0" smtClean="0">
                <a:latin typeface="Arial" panose="020B0604020202020204" pitchFamily="34" charset="0"/>
                <a:ea typeface="Times New Roman"/>
                <a:cs typeface="Arial" panose="020B0604020202020204" pitchFamily="34" charset="0"/>
                <a:sym typeface="Times New Roman"/>
              </a:rPr>
              <a:t>Next, I tried a </a:t>
            </a:r>
            <a:r>
              <a:rPr lang="en-US" altLang="ko-KR" b="1" dirty="0" smtClean="0">
                <a:latin typeface="Arial" panose="020B0604020202020204" pitchFamily="34" charset="0"/>
                <a:ea typeface="Times New Roman"/>
                <a:cs typeface="Arial" panose="020B0604020202020204" pitchFamily="34" charset="0"/>
                <a:sym typeface="Times New Roman"/>
              </a:rPr>
              <a:t>cost-sensitive learning </a:t>
            </a:r>
            <a:r>
              <a:rPr lang="en-US" altLang="ko-KR" b="1" dirty="0">
                <a:solidFill>
                  <a:srgbClr val="000000"/>
                </a:solidFill>
                <a:latin typeface="Arial"/>
              </a:rPr>
              <a:t>(Lin et al, 2017</a:t>
            </a:r>
            <a:r>
              <a:rPr lang="en-US" altLang="ko-KR" b="1" dirty="0" smtClean="0">
                <a:solidFill>
                  <a:srgbClr val="000000"/>
                </a:solidFill>
                <a:latin typeface="Arial"/>
              </a:rPr>
              <a:t>)</a:t>
            </a:r>
            <a:r>
              <a:rPr lang="en-US" altLang="ko-KR" dirty="0" smtClean="0">
                <a:solidFill>
                  <a:srgbClr val="000000"/>
                </a:solidFill>
                <a:latin typeface="Arial"/>
              </a:rPr>
              <a:t> </a:t>
            </a:r>
            <a:r>
              <a:rPr lang="en-US" altLang="ko-KR" dirty="0" smtClean="0">
                <a:latin typeface="Arial" panose="020B0604020202020204" pitchFamily="34" charset="0"/>
                <a:ea typeface="Times New Roman"/>
                <a:cs typeface="Arial" panose="020B0604020202020204" pitchFamily="34" charset="0"/>
                <a:sym typeface="Times New Roman"/>
              </a:rPr>
              <a:t>to </a:t>
            </a:r>
            <a:r>
              <a:rPr lang="en-US" altLang="ko-KR" dirty="0">
                <a:latin typeface="Arial" panose="020B0604020202020204" pitchFamily="34" charset="0"/>
                <a:ea typeface="Times New Roman"/>
                <a:cs typeface="Arial" panose="020B0604020202020204" pitchFamily="34" charset="0"/>
                <a:sym typeface="Times New Roman"/>
              </a:rPr>
              <a:t>reduce the bias toward </a:t>
            </a:r>
            <a:r>
              <a:rPr lang="en-US" altLang="ko-KR" dirty="0" smtClean="0">
                <a:latin typeface="Arial" panose="020B0604020202020204" pitchFamily="34" charset="0"/>
                <a:ea typeface="Times New Roman"/>
                <a:cs typeface="Arial" panose="020B0604020202020204" pitchFamily="34" charset="0"/>
                <a:sym typeface="Times New Roman"/>
              </a:rPr>
              <a:t>normal. Note that there are much </a:t>
            </a:r>
            <a:r>
              <a:rPr lang="en-US" altLang="ko-KR" dirty="0">
                <a:latin typeface="Arial" panose="020B0604020202020204" pitchFamily="34" charset="0"/>
                <a:ea typeface="Times New Roman"/>
                <a:cs typeface="Arial" panose="020B0604020202020204" pitchFamily="34" charset="0"/>
                <a:sym typeface="Times New Roman"/>
              </a:rPr>
              <a:t>more </a:t>
            </a:r>
            <a:r>
              <a:rPr lang="en-US" altLang="ko-KR" dirty="0" smtClean="0">
                <a:latin typeface="Arial" panose="020B0604020202020204" pitchFamily="34" charset="0"/>
                <a:ea typeface="Times New Roman"/>
                <a:cs typeface="Arial" panose="020B0604020202020204" pitchFamily="34" charset="0"/>
                <a:sym typeface="Times New Roman"/>
              </a:rPr>
              <a:t>normal images than </a:t>
            </a:r>
            <a:r>
              <a:rPr lang="en-US" altLang="ko-KR" dirty="0">
                <a:latin typeface="Arial" panose="020B0604020202020204" pitchFamily="34" charset="0"/>
                <a:ea typeface="Times New Roman"/>
                <a:cs typeface="Arial" panose="020B0604020202020204" pitchFamily="34" charset="0"/>
                <a:sym typeface="Times New Roman"/>
              </a:rPr>
              <a:t>abnormal images in </a:t>
            </a:r>
            <a:r>
              <a:rPr lang="en-US" altLang="ko-KR" dirty="0" smtClean="0">
                <a:latin typeface="Arial" panose="020B0604020202020204" pitchFamily="34" charset="0"/>
                <a:ea typeface="Times New Roman"/>
                <a:cs typeface="Arial" panose="020B0604020202020204" pitchFamily="34" charset="0"/>
                <a:sym typeface="Times New Roman"/>
              </a:rPr>
              <a:t>practice, so the model could be easily biased toward normal if trained without caution.</a:t>
            </a:r>
            <a:endParaRPr lang="en-US" sz="1600" b="1" dirty="0">
              <a:solidFill>
                <a:srgbClr val="FF000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560F4F4-DEE9-CE40-9882-396B11EC4CE4}"/>
              </a:ext>
            </a:extLst>
          </p:cNvPr>
          <p:cNvSpPr/>
          <p:nvPr/>
        </p:nvSpPr>
        <p:spPr>
          <a:xfrm>
            <a:off x="993423" y="137182"/>
            <a:ext cx="9606844" cy="461665"/>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The Engineering Solution, Prototype/Model to be tested.</a:t>
            </a:r>
            <a:endParaRPr lang="en-US" sz="2400" dirty="0">
              <a:latin typeface="Arial" panose="020B0604020202020204" pitchFamily="34" charset="0"/>
              <a:cs typeface="Arial" panose="020B0604020202020204" pitchFamily="34" charset="0"/>
            </a:endParaRPr>
          </a:p>
        </p:txBody>
      </p:sp>
      <p:pic>
        <p:nvPicPr>
          <p:cNvPr id="5" name="그림 4"/>
          <p:cNvPicPr>
            <a:picLocks noChangeAspect="1"/>
          </p:cNvPicPr>
          <p:nvPr/>
        </p:nvPicPr>
        <p:blipFill>
          <a:blip r:embed="rId3"/>
          <a:stretch>
            <a:fillRect/>
          </a:stretch>
        </p:blipFill>
        <p:spPr>
          <a:xfrm>
            <a:off x="4248557" y="4629398"/>
            <a:ext cx="2769657" cy="1846438"/>
          </a:xfrm>
          <a:prstGeom prst="rect">
            <a:avLst/>
          </a:prstGeom>
        </p:spPr>
      </p:pic>
      <p:pic>
        <p:nvPicPr>
          <p:cNvPr id="6" name="그림 5" descr="C:\Users\Jaime\Documents\NetSarang Computer\7\Xftp\Temporary\1c2621f624311e2ab55fb909b3b53d19.png"/>
          <p:cNvPicPr/>
          <p:nvPr/>
        </p:nvPicPr>
        <p:blipFill>
          <a:blip r:embed="rId4">
            <a:extLst>
              <a:ext uri="{28A0092B-C50C-407E-A947-70E740481C1C}">
                <a14:useLocalDpi xmlns:a14="http://schemas.microsoft.com/office/drawing/2010/main" val="0"/>
              </a:ext>
            </a:extLst>
          </a:blip>
          <a:srcRect/>
          <a:stretch>
            <a:fillRect/>
          </a:stretch>
        </p:blipFill>
        <p:spPr bwMode="auto">
          <a:xfrm>
            <a:off x="1296084" y="4712524"/>
            <a:ext cx="1622433" cy="1698661"/>
          </a:xfrm>
          <a:prstGeom prst="rect">
            <a:avLst/>
          </a:prstGeom>
          <a:noFill/>
          <a:ln>
            <a:noFill/>
          </a:ln>
        </p:spPr>
      </p:pic>
      <p:sp>
        <p:nvSpPr>
          <p:cNvPr id="7" name="오른쪽 화살표 6"/>
          <p:cNvSpPr/>
          <p:nvPr/>
        </p:nvSpPr>
        <p:spPr>
          <a:xfrm>
            <a:off x="3131041" y="5289381"/>
            <a:ext cx="905163" cy="5449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4" name="그룹 13"/>
          <p:cNvGrpSpPr/>
          <p:nvPr/>
        </p:nvGrpSpPr>
        <p:grpSpPr>
          <a:xfrm>
            <a:off x="2828428" y="3245656"/>
            <a:ext cx="1360753" cy="725052"/>
            <a:chOff x="2387606" y="1939636"/>
            <a:chExt cx="3237339" cy="1819564"/>
          </a:xfrm>
          <a:solidFill>
            <a:schemeClr val="accent1">
              <a:lumMod val="50000"/>
            </a:schemeClr>
          </a:solidFill>
        </p:grpSpPr>
        <p:sp>
          <p:nvSpPr>
            <p:cNvPr id="15" name="모서리가 둥근 직사각형 14"/>
            <p:cNvSpPr/>
            <p:nvPr/>
          </p:nvSpPr>
          <p:spPr>
            <a:xfrm>
              <a:off x="2387606" y="1939636"/>
              <a:ext cx="3237339" cy="1819564"/>
            </a:xfrm>
            <a:prstGeom prst="round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ln w="0"/>
                <a:solidFill>
                  <a:schemeClr val="tx1"/>
                </a:solidFill>
                <a:effectLst>
                  <a:outerShdw blurRad="38100" dist="19050" dir="2700000" algn="tl" rotWithShape="0">
                    <a:schemeClr val="dk1">
                      <a:alpha val="40000"/>
                    </a:schemeClr>
                  </a:outerShdw>
                </a:effectLst>
              </a:endParaRPr>
            </a:p>
          </p:txBody>
        </p:sp>
        <p:sp>
          <p:nvSpPr>
            <p:cNvPr id="16" name="TextBox 15"/>
            <p:cNvSpPr txBox="1"/>
            <p:nvPr/>
          </p:nvSpPr>
          <p:spPr>
            <a:xfrm>
              <a:off x="3160797" y="2329825"/>
              <a:ext cx="2359887" cy="1004101"/>
            </a:xfrm>
            <a:prstGeom prst="rect">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ko-KR" sz="2000" b="1" dirty="0" smtClean="0">
                  <a:solidFill>
                    <a:schemeClr val="bg1"/>
                  </a:solidFill>
                </a:rPr>
                <a:t>CNN</a:t>
              </a:r>
              <a:endParaRPr lang="ko-KR" altLang="en-US" sz="2400" b="1" dirty="0">
                <a:solidFill>
                  <a:schemeClr val="bg1"/>
                </a:solidFill>
              </a:endParaRPr>
            </a:p>
          </p:txBody>
        </p:sp>
      </p:grpSp>
      <p:grpSp>
        <p:nvGrpSpPr>
          <p:cNvPr id="17" name="그룹 16"/>
          <p:cNvGrpSpPr/>
          <p:nvPr/>
        </p:nvGrpSpPr>
        <p:grpSpPr>
          <a:xfrm>
            <a:off x="4503216" y="3256995"/>
            <a:ext cx="2196347" cy="725052"/>
            <a:chOff x="2412190" y="1939636"/>
            <a:chExt cx="3237339" cy="1819564"/>
          </a:xfrm>
        </p:grpSpPr>
        <p:sp>
          <p:nvSpPr>
            <p:cNvPr id="18" name="모서리가 둥근 직사각형 17"/>
            <p:cNvSpPr/>
            <p:nvPr/>
          </p:nvSpPr>
          <p:spPr>
            <a:xfrm>
              <a:off x="2412190" y="1939636"/>
              <a:ext cx="3237339" cy="181956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ln w="0"/>
                <a:solidFill>
                  <a:schemeClr val="tx1"/>
                </a:solidFill>
                <a:effectLst>
                  <a:outerShdw blurRad="38100" dist="19050" dir="2700000" algn="tl" rotWithShape="0">
                    <a:schemeClr val="dk1">
                      <a:alpha val="40000"/>
                    </a:schemeClr>
                  </a:outerShdw>
                </a:effectLst>
              </a:endParaRPr>
            </a:p>
          </p:txBody>
        </p:sp>
        <p:sp>
          <p:nvSpPr>
            <p:cNvPr id="19" name="TextBox 18"/>
            <p:cNvSpPr txBox="1"/>
            <p:nvPr/>
          </p:nvSpPr>
          <p:spPr>
            <a:xfrm>
              <a:off x="2883451" y="2290972"/>
              <a:ext cx="2359886" cy="1033496"/>
            </a:xfrm>
            <a:prstGeom prst="rect">
              <a:avLst/>
            </a:prstGeom>
            <a:noFill/>
          </p:spPr>
          <p:txBody>
            <a:bodyPr wrap="square" rtlCol="0">
              <a:spAutoFit/>
            </a:bodyPr>
            <a:lstStyle/>
            <a:p>
              <a:r>
                <a:rPr lang="en-US" altLang="ko-KR" sz="2000" b="1" dirty="0" smtClean="0"/>
                <a:t>EfficientNet</a:t>
              </a:r>
              <a:endParaRPr lang="ko-KR" altLang="en-US" sz="2800" b="1" dirty="0"/>
            </a:p>
          </p:txBody>
        </p:sp>
      </p:grpSp>
      <p:grpSp>
        <p:nvGrpSpPr>
          <p:cNvPr id="20" name="그룹 19"/>
          <p:cNvGrpSpPr/>
          <p:nvPr/>
        </p:nvGrpSpPr>
        <p:grpSpPr>
          <a:xfrm>
            <a:off x="7018214" y="3235496"/>
            <a:ext cx="2671218" cy="725052"/>
            <a:chOff x="2387606" y="1914139"/>
            <a:chExt cx="3237339" cy="1819564"/>
          </a:xfrm>
          <a:solidFill>
            <a:schemeClr val="accent2"/>
          </a:solidFill>
        </p:grpSpPr>
        <p:sp>
          <p:nvSpPr>
            <p:cNvPr id="21" name="모서리가 둥근 직사각형 20"/>
            <p:cNvSpPr/>
            <p:nvPr/>
          </p:nvSpPr>
          <p:spPr>
            <a:xfrm>
              <a:off x="2387606" y="1914139"/>
              <a:ext cx="3237339" cy="181956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19050" dir="2700000" algn="tl" rotWithShape="0">
                    <a:schemeClr val="dk1">
                      <a:alpha val="40000"/>
                    </a:schemeClr>
                  </a:outerShdw>
                </a:effectLst>
              </a:endParaRPr>
            </a:p>
          </p:txBody>
        </p:sp>
        <p:sp>
          <p:nvSpPr>
            <p:cNvPr id="22" name="TextBox 21"/>
            <p:cNvSpPr txBox="1"/>
            <p:nvPr/>
          </p:nvSpPr>
          <p:spPr>
            <a:xfrm>
              <a:off x="2890060" y="1973422"/>
              <a:ext cx="2381159" cy="1699245"/>
            </a:xfrm>
            <a:prstGeom prst="rect">
              <a:avLst/>
            </a:prstGeom>
            <a:grpFill/>
          </p:spPr>
          <p:txBody>
            <a:bodyPr wrap="square" rtlCol="0">
              <a:spAutoFit/>
            </a:bodyPr>
            <a:lstStyle/>
            <a:p>
              <a:pPr algn="ctr"/>
              <a:r>
                <a:rPr lang="en-US" altLang="ko-KR" sz="1900" b="1" dirty="0" smtClean="0"/>
                <a:t>Cost-Sensitive Learning</a:t>
              </a:r>
              <a:endParaRPr lang="ko-KR" altLang="en-US" sz="1900" b="1" dirty="0"/>
            </a:p>
          </p:txBody>
        </p:sp>
      </p:grpSp>
      <p:cxnSp>
        <p:nvCxnSpPr>
          <p:cNvPr id="24" name="직선 화살표 연결선 23"/>
          <p:cNvCxnSpPr>
            <a:stCxn id="18" idx="2"/>
          </p:cNvCxnSpPr>
          <p:nvPr/>
        </p:nvCxnSpPr>
        <p:spPr>
          <a:xfrm flipH="1">
            <a:off x="5601389" y="3982047"/>
            <a:ext cx="1" cy="9210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직선 화살표 연결선 42"/>
          <p:cNvCxnSpPr/>
          <p:nvPr/>
        </p:nvCxnSpPr>
        <p:spPr>
          <a:xfrm>
            <a:off x="4534244" y="4440718"/>
            <a:ext cx="0" cy="522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직선 화살표 연결선 45"/>
          <p:cNvCxnSpPr/>
          <p:nvPr/>
        </p:nvCxnSpPr>
        <p:spPr>
          <a:xfrm>
            <a:off x="6721928" y="4392298"/>
            <a:ext cx="0" cy="5206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7" name="직선 화살표 연결선 46"/>
          <p:cNvCxnSpPr/>
          <p:nvPr/>
        </p:nvCxnSpPr>
        <p:spPr>
          <a:xfrm>
            <a:off x="3506002" y="3960548"/>
            <a:ext cx="0" cy="482011"/>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9" name="직선 화살표 연결선 48"/>
          <p:cNvCxnSpPr/>
          <p:nvPr/>
        </p:nvCxnSpPr>
        <p:spPr>
          <a:xfrm flipH="1">
            <a:off x="8374040" y="3982047"/>
            <a:ext cx="1" cy="410545"/>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3" name="직선 화살표 연결선 52"/>
          <p:cNvCxnSpPr/>
          <p:nvPr/>
        </p:nvCxnSpPr>
        <p:spPr>
          <a:xfrm>
            <a:off x="6721928" y="4392592"/>
            <a:ext cx="1631895" cy="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9" name="직선 화살표 연결선 58"/>
          <p:cNvCxnSpPr/>
          <p:nvPr/>
        </p:nvCxnSpPr>
        <p:spPr>
          <a:xfrm>
            <a:off x="3506002" y="4440718"/>
            <a:ext cx="1028242" cy="0"/>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nvGrpSpPr>
          <p:cNvPr id="23" name="그룹 22"/>
          <p:cNvGrpSpPr/>
          <p:nvPr/>
        </p:nvGrpSpPr>
        <p:grpSpPr>
          <a:xfrm>
            <a:off x="7287656" y="4827716"/>
            <a:ext cx="3061252" cy="1501538"/>
            <a:chOff x="7287656" y="4827716"/>
            <a:chExt cx="3061252" cy="1501538"/>
          </a:xfrm>
        </p:grpSpPr>
        <p:sp>
          <p:nvSpPr>
            <p:cNvPr id="11" name="TextBox 10"/>
            <p:cNvSpPr txBox="1"/>
            <p:nvPr/>
          </p:nvSpPr>
          <p:spPr>
            <a:xfrm>
              <a:off x="8446217" y="4827716"/>
              <a:ext cx="1902691" cy="461665"/>
            </a:xfrm>
            <a:prstGeom prst="rect">
              <a:avLst/>
            </a:prstGeom>
            <a:noFill/>
          </p:spPr>
          <p:txBody>
            <a:bodyPr wrap="square" rtlCol="0">
              <a:spAutoFit/>
            </a:bodyPr>
            <a:lstStyle/>
            <a:p>
              <a:pPr algn="ctr"/>
              <a:r>
                <a:rPr lang="en-US" altLang="ko-KR" sz="2400" b="1" dirty="0" smtClean="0">
                  <a:solidFill>
                    <a:srgbClr val="002060"/>
                  </a:solidFill>
                </a:rPr>
                <a:t>ABNORMAL</a:t>
              </a:r>
              <a:endParaRPr lang="ko-KR" altLang="en-US" sz="2400" b="1" dirty="0">
                <a:solidFill>
                  <a:srgbClr val="002060"/>
                </a:solidFill>
              </a:endParaRPr>
            </a:p>
          </p:txBody>
        </p:sp>
        <p:sp>
          <p:nvSpPr>
            <p:cNvPr id="12" name="오른쪽 화살표 11"/>
            <p:cNvSpPr/>
            <p:nvPr/>
          </p:nvSpPr>
          <p:spPr>
            <a:xfrm rot="1526076">
              <a:off x="7305034" y="5742718"/>
              <a:ext cx="772216" cy="4575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8446217" y="5867589"/>
              <a:ext cx="1902691" cy="461665"/>
            </a:xfrm>
            <a:prstGeom prst="rect">
              <a:avLst/>
            </a:prstGeom>
            <a:noFill/>
          </p:spPr>
          <p:txBody>
            <a:bodyPr wrap="square" rtlCol="0">
              <a:spAutoFit/>
            </a:bodyPr>
            <a:lstStyle/>
            <a:p>
              <a:pPr algn="ctr"/>
              <a:r>
                <a:rPr lang="en-US" altLang="ko-KR" sz="2400" b="1" dirty="0" smtClean="0">
                  <a:solidFill>
                    <a:srgbClr val="002060"/>
                  </a:solidFill>
                </a:rPr>
                <a:t>NORMAL</a:t>
              </a:r>
              <a:endParaRPr lang="ko-KR" altLang="en-US" sz="2400" b="1" dirty="0">
                <a:solidFill>
                  <a:srgbClr val="002060"/>
                </a:solidFill>
              </a:endParaRPr>
            </a:p>
          </p:txBody>
        </p:sp>
        <p:sp>
          <p:nvSpPr>
            <p:cNvPr id="30" name="오른쪽 화살표 29"/>
            <p:cNvSpPr/>
            <p:nvPr/>
          </p:nvSpPr>
          <p:spPr>
            <a:xfrm rot="20331853">
              <a:off x="7287656" y="4991775"/>
              <a:ext cx="772216" cy="4575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81655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37;p8">
            <a:extLst>
              <a:ext uri="{FF2B5EF4-FFF2-40B4-BE49-F238E27FC236}">
                <a16:creationId xmlns:a16="http://schemas.microsoft.com/office/drawing/2014/main" id="{8AB4DDC0-46B2-E046-ACCB-D88E1A3B1E20}"/>
              </a:ext>
            </a:extLst>
          </p:cNvPr>
          <p:cNvSpPr txBox="1">
            <a:spLocks/>
          </p:cNvSpPr>
          <p:nvPr/>
        </p:nvSpPr>
        <p:spPr>
          <a:xfrm>
            <a:off x="327172" y="796957"/>
            <a:ext cx="11459360" cy="5058562"/>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gn="just"/>
            <a:r>
              <a:rPr lang="en-US" altLang="ko-KR" sz="1800" dirty="0">
                <a:solidFill>
                  <a:srgbClr val="000000"/>
                </a:solidFill>
                <a:latin typeface="Arial"/>
              </a:rPr>
              <a:t>15,000 chest X-ray images from </a:t>
            </a:r>
            <a:r>
              <a:rPr lang="en-US" altLang="ko-KR" sz="1800" dirty="0" err="1">
                <a:solidFill>
                  <a:srgbClr val="000000"/>
                </a:solidFill>
                <a:latin typeface="Arial"/>
              </a:rPr>
              <a:t>VinBigData</a:t>
            </a:r>
            <a:r>
              <a:rPr lang="en-US" altLang="ko-KR" sz="1800" dirty="0">
                <a:solidFill>
                  <a:srgbClr val="000000"/>
                </a:solidFill>
                <a:latin typeface="Arial"/>
              </a:rPr>
              <a:t> (Nguyen et al, 2021), each of which manually labeled into 15 diseases by doctors: To use this dataset, I preprocessed the labels into normal or abnormal.</a:t>
            </a:r>
          </a:p>
          <a:p>
            <a:pPr marL="285750" lvl="0" indent="-285750" algn="just"/>
            <a:r>
              <a:rPr lang="en-US" altLang="ko-KR" sz="1800" dirty="0">
                <a:solidFill>
                  <a:srgbClr val="000000"/>
                </a:solidFill>
                <a:latin typeface="Arial"/>
              </a:rPr>
              <a:t>Python v3.10.1 and </a:t>
            </a:r>
            <a:r>
              <a:rPr lang="en-US" altLang="ko-KR" sz="1800" dirty="0" err="1">
                <a:solidFill>
                  <a:srgbClr val="000000"/>
                </a:solidFill>
                <a:latin typeface="Arial"/>
              </a:rPr>
              <a:t>Pytorch</a:t>
            </a:r>
            <a:r>
              <a:rPr lang="en-US" altLang="ko-KR" sz="1800" dirty="0">
                <a:solidFill>
                  <a:srgbClr val="000000"/>
                </a:solidFill>
                <a:latin typeface="Arial"/>
              </a:rPr>
              <a:t> library v1.10.1: I used this for implementing deep learning models.</a:t>
            </a:r>
          </a:p>
          <a:p>
            <a:pPr marL="285750" lvl="0" indent="-285750" algn="just"/>
            <a:r>
              <a:rPr lang="en-US" altLang="ko-KR" sz="1800" dirty="0">
                <a:solidFill>
                  <a:srgbClr val="000000"/>
                </a:solidFill>
                <a:latin typeface="Arial"/>
              </a:rPr>
              <a:t>Linux machine (Intel Xeon 4210, 96G mem) with NVIDIA RTX3090 GPU (10,752 cores, 24G mem): I used this for training and testing deep learning models.</a:t>
            </a:r>
          </a:p>
          <a:p>
            <a:pPr marL="285750" lvl="0" indent="-285750" algn="just"/>
            <a:r>
              <a:rPr lang="en-US" altLang="ko-KR" sz="1800" dirty="0">
                <a:solidFill>
                  <a:srgbClr val="000000"/>
                </a:solidFill>
                <a:latin typeface="Arial"/>
              </a:rPr>
              <a:t>Convolutional Neural Network (CNN) (</a:t>
            </a:r>
            <a:r>
              <a:rPr lang="en-US" altLang="ko-KR" sz="1800" dirty="0" err="1">
                <a:solidFill>
                  <a:srgbClr val="000000"/>
                </a:solidFill>
                <a:latin typeface="Arial"/>
              </a:rPr>
              <a:t>LeCun</a:t>
            </a:r>
            <a:r>
              <a:rPr lang="en-US" altLang="ko-KR" sz="1800" dirty="0">
                <a:solidFill>
                  <a:srgbClr val="000000"/>
                </a:solidFill>
                <a:latin typeface="Arial"/>
              </a:rPr>
              <a:t> et al, 1989): I used this for my prescreening </a:t>
            </a:r>
            <a:r>
              <a:rPr lang="en-US" altLang="ko-KR" sz="1800" dirty="0" smtClean="0">
                <a:solidFill>
                  <a:srgbClr val="000000"/>
                </a:solidFill>
                <a:latin typeface="Arial"/>
              </a:rPr>
              <a:t>models.</a:t>
            </a:r>
            <a:endParaRPr lang="en-US" altLang="ko-KR" sz="1800" dirty="0">
              <a:solidFill>
                <a:srgbClr val="000000"/>
              </a:solidFill>
              <a:latin typeface="Arial"/>
            </a:endParaRPr>
          </a:p>
          <a:p>
            <a:pPr marL="285750" lvl="0" indent="-285750" algn="just"/>
            <a:r>
              <a:rPr lang="en-US" altLang="ko-KR" sz="1800" dirty="0" err="1">
                <a:solidFill>
                  <a:srgbClr val="000000"/>
                </a:solidFill>
                <a:latin typeface="Arial"/>
              </a:rPr>
              <a:t>EfficientNet</a:t>
            </a:r>
            <a:r>
              <a:rPr lang="en-US" altLang="ko-KR" sz="1800" dirty="0">
                <a:solidFill>
                  <a:srgbClr val="000000"/>
                </a:solidFill>
                <a:latin typeface="Arial"/>
              </a:rPr>
              <a:t> (Tan and Le, 2019): I used this as my pre-trained network.</a:t>
            </a:r>
          </a:p>
          <a:p>
            <a:pPr marL="285750" lvl="0" indent="-285750" algn="just"/>
            <a:r>
              <a:rPr lang="en-US" altLang="ko-KR" sz="1800" dirty="0">
                <a:solidFill>
                  <a:srgbClr val="000000"/>
                </a:solidFill>
                <a:latin typeface="Arial"/>
              </a:rPr>
              <a:t>Cost-sensitive learning (Lin et al, 2017): I applied this to reduce the bias toward normal.</a:t>
            </a:r>
          </a:p>
        </p:txBody>
      </p:sp>
      <p:sp>
        <p:nvSpPr>
          <p:cNvPr id="4" name="Slide Number Placeholder 3">
            <a:extLst>
              <a:ext uri="{FF2B5EF4-FFF2-40B4-BE49-F238E27FC236}">
                <a16:creationId xmlns:a16="http://schemas.microsoft.com/office/drawing/2014/main" id="{3F535A18-5E66-EB40-ACE7-2D7F53DA7158}"/>
              </a:ext>
            </a:extLst>
          </p:cNvPr>
          <p:cNvSpPr>
            <a:spLocks noGrp="1"/>
          </p:cNvSpPr>
          <p:nvPr>
            <p:ph type="sldNum" sz="quarter" idx="12"/>
          </p:nvPr>
        </p:nvSpPr>
        <p:spPr/>
        <p:txBody>
          <a:bodyPr/>
          <a:lstStyle/>
          <a:p>
            <a:fld id="{612BEAA1-919D-DA45-BAE2-E8146C90BD69}" type="slidenum">
              <a:rPr lang="en-US" smtClean="0"/>
              <a:t>5</a:t>
            </a:fld>
            <a:endParaRPr lang="en-US" dirty="0"/>
          </a:p>
        </p:txBody>
      </p:sp>
      <p:sp>
        <p:nvSpPr>
          <p:cNvPr id="5" name="Rectangle 4">
            <a:extLst>
              <a:ext uri="{FF2B5EF4-FFF2-40B4-BE49-F238E27FC236}">
                <a16:creationId xmlns:a16="http://schemas.microsoft.com/office/drawing/2014/main" id="{A66847BC-449C-AB46-9665-F138482D108C}"/>
              </a:ext>
            </a:extLst>
          </p:cNvPr>
          <p:cNvSpPr/>
          <p:nvPr/>
        </p:nvSpPr>
        <p:spPr>
          <a:xfrm>
            <a:off x="2816575" y="125567"/>
            <a:ext cx="6096000" cy="461665"/>
          </a:xfrm>
          <a:prstGeom prst="rect">
            <a:avLst/>
          </a:prstGeom>
        </p:spPr>
        <p:txBody>
          <a:bodyPr>
            <a:spAutoFit/>
          </a:bodyPr>
          <a:lstStyle/>
          <a:p>
            <a:pPr algn="ctr"/>
            <a:r>
              <a:rPr lang="en-US" sz="2400" b="1" dirty="0">
                <a:latin typeface="Arial" panose="020B0604020202020204" pitchFamily="34" charset="0"/>
                <a:cs typeface="Arial" panose="020B0604020202020204" pitchFamily="34" charset="0"/>
              </a:rPr>
              <a:t>Materials</a:t>
            </a:r>
            <a:endParaRPr lang="en-US" sz="2400" dirty="0">
              <a:latin typeface="Arial" panose="020B0604020202020204" pitchFamily="34" charset="0"/>
              <a:cs typeface="Arial" panose="020B0604020202020204" pitchFamily="34" charset="0"/>
            </a:endParaRPr>
          </a:p>
        </p:txBody>
      </p:sp>
      <p:graphicFrame>
        <p:nvGraphicFramePr>
          <p:cNvPr id="6" name="개체 5"/>
          <p:cNvGraphicFramePr>
            <a:graphicFrameLocks noChangeAspect="1"/>
          </p:cNvGraphicFramePr>
          <p:nvPr>
            <p:extLst>
              <p:ext uri="{D42A27DB-BD31-4B8C-83A1-F6EECF244321}">
                <p14:modId xmlns:p14="http://schemas.microsoft.com/office/powerpoint/2010/main" val="3698422166"/>
              </p:ext>
            </p:extLst>
          </p:nvPr>
        </p:nvGraphicFramePr>
        <p:xfrm>
          <a:off x="5147534" y="5587068"/>
          <a:ext cx="6242793" cy="818635"/>
        </p:xfrm>
        <a:graphic>
          <a:graphicData uri="http://schemas.openxmlformats.org/presentationml/2006/ole">
            <mc:AlternateContent xmlns:mc="http://schemas.openxmlformats.org/markup-compatibility/2006">
              <mc:Choice xmlns:v="urn:schemas-microsoft-com:vml" Requires="v">
                <p:oleObj spid="_x0000_s1122" name="비트맵 이미지" r:id="rId4" imgW="5302080" imgH="641520" progId="Paint.Picture">
                  <p:embed/>
                </p:oleObj>
              </mc:Choice>
              <mc:Fallback>
                <p:oleObj name="비트맵 이미지" r:id="rId4" imgW="5302080" imgH="641520" progId="Paint.Picture">
                  <p:embed/>
                  <p:pic>
                    <p:nvPicPr>
                      <p:cNvPr id="4" name="개체 3"/>
                      <p:cNvPicPr/>
                      <p:nvPr/>
                    </p:nvPicPr>
                    <p:blipFill>
                      <a:blip r:embed="rId5"/>
                      <a:stretch>
                        <a:fillRect/>
                      </a:stretch>
                    </p:blipFill>
                    <p:spPr>
                      <a:xfrm>
                        <a:off x="5147534" y="5587068"/>
                        <a:ext cx="6242793" cy="818635"/>
                      </a:xfrm>
                      <a:prstGeom prst="rect">
                        <a:avLst/>
                      </a:prstGeom>
                    </p:spPr>
                  </p:pic>
                </p:oleObj>
              </mc:Fallback>
            </mc:AlternateContent>
          </a:graphicData>
        </a:graphic>
      </p:graphicFrame>
      <p:graphicFrame>
        <p:nvGraphicFramePr>
          <p:cNvPr id="7" name="개체 6"/>
          <p:cNvGraphicFramePr>
            <a:graphicFrameLocks noChangeAspect="1"/>
          </p:cNvGraphicFramePr>
          <p:nvPr>
            <p:extLst>
              <p:ext uri="{D42A27DB-BD31-4B8C-83A1-F6EECF244321}">
                <p14:modId xmlns:p14="http://schemas.microsoft.com/office/powerpoint/2010/main" val="4161519856"/>
              </p:ext>
            </p:extLst>
          </p:nvPr>
        </p:nvGraphicFramePr>
        <p:xfrm>
          <a:off x="770192" y="3775046"/>
          <a:ext cx="3934322" cy="2630657"/>
        </p:xfrm>
        <a:graphic>
          <a:graphicData uri="http://schemas.openxmlformats.org/presentationml/2006/ole">
            <mc:AlternateContent xmlns:mc="http://schemas.openxmlformats.org/markup-compatibility/2006">
              <mc:Choice xmlns:v="urn:schemas-microsoft-com:vml" Requires="v">
                <p:oleObj spid="_x0000_s1123" name="비트맵 이미지" r:id="rId6" imgW="3606840" imgH="2603520" progId="Paint.Picture">
                  <p:embed/>
                </p:oleObj>
              </mc:Choice>
              <mc:Fallback>
                <p:oleObj name="비트맵 이미지" r:id="rId6" imgW="3606840" imgH="2603520" progId="Paint.Picture">
                  <p:embed/>
                  <p:pic>
                    <p:nvPicPr>
                      <p:cNvPr id="6" name="개체 5"/>
                      <p:cNvPicPr/>
                      <p:nvPr/>
                    </p:nvPicPr>
                    <p:blipFill>
                      <a:blip r:embed="rId7"/>
                      <a:stretch>
                        <a:fillRect/>
                      </a:stretch>
                    </p:blipFill>
                    <p:spPr>
                      <a:xfrm>
                        <a:off x="770192" y="3775046"/>
                        <a:ext cx="3934322" cy="2630657"/>
                      </a:xfrm>
                      <a:prstGeom prst="rect">
                        <a:avLst/>
                      </a:prstGeom>
                    </p:spPr>
                  </p:pic>
                </p:oleObj>
              </mc:Fallback>
            </mc:AlternateContent>
          </a:graphicData>
        </a:graphic>
      </p:graphicFrame>
      <p:graphicFrame>
        <p:nvGraphicFramePr>
          <p:cNvPr id="8" name="개체 7"/>
          <p:cNvGraphicFramePr>
            <a:graphicFrameLocks noChangeAspect="1"/>
          </p:cNvGraphicFramePr>
          <p:nvPr>
            <p:extLst>
              <p:ext uri="{D42A27DB-BD31-4B8C-83A1-F6EECF244321}">
                <p14:modId xmlns:p14="http://schemas.microsoft.com/office/powerpoint/2010/main" val="869387896"/>
              </p:ext>
            </p:extLst>
          </p:nvPr>
        </p:nvGraphicFramePr>
        <p:xfrm>
          <a:off x="5147534" y="3775047"/>
          <a:ext cx="3726392" cy="1610687"/>
        </p:xfrm>
        <a:graphic>
          <a:graphicData uri="http://schemas.openxmlformats.org/presentationml/2006/ole">
            <mc:AlternateContent xmlns:mc="http://schemas.openxmlformats.org/markup-compatibility/2006">
              <mc:Choice xmlns:v="urn:schemas-microsoft-com:vml" Requires="v">
                <p:oleObj spid="_x0000_s1124" name="비트맵 이미지" r:id="rId8" imgW="2876400" imgH="1327320" progId="Paint.Picture">
                  <p:embed/>
                </p:oleObj>
              </mc:Choice>
              <mc:Fallback>
                <p:oleObj name="비트맵 이미지" r:id="rId8" imgW="2876400" imgH="1327320" progId="Paint.Picture">
                  <p:embed/>
                  <p:pic>
                    <p:nvPicPr>
                      <p:cNvPr id="7" name="개체 6"/>
                      <p:cNvPicPr/>
                      <p:nvPr/>
                    </p:nvPicPr>
                    <p:blipFill>
                      <a:blip r:embed="rId9"/>
                      <a:stretch>
                        <a:fillRect/>
                      </a:stretch>
                    </p:blipFill>
                    <p:spPr>
                      <a:xfrm>
                        <a:off x="5147534" y="3775047"/>
                        <a:ext cx="3726392" cy="1610687"/>
                      </a:xfrm>
                      <a:prstGeom prst="rect">
                        <a:avLst/>
                      </a:prstGeom>
                    </p:spPr>
                  </p:pic>
                </p:oleObj>
              </mc:Fallback>
            </mc:AlternateContent>
          </a:graphicData>
        </a:graphic>
      </p:graphicFrame>
    </p:spTree>
    <p:extLst>
      <p:ext uri="{BB962C8B-B14F-4D97-AF65-F5344CB8AC3E}">
        <p14:creationId xmlns:p14="http://schemas.microsoft.com/office/powerpoint/2010/main" val="487246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65416" y="160034"/>
            <a:ext cx="10564653" cy="506009"/>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SzPts val="1400"/>
            </a:pPr>
            <a:r>
              <a:rPr lang="en-US" sz="2400" b="1" dirty="0" smtClean="0">
                <a:latin typeface="Arial" panose="020B0604020202020204" pitchFamily="34" charset="0"/>
                <a:cs typeface="Arial" panose="020B0604020202020204" pitchFamily="34" charset="0"/>
              </a:rPr>
              <a:t>Procedure</a:t>
            </a:r>
            <a:endParaRPr lang="en-US" sz="1600" dirty="0">
              <a:latin typeface="Arial" panose="020B0604020202020204" pitchFamily="34" charset="0"/>
              <a:cs typeface="Arial" panose="020B0604020202020204" pitchFamily="34" charset="0"/>
            </a:endParaRPr>
          </a:p>
        </p:txBody>
      </p:sp>
      <p:sp>
        <p:nvSpPr>
          <p:cNvPr id="143" name="Google Shape;143;p9"/>
          <p:cNvSpPr txBox="1">
            <a:spLocks noGrp="1"/>
          </p:cNvSpPr>
          <p:nvPr>
            <p:ph type="body" idx="1"/>
          </p:nvPr>
        </p:nvSpPr>
        <p:spPr>
          <a:xfrm>
            <a:off x="266218" y="812800"/>
            <a:ext cx="11677426" cy="5678311"/>
          </a:xfrm>
          <a:prstGeom prst="rect">
            <a:avLst/>
          </a:prstGeom>
          <a:noFill/>
          <a:ln>
            <a:noFill/>
          </a:ln>
        </p:spPr>
        <p:txBody>
          <a:bodyPr spcFirstLastPara="1" vert="horz" wrap="square" lIns="91425" tIns="45700" rIns="91425" bIns="45700" rtlCol="0" anchor="t" anchorCtr="0">
            <a:noAutofit/>
          </a:bodyPr>
          <a:lstStyle/>
          <a:p>
            <a:pPr marL="0" lvl="0" indent="0">
              <a:lnSpc>
                <a:spcPct val="100000"/>
              </a:lnSpc>
              <a:spcAft>
                <a:spcPts val="1000"/>
              </a:spcAft>
              <a:buClr>
                <a:srgbClr val="0228D6"/>
              </a:buClr>
              <a:buSzPts val="1800"/>
              <a:buNone/>
            </a:pPr>
            <a:r>
              <a:rPr lang="en-US" altLang="ko-KR" sz="1800" dirty="0">
                <a:solidFill>
                  <a:srgbClr val="C00000"/>
                </a:solidFill>
                <a:latin typeface="Arial" panose="020B0604020202020204" pitchFamily="34" charset="0"/>
                <a:cs typeface="Arial" panose="020B0604020202020204" pitchFamily="34" charset="0"/>
              </a:rPr>
              <a:t>1. Preprocessing label files: to extract image file names and </a:t>
            </a:r>
            <a:r>
              <a:rPr lang="en-US" altLang="ko-KR" sz="1800" dirty="0" smtClean="0">
                <a:solidFill>
                  <a:srgbClr val="C00000"/>
                </a:solidFill>
                <a:latin typeface="Arial" panose="020B0604020202020204" pitchFamily="34" charset="0"/>
                <a:cs typeface="Arial" panose="020B0604020202020204" pitchFamily="34" charset="0"/>
              </a:rPr>
              <a:t>edit their labels.</a:t>
            </a: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r>
              <a:rPr lang="en-US" altLang="ko-KR" sz="1800" dirty="0">
                <a:solidFill>
                  <a:srgbClr val="C00000"/>
                </a:solidFill>
                <a:latin typeface="Arial" panose="020B0604020202020204" pitchFamily="34" charset="0"/>
                <a:cs typeface="Arial" panose="020B0604020202020204" pitchFamily="34" charset="0"/>
              </a:rPr>
              <a:t>2. Preprocessing image files to unify image resolutions (224 * 224</a:t>
            </a:r>
            <a:r>
              <a:rPr lang="en-US" altLang="ko-KR" sz="1800" dirty="0" smtClean="0">
                <a:solidFill>
                  <a:srgbClr val="C00000"/>
                </a:solidFill>
                <a:latin typeface="Arial" panose="020B0604020202020204" pitchFamily="34" charset="0"/>
                <a:cs typeface="Arial" panose="020B0604020202020204" pitchFamily="34" charset="0"/>
              </a:rPr>
              <a:t>).</a:t>
            </a: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smtClean="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r>
              <a:rPr lang="en-US" altLang="ko-KR" sz="1800" dirty="0" smtClean="0">
                <a:solidFill>
                  <a:srgbClr val="C00000"/>
                </a:solidFill>
                <a:latin typeface="Arial" panose="020B0604020202020204" pitchFamily="34" charset="0"/>
                <a:cs typeface="Arial" panose="020B0604020202020204" pitchFamily="34" charset="0"/>
              </a:rPr>
              <a:t>3</a:t>
            </a:r>
            <a:r>
              <a:rPr lang="en-US" altLang="ko-KR" sz="1800" dirty="0">
                <a:solidFill>
                  <a:srgbClr val="C00000"/>
                </a:solidFill>
                <a:latin typeface="Arial" panose="020B0604020202020204" pitchFamily="34" charset="0"/>
                <a:cs typeface="Arial" panose="020B0604020202020204" pitchFamily="34" charset="0"/>
              </a:rPr>
              <a:t>. Divide the dataset into training set (90%) and </a:t>
            </a:r>
            <a:r>
              <a:rPr lang="en-US" altLang="ko-KR" sz="1800" dirty="0" smtClean="0">
                <a:solidFill>
                  <a:srgbClr val="C00000"/>
                </a:solidFill>
                <a:latin typeface="Arial" panose="020B0604020202020204" pitchFamily="34" charset="0"/>
                <a:cs typeface="Arial" panose="020B0604020202020204" pitchFamily="34" charset="0"/>
              </a:rPr>
              <a:t>testing </a:t>
            </a:r>
            <a:r>
              <a:rPr lang="en-US" altLang="ko-KR" sz="1800" dirty="0">
                <a:solidFill>
                  <a:srgbClr val="C00000"/>
                </a:solidFill>
                <a:latin typeface="Arial" panose="020B0604020202020204" pitchFamily="34" charset="0"/>
                <a:cs typeface="Arial" panose="020B0604020202020204" pitchFamily="34" charset="0"/>
              </a:rPr>
              <a:t>set (10</a:t>
            </a:r>
            <a:r>
              <a:rPr lang="en-US" altLang="ko-KR" sz="1800" dirty="0" smtClean="0">
                <a:solidFill>
                  <a:srgbClr val="C00000"/>
                </a:solidFill>
                <a:latin typeface="Arial" panose="020B0604020202020204" pitchFamily="34" charset="0"/>
                <a:cs typeface="Arial" panose="020B0604020202020204" pitchFamily="34" charset="0"/>
              </a:rPr>
              <a:t>%).</a:t>
            </a:r>
            <a:endParaRPr lang="en-US" altLang="ko-KR" sz="1800" dirty="0">
              <a:solidFill>
                <a:srgbClr val="C00000"/>
              </a:solidFill>
              <a:latin typeface="Arial" panose="020B0604020202020204" pitchFamily="34" charset="0"/>
              <a:cs typeface="Arial" panose="020B0604020202020204" pitchFamily="34" charset="0"/>
            </a:endParaRPr>
          </a:p>
          <a:p>
            <a:pPr marL="0" lvl="0" indent="0">
              <a:lnSpc>
                <a:spcPct val="100000"/>
              </a:lnSpc>
              <a:spcAft>
                <a:spcPts val="1000"/>
              </a:spcAft>
              <a:buClr>
                <a:srgbClr val="0228D6"/>
              </a:buClr>
              <a:buSzPts val="1800"/>
              <a:buNone/>
            </a:pPr>
            <a:endParaRPr lang="en-US" altLang="ko-KR" sz="1800" dirty="0">
              <a:solidFill>
                <a:srgbClr val="C00000"/>
              </a:solidFill>
            </a:endParaRPr>
          </a:p>
          <a:p>
            <a:pPr marL="0" lvl="0" indent="0">
              <a:lnSpc>
                <a:spcPct val="100000"/>
              </a:lnSpc>
              <a:spcAft>
                <a:spcPts val="1000"/>
              </a:spcAft>
              <a:buClr>
                <a:srgbClr val="0228D6"/>
              </a:buClr>
              <a:buSzPts val="1800"/>
              <a:buNone/>
            </a:pPr>
            <a:endParaRPr lang="en-US" altLang="ko-KR" sz="1800" dirty="0">
              <a:solidFill>
                <a:srgbClr val="C00000"/>
              </a:solidFill>
            </a:endParaRPr>
          </a:p>
        </p:txBody>
      </p:sp>
      <p:sp>
        <p:nvSpPr>
          <p:cNvPr id="2" name="Slide Number Placeholder 1">
            <a:extLst>
              <a:ext uri="{FF2B5EF4-FFF2-40B4-BE49-F238E27FC236}">
                <a16:creationId xmlns:a16="http://schemas.microsoft.com/office/drawing/2014/main" id="{B089883D-C2F9-814B-99D1-CFF1D3BC9C17}"/>
              </a:ext>
            </a:extLst>
          </p:cNvPr>
          <p:cNvSpPr>
            <a:spLocks noGrp="1"/>
          </p:cNvSpPr>
          <p:nvPr>
            <p:ph type="sldNum" sz="quarter" idx="12"/>
          </p:nvPr>
        </p:nvSpPr>
        <p:spPr/>
        <p:txBody>
          <a:bodyPr/>
          <a:lstStyle/>
          <a:p>
            <a:fld id="{612BEAA1-919D-DA45-BAE2-E8146C90BD69}" type="slidenum">
              <a:rPr lang="en-US" smtClean="0"/>
              <a:t>6</a:t>
            </a:fld>
            <a:endParaRPr lang="en-US" dirty="0"/>
          </a:p>
        </p:txBody>
      </p:sp>
      <p:pic>
        <p:nvPicPr>
          <p:cNvPr id="5" name="그림 4"/>
          <p:cNvPicPr>
            <a:picLocks noChangeAspect="1"/>
          </p:cNvPicPr>
          <p:nvPr/>
        </p:nvPicPr>
        <p:blipFill>
          <a:blip r:embed="rId3"/>
          <a:stretch>
            <a:fillRect/>
          </a:stretch>
        </p:blipFill>
        <p:spPr>
          <a:xfrm>
            <a:off x="2257341" y="5010222"/>
            <a:ext cx="6920538" cy="1574467"/>
          </a:xfrm>
          <a:prstGeom prst="rect">
            <a:avLst/>
          </a:prstGeom>
        </p:spPr>
      </p:pic>
      <p:pic>
        <p:nvPicPr>
          <p:cNvPr id="6" name="그림 5"/>
          <p:cNvPicPr>
            <a:picLocks noChangeAspect="1"/>
          </p:cNvPicPr>
          <p:nvPr/>
        </p:nvPicPr>
        <p:blipFill>
          <a:blip r:embed="rId4"/>
          <a:stretch>
            <a:fillRect/>
          </a:stretch>
        </p:blipFill>
        <p:spPr>
          <a:xfrm>
            <a:off x="2936662" y="1459186"/>
            <a:ext cx="2619529" cy="1474130"/>
          </a:xfrm>
          <a:prstGeom prst="rect">
            <a:avLst/>
          </a:prstGeom>
        </p:spPr>
      </p:pic>
      <p:pic>
        <p:nvPicPr>
          <p:cNvPr id="7" name="그림 6"/>
          <p:cNvPicPr>
            <a:picLocks noChangeAspect="1"/>
          </p:cNvPicPr>
          <p:nvPr/>
        </p:nvPicPr>
        <p:blipFill>
          <a:blip r:embed="rId5"/>
          <a:stretch>
            <a:fillRect/>
          </a:stretch>
        </p:blipFill>
        <p:spPr>
          <a:xfrm>
            <a:off x="6720822" y="1459186"/>
            <a:ext cx="646094" cy="1474130"/>
          </a:xfrm>
          <a:prstGeom prst="rect">
            <a:avLst/>
          </a:prstGeom>
        </p:spPr>
      </p:pic>
      <p:sp>
        <p:nvSpPr>
          <p:cNvPr id="8" name="오른쪽 화살표 7"/>
          <p:cNvSpPr/>
          <p:nvPr/>
        </p:nvSpPr>
        <p:spPr>
          <a:xfrm>
            <a:off x="5687707" y="2004224"/>
            <a:ext cx="764499" cy="5021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descr="C:\Users\Jaime\Documents\NetSarang Computer\7\Xftp\Temporary\d0c2e057de71e487a5b6f59953d0224b.png"/>
          <p:cNvPicPr/>
          <p:nvPr/>
        </p:nvPicPr>
        <p:blipFill>
          <a:blip r:embed="rId6">
            <a:extLst>
              <a:ext uri="{28A0092B-C50C-407E-A947-70E740481C1C}">
                <a14:useLocalDpi xmlns:a14="http://schemas.microsoft.com/office/drawing/2010/main" val="0"/>
              </a:ext>
            </a:extLst>
          </a:blip>
          <a:srcRect/>
          <a:stretch>
            <a:fillRect/>
          </a:stretch>
        </p:blipFill>
        <p:spPr bwMode="auto">
          <a:xfrm>
            <a:off x="1779848" y="3735314"/>
            <a:ext cx="1156814" cy="593286"/>
          </a:xfrm>
          <a:prstGeom prst="rect">
            <a:avLst/>
          </a:prstGeom>
          <a:noFill/>
          <a:ln>
            <a:noFill/>
          </a:ln>
        </p:spPr>
      </p:pic>
      <p:pic>
        <p:nvPicPr>
          <p:cNvPr id="10" name="그림 9" descr="C:\Users\Jaime\Documents\NetSarang Computer\7\Xftp\Temporary\1c2621f624311e2ab55fb909b3b53d19.png"/>
          <p:cNvPicPr/>
          <p:nvPr/>
        </p:nvPicPr>
        <p:blipFill>
          <a:blip r:embed="rId7">
            <a:extLst>
              <a:ext uri="{28A0092B-C50C-407E-A947-70E740481C1C}">
                <a14:useLocalDpi xmlns:a14="http://schemas.microsoft.com/office/drawing/2010/main" val="0"/>
              </a:ext>
            </a:extLst>
          </a:blip>
          <a:srcRect/>
          <a:stretch>
            <a:fillRect/>
          </a:stretch>
        </p:blipFill>
        <p:spPr bwMode="auto">
          <a:xfrm>
            <a:off x="3137483" y="3477617"/>
            <a:ext cx="748868" cy="1108681"/>
          </a:xfrm>
          <a:prstGeom prst="rect">
            <a:avLst/>
          </a:prstGeom>
          <a:noFill/>
          <a:ln>
            <a:noFill/>
          </a:ln>
        </p:spPr>
      </p:pic>
      <p:pic>
        <p:nvPicPr>
          <p:cNvPr id="11" name="그림 10" descr="C:\Users\Jaime\Documents\NetSarang Computer\7\Xftp\Temporary\0a8b7a6bc6b604bd67eff9d5258b959a.png"/>
          <p:cNvPicPr/>
          <p:nvPr/>
        </p:nvPicPr>
        <p:blipFill>
          <a:blip r:embed="rId8">
            <a:extLst>
              <a:ext uri="{28A0092B-C50C-407E-A947-70E740481C1C}">
                <a14:useLocalDpi xmlns:a14="http://schemas.microsoft.com/office/drawing/2010/main" val="0"/>
              </a:ext>
            </a:extLst>
          </a:blip>
          <a:srcRect/>
          <a:stretch>
            <a:fillRect/>
          </a:stretch>
        </p:blipFill>
        <p:spPr bwMode="auto">
          <a:xfrm>
            <a:off x="4098866" y="3593641"/>
            <a:ext cx="1099123" cy="904665"/>
          </a:xfrm>
          <a:prstGeom prst="rect">
            <a:avLst/>
          </a:prstGeom>
          <a:noFill/>
          <a:ln>
            <a:noFill/>
          </a:ln>
        </p:spPr>
      </p:pic>
      <p:sp>
        <p:nvSpPr>
          <p:cNvPr id="12" name="오른쪽 화살표 11"/>
          <p:cNvSpPr/>
          <p:nvPr/>
        </p:nvSpPr>
        <p:spPr>
          <a:xfrm>
            <a:off x="5652731" y="3805544"/>
            <a:ext cx="764499" cy="50217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descr="C:\Users\Jaime\Documents\NetSarang Computer\7\Xftp\Temporary\d0c2e057de71e487a5b6f59953d0224b.png"/>
          <p:cNvPicPr/>
          <p:nvPr/>
        </p:nvPicPr>
        <p:blipFill>
          <a:blip r:embed="rId6">
            <a:extLst>
              <a:ext uri="{28A0092B-C50C-407E-A947-70E740481C1C}">
                <a14:useLocalDpi xmlns:a14="http://schemas.microsoft.com/office/drawing/2010/main" val="0"/>
              </a:ext>
            </a:extLst>
          </a:blip>
          <a:srcRect/>
          <a:stretch>
            <a:fillRect/>
          </a:stretch>
        </p:blipFill>
        <p:spPr bwMode="auto">
          <a:xfrm>
            <a:off x="6521303" y="3532853"/>
            <a:ext cx="961678" cy="965453"/>
          </a:xfrm>
          <a:prstGeom prst="rect">
            <a:avLst/>
          </a:prstGeom>
          <a:noFill/>
          <a:ln>
            <a:noFill/>
          </a:ln>
        </p:spPr>
      </p:pic>
      <p:pic>
        <p:nvPicPr>
          <p:cNvPr id="14" name="그림 13" descr="C:\Users\Jaime\Documents\NetSarang Computer\7\Xftp\Temporary\1c2621f624311e2ab55fb909b3b53d19.png"/>
          <p:cNvPicPr/>
          <p:nvPr/>
        </p:nvPicPr>
        <p:blipFill>
          <a:blip r:embed="rId7">
            <a:extLst>
              <a:ext uri="{28A0092B-C50C-407E-A947-70E740481C1C}">
                <a14:useLocalDpi xmlns:a14="http://schemas.microsoft.com/office/drawing/2010/main" val="0"/>
              </a:ext>
            </a:extLst>
          </a:blip>
          <a:srcRect/>
          <a:stretch>
            <a:fillRect/>
          </a:stretch>
        </p:blipFill>
        <p:spPr bwMode="auto">
          <a:xfrm>
            <a:off x="7661506" y="3532853"/>
            <a:ext cx="970766" cy="965453"/>
          </a:xfrm>
          <a:prstGeom prst="rect">
            <a:avLst/>
          </a:prstGeom>
          <a:noFill/>
          <a:ln>
            <a:noFill/>
          </a:ln>
        </p:spPr>
      </p:pic>
      <p:pic>
        <p:nvPicPr>
          <p:cNvPr id="15" name="그림 14" descr="C:\Users\Jaime\Documents\NetSarang Computer\7\Xftp\Temporary\0a8b7a6bc6b604bd67eff9d5258b959a.png"/>
          <p:cNvPicPr/>
          <p:nvPr/>
        </p:nvPicPr>
        <p:blipFill>
          <a:blip r:embed="rId8">
            <a:extLst>
              <a:ext uri="{28A0092B-C50C-407E-A947-70E740481C1C}">
                <a14:useLocalDpi xmlns:a14="http://schemas.microsoft.com/office/drawing/2010/main" val="0"/>
              </a:ext>
            </a:extLst>
          </a:blip>
          <a:srcRect/>
          <a:stretch>
            <a:fillRect/>
          </a:stretch>
        </p:blipFill>
        <p:spPr bwMode="auto">
          <a:xfrm>
            <a:off x="8806295" y="3513696"/>
            <a:ext cx="958490" cy="980383"/>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5410196452_0_0"/>
          <p:cNvSpPr txBox="1">
            <a:spLocks noGrp="1"/>
          </p:cNvSpPr>
          <p:nvPr>
            <p:ph type="title"/>
          </p:nvPr>
        </p:nvSpPr>
        <p:spPr>
          <a:xfrm>
            <a:off x="1524825" y="124179"/>
            <a:ext cx="9144000" cy="519289"/>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SzPts val="1400"/>
            </a:pPr>
            <a:r>
              <a:rPr lang="en-US" sz="2400" b="1" dirty="0" smtClean="0">
                <a:latin typeface="Arial" panose="020B0604020202020204" pitchFamily="34" charset="0"/>
                <a:cs typeface="Arial" panose="020B0604020202020204" pitchFamily="34" charset="0"/>
              </a:rPr>
              <a:t>Procedure</a:t>
            </a:r>
            <a:endParaRPr sz="1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9" name="Google Shape;149;g5410196452_0_0"/>
              <p:cNvSpPr txBox="1"/>
              <p:nvPr/>
            </p:nvSpPr>
            <p:spPr>
              <a:xfrm>
                <a:off x="293512" y="648183"/>
                <a:ext cx="11582400" cy="5854218"/>
              </a:xfrm>
              <a:prstGeom prst="rect">
                <a:avLst/>
              </a:prstGeom>
              <a:noFill/>
              <a:ln>
                <a:noFill/>
              </a:ln>
            </p:spPr>
            <p:txBody>
              <a:bodyPr spcFirstLastPara="1" wrap="square" lIns="91425" tIns="45700" rIns="91425" bIns="45700" anchor="t" anchorCtr="0">
                <a:noAutofit/>
              </a:bodyPr>
              <a:lstStyle/>
              <a:p>
                <a:pPr lvl="0">
                  <a:spcBef>
                    <a:spcPts val="1000"/>
                  </a:spcBef>
                  <a:spcAft>
                    <a:spcPts val="1000"/>
                  </a:spcAft>
                  <a:buClr>
                    <a:srgbClr val="0228D6"/>
                  </a:buClr>
                  <a:buSzPts val="1800"/>
                </a:pPr>
                <a:r>
                  <a:rPr lang="en-US" altLang="ko-KR" dirty="0" smtClean="0">
                    <a:solidFill>
                      <a:srgbClr val="C00000"/>
                    </a:solidFill>
                    <a:latin typeface="Arial" panose="020B0604020202020204" pitchFamily="34" charset="0"/>
                    <a:cs typeface="Arial" panose="020B0604020202020204" pitchFamily="34" charset="0"/>
                  </a:rPr>
                  <a:t>4. </a:t>
                </a:r>
                <a:r>
                  <a:rPr lang="en-US" altLang="ko-KR" dirty="0">
                    <a:solidFill>
                      <a:srgbClr val="C00000"/>
                    </a:solidFill>
                    <a:latin typeface="Arial" panose="020B0604020202020204" pitchFamily="34" charset="0"/>
                    <a:cs typeface="Arial" panose="020B0604020202020204" pitchFamily="34" charset="0"/>
                  </a:rPr>
                  <a:t>Implement </a:t>
                </a:r>
                <a:r>
                  <a:rPr lang="en-US" altLang="ko-KR" dirty="0" smtClean="0">
                    <a:solidFill>
                      <a:srgbClr val="C00000"/>
                    </a:solidFill>
                    <a:latin typeface="Arial" panose="020B0604020202020204" pitchFamily="34" charset="0"/>
                    <a:cs typeface="Arial" panose="020B0604020202020204" pitchFamily="34" charset="0"/>
                  </a:rPr>
                  <a:t>a basic </a:t>
                </a:r>
                <a:r>
                  <a:rPr lang="en-US" altLang="ko-KR" dirty="0">
                    <a:solidFill>
                      <a:srgbClr val="C00000"/>
                    </a:solidFill>
                    <a:latin typeface="Arial" panose="020B0604020202020204" pitchFamily="34" charset="0"/>
                    <a:cs typeface="Arial" panose="020B0604020202020204" pitchFamily="34" charset="0"/>
                  </a:rPr>
                  <a:t>CNN </a:t>
                </a:r>
                <a:r>
                  <a:rPr lang="en-US" altLang="ko-KR" dirty="0" smtClean="0">
                    <a:solidFill>
                      <a:srgbClr val="C00000"/>
                    </a:solidFill>
                    <a:latin typeface="Arial" panose="020B0604020202020204" pitchFamily="34" charset="0"/>
                    <a:cs typeface="Arial" panose="020B0604020202020204" pitchFamily="34" charset="0"/>
                  </a:rPr>
                  <a:t>model, train the images over it, </a:t>
                </a:r>
                <a:r>
                  <a:rPr lang="en-US" altLang="ko-KR" dirty="0">
                    <a:solidFill>
                      <a:srgbClr val="C00000"/>
                    </a:solidFill>
                    <a:latin typeface="Arial" panose="020B0604020202020204" pitchFamily="34" charset="0"/>
                    <a:cs typeface="Arial" panose="020B0604020202020204" pitchFamily="34" charset="0"/>
                  </a:rPr>
                  <a:t>and test </a:t>
                </a:r>
                <a:r>
                  <a:rPr lang="en-US" altLang="ko-KR" dirty="0" smtClean="0">
                    <a:solidFill>
                      <a:srgbClr val="C00000"/>
                    </a:solidFill>
                    <a:latin typeface="Arial" panose="020B0604020202020204" pitchFamily="34" charset="0"/>
                    <a:cs typeface="Arial" panose="020B0604020202020204" pitchFamily="34" charset="0"/>
                  </a:rPr>
                  <a:t>it.</a:t>
                </a: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r>
                  <a:rPr lang="en-US" altLang="ko-KR" dirty="0">
                    <a:solidFill>
                      <a:srgbClr val="C00000"/>
                    </a:solidFill>
                    <a:latin typeface="Arial" panose="020B0604020202020204" pitchFamily="34" charset="0"/>
                    <a:cs typeface="Arial" panose="020B0604020202020204" pitchFamily="34" charset="0"/>
                  </a:rPr>
                  <a:t>5</a:t>
                </a:r>
                <a:r>
                  <a:rPr lang="en-US" altLang="ko-KR" dirty="0" smtClean="0">
                    <a:solidFill>
                      <a:srgbClr val="C00000"/>
                    </a:solidFill>
                    <a:latin typeface="Arial" panose="020B0604020202020204" pitchFamily="34" charset="0"/>
                    <a:cs typeface="Arial" panose="020B0604020202020204" pitchFamily="34" charset="0"/>
                  </a:rPr>
                  <a:t>. Adopt </a:t>
                </a:r>
                <a:r>
                  <a:rPr lang="en-US" altLang="ko-KR" dirty="0">
                    <a:solidFill>
                      <a:srgbClr val="C00000"/>
                    </a:solidFill>
                    <a:latin typeface="Arial" panose="020B0604020202020204" pitchFamily="34" charset="0"/>
                    <a:cs typeface="Arial" panose="020B0604020202020204" pitchFamily="34" charset="0"/>
                  </a:rPr>
                  <a:t>a pre-trained </a:t>
                </a:r>
                <a:r>
                  <a:rPr lang="en-US" altLang="ko-KR" dirty="0" smtClean="0">
                    <a:solidFill>
                      <a:srgbClr val="C00000"/>
                    </a:solidFill>
                    <a:latin typeface="Arial" panose="020B0604020202020204" pitchFamily="34" charset="0"/>
                    <a:cs typeface="Arial" panose="020B0604020202020204" pitchFamily="34" charset="0"/>
                  </a:rPr>
                  <a:t>network, </a:t>
                </a:r>
                <a:r>
                  <a:rPr lang="en-US" altLang="ko-KR" dirty="0" err="1" smtClean="0">
                    <a:solidFill>
                      <a:srgbClr val="C00000"/>
                    </a:solidFill>
                    <a:latin typeface="Arial" panose="020B0604020202020204" pitchFamily="34" charset="0"/>
                    <a:cs typeface="Arial" panose="020B0604020202020204" pitchFamily="34" charset="0"/>
                  </a:rPr>
                  <a:t>EfficientNet</a:t>
                </a:r>
                <a:r>
                  <a:rPr lang="en-US" altLang="ko-KR" dirty="0" smtClean="0">
                    <a:solidFill>
                      <a:srgbClr val="C00000"/>
                    </a:solidFill>
                    <a:latin typeface="Arial" panose="020B0604020202020204" pitchFamily="34" charset="0"/>
                    <a:cs typeface="Arial" panose="020B0604020202020204" pitchFamily="34" charset="0"/>
                  </a:rPr>
                  <a:t>, train the images over it, and </a:t>
                </a:r>
                <a:r>
                  <a:rPr lang="en-US" altLang="ko-KR" dirty="0">
                    <a:solidFill>
                      <a:srgbClr val="C00000"/>
                    </a:solidFill>
                    <a:latin typeface="Arial" panose="020B0604020202020204" pitchFamily="34" charset="0"/>
                    <a:cs typeface="Arial" panose="020B0604020202020204" pitchFamily="34" charset="0"/>
                  </a:rPr>
                  <a:t>test </a:t>
                </a:r>
                <a:r>
                  <a:rPr lang="en-US" altLang="ko-KR" dirty="0" smtClean="0">
                    <a:solidFill>
                      <a:srgbClr val="C00000"/>
                    </a:solidFill>
                    <a:latin typeface="Arial" panose="020B0604020202020204" pitchFamily="34" charset="0"/>
                    <a:cs typeface="Arial" panose="020B0604020202020204" pitchFamily="34" charset="0"/>
                  </a:rPr>
                  <a:t>it.</a:t>
                </a: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endParaRPr lang="en-US" altLang="ko-KR" dirty="0">
                  <a:solidFill>
                    <a:srgbClr val="C00000"/>
                  </a:solidFill>
                  <a:latin typeface="Arial" panose="020B0604020202020204" pitchFamily="34" charset="0"/>
                  <a:cs typeface="Arial" panose="020B0604020202020204" pitchFamily="34" charset="0"/>
                </a:endParaRPr>
              </a:p>
              <a:p>
                <a:pPr lvl="0">
                  <a:spcBef>
                    <a:spcPts val="1000"/>
                  </a:spcBef>
                  <a:spcAft>
                    <a:spcPts val="1000"/>
                  </a:spcAft>
                  <a:buClr>
                    <a:srgbClr val="0228D6"/>
                  </a:buClr>
                  <a:buSzPts val="1800"/>
                </a:pPr>
                <a:r>
                  <a:rPr lang="en-US" altLang="ko-KR" dirty="0">
                    <a:solidFill>
                      <a:srgbClr val="C00000"/>
                    </a:solidFill>
                    <a:latin typeface="Arial" panose="020B0604020202020204" pitchFamily="34" charset="0"/>
                    <a:cs typeface="Arial" panose="020B0604020202020204" pitchFamily="34" charset="0"/>
                  </a:rPr>
                  <a:t>6. Applied a cost-sensitive learning for basic CNN model and </a:t>
                </a:r>
                <a:r>
                  <a:rPr lang="en-US" altLang="ko-KR" dirty="0" err="1" smtClean="0">
                    <a:solidFill>
                      <a:srgbClr val="C00000"/>
                    </a:solidFill>
                    <a:latin typeface="Arial" panose="020B0604020202020204" pitchFamily="34" charset="0"/>
                    <a:cs typeface="Arial" panose="020B0604020202020204" pitchFamily="34" charset="0"/>
                  </a:rPr>
                  <a:t>EfficientNet</a:t>
                </a:r>
                <a:r>
                  <a:rPr lang="en-US" altLang="ko-KR" dirty="0" smtClean="0">
                    <a:solidFill>
                      <a:srgbClr val="C00000"/>
                    </a:solidFill>
                    <a:latin typeface="Arial" panose="020B0604020202020204" pitchFamily="34" charset="0"/>
                    <a:cs typeface="Arial" panose="020B0604020202020204" pitchFamily="34" charset="0"/>
                  </a:rPr>
                  <a:t>, </a:t>
                </a:r>
                <a:r>
                  <a:rPr lang="en-US" altLang="ko-KR" dirty="0">
                    <a:solidFill>
                      <a:srgbClr val="C00000"/>
                    </a:solidFill>
                    <a:latin typeface="Arial" panose="020B0604020202020204" pitchFamily="34" charset="0"/>
                    <a:cs typeface="Arial" panose="020B0604020202020204" pitchFamily="34" charset="0"/>
                  </a:rPr>
                  <a:t>and test </a:t>
                </a:r>
                <a:r>
                  <a:rPr lang="en-US" altLang="ko-KR" dirty="0" smtClean="0">
                    <a:solidFill>
                      <a:srgbClr val="C00000"/>
                    </a:solidFill>
                    <a:latin typeface="Arial" panose="020B0604020202020204" pitchFamily="34" charset="0"/>
                    <a:cs typeface="Arial" panose="020B0604020202020204" pitchFamily="34" charset="0"/>
                  </a:rPr>
                  <a:t>them. </a:t>
                </a:r>
                <a:r>
                  <a:rPr lang="en-US" altLang="ko-KR" dirty="0">
                    <a:solidFill>
                      <a:srgbClr val="C00000"/>
                    </a:solidFill>
                    <a:latin typeface="Arial" panose="020B0604020202020204" pitchFamily="34" charset="0"/>
                    <a:cs typeface="Arial" panose="020B0604020202020204" pitchFamily="34" charset="0"/>
                  </a:rPr>
                  <a:t>(The cost-sensitive learning code is downloaded from </a:t>
                </a:r>
                <a:r>
                  <a:rPr lang="en-US" altLang="ko-KR" dirty="0" smtClean="0">
                    <a:solidFill>
                      <a:srgbClr val="C00000"/>
                    </a:solidFill>
                    <a:latin typeface="Arial" panose="020B0604020202020204" pitchFamily="34" charset="0"/>
                    <a:cs typeface="Arial" panose="020B0604020202020204" pitchFamily="34" charset="0"/>
                  </a:rPr>
                  <a:t>GitHub.)</a:t>
                </a:r>
                <a:endParaRPr lang="en-US" altLang="ko-KR" i="1" dirty="0">
                  <a:solidFill>
                    <a:srgbClr val="C00000"/>
                  </a:solidFill>
                  <a:latin typeface="Arial" panose="020B0604020202020204" pitchFamily="34" charset="0"/>
                  <a:cs typeface="Arial" panose="020B0604020202020204" pitchFamily="34" charset="0"/>
                </a:endParaRPr>
              </a:p>
              <a:p>
                <a:pPr lvl="0">
                  <a:spcBef>
                    <a:spcPts val="500"/>
                  </a:spcBef>
                  <a:spcAft>
                    <a:spcPts val="500"/>
                  </a:spcAft>
                  <a:buClr>
                    <a:srgbClr val="0228D6"/>
                  </a:buClr>
                  <a:buSzPts val="1800"/>
                </a:pPr>
                <a14:m>
                  <m:oMath xmlns:m="http://schemas.openxmlformats.org/officeDocument/2006/math">
                    <m:nary>
                      <m:naryPr>
                        <m:chr m:val="∑"/>
                        <m:ctrlPr>
                          <a:rPr lang="en-US" altLang="ko-KR" i="1">
                            <a:solidFill>
                              <a:srgbClr val="C00000"/>
                            </a:solidFill>
                            <a:latin typeface="Cambria Math" panose="02040503050406030204" pitchFamily="18" charset="0"/>
                          </a:rPr>
                        </m:ctrlPr>
                      </m:naryPr>
                      <m:sub>
                        <m:r>
                          <m:rPr>
                            <m:brk m:alnAt="23"/>
                          </m:rPr>
                          <a:rPr lang="en-US" altLang="ko-KR" i="1">
                            <a:solidFill>
                              <a:srgbClr val="C00000"/>
                            </a:solidFill>
                            <a:latin typeface="Cambria Math" panose="02040503050406030204" pitchFamily="18" charset="0"/>
                          </a:rPr>
                          <m:t>𝑛</m:t>
                        </m:r>
                        <m:r>
                          <a:rPr lang="en-US" altLang="ko-KR" i="1">
                            <a:solidFill>
                              <a:srgbClr val="C00000"/>
                            </a:solidFill>
                            <a:latin typeface="Cambria Math" panose="02040503050406030204" pitchFamily="18" charset="0"/>
                          </a:rPr>
                          <m:t>=1</m:t>
                        </m:r>
                      </m:sub>
                      <m:sup>
                        <m:r>
                          <a:rPr lang="en-US" altLang="ko-KR" i="1">
                            <a:solidFill>
                              <a:srgbClr val="C00000"/>
                            </a:solidFill>
                            <a:latin typeface="Cambria Math" panose="02040503050406030204" pitchFamily="18" charset="0"/>
                          </a:rPr>
                          <m:t>𝑁</m:t>
                        </m:r>
                      </m:sup>
                      <m:e>
                        <m:r>
                          <a:rPr lang="en-US" altLang="ko-KR" i="1">
                            <a:solidFill>
                              <a:srgbClr val="C00000"/>
                            </a:solidFill>
                            <a:latin typeface="Cambria Math" panose="02040503050406030204" pitchFamily="18" charset="0"/>
                          </a:rPr>
                          <m:t>[−</m:t>
                        </m:r>
                        <m:sSub>
                          <m:sSubPr>
                            <m:ctrlPr>
                              <a:rPr lang="en-US" altLang="ko-KR" i="1">
                                <a:solidFill>
                                  <a:srgbClr val="C00000"/>
                                </a:solidFill>
                                <a:latin typeface="Cambria Math" panose="02040503050406030204" pitchFamily="18" charset="0"/>
                              </a:rPr>
                            </m:ctrlPr>
                          </m:sSubPr>
                          <m:e>
                            <m:r>
                              <a:rPr lang="en-US" altLang="ko-KR" i="1">
                                <a:solidFill>
                                  <a:srgbClr val="C00000"/>
                                </a:solidFill>
                                <a:latin typeface="Cambria Math" panose="02040503050406030204" pitchFamily="18" charset="0"/>
                              </a:rPr>
                              <m:t>𝑦</m:t>
                            </m:r>
                          </m:e>
                          <m:sub>
                            <m:r>
                              <a:rPr lang="en-US" altLang="ko-KR" i="1">
                                <a:solidFill>
                                  <a:srgbClr val="C00000"/>
                                </a:solidFill>
                                <a:latin typeface="Cambria Math" panose="02040503050406030204" pitchFamily="18" charset="0"/>
                              </a:rPr>
                              <m:t>𝑛</m:t>
                            </m:r>
                          </m:sub>
                        </m:sSub>
                        <m:func>
                          <m:funcPr>
                            <m:ctrlPr>
                              <a:rPr lang="en-US" altLang="ko-KR" i="1">
                                <a:solidFill>
                                  <a:srgbClr val="C00000"/>
                                </a:solidFill>
                                <a:latin typeface="Cambria Math" panose="02040503050406030204" pitchFamily="18" charset="0"/>
                              </a:rPr>
                            </m:ctrlPr>
                          </m:funcPr>
                          <m:fName>
                            <m:r>
                              <m:rPr>
                                <m:sty m:val="p"/>
                              </m:rPr>
                              <a:rPr lang="en-US" altLang="ko-KR">
                                <a:solidFill>
                                  <a:srgbClr val="C00000"/>
                                </a:solidFill>
                                <a:latin typeface="Cambria Math" panose="02040503050406030204" pitchFamily="18" charset="0"/>
                              </a:rPr>
                              <m:t>log</m:t>
                            </m:r>
                          </m:fName>
                          <m:e>
                            <m:sSub>
                              <m:sSubPr>
                                <m:ctrlPr>
                                  <a:rPr lang="en-US" altLang="ko-KR" i="1">
                                    <a:solidFill>
                                      <a:srgbClr val="C00000"/>
                                    </a:solidFill>
                                    <a:latin typeface="Cambria Math" panose="02040503050406030204" pitchFamily="18" charset="0"/>
                                  </a:rPr>
                                </m:ctrlPr>
                              </m:sSubPr>
                              <m:e>
                                <m:acc>
                                  <m:accPr>
                                    <m:chr m:val="̂"/>
                                    <m:ctrlPr>
                                      <a:rPr lang="en-US" altLang="ko-KR" i="1">
                                        <a:solidFill>
                                          <a:srgbClr val="C00000"/>
                                        </a:solidFill>
                                        <a:latin typeface="Cambria Math" panose="02040503050406030204" pitchFamily="18" charset="0"/>
                                      </a:rPr>
                                    </m:ctrlPr>
                                  </m:accPr>
                                  <m:e>
                                    <m:r>
                                      <a:rPr lang="en-US" altLang="ko-KR" i="1">
                                        <a:solidFill>
                                          <a:srgbClr val="C00000"/>
                                        </a:solidFill>
                                        <a:latin typeface="Cambria Math" panose="02040503050406030204" pitchFamily="18" charset="0"/>
                                      </a:rPr>
                                      <m:t>𝑦</m:t>
                                    </m:r>
                                  </m:e>
                                </m:acc>
                              </m:e>
                              <m:sub>
                                <m:r>
                                  <a:rPr lang="en-US" altLang="ko-KR" i="1">
                                    <a:solidFill>
                                      <a:srgbClr val="C00000"/>
                                    </a:solidFill>
                                    <a:latin typeface="Cambria Math" panose="02040503050406030204" pitchFamily="18" charset="0"/>
                                  </a:rPr>
                                  <m:t>𝑛</m:t>
                                </m:r>
                                <m:r>
                                  <a:rPr lang="en-US" altLang="ko-KR" i="1">
                                    <a:solidFill>
                                      <a:srgbClr val="C00000"/>
                                    </a:solidFill>
                                    <a:latin typeface="Cambria Math" panose="02040503050406030204" pitchFamily="18" charset="0"/>
                                  </a:rPr>
                                  <m:t> </m:t>
                                </m:r>
                              </m:sub>
                            </m:sSub>
                          </m:e>
                        </m:func>
                        <m:r>
                          <a:rPr lang="en-US" altLang="ko-KR" i="1">
                            <a:solidFill>
                              <a:srgbClr val="C00000"/>
                            </a:solidFill>
                            <a:latin typeface="Cambria Math" panose="02040503050406030204" pitchFamily="18" charset="0"/>
                          </a:rPr>
                          <m:t>−</m:t>
                        </m:r>
                        <m:d>
                          <m:dPr>
                            <m:ctrlPr>
                              <a:rPr lang="en-US" altLang="ko-KR" i="1">
                                <a:solidFill>
                                  <a:srgbClr val="C00000"/>
                                </a:solidFill>
                                <a:latin typeface="Cambria Math" panose="02040503050406030204" pitchFamily="18" charset="0"/>
                              </a:rPr>
                            </m:ctrlPr>
                          </m:dPr>
                          <m:e>
                            <m:r>
                              <a:rPr lang="en-US" altLang="ko-KR" i="1">
                                <a:solidFill>
                                  <a:srgbClr val="C00000"/>
                                </a:solidFill>
                                <a:latin typeface="Cambria Math" panose="02040503050406030204" pitchFamily="18" charset="0"/>
                              </a:rPr>
                              <m:t>1−</m:t>
                            </m:r>
                            <m:sSub>
                              <m:sSubPr>
                                <m:ctrlPr>
                                  <a:rPr lang="en-US" altLang="ko-KR" i="1">
                                    <a:solidFill>
                                      <a:srgbClr val="C00000"/>
                                    </a:solidFill>
                                    <a:latin typeface="Cambria Math" panose="02040503050406030204" pitchFamily="18" charset="0"/>
                                  </a:rPr>
                                </m:ctrlPr>
                              </m:sSubPr>
                              <m:e>
                                <m:r>
                                  <a:rPr lang="en-US" altLang="ko-KR" i="1">
                                    <a:solidFill>
                                      <a:srgbClr val="C00000"/>
                                    </a:solidFill>
                                    <a:latin typeface="Cambria Math" panose="02040503050406030204" pitchFamily="18" charset="0"/>
                                  </a:rPr>
                                  <m:t>𝑦</m:t>
                                </m:r>
                              </m:e>
                              <m:sub>
                                <m:r>
                                  <a:rPr lang="en-US" altLang="ko-KR" i="1">
                                    <a:solidFill>
                                      <a:srgbClr val="C00000"/>
                                    </a:solidFill>
                                    <a:latin typeface="Cambria Math" panose="02040503050406030204" pitchFamily="18" charset="0"/>
                                  </a:rPr>
                                  <m:t>𝑛</m:t>
                                </m:r>
                              </m:sub>
                            </m:sSub>
                          </m:e>
                        </m:d>
                        <m:func>
                          <m:funcPr>
                            <m:ctrlPr>
                              <a:rPr lang="en-US" altLang="ko-KR" i="1">
                                <a:solidFill>
                                  <a:srgbClr val="C00000"/>
                                </a:solidFill>
                                <a:latin typeface="Cambria Math" panose="02040503050406030204" pitchFamily="18" charset="0"/>
                              </a:rPr>
                            </m:ctrlPr>
                          </m:funcPr>
                          <m:fName>
                            <m:r>
                              <m:rPr>
                                <m:sty m:val="p"/>
                              </m:rPr>
                              <a:rPr lang="en-US" altLang="ko-KR">
                                <a:solidFill>
                                  <a:srgbClr val="C00000"/>
                                </a:solidFill>
                                <a:latin typeface="Cambria Math" panose="02040503050406030204" pitchFamily="18" charset="0"/>
                              </a:rPr>
                              <m:t>log</m:t>
                            </m:r>
                          </m:fName>
                          <m:e>
                            <m:sSub>
                              <m:sSubPr>
                                <m:ctrlPr>
                                  <a:rPr lang="en-US" altLang="ko-KR" i="1">
                                    <a:solidFill>
                                      <a:srgbClr val="C00000"/>
                                    </a:solidFill>
                                    <a:latin typeface="Cambria Math" panose="02040503050406030204" pitchFamily="18" charset="0"/>
                                  </a:rPr>
                                </m:ctrlPr>
                              </m:sSubPr>
                              <m:e>
                                <m:r>
                                  <a:rPr lang="en-US" altLang="ko-KR" i="1">
                                    <a:solidFill>
                                      <a:srgbClr val="C00000"/>
                                    </a:solidFill>
                                    <a:latin typeface="Cambria Math" panose="02040503050406030204" pitchFamily="18" charset="0"/>
                                  </a:rPr>
                                  <m:t>(1−</m:t>
                                </m:r>
                                <m:acc>
                                  <m:accPr>
                                    <m:chr m:val="̂"/>
                                    <m:ctrlPr>
                                      <a:rPr lang="en-US" altLang="ko-KR" i="1">
                                        <a:solidFill>
                                          <a:srgbClr val="C00000"/>
                                        </a:solidFill>
                                        <a:latin typeface="Cambria Math" panose="02040503050406030204" pitchFamily="18" charset="0"/>
                                      </a:rPr>
                                    </m:ctrlPr>
                                  </m:accPr>
                                  <m:e>
                                    <m:r>
                                      <a:rPr lang="en-US" altLang="ko-KR" i="1">
                                        <a:solidFill>
                                          <a:srgbClr val="C00000"/>
                                        </a:solidFill>
                                        <a:latin typeface="Cambria Math" panose="02040503050406030204" pitchFamily="18" charset="0"/>
                                      </a:rPr>
                                      <m:t>𝑦</m:t>
                                    </m:r>
                                  </m:e>
                                </m:acc>
                              </m:e>
                              <m:sub>
                                <m:r>
                                  <a:rPr lang="en-US" altLang="ko-KR" i="1">
                                    <a:solidFill>
                                      <a:srgbClr val="C00000"/>
                                    </a:solidFill>
                                    <a:latin typeface="Cambria Math" panose="02040503050406030204" pitchFamily="18" charset="0"/>
                                  </a:rPr>
                                  <m:t>𝑛</m:t>
                                </m:r>
                                <m:r>
                                  <a:rPr lang="en-US" altLang="ko-KR" i="1">
                                    <a:solidFill>
                                      <a:srgbClr val="C00000"/>
                                    </a:solidFill>
                                    <a:latin typeface="Cambria Math" panose="02040503050406030204" pitchFamily="18" charset="0"/>
                                  </a:rPr>
                                  <m:t> </m:t>
                                </m:r>
                              </m:sub>
                            </m:sSub>
                            <m:r>
                              <a:rPr lang="en-US" altLang="ko-KR" i="1">
                                <a:solidFill>
                                  <a:srgbClr val="C00000"/>
                                </a:solidFill>
                                <a:latin typeface="Cambria Math" panose="02040503050406030204" pitchFamily="18" charset="0"/>
                              </a:rPr>
                              <m:t>)].</m:t>
                            </m:r>
                          </m:e>
                        </m:func>
                      </m:e>
                    </m:nary>
                  </m:oMath>
                </a14:m>
                <a:r>
                  <a:rPr lang="en-US" altLang="ko-KR" sz="2000" dirty="0">
                    <a:solidFill>
                      <a:srgbClr val="C00000"/>
                    </a:solidFill>
                    <a:latin typeface="Arial" panose="020B0604020202020204" pitchFamily="34" charset="0"/>
                    <a:cs typeface="Arial" panose="020B0604020202020204" pitchFamily="34" charset="0"/>
                  </a:rPr>
                  <a:t> </a:t>
                </a:r>
              </a:p>
              <a:p>
                <a:pPr>
                  <a:spcBef>
                    <a:spcPts val="1000"/>
                  </a:spcBef>
                  <a:spcAft>
                    <a:spcPts val="1000"/>
                  </a:spcAft>
                  <a:buClr>
                    <a:srgbClr val="0228D6"/>
                  </a:buClr>
                  <a:buSzPts val="1800"/>
                </a:pPr>
                <a:r>
                  <a:rPr lang="en-US" altLang="ko-KR" sz="2000" dirty="0">
                    <a:solidFill>
                      <a:srgbClr val="C00000"/>
                    </a:solidFill>
                    <a:latin typeface="Arial" panose="020B0604020202020204" pitchFamily="34" charset="0"/>
                    <a:cs typeface="Arial" panose="020B0604020202020204" pitchFamily="34" charset="0"/>
                  </a:rPr>
                  <a:t>            </a:t>
                </a:r>
                <a:r>
                  <a:rPr lang="en-US" altLang="ko-KR" sz="2000" dirty="0" smtClean="0">
                    <a:solidFill>
                      <a:srgbClr val="C00000"/>
                    </a:solidFill>
                    <a:latin typeface="Arial" panose="020B0604020202020204" pitchFamily="34" charset="0"/>
                    <a:cs typeface="Arial" panose="020B0604020202020204" pitchFamily="34" charset="0"/>
                  </a:rPr>
                  <a:t>	</a:t>
                </a:r>
                <a14:m>
                  <m:oMath xmlns:m="http://schemas.openxmlformats.org/officeDocument/2006/math">
                    <m:nary>
                      <m:naryPr>
                        <m:chr m:val="∑"/>
                        <m:ctrlPr>
                          <a:rPr lang="en-US" altLang="ko-KR" sz="2000" i="1">
                            <a:solidFill>
                              <a:srgbClr val="C00000"/>
                            </a:solidFill>
                            <a:latin typeface="Cambria Math" panose="02040503050406030204" pitchFamily="18" charset="0"/>
                          </a:rPr>
                        </m:ctrlPr>
                      </m:naryPr>
                      <m:sub>
                        <m:r>
                          <m:rPr>
                            <m:brk m:alnAt="23"/>
                          </m:rPr>
                          <a:rPr lang="en-US" altLang="ko-KR" sz="2000" i="1">
                            <a:solidFill>
                              <a:srgbClr val="C00000"/>
                            </a:solidFill>
                            <a:latin typeface="Cambria Math" panose="02040503050406030204" pitchFamily="18" charset="0"/>
                          </a:rPr>
                          <m:t>𝑛</m:t>
                        </m:r>
                        <m:r>
                          <a:rPr lang="en-US" altLang="ko-KR" sz="2000" i="1">
                            <a:solidFill>
                              <a:srgbClr val="C00000"/>
                            </a:solidFill>
                            <a:latin typeface="Cambria Math" panose="02040503050406030204" pitchFamily="18" charset="0"/>
                          </a:rPr>
                          <m:t>=1</m:t>
                        </m:r>
                      </m:sub>
                      <m:sup>
                        <m:r>
                          <a:rPr lang="en-US" altLang="ko-KR" sz="2000" i="1">
                            <a:solidFill>
                              <a:srgbClr val="C00000"/>
                            </a:solidFill>
                            <a:latin typeface="Cambria Math" panose="02040503050406030204" pitchFamily="18" charset="0"/>
                          </a:rPr>
                          <m:t>𝑁</m:t>
                        </m:r>
                      </m:sup>
                      <m:e>
                        <m:r>
                          <a:rPr lang="en-US" altLang="ko-KR" sz="2000" i="1">
                            <a:solidFill>
                              <a:srgbClr val="C00000"/>
                            </a:solidFill>
                            <a:latin typeface="Cambria Math" panose="02040503050406030204" pitchFamily="18" charset="0"/>
                          </a:rPr>
                          <m:t>[−</m:t>
                        </m:r>
                        <m:sSub>
                          <m:sSubPr>
                            <m:ctrlPr>
                              <a:rPr lang="en-US" altLang="ko-KR" sz="2000" i="1">
                                <a:solidFill>
                                  <a:srgbClr val="C00000"/>
                                </a:solidFill>
                                <a:latin typeface="Cambria Math" panose="02040503050406030204" pitchFamily="18" charset="0"/>
                              </a:rPr>
                            </m:ctrlPr>
                          </m:sSubPr>
                          <m:e>
                            <m:r>
                              <a:rPr lang="en-US" altLang="ko-KR" sz="2000" i="1">
                                <a:solidFill>
                                  <a:srgbClr val="C00000"/>
                                </a:solidFill>
                                <a:latin typeface="Cambria Math" panose="02040503050406030204" pitchFamily="18" charset="0"/>
                              </a:rPr>
                              <m:t>𝑦</m:t>
                            </m:r>
                          </m:e>
                          <m:sub>
                            <m:r>
                              <a:rPr lang="en-US" altLang="ko-KR" sz="2000" i="1">
                                <a:solidFill>
                                  <a:srgbClr val="C00000"/>
                                </a:solidFill>
                                <a:latin typeface="Cambria Math" panose="02040503050406030204" pitchFamily="18" charset="0"/>
                              </a:rPr>
                              <m:t>𝑛</m:t>
                            </m:r>
                          </m:sub>
                        </m:sSub>
                        <m:d>
                          <m:dPr>
                            <m:ctrlPr>
                              <a:rPr lang="en-US" altLang="ko-KR" sz="2000" b="1" i="1">
                                <a:solidFill>
                                  <a:srgbClr val="C00000"/>
                                </a:solidFill>
                                <a:latin typeface="Cambria Math" panose="02040503050406030204" pitchFamily="18" charset="0"/>
                              </a:rPr>
                            </m:ctrlPr>
                          </m:dPr>
                          <m:e>
                            <m:r>
                              <a:rPr lang="en-US" altLang="ko-KR" sz="2000" b="1" i="1">
                                <a:solidFill>
                                  <a:srgbClr val="C00000"/>
                                </a:solidFill>
                                <a:latin typeface="Cambria Math" panose="02040503050406030204" pitchFamily="18" charset="0"/>
                              </a:rPr>
                              <m:t>𝟏</m:t>
                            </m:r>
                            <m:r>
                              <a:rPr lang="en-US" altLang="ko-KR" sz="2000" b="1" i="1">
                                <a:solidFill>
                                  <a:srgbClr val="C00000"/>
                                </a:solidFill>
                                <a:latin typeface="Cambria Math" panose="02040503050406030204" pitchFamily="18" charset="0"/>
                              </a:rPr>
                              <m:t>−</m:t>
                            </m:r>
                            <m:r>
                              <a:rPr lang="ko-KR" altLang="en-US" sz="2000" b="1" i="1">
                                <a:solidFill>
                                  <a:srgbClr val="C00000"/>
                                </a:solidFill>
                                <a:latin typeface="Cambria Math" panose="02040503050406030204" pitchFamily="18" charset="0"/>
                              </a:rPr>
                              <m:t>𝜶</m:t>
                            </m:r>
                          </m:e>
                        </m:d>
                        <m:func>
                          <m:funcPr>
                            <m:ctrlPr>
                              <a:rPr lang="en-US" altLang="ko-KR" sz="2000" i="1">
                                <a:solidFill>
                                  <a:srgbClr val="C00000"/>
                                </a:solidFill>
                                <a:latin typeface="Cambria Math" panose="02040503050406030204" pitchFamily="18" charset="0"/>
                              </a:rPr>
                            </m:ctrlPr>
                          </m:funcPr>
                          <m:fName>
                            <m:r>
                              <m:rPr>
                                <m:sty m:val="p"/>
                              </m:rPr>
                              <a:rPr lang="en-US" altLang="ko-KR" sz="2000">
                                <a:solidFill>
                                  <a:srgbClr val="C00000"/>
                                </a:solidFill>
                                <a:latin typeface="Cambria Math" panose="02040503050406030204" pitchFamily="18" charset="0"/>
                              </a:rPr>
                              <m:t>log</m:t>
                            </m:r>
                          </m:fName>
                          <m:e>
                            <m:sSub>
                              <m:sSubPr>
                                <m:ctrlPr>
                                  <a:rPr lang="en-US" altLang="ko-KR" sz="2000" i="1">
                                    <a:solidFill>
                                      <a:srgbClr val="C00000"/>
                                    </a:solidFill>
                                    <a:latin typeface="Cambria Math" panose="02040503050406030204" pitchFamily="18" charset="0"/>
                                  </a:rPr>
                                </m:ctrlPr>
                              </m:sSubPr>
                              <m:e>
                                <m:acc>
                                  <m:accPr>
                                    <m:chr m:val="̂"/>
                                    <m:ctrlPr>
                                      <a:rPr lang="en-US" altLang="ko-KR" sz="2000" i="1">
                                        <a:solidFill>
                                          <a:srgbClr val="C00000"/>
                                        </a:solidFill>
                                        <a:latin typeface="Cambria Math" panose="02040503050406030204" pitchFamily="18" charset="0"/>
                                      </a:rPr>
                                    </m:ctrlPr>
                                  </m:accPr>
                                  <m:e>
                                    <m:r>
                                      <a:rPr lang="en-US" altLang="ko-KR" sz="2000" i="1">
                                        <a:solidFill>
                                          <a:srgbClr val="C00000"/>
                                        </a:solidFill>
                                        <a:latin typeface="Cambria Math" panose="02040503050406030204" pitchFamily="18" charset="0"/>
                                      </a:rPr>
                                      <m:t>𝑦</m:t>
                                    </m:r>
                                  </m:e>
                                </m:acc>
                              </m:e>
                              <m:sub>
                                <m:r>
                                  <a:rPr lang="en-US" altLang="ko-KR" sz="2000" i="1">
                                    <a:solidFill>
                                      <a:srgbClr val="C00000"/>
                                    </a:solidFill>
                                    <a:latin typeface="Cambria Math" panose="02040503050406030204" pitchFamily="18" charset="0"/>
                                  </a:rPr>
                                  <m:t>𝑛</m:t>
                                </m:r>
                                <m:r>
                                  <a:rPr lang="en-US" altLang="ko-KR" sz="2000" i="1">
                                    <a:solidFill>
                                      <a:srgbClr val="C00000"/>
                                    </a:solidFill>
                                    <a:latin typeface="Cambria Math" panose="02040503050406030204" pitchFamily="18" charset="0"/>
                                  </a:rPr>
                                  <m:t> </m:t>
                                </m:r>
                              </m:sub>
                            </m:sSub>
                          </m:e>
                        </m:func>
                        <m:r>
                          <a:rPr lang="en-US" altLang="ko-KR" sz="2000" i="1">
                            <a:solidFill>
                              <a:srgbClr val="C00000"/>
                            </a:solidFill>
                            <a:latin typeface="Cambria Math" panose="02040503050406030204" pitchFamily="18" charset="0"/>
                          </a:rPr>
                          <m:t>−</m:t>
                        </m:r>
                        <m:d>
                          <m:dPr>
                            <m:ctrlPr>
                              <a:rPr lang="en-US" altLang="ko-KR" sz="2000" i="1">
                                <a:solidFill>
                                  <a:srgbClr val="C00000"/>
                                </a:solidFill>
                                <a:latin typeface="Cambria Math" panose="02040503050406030204" pitchFamily="18" charset="0"/>
                              </a:rPr>
                            </m:ctrlPr>
                          </m:dPr>
                          <m:e>
                            <m:r>
                              <a:rPr lang="en-US" altLang="ko-KR" sz="2000" i="1">
                                <a:solidFill>
                                  <a:srgbClr val="C00000"/>
                                </a:solidFill>
                                <a:latin typeface="Cambria Math" panose="02040503050406030204" pitchFamily="18" charset="0"/>
                              </a:rPr>
                              <m:t>1−</m:t>
                            </m:r>
                            <m:sSub>
                              <m:sSubPr>
                                <m:ctrlPr>
                                  <a:rPr lang="en-US" altLang="ko-KR" sz="2000" i="1">
                                    <a:solidFill>
                                      <a:srgbClr val="C00000"/>
                                    </a:solidFill>
                                    <a:latin typeface="Cambria Math" panose="02040503050406030204" pitchFamily="18" charset="0"/>
                                  </a:rPr>
                                </m:ctrlPr>
                              </m:sSubPr>
                              <m:e>
                                <m:r>
                                  <a:rPr lang="en-US" altLang="ko-KR" sz="2000" i="1">
                                    <a:solidFill>
                                      <a:srgbClr val="C00000"/>
                                    </a:solidFill>
                                    <a:latin typeface="Cambria Math" panose="02040503050406030204" pitchFamily="18" charset="0"/>
                                  </a:rPr>
                                  <m:t>𝑦</m:t>
                                </m:r>
                              </m:e>
                              <m:sub>
                                <m:r>
                                  <a:rPr lang="en-US" altLang="ko-KR" sz="2000" i="1">
                                    <a:solidFill>
                                      <a:srgbClr val="C00000"/>
                                    </a:solidFill>
                                    <a:latin typeface="Cambria Math" panose="02040503050406030204" pitchFamily="18" charset="0"/>
                                  </a:rPr>
                                  <m:t>𝑛</m:t>
                                </m:r>
                              </m:sub>
                            </m:sSub>
                          </m:e>
                        </m:d>
                        <m:r>
                          <a:rPr lang="ko-KR" altLang="en-US" sz="2000" b="1" i="1">
                            <a:solidFill>
                              <a:srgbClr val="C00000"/>
                            </a:solidFill>
                            <a:latin typeface="Cambria Math" panose="02040503050406030204" pitchFamily="18" charset="0"/>
                          </a:rPr>
                          <m:t>𝜶</m:t>
                        </m:r>
                        <m:func>
                          <m:funcPr>
                            <m:ctrlPr>
                              <a:rPr lang="en-US" altLang="ko-KR" sz="2000" i="1">
                                <a:solidFill>
                                  <a:srgbClr val="C00000"/>
                                </a:solidFill>
                                <a:latin typeface="Cambria Math" panose="02040503050406030204" pitchFamily="18" charset="0"/>
                              </a:rPr>
                            </m:ctrlPr>
                          </m:funcPr>
                          <m:fName>
                            <m:r>
                              <m:rPr>
                                <m:sty m:val="p"/>
                              </m:rPr>
                              <a:rPr lang="en-US" altLang="ko-KR" sz="2000">
                                <a:solidFill>
                                  <a:srgbClr val="C00000"/>
                                </a:solidFill>
                                <a:latin typeface="Cambria Math" panose="02040503050406030204" pitchFamily="18" charset="0"/>
                              </a:rPr>
                              <m:t>log</m:t>
                            </m:r>
                          </m:fName>
                          <m:e>
                            <m:sSub>
                              <m:sSubPr>
                                <m:ctrlPr>
                                  <a:rPr lang="en-US" altLang="ko-KR" sz="2000" i="1">
                                    <a:solidFill>
                                      <a:srgbClr val="C00000"/>
                                    </a:solidFill>
                                    <a:latin typeface="Cambria Math" panose="02040503050406030204" pitchFamily="18" charset="0"/>
                                  </a:rPr>
                                </m:ctrlPr>
                              </m:sSubPr>
                              <m:e>
                                <m:r>
                                  <a:rPr lang="en-US" altLang="ko-KR" sz="2000" i="1">
                                    <a:solidFill>
                                      <a:srgbClr val="C00000"/>
                                    </a:solidFill>
                                    <a:latin typeface="Cambria Math" panose="02040503050406030204" pitchFamily="18" charset="0"/>
                                  </a:rPr>
                                  <m:t>(1−</m:t>
                                </m:r>
                                <m:acc>
                                  <m:accPr>
                                    <m:chr m:val="̂"/>
                                    <m:ctrlPr>
                                      <a:rPr lang="en-US" altLang="ko-KR" sz="2000" i="1">
                                        <a:solidFill>
                                          <a:srgbClr val="C00000"/>
                                        </a:solidFill>
                                        <a:latin typeface="Cambria Math" panose="02040503050406030204" pitchFamily="18" charset="0"/>
                                      </a:rPr>
                                    </m:ctrlPr>
                                  </m:accPr>
                                  <m:e>
                                    <m:r>
                                      <a:rPr lang="en-US" altLang="ko-KR" sz="2000" i="1">
                                        <a:solidFill>
                                          <a:srgbClr val="C00000"/>
                                        </a:solidFill>
                                        <a:latin typeface="Cambria Math" panose="02040503050406030204" pitchFamily="18" charset="0"/>
                                      </a:rPr>
                                      <m:t>𝑦</m:t>
                                    </m:r>
                                  </m:e>
                                </m:acc>
                              </m:e>
                              <m:sub>
                                <m:r>
                                  <a:rPr lang="en-US" altLang="ko-KR" sz="2000" i="1">
                                    <a:solidFill>
                                      <a:srgbClr val="C00000"/>
                                    </a:solidFill>
                                    <a:latin typeface="Cambria Math" panose="02040503050406030204" pitchFamily="18" charset="0"/>
                                  </a:rPr>
                                  <m:t>𝑛</m:t>
                                </m:r>
                                <m:r>
                                  <a:rPr lang="en-US" altLang="ko-KR" sz="2000" i="1">
                                    <a:solidFill>
                                      <a:srgbClr val="C00000"/>
                                    </a:solidFill>
                                    <a:latin typeface="Cambria Math" panose="02040503050406030204" pitchFamily="18" charset="0"/>
                                  </a:rPr>
                                  <m:t> </m:t>
                                </m:r>
                              </m:sub>
                            </m:sSub>
                            <m:r>
                              <a:rPr lang="en-US" altLang="ko-KR" sz="2000" i="1">
                                <a:solidFill>
                                  <a:srgbClr val="C00000"/>
                                </a:solidFill>
                                <a:latin typeface="Cambria Math" panose="02040503050406030204" pitchFamily="18" charset="0"/>
                              </a:rPr>
                              <m:t>)].</m:t>
                            </m:r>
                          </m:e>
                        </m:func>
                      </m:e>
                    </m:nary>
                  </m:oMath>
                </a14:m>
                <a:r>
                  <a:rPr lang="en-US" dirty="0">
                    <a:solidFill>
                      <a:srgbClr val="000000"/>
                    </a:solidFill>
                    <a:latin typeface="Arial" panose="020B0604020202020204" pitchFamily="34" charset="0"/>
                    <a:ea typeface="Arial"/>
                    <a:cs typeface="Arial" panose="020B0604020202020204" pitchFamily="34" charset="0"/>
                    <a:sym typeface="Arial"/>
                  </a:rPr>
                  <a:t>					</a:t>
                </a:r>
                <a:endParaRPr sz="1600" b="1" dirty="0">
                  <a:solidFill>
                    <a:srgbClr val="000000"/>
                  </a:solidFill>
                  <a:latin typeface="Arial" panose="020B0604020202020204" pitchFamily="34" charset="0"/>
                  <a:ea typeface="Arial"/>
                  <a:cs typeface="Arial" panose="020B0604020202020204" pitchFamily="34" charset="0"/>
                  <a:sym typeface="Arial"/>
                </a:endParaRPr>
              </a:p>
            </p:txBody>
          </p:sp>
        </mc:Choice>
        <mc:Fallback xmlns="">
          <p:sp>
            <p:nvSpPr>
              <p:cNvPr id="149" name="Google Shape;149;g5410196452_0_0"/>
              <p:cNvSpPr txBox="1">
                <a:spLocks noRot="1" noChangeAspect="1" noMove="1" noResize="1" noEditPoints="1" noAdjustHandles="1" noChangeArrowheads="1" noChangeShapeType="1" noTextEdit="1"/>
              </p:cNvSpPr>
              <p:nvPr/>
            </p:nvSpPr>
            <p:spPr>
              <a:xfrm>
                <a:off x="293512" y="648183"/>
                <a:ext cx="11582400" cy="5854218"/>
              </a:xfrm>
              <a:prstGeom prst="rect">
                <a:avLst/>
              </a:prstGeom>
              <a:blipFill>
                <a:blip r:embed="rId3"/>
                <a:stretch>
                  <a:fillRect l="-2895" b="-5931"/>
                </a:stretch>
              </a:blipFill>
              <a:ln>
                <a:noFill/>
              </a:ln>
            </p:spPr>
            <p:txBody>
              <a:bodyPr/>
              <a:lstStyle/>
              <a:p>
                <a:r>
                  <a:rPr lang="ko-KR" altLang="en-US">
                    <a:noFill/>
                  </a:rPr>
                  <a:t> </a:t>
                </a:r>
              </a:p>
            </p:txBody>
          </p:sp>
        </mc:Fallback>
      </mc:AlternateContent>
      <p:sp>
        <p:nvSpPr>
          <p:cNvPr id="2" name="Slide Number Placeholder 1">
            <a:extLst>
              <a:ext uri="{FF2B5EF4-FFF2-40B4-BE49-F238E27FC236}">
                <a16:creationId xmlns:a16="http://schemas.microsoft.com/office/drawing/2014/main" id="{35926C8E-4DBC-B840-BE91-7F3F08DEB8C6}"/>
              </a:ext>
            </a:extLst>
          </p:cNvPr>
          <p:cNvSpPr>
            <a:spLocks noGrp="1"/>
          </p:cNvSpPr>
          <p:nvPr>
            <p:ph type="sldNum" sz="quarter" idx="12"/>
          </p:nvPr>
        </p:nvSpPr>
        <p:spPr/>
        <p:txBody>
          <a:bodyPr/>
          <a:lstStyle/>
          <a:p>
            <a:fld id="{612BEAA1-919D-DA45-BAE2-E8146C90BD69}" type="slidenum">
              <a:rPr lang="en-US" smtClean="0"/>
              <a:t>7</a:t>
            </a:fld>
            <a:endParaRPr lang="en-US" dirty="0"/>
          </a:p>
        </p:txBody>
      </p:sp>
      <p:grpSp>
        <p:nvGrpSpPr>
          <p:cNvPr id="5" name="그룹 4"/>
          <p:cNvGrpSpPr/>
          <p:nvPr/>
        </p:nvGrpSpPr>
        <p:grpSpPr>
          <a:xfrm>
            <a:off x="2590644" y="2781417"/>
            <a:ext cx="6256595" cy="1587749"/>
            <a:chOff x="765039" y="3632887"/>
            <a:chExt cx="6256595" cy="1587749"/>
          </a:xfrm>
        </p:grpSpPr>
        <p:pic>
          <p:nvPicPr>
            <p:cNvPr id="6" name="Picture 8" descr="GitHub - qubvel/efficientnet: Implementation of EfficientNet model. Keras  and TensorFlow Ker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292" y="3632887"/>
              <a:ext cx="1969342" cy="15674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Architecture of EfficientNet-B0 with MBConv as Basic building blocks. |  Download Scientific Diagr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39" y="3632887"/>
              <a:ext cx="3396518" cy="1587749"/>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The construction of the CNN model. | Download Scientific 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7312" y="1216404"/>
            <a:ext cx="4114800" cy="1178675"/>
          </a:xfrm>
          <a:prstGeom prst="rect">
            <a:avLst/>
          </a:prstGeom>
          <a:noFill/>
          <a:extLst>
            <a:ext uri="{909E8E84-426E-40DD-AFC4-6F175D3DCCD1}">
              <a14:hiddenFill xmlns:a14="http://schemas.microsoft.com/office/drawing/2010/main">
                <a:solidFill>
                  <a:srgbClr val="FFFFFF"/>
                </a:solidFill>
              </a14:hiddenFill>
            </a:ext>
          </a:extLst>
        </p:spPr>
      </p:pic>
      <p:sp>
        <p:nvSpPr>
          <p:cNvPr id="9" name="오른쪽 화살표 8"/>
          <p:cNvSpPr/>
          <p:nvPr/>
        </p:nvSpPr>
        <p:spPr>
          <a:xfrm>
            <a:off x="434748" y="5690006"/>
            <a:ext cx="588816" cy="43664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39821-AFC7-9843-AD79-63D582C291D5}"/>
              </a:ext>
            </a:extLst>
          </p:cNvPr>
          <p:cNvSpPr txBox="1"/>
          <p:nvPr/>
        </p:nvSpPr>
        <p:spPr>
          <a:xfrm>
            <a:off x="285538" y="812798"/>
            <a:ext cx="11620923" cy="5189113"/>
          </a:xfrm>
          <a:prstGeom prst="rect">
            <a:avLst/>
          </a:prstGeom>
          <a:noFill/>
        </p:spPr>
        <p:txBody>
          <a:bodyPr wrap="square" rtlCol="0">
            <a:spAutoFit/>
          </a:bodyPr>
          <a:lstStyle/>
          <a:p>
            <a:pPr marL="114300">
              <a:lnSpc>
                <a:spcPct val="115000"/>
              </a:lnSpc>
              <a:buClr>
                <a:schemeClr val="dk2"/>
              </a:buClr>
              <a:buSzPts val="1800"/>
            </a:pPr>
            <a:r>
              <a:rPr lang="en-US" altLang="ko-KR" b="1" dirty="0">
                <a:latin typeface="Arial" panose="020B0604020202020204" pitchFamily="34" charset="0"/>
                <a:ea typeface="Times New Roman"/>
                <a:cs typeface="Arial" panose="020B0604020202020204" pitchFamily="34" charset="0"/>
                <a:sym typeface="Times New Roman"/>
              </a:rPr>
              <a:t>Methods</a:t>
            </a:r>
          </a:p>
          <a:p>
            <a:pPr marL="457200" indent="-342900">
              <a:lnSpc>
                <a:spcPct val="115000"/>
              </a:lnSpc>
              <a:buClr>
                <a:schemeClr val="dk2"/>
              </a:buClr>
              <a:buSzPts val="1800"/>
              <a:buFont typeface="+mj-lt"/>
              <a:buAutoNum type="arabicPeriod"/>
            </a:pPr>
            <a:r>
              <a:rPr lang="en-US" altLang="ko-KR" dirty="0">
                <a:latin typeface="Arial" panose="020B0604020202020204" pitchFamily="34" charset="0"/>
                <a:ea typeface="Times New Roman"/>
                <a:cs typeface="Arial" panose="020B0604020202020204" pitchFamily="34" charset="0"/>
                <a:sym typeface="Times New Roman"/>
              </a:rPr>
              <a:t>Basic CNN</a:t>
            </a:r>
          </a:p>
          <a:p>
            <a:pPr marL="457200" indent="-342900">
              <a:lnSpc>
                <a:spcPct val="115000"/>
              </a:lnSpc>
              <a:buClr>
                <a:schemeClr val="dk2"/>
              </a:buClr>
              <a:buSzPts val="1800"/>
              <a:buFont typeface="+mj-lt"/>
              <a:buAutoNum type="arabicPeriod"/>
            </a:pPr>
            <a:r>
              <a:rPr lang="en-US" altLang="ko-KR" dirty="0" err="1">
                <a:latin typeface="Arial" panose="020B0604020202020204" pitchFamily="34" charset="0"/>
                <a:ea typeface="Times New Roman"/>
                <a:cs typeface="Arial" panose="020B0604020202020204" pitchFamily="34" charset="0"/>
                <a:sym typeface="Times New Roman"/>
              </a:rPr>
              <a:t>EfficientNet</a:t>
            </a:r>
            <a:endParaRPr lang="en-US" altLang="ko-KR" dirty="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mj-lt"/>
              <a:buAutoNum type="arabicPeriod"/>
            </a:pPr>
            <a:r>
              <a:rPr lang="en-US" altLang="ko-KR" dirty="0">
                <a:latin typeface="Arial" panose="020B0604020202020204" pitchFamily="34" charset="0"/>
                <a:ea typeface="Times New Roman"/>
                <a:cs typeface="Arial" panose="020B0604020202020204" pitchFamily="34" charset="0"/>
                <a:sym typeface="Times New Roman"/>
              </a:rPr>
              <a:t>Basic CNN + cost-sensitive learning</a:t>
            </a:r>
          </a:p>
          <a:p>
            <a:pPr marL="457200" indent="-342900">
              <a:lnSpc>
                <a:spcPct val="115000"/>
              </a:lnSpc>
              <a:buClr>
                <a:schemeClr val="dk2"/>
              </a:buClr>
              <a:buSzPts val="1800"/>
              <a:buFont typeface="+mj-lt"/>
              <a:buAutoNum type="arabicPeriod"/>
            </a:pPr>
            <a:r>
              <a:rPr lang="en-US" altLang="ko-KR" dirty="0" err="1">
                <a:latin typeface="Arial" panose="020B0604020202020204" pitchFamily="34" charset="0"/>
                <a:ea typeface="Times New Roman"/>
                <a:cs typeface="Arial" panose="020B0604020202020204" pitchFamily="34" charset="0"/>
                <a:sym typeface="Times New Roman"/>
              </a:rPr>
              <a:t>EfficientNet</a:t>
            </a:r>
            <a:r>
              <a:rPr lang="en-US" altLang="ko-KR" dirty="0">
                <a:latin typeface="Arial" panose="020B0604020202020204" pitchFamily="34" charset="0"/>
                <a:ea typeface="Times New Roman"/>
                <a:cs typeface="Arial" panose="020B0604020202020204" pitchFamily="34" charset="0"/>
                <a:sym typeface="Times New Roman"/>
              </a:rPr>
              <a:t> + cost-sensitive learning</a:t>
            </a:r>
          </a:p>
          <a:p>
            <a:pPr marL="457200" indent="-342900">
              <a:lnSpc>
                <a:spcPct val="115000"/>
              </a:lnSpc>
              <a:buClr>
                <a:schemeClr val="dk2"/>
              </a:buClr>
              <a:buSzPts val="1800"/>
              <a:buFont typeface="Times New Roman"/>
              <a:buChar char="•"/>
            </a:pPr>
            <a:endParaRPr lang="en-US" altLang="ko-KR" dirty="0">
              <a:latin typeface="Arial" panose="020B0604020202020204" pitchFamily="34" charset="0"/>
              <a:ea typeface="Times New Roman"/>
              <a:cs typeface="Arial" panose="020B0604020202020204" pitchFamily="34" charset="0"/>
              <a:sym typeface="Times New Roman"/>
            </a:endParaRPr>
          </a:p>
          <a:p>
            <a:pPr marL="114300">
              <a:lnSpc>
                <a:spcPct val="115000"/>
              </a:lnSpc>
              <a:buClr>
                <a:schemeClr val="dk2"/>
              </a:buClr>
              <a:buSzPts val="1800"/>
            </a:pPr>
            <a:r>
              <a:rPr lang="en-US" altLang="ko-KR" b="1" dirty="0" smtClean="0">
                <a:latin typeface="Arial" panose="020B0604020202020204" pitchFamily="34" charset="0"/>
                <a:ea typeface="Times New Roman"/>
                <a:cs typeface="Arial" panose="020B0604020202020204" pitchFamily="34" charset="0"/>
                <a:sym typeface="Times New Roman"/>
              </a:rPr>
              <a:t>Results</a:t>
            </a:r>
            <a:r>
              <a:rPr lang="en-US" altLang="ko-KR" dirty="0" smtClean="0">
                <a:latin typeface="Arial" panose="020B0604020202020204" pitchFamily="34" charset="0"/>
                <a:ea typeface="Times New Roman"/>
                <a:cs typeface="Arial" panose="020B0604020202020204" pitchFamily="34" charset="0"/>
                <a:sym typeface="Times New Roman"/>
              </a:rPr>
              <a:t> (repeated over 30 trials)</a:t>
            </a:r>
            <a:endParaRPr lang="en-US" altLang="ko-KR" dirty="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Times New Roman"/>
              <a:buChar char="•"/>
            </a:pPr>
            <a:endParaRPr lang="en-US" altLang="ko-KR" dirty="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Times New Roman"/>
              <a:buChar char="•"/>
            </a:pPr>
            <a:endParaRPr lang="en-US" altLang="ko-KR" dirty="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Times New Roman"/>
              <a:buChar char="•"/>
            </a:pPr>
            <a:endParaRPr lang="en-US" altLang="ko-KR" dirty="0" smtClean="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Times New Roman"/>
              <a:buChar char="•"/>
            </a:pPr>
            <a:endParaRPr lang="en-US" altLang="ko-KR" dirty="0">
              <a:latin typeface="Arial" panose="020B0604020202020204" pitchFamily="34" charset="0"/>
              <a:ea typeface="Times New Roman"/>
              <a:cs typeface="Arial" panose="020B0604020202020204" pitchFamily="34" charset="0"/>
              <a:sym typeface="Times New Roman"/>
            </a:endParaRPr>
          </a:p>
          <a:p>
            <a:pPr marL="457200" indent="-342900">
              <a:lnSpc>
                <a:spcPct val="115000"/>
              </a:lnSpc>
              <a:buClr>
                <a:schemeClr val="dk2"/>
              </a:buClr>
              <a:buSzPts val="1800"/>
              <a:buFont typeface="Times New Roman"/>
              <a:buChar char="•"/>
            </a:pPr>
            <a:r>
              <a:rPr lang="en-US" altLang="ko-KR" dirty="0" smtClean="0">
                <a:solidFill>
                  <a:srgbClr val="C00000"/>
                </a:solidFill>
                <a:latin typeface="Arial" panose="020B0604020202020204" pitchFamily="34" charset="0"/>
                <a:ea typeface="Times New Roman"/>
                <a:cs typeface="Arial" panose="020B0604020202020204" pitchFamily="34" charset="0"/>
                <a:sym typeface="Times New Roman"/>
              </a:rPr>
              <a:t>The </a:t>
            </a:r>
            <a:r>
              <a:rPr lang="en-US" altLang="ko-KR" dirty="0">
                <a:solidFill>
                  <a:srgbClr val="C00000"/>
                </a:solidFill>
                <a:latin typeface="Arial" panose="020B0604020202020204" pitchFamily="34" charset="0"/>
                <a:ea typeface="Times New Roman"/>
                <a:cs typeface="Arial" panose="020B0604020202020204" pitchFamily="34" charset="0"/>
                <a:sym typeface="Times New Roman"/>
              </a:rPr>
              <a:t>basic CNN model achieved over 87% accuracy.</a:t>
            </a:r>
          </a:p>
          <a:p>
            <a:pPr marL="457200" indent="-342900">
              <a:lnSpc>
                <a:spcPct val="115000"/>
              </a:lnSpc>
              <a:buClr>
                <a:schemeClr val="dk2"/>
              </a:buClr>
              <a:buSzPts val="1800"/>
              <a:buFont typeface="Times New Roman"/>
              <a:buChar char="•"/>
            </a:pPr>
            <a:r>
              <a:rPr lang="en-US" altLang="ko-KR" dirty="0">
                <a:solidFill>
                  <a:srgbClr val="C00000"/>
                </a:solidFill>
                <a:latin typeface="Arial" panose="020B0604020202020204" pitchFamily="34" charset="0"/>
                <a:cs typeface="Arial" panose="020B0604020202020204" pitchFamily="34" charset="0"/>
              </a:rPr>
              <a:t>Using a pre-trained network, EfficientNet, produced over 91% accuracy on average and it is statistically significantly more </a:t>
            </a:r>
            <a:r>
              <a:rPr lang="en-US" altLang="ko-KR" dirty="0" smtClean="0">
                <a:solidFill>
                  <a:srgbClr val="C00000"/>
                </a:solidFill>
                <a:latin typeface="Arial" panose="020B0604020202020204" pitchFamily="34" charset="0"/>
                <a:cs typeface="Arial" panose="020B0604020202020204" pitchFamily="34" charset="0"/>
              </a:rPr>
              <a:t>accurate </a:t>
            </a:r>
            <a:r>
              <a:rPr lang="en-US" altLang="ko-KR" dirty="0">
                <a:solidFill>
                  <a:srgbClr val="C00000"/>
                </a:solidFill>
                <a:latin typeface="Arial" panose="020B0604020202020204" pitchFamily="34" charset="0"/>
                <a:cs typeface="Arial" panose="020B0604020202020204" pitchFamily="34" charset="0"/>
              </a:rPr>
              <a:t>than the basic CNN model. (p-value &lt; 0.01)</a:t>
            </a:r>
          </a:p>
          <a:p>
            <a:pPr marL="457200" indent="-342900">
              <a:lnSpc>
                <a:spcPct val="115000"/>
              </a:lnSpc>
              <a:buClr>
                <a:schemeClr val="dk2"/>
              </a:buClr>
              <a:buSzPts val="1800"/>
              <a:buFont typeface="Times New Roman"/>
              <a:buChar char="•"/>
            </a:pPr>
            <a:r>
              <a:rPr lang="en-US" altLang="ko-KR" dirty="0">
                <a:solidFill>
                  <a:srgbClr val="C00000"/>
                </a:solidFill>
                <a:latin typeface="Arial" panose="020B0604020202020204" pitchFamily="34" charset="0"/>
                <a:cs typeface="Arial" panose="020B0604020202020204" pitchFamily="34" charset="0"/>
              </a:rPr>
              <a:t>Applying the cost-sensitive learning improved the accuracies a little, but the improvements are NOT statistically significant. (p-value &gt; 0.05)</a:t>
            </a:r>
          </a:p>
        </p:txBody>
      </p:sp>
      <p:sp>
        <p:nvSpPr>
          <p:cNvPr id="3" name="Slide Number Placeholder 2">
            <a:extLst>
              <a:ext uri="{FF2B5EF4-FFF2-40B4-BE49-F238E27FC236}">
                <a16:creationId xmlns:a16="http://schemas.microsoft.com/office/drawing/2014/main" id="{6C9F2DA8-E3BD-6042-B91B-4DB7DFDBC469}"/>
              </a:ext>
            </a:extLst>
          </p:cNvPr>
          <p:cNvSpPr>
            <a:spLocks noGrp="1"/>
          </p:cNvSpPr>
          <p:nvPr>
            <p:ph type="sldNum" sz="quarter" idx="12"/>
          </p:nvPr>
        </p:nvSpPr>
        <p:spPr/>
        <p:txBody>
          <a:bodyPr/>
          <a:lstStyle/>
          <a:p>
            <a:fld id="{612BEAA1-919D-DA45-BAE2-E8146C90BD69}" type="slidenum">
              <a:rPr lang="en-US" smtClean="0"/>
              <a:t>8</a:t>
            </a:fld>
            <a:endParaRPr lang="en-US" dirty="0"/>
          </a:p>
        </p:txBody>
      </p:sp>
      <p:sp>
        <p:nvSpPr>
          <p:cNvPr id="4" name="Rectangle 3">
            <a:extLst>
              <a:ext uri="{FF2B5EF4-FFF2-40B4-BE49-F238E27FC236}">
                <a16:creationId xmlns:a16="http://schemas.microsoft.com/office/drawing/2014/main" id="{E0A1B928-C479-BE4B-9CD2-C59A84CDF9D5}"/>
              </a:ext>
            </a:extLst>
          </p:cNvPr>
          <p:cNvSpPr/>
          <p:nvPr/>
        </p:nvSpPr>
        <p:spPr>
          <a:xfrm>
            <a:off x="1520190" y="170723"/>
            <a:ext cx="8323721" cy="461665"/>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Results – </a:t>
            </a:r>
            <a:r>
              <a:rPr lang="en-US" sz="2400" b="1" dirty="0" smtClean="0">
                <a:latin typeface="Arial" panose="020B0604020202020204" pitchFamily="34" charset="0"/>
                <a:cs typeface="Arial" panose="020B0604020202020204" pitchFamily="34" charset="0"/>
              </a:rPr>
              <a:t>Data/Observations</a:t>
            </a:r>
            <a:endParaRPr lang="en-US" sz="1600" b="1" dirty="0">
              <a:latin typeface="Arial" panose="020B0604020202020204" pitchFamily="34" charset="0"/>
              <a:cs typeface="Arial" panose="020B060402020202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3007877621"/>
              </p:ext>
            </p:extLst>
          </p:nvPr>
        </p:nvGraphicFramePr>
        <p:xfrm>
          <a:off x="1618050" y="3160862"/>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30989705"/>
                    </a:ext>
                  </a:extLst>
                </a:gridCol>
                <a:gridCol w="2709333">
                  <a:extLst>
                    <a:ext uri="{9D8B030D-6E8A-4147-A177-3AD203B41FA5}">
                      <a16:colId xmlns:a16="http://schemas.microsoft.com/office/drawing/2014/main" val="2423595048"/>
                    </a:ext>
                  </a:extLst>
                </a:gridCol>
                <a:gridCol w="2709333">
                  <a:extLst>
                    <a:ext uri="{9D8B030D-6E8A-4147-A177-3AD203B41FA5}">
                      <a16:colId xmlns:a16="http://schemas.microsoft.com/office/drawing/2014/main" val="1020210472"/>
                    </a:ext>
                  </a:extLst>
                </a:gridCol>
              </a:tblGrid>
              <a:tr h="370840">
                <a:tc>
                  <a:txBody>
                    <a:bodyPr/>
                    <a:lstStyle/>
                    <a:p>
                      <a:pPr algn="ctr" latinLnBrk="1"/>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smtClean="0">
                          <a:latin typeface="Arial" panose="020B0604020202020204" pitchFamily="34" charset="0"/>
                          <a:cs typeface="Arial" panose="020B0604020202020204" pitchFamily="34" charset="0"/>
                        </a:rPr>
                        <a:t>Basic CNN</a:t>
                      </a:r>
                      <a:endParaRPr lang="ko-KR" altLang="en-US">
                        <a:latin typeface="Arial" panose="020B0604020202020204" pitchFamily="34" charset="0"/>
                        <a:cs typeface="Arial" panose="020B0604020202020204" pitchFamily="34" charset="0"/>
                      </a:endParaRPr>
                    </a:p>
                  </a:txBody>
                  <a:tcPr/>
                </a:tc>
                <a:tc>
                  <a:txBody>
                    <a:bodyPr/>
                    <a:lstStyle/>
                    <a:p>
                      <a:pPr algn="ctr" latinLnBrk="1"/>
                      <a:r>
                        <a:rPr lang="en-US" altLang="ko-KR" smtClean="0">
                          <a:latin typeface="Arial" panose="020B0604020202020204" pitchFamily="34" charset="0"/>
                          <a:cs typeface="Arial" panose="020B0604020202020204" pitchFamily="34" charset="0"/>
                        </a:rPr>
                        <a:t>EfficientNet</a:t>
                      </a:r>
                      <a:endParaRPr lang="ko-KR" alt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19856781"/>
                  </a:ext>
                </a:extLst>
              </a:tr>
              <a:tr h="370840">
                <a:tc>
                  <a:txBody>
                    <a:bodyPr/>
                    <a:lstStyle/>
                    <a:p>
                      <a:pPr algn="ctr" latinLnBrk="1"/>
                      <a:endParaRPr lang="ko-KR" altLang="en-US" dirty="0">
                        <a:latin typeface="Arial" panose="020B0604020202020204" pitchFamily="34" charset="0"/>
                        <a:cs typeface="Arial" panose="020B0604020202020204" pitchFamily="34" charset="0"/>
                      </a:endParaRPr>
                    </a:p>
                  </a:txBody>
                  <a:tcPr/>
                </a:tc>
                <a:tc>
                  <a:txBody>
                    <a:bodyPr/>
                    <a:lstStyle/>
                    <a:p>
                      <a:pPr algn="ctr" latinLnBrk="1"/>
                      <a:r>
                        <a:rPr lang="en-US" altLang="ko-KR" sz="1800" dirty="0" smtClean="0">
                          <a:latin typeface="Arial" panose="020B0604020202020204" pitchFamily="34" charset="0"/>
                          <a:cs typeface="Arial" panose="020B0604020202020204" pitchFamily="34" charset="0"/>
                        </a:rPr>
                        <a:t>87.76 </a:t>
                      </a:r>
                      <a:r>
                        <a:rPr lang="en-US" altLang="ko-KR" sz="1800" dirty="0" smtClean="0">
                          <a:latin typeface="Arial" panose="020B0604020202020204" pitchFamily="34" charset="0"/>
                          <a:cs typeface="Arial" panose="020B0604020202020204" pitchFamily="34" charset="0"/>
                          <a:sym typeface="Symbol" panose="05050102010706020507" pitchFamily="18" charset="2"/>
                        </a:rPr>
                        <a:t> 1.204</a:t>
                      </a:r>
                      <a:endParaRPr lang="ko-KR" altLang="en-US" sz="1800" dirty="0">
                        <a:latin typeface="Arial" panose="020B0604020202020204" pitchFamily="34" charset="0"/>
                        <a:cs typeface="Arial" panose="020B0604020202020204" pitchFamily="34" charset="0"/>
                      </a:endParaRPr>
                    </a:p>
                  </a:txBody>
                  <a:tcPr/>
                </a:tc>
                <a:tc>
                  <a:txBody>
                    <a:bodyPr/>
                    <a:lstStyle/>
                    <a:p>
                      <a:pPr algn="ctr" latinLnBrk="1"/>
                      <a:r>
                        <a:rPr lang="en-US" altLang="ko-KR" sz="1800" dirty="0" smtClean="0">
                          <a:latin typeface="Arial" panose="020B0604020202020204" pitchFamily="34" charset="0"/>
                          <a:cs typeface="Arial" panose="020B0604020202020204" pitchFamily="34" charset="0"/>
                        </a:rPr>
                        <a:t>91.32 </a:t>
                      </a:r>
                      <a:r>
                        <a:rPr lang="en-US" altLang="ko-KR" sz="1800" dirty="0" smtClean="0">
                          <a:latin typeface="Arial" panose="020B0604020202020204" pitchFamily="34" charset="0"/>
                          <a:cs typeface="Arial" panose="020B0604020202020204" pitchFamily="34" charset="0"/>
                          <a:sym typeface="Symbol" panose="05050102010706020507" pitchFamily="18" charset="2"/>
                        </a:rPr>
                        <a:t> 2.159</a:t>
                      </a:r>
                      <a:endParaRPr lang="ko-KR" alt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61684159"/>
                  </a:ext>
                </a:extLst>
              </a:tr>
              <a:tr h="370840">
                <a:tc>
                  <a:txBody>
                    <a:bodyPr/>
                    <a:lstStyle/>
                    <a:p>
                      <a:pPr algn="ctr" latinLnBrk="1"/>
                      <a:r>
                        <a:rPr lang="en-US" altLang="ko-KR" dirty="0" smtClean="0">
                          <a:latin typeface="Arial" panose="020B0604020202020204" pitchFamily="34" charset="0"/>
                          <a:cs typeface="Arial" panose="020B0604020202020204" pitchFamily="34" charset="0"/>
                        </a:rPr>
                        <a:t>Cost-sensitive</a:t>
                      </a:r>
                      <a:endParaRPr lang="ko-KR" altLang="en-US">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sz="1800" dirty="0" smtClean="0">
                          <a:latin typeface="Arial" panose="020B0604020202020204" pitchFamily="34" charset="0"/>
                          <a:cs typeface="Arial" panose="020B0604020202020204" pitchFamily="34" charset="0"/>
                        </a:rPr>
                        <a:t>88.31 </a:t>
                      </a:r>
                      <a:r>
                        <a:rPr lang="en-US" altLang="ko-KR" sz="1800" dirty="0" smtClean="0">
                          <a:latin typeface="Arial" panose="020B0604020202020204" pitchFamily="34" charset="0"/>
                          <a:cs typeface="Arial" panose="020B0604020202020204" pitchFamily="34" charset="0"/>
                          <a:sym typeface="Symbol" panose="05050102010706020507" pitchFamily="18" charset="2"/>
                        </a:rPr>
                        <a:t> 1.139</a:t>
                      </a:r>
                      <a:endParaRPr lang="ko-KR" altLang="en-US" sz="1800" dirty="0" smtClean="0">
                        <a:latin typeface="Arial" panose="020B0604020202020204" pitchFamily="34" charset="0"/>
                        <a:cs typeface="Arial" panose="020B0604020202020204" pitchFamily="34" charset="0"/>
                      </a:endParaRPr>
                    </a:p>
                  </a:txBody>
                  <a:tcPr/>
                </a:tc>
                <a:tc>
                  <a:txBody>
                    <a:bodyPr/>
                    <a:lstStyle/>
                    <a:p>
                      <a:pPr marL="0" marR="0" indent="0" algn="ctr" defTabSz="914400" rtl="0" eaLnBrk="1" fontAlgn="auto" latinLnBrk="1" hangingPunct="1">
                        <a:lnSpc>
                          <a:spcPct val="100000"/>
                        </a:lnSpc>
                        <a:spcBef>
                          <a:spcPts val="0"/>
                        </a:spcBef>
                        <a:spcAft>
                          <a:spcPts val="0"/>
                        </a:spcAft>
                        <a:buClr>
                          <a:srgbClr val="000000"/>
                        </a:buClr>
                        <a:buSzTx/>
                        <a:buFont typeface="Arial"/>
                        <a:buNone/>
                        <a:tabLst/>
                        <a:defRPr/>
                      </a:pPr>
                      <a:r>
                        <a:rPr lang="en-US" altLang="ko-KR" sz="1800" dirty="0" smtClean="0">
                          <a:latin typeface="Arial" panose="020B0604020202020204" pitchFamily="34" charset="0"/>
                          <a:cs typeface="Arial" panose="020B0604020202020204" pitchFamily="34" charset="0"/>
                        </a:rPr>
                        <a:t>91.76 </a:t>
                      </a:r>
                      <a:r>
                        <a:rPr lang="en-US" altLang="ko-KR" sz="1800" dirty="0" smtClean="0">
                          <a:latin typeface="Arial" panose="020B0604020202020204" pitchFamily="34" charset="0"/>
                          <a:cs typeface="Arial" panose="020B0604020202020204" pitchFamily="34" charset="0"/>
                          <a:sym typeface="Symbol" panose="05050102010706020507" pitchFamily="18" charset="2"/>
                        </a:rPr>
                        <a:t> 2.092</a:t>
                      </a:r>
                      <a:endParaRPr lang="ko-KR" altLang="en-US" sz="18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91878770"/>
                  </a:ext>
                </a:extLst>
              </a:tr>
            </a:tbl>
          </a:graphicData>
        </a:graphic>
      </p:graphicFrame>
    </p:spTree>
    <p:extLst>
      <p:ext uri="{BB962C8B-B14F-4D97-AF65-F5344CB8AC3E}">
        <p14:creationId xmlns:p14="http://schemas.microsoft.com/office/powerpoint/2010/main" val="119561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4" name="그림 13"/>
          <p:cNvPicPr>
            <a:picLocks noChangeAspect="1"/>
          </p:cNvPicPr>
          <p:nvPr/>
        </p:nvPicPr>
        <p:blipFill>
          <a:blip r:embed="rId3"/>
          <a:stretch>
            <a:fillRect/>
          </a:stretch>
        </p:blipFill>
        <p:spPr>
          <a:xfrm>
            <a:off x="8903570" y="3278423"/>
            <a:ext cx="2851521" cy="1499233"/>
          </a:xfrm>
          <a:prstGeom prst="rect">
            <a:avLst/>
          </a:prstGeom>
        </p:spPr>
      </p:pic>
      <p:sp>
        <p:nvSpPr>
          <p:cNvPr id="178" name="Google Shape;178;p13"/>
          <p:cNvSpPr txBox="1">
            <a:spLocks noGrp="1"/>
          </p:cNvSpPr>
          <p:nvPr>
            <p:ph type="title"/>
          </p:nvPr>
        </p:nvSpPr>
        <p:spPr>
          <a:xfrm>
            <a:off x="1185331" y="208843"/>
            <a:ext cx="9144000" cy="530579"/>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SzPts val="1400"/>
            </a:pPr>
            <a:r>
              <a:rPr lang="en-US" sz="2400" b="1" dirty="0">
                <a:latin typeface="Arial" panose="020B0604020202020204" pitchFamily="34" charset="0"/>
                <a:cs typeface="Arial" panose="020B0604020202020204" pitchFamily="34" charset="0"/>
              </a:rPr>
              <a:t>Conclusion</a:t>
            </a:r>
            <a:endParaRPr sz="2400" dirty="0">
              <a:latin typeface="Arial" panose="020B0604020202020204" pitchFamily="34" charset="0"/>
              <a:cs typeface="Arial" panose="020B0604020202020204" pitchFamily="34" charset="0"/>
            </a:endParaRPr>
          </a:p>
        </p:txBody>
      </p:sp>
      <p:sp>
        <p:nvSpPr>
          <p:cNvPr id="179" name="Google Shape;179;p13"/>
          <p:cNvSpPr txBox="1">
            <a:spLocks noGrp="1"/>
          </p:cNvSpPr>
          <p:nvPr>
            <p:ph type="body" idx="1"/>
          </p:nvPr>
        </p:nvSpPr>
        <p:spPr>
          <a:xfrm>
            <a:off x="225778" y="761358"/>
            <a:ext cx="11717866" cy="5797487"/>
          </a:xfrm>
          <a:prstGeom prst="rect">
            <a:avLst/>
          </a:prstGeom>
          <a:noFill/>
          <a:ln>
            <a:noFill/>
          </a:ln>
        </p:spPr>
        <p:txBody>
          <a:bodyPr spcFirstLastPara="1" vert="horz" wrap="square" lIns="91425" tIns="45700" rIns="91425" bIns="45700" rtlCol="0" anchor="t" anchorCtr="0">
            <a:noAutofit/>
          </a:bodyPr>
          <a:lstStyle/>
          <a:p>
            <a:pPr algn="just"/>
            <a:r>
              <a:rPr lang="en-US" altLang="ko-KR" sz="1800" dirty="0">
                <a:latin typeface="Arial" panose="020B0604020202020204" pitchFamily="34" charset="0"/>
                <a:cs typeface="Arial" panose="020B0604020202020204" pitchFamily="34" charset="0"/>
              </a:rPr>
              <a:t>Applying CNN and </a:t>
            </a:r>
            <a:r>
              <a:rPr lang="en-US" altLang="ko-KR" sz="1800" dirty="0" err="1">
                <a:latin typeface="Arial" panose="020B0604020202020204" pitchFamily="34" charset="0"/>
                <a:cs typeface="Arial" panose="020B0604020202020204" pitchFamily="34" charset="0"/>
              </a:rPr>
              <a:t>EfficientNet</a:t>
            </a:r>
            <a:r>
              <a:rPr lang="en-US" altLang="ko-KR" sz="1800" dirty="0">
                <a:latin typeface="Arial" panose="020B0604020202020204" pitchFamily="34" charset="0"/>
                <a:cs typeface="Arial" panose="020B0604020202020204" pitchFamily="34" charset="0"/>
              </a:rPr>
              <a:t> is effective for </a:t>
            </a:r>
            <a:r>
              <a:rPr lang="en-US" altLang="ko-KR" sz="1800" i="1" u="sng" dirty="0">
                <a:latin typeface="Arial" panose="020B0604020202020204" pitchFamily="34" charset="0"/>
                <a:cs typeface="Arial" panose="020B0604020202020204" pitchFamily="34" charset="0"/>
              </a:rPr>
              <a:t>prescreening abnormal chest X-ray </a:t>
            </a:r>
            <a:r>
              <a:rPr lang="en-US" altLang="ko-KR" sz="1800" i="1" u="sng" dirty="0" smtClean="0">
                <a:latin typeface="Arial" panose="020B0604020202020204" pitchFamily="34" charset="0"/>
                <a:cs typeface="Arial" panose="020B0604020202020204" pitchFamily="34" charset="0"/>
              </a:rPr>
              <a:t>images</a:t>
            </a:r>
            <a:r>
              <a:rPr lang="en-US" altLang="ko-KR" sz="1800" dirty="0" smtClean="0">
                <a:latin typeface="Arial" panose="020B0604020202020204" pitchFamily="34" charset="0"/>
                <a:cs typeface="Arial" panose="020B0604020202020204" pitchFamily="34" charset="0"/>
              </a:rPr>
              <a:t>, because their accuracies are </a:t>
            </a:r>
            <a:r>
              <a:rPr lang="en-US" altLang="ko-KR" sz="1800" i="1" u="sng" dirty="0" smtClean="0">
                <a:latin typeface="Arial" panose="020B0604020202020204" pitchFamily="34" charset="0"/>
                <a:cs typeface="Arial" panose="020B0604020202020204" pitchFamily="34" charset="0"/>
              </a:rPr>
              <a:t>over 87% and 91% for prescreening</a:t>
            </a:r>
            <a:r>
              <a:rPr lang="en-US" altLang="ko-KR" sz="1800" dirty="0" smtClean="0">
                <a:latin typeface="Arial" panose="020B0604020202020204" pitchFamily="34" charset="0"/>
                <a:cs typeface="Arial" panose="020B0604020202020204" pitchFamily="34" charset="0"/>
              </a:rPr>
              <a:t> respectively on </a:t>
            </a:r>
            <a:r>
              <a:rPr lang="en-US" altLang="ko-KR" sz="1800" dirty="0" err="1" smtClean="0">
                <a:latin typeface="Arial" panose="020B0604020202020204" pitchFamily="34" charset="0"/>
                <a:cs typeface="Arial" panose="020B0604020202020204" pitchFamily="34" charset="0"/>
              </a:rPr>
              <a:t>VinBigData</a:t>
            </a:r>
            <a:r>
              <a:rPr lang="en-US" altLang="ko-KR" sz="1800" dirty="0" smtClean="0">
                <a:latin typeface="Arial" panose="020B0604020202020204" pitchFamily="34" charset="0"/>
                <a:cs typeface="Arial" panose="020B0604020202020204" pitchFamily="34" charset="0"/>
              </a:rPr>
              <a:t> where the state-of-the-art model showed </a:t>
            </a:r>
            <a:r>
              <a:rPr lang="en-US" altLang="ko-KR" sz="1800" i="1" u="sng" dirty="0" smtClean="0">
                <a:latin typeface="Arial" panose="020B0604020202020204" pitchFamily="34" charset="0"/>
                <a:cs typeface="Arial" panose="020B0604020202020204" pitchFamily="34" charset="0"/>
              </a:rPr>
              <a:t>less than 40% accuracy for exact diagnosis</a:t>
            </a:r>
            <a:r>
              <a:rPr lang="en-US" altLang="ko-KR" sz="1800" dirty="0" smtClean="0">
                <a:latin typeface="Arial" panose="020B0604020202020204" pitchFamily="34" charset="0"/>
                <a:cs typeface="Arial" panose="020B0604020202020204" pitchFamily="34" charset="0"/>
              </a:rPr>
              <a:t>.</a:t>
            </a:r>
          </a:p>
          <a:p>
            <a:pPr algn="just"/>
            <a:r>
              <a:rPr lang="en-US" altLang="ko-KR" sz="1800" dirty="0" smtClean="0">
                <a:latin typeface="Arial" panose="020B0604020202020204" pitchFamily="34" charset="0"/>
                <a:cs typeface="Arial" panose="020B0604020202020204" pitchFamily="34" charset="0"/>
              </a:rPr>
              <a:t>Applying </a:t>
            </a:r>
            <a:r>
              <a:rPr lang="en-US" altLang="ko-KR" sz="1800" dirty="0">
                <a:latin typeface="Arial" panose="020B0604020202020204" pitchFamily="34" charset="0"/>
                <a:cs typeface="Arial" panose="020B0604020202020204" pitchFamily="34" charset="0"/>
              </a:rPr>
              <a:t>cost-sensitive learning may or may not </a:t>
            </a:r>
            <a:r>
              <a:rPr lang="en-US" altLang="ko-KR" sz="1800" dirty="0" smtClean="0">
                <a:latin typeface="Arial" panose="020B0604020202020204" pitchFamily="34" charset="0"/>
                <a:cs typeface="Arial" panose="020B0604020202020204" pitchFamily="34" charset="0"/>
              </a:rPr>
              <a:t>work, because the improvements are not statistically significant </a:t>
            </a:r>
            <a:r>
              <a:rPr lang="en-US" altLang="ko-KR" sz="1800" dirty="0">
                <a:latin typeface="Arial" panose="020B0604020202020204" pitchFamily="34" charset="0"/>
                <a:cs typeface="Arial" panose="020B0604020202020204" pitchFamily="34" charset="0"/>
              </a:rPr>
              <a:t>(p-value &gt; 0.05</a:t>
            </a:r>
            <a:r>
              <a:rPr lang="en-US" altLang="ko-KR" sz="1800" dirty="0" smtClean="0">
                <a:latin typeface="Arial" panose="020B0604020202020204" pitchFamily="34" charset="0"/>
                <a:cs typeface="Arial" panose="020B0604020202020204" pitchFamily="34" charset="0"/>
              </a:rPr>
              <a:t>).</a:t>
            </a:r>
            <a:r>
              <a:rPr lang="en-US" sz="1800" b="1" i="1" dirty="0">
                <a:solidFill>
                  <a:srgbClr val="FF0000"/>
                </a:solidFill>
                <a:latin typeface="Arial" panose="020B0604020202020204" pitchFamily="34" charset="0"/>
                <a:cs typeface="Arial" panose="020B0604020202020204" pitchFamily="34" charset="0"/>
              </a:rPr>
              <a:t>			</a:t>
            </a:r>
            <a:endParaRPr lang="en-US" sz="1800" b="1" i="1" dirty="0" smtClean="0">
              <a:solidFill>
                <a:srgbClr val="FF0000"/>
              </a:solidFill>
              <a:latin typeface="Arial" panose="020B0604020202020204" pitchFamily="34" charset="0"/>
              <a:cs typeface="Arial" panose="020B0604020202020204" pitchFamily="34" charset="0"/>
            </a:endParaRPr>
          </a:p>
          <a:p>
            <a:pPr marL="0" indent="0" algn="just">
              <a:buNone/>
            </a:pPr>
            <a:r>
              <a:rPr lang="en-US" sz="1800" b="1" i="1" dirty="0">
                <a:solidFill>
                  <a:srgbClr val="FF0000"/>
                </a:solidFill>
                <a:latin typeface="Arial" panose="020B0604020202020204" pitchFamily="34" charset="0"/>
                <a:cs typeface="Arial" panose="020B0604020202020204" pitchFamily="34" charset="0"/>
              </a:rPr>
              <a:t>					</a:t>
            </a:r>
          </a:p>
          <a:p>
            <a:pPr marL="114300" lvl="1" indent="0">
              <a:lnSpc>
                <a:spcPct val="100000"/>
              </a:lnSpc>
              <a:spcBef>
                <a:spcPts val="0"/>
              </a:spcBef>
              <a:buSzPts val="1900"/>
              <a:buNone/>
            </a:pPr>
            <a:r>
              <a:rPr lang="en-US" sz="1800" b="1" i="1" dirty="0">
                <a:solidFill>
                  <a:srgbClr val="FF0000"/>
                </a:solidFill>
                <a:latin typeface="Arial" panose="020B0604020202020204" pitchFamily="34" charset="0"/>
                <a:cs typeface="Arial" panose="020B0604020202020204" pitchFamily="34" charset="0"/>
              </a:rPr>
              <a:t>			</a:t>
            </a:r>
            <a:r>
              <a:rPr lang="en-US" sz="2000" b="1" i="1" dirty="0">
                <a:solidFill>
                  <a:srgbClr val="FF0000"/>
                </a:solidFill>
              </a:rPr>
              <a:t>									</a:t>
            </a:r>
            <a:endParaRPr lang="en-US" sz="1600" b="1" dirty="0"/>
          </a:p>
          <a:p>
            <a:pPr marL="114300" lvl="1" indent="0">
              <a:lnSpc>
                <a:spcPct val="100000"/>
              </a:lnSpc>
              <a:spcBef>
                <a:spcPts val="0"/>
              </a:spcBef>
              <a:buSzPts val="1900"/>
              <a:buNone/>
            </a:pPr>
            <a:endParaRPr sz="2000" b="1" i="1" dirty="0">
              <a:solidFill>
                <a:srgbClr val="FF0000"/>
              </a:solidFill>
            </a:endParaRPr>
          </a:p>
        </p:txBody>
      </p:sp>
      <p:sp>
        <p:nvSpPr>
          <p:cNvPr id="2" name="Slide Number Placeholder 1">
            <a:extLst>
              <a:ext uri="{FF2B5EF4-FFF2-40B4-BE49-F238E27FC236}">
                <a16:creationId xmlns:a16="http://schemas.microsoft.com/office/drawing/2014/main" id="{A816D6D2-B8CC-914D-8253-D5899B589042}"/>
              </a:ext>
            </a:extLst>
          </p:cNvPr>
          <p:cNvSpPr>
            <a:spLocks noGrp="1"/>
          </p:cNvSpPr>
          <p:nvPr>
            <p:ph type="sldNum" sz="quarter" idx="12"/>
          </p:nvPr>
        </p:nvSpPr>
        <p:spPr/>
        <p:txBody>
          <a:bodyPr/>
          <a:lstStyle/>
          <a:p>
            <a:fld id="{612BEAA1-919D-DA45-BAE2-E8146C90BD69}" type="slidenum">
              <a:rPr lang="en-US" smtClean="0"/>
              <a:t>9</a:t>
            </a:fld>
            <a:endParaRPr lang="en-US" dirty="0"/>
          </a:p>
        </p:txBody>
      </p:sp>
      <p:sp>
        <p:nvSpPr>
          <p:cNvPr id="5" name="오른쪽 화살표 4"/>
          <p:cNvSpPr/>
          <p:nvPr/>
        </p:nvSpPr>
        <p:spPr>
          <a:xfrm>
            <a:off x="3521385" y="3760195"/>
            <a:ext cx="681718" cy="48073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descr="C:\Users\Jaime\Documents\NetSarang Computer\7\Xftp\Temporary\1c2621f624311e2ab55fb909b3b53d19.png"/>
          <p:cNvPicPr/>
          <p:nvPr/>
        </p:nvPicPr>
        <p:blipFill>
          <a:blip r:embed="rId4">
            <a:extLst>
              <a:ext uri="{28A0092B-C50C-407E-A947-70E740481C1C}">
                <a14:useLocalDpi xmlns:a14="http://schemas.microsoft.com/office/drawing/2010/main" val="0"/>
              </a:ext>
            </a:extLst>
          </a:blip>
          <a:srcRect/>
          <a:stretch>
            <a:fillRect/>
          </a:stretch>
        </p:blipFill>
        <p:spPr bwMode="auto">
          <a:xfrm>
            <a:off x="1486033" y="3008175"/>
            <a:ext cx="1734498" cy="1922217"/>
          </a:xfrm>
          <a:prstGeom prst="rect">
            <a:avLst/>
          </a:prstGeom>
          <a:noFill/>
          <a:ln>
            <a:noFill/>
          </a:ln>
        </p:spPr>
      </p:pic>
      <p:pic>
        <p:nvPicPr>
          <p:cNvPr id="7" name="Picture 2" descr="Computer, Keyboard, Cpu, Monitor, Hardwa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2581" y="3284585"/>
            <a:ext cx="1805158" cy="1523698"/>
          </a:xfrm>
          <a:prstGeom prst="rect">
            <a:avLst/>
          </a:prstGeom>
          <a:noFill/>
          <a:extLst>
            <a:ext uri="{909E8E84-426E-40DD-AFC4-6F175D3DCCD1}">
              <a14:hiddenFill xmlns:a14="http://schemas.microsoft.com/office/drawing/2010/main">
                <a:solidFill>
                  <a:srgbClr val="FFFFFF"/>
                </a:solidFill>
              </a14:hiddenFill>
            </a:ext>
          </a:extLst>
        </p:spPr>
      </p:pic>
      <p:sp>
        <p:nvSpPr>
          <p:cNvPr id="12" name="직사각형 11"/>
          <p:cNvSpPr/>
          <p:nvPr/>
        </p:nvSpPr>
        <p:spPr>
          <a:xfrm>
            <a:off x="2974484" y="4993051"/>
            <a:ext cx="4317432" cy="584775"/>
          </a:xfrm>
          <a:prstGeom prst="rect">
            <a:avLst/>
          </a:prstGeom>
          <a:noFill/>
        </p:spPr>
        <p:txBody>
          <a:bodyPr wrap="square" lIns="91440" tIns="45720" rIns="91440" bIns="45720">
            <a:spAutoFit/>
          </a:bodyPr>
          <a:lstStyle/>
          <a:p>
            <a:pPr algn="ctr"/>
            <a:r>
              <a:rPr lang="en-US" altLang="ko-KR" sz="3200" b="1" dirty="0" smtClean="0">
                <a:ln/>
                <a:solidFill>
                  <a:srgbClr val="C00000"/>
                </a:solidFill>
                <a:latin typeface="Arial" panose="020B0604020202020204" pitchFamily="34" charset="0"/>
                <a:cs typeface="Arial" panose="020B0604020202020204" pitchFamily="34" charset="0"/>
              </a:rPr>
              <a:t>Accuracy &gt; 91</a:t>
            </a:r>
            <a:r>
              <a:rPr lang="en-US" altLang="ko-KR" sz="3200" b="1" cap="none" spc="0" dirty="0" smtClean="0">
                <a:ln/>
                <a:solidFill>
                  <a:srgbClr val="C00000"/>
                </a:solidFill>
                <a:latin typeface="Arial" panose="020B0604020202020204" pitchFamily="34" charset="0"/>
                <a:cs typeface="Arial" panose="020B0604020202020204" pitchFamily="34" charset="0"/>
              </a:rPr>
              <a:t>%</a:t>
            </a:r>
            <a:endParaRPr lang="en-US" altLang="ko-KR" sz="3200" b="1" cap="none" spc="0" dirty="0">
              <a:ln/>
              <a:solidFill>
                <a:srgbClr val="C00000"/>
              </a:solidFill>
              <a:latin typeface="Arial" panose="020B0604020202020204" pitchFamily="34" charset="0"/>
              <a:cs typeface="Arial" panose="020B0604020202020204" pitchFamily="34" charset="0"/>
            </a:endParaRPr>
          </a:p>
        </p:txBody>
      </p:sp>
      <p:grpSp>
        <p:nvGrpSpPr>
          <p:cNvPr id="15" name="그룹 14"/>
          <p:cNvGrpSpPr/>
          <p:nvPr/>
        </p:nvGrpSpPr>
        <p:grpSpPr>
          <a:xfrm>
            <a:off x="6443628" y="3256691"/>
            <a:ext cx="3061252" cy="1501538"/>
            <a:chOff x="7287656" y="4827716"/>
            <a:chExt cx="3061252" cy="1501538"/>
          </a:xfrm>
        </p:grpSpPr>
        <p:sp>
          <p:nvSpPr>
            <p:cNvPr id="16" name="TextBox 15"/>
            <p:cNvSpPr txBox="1"/>
            <p:nvPr/>
          </p:nvSpPr>
          <p:spPr>
            <a:xfrm>
              <a:off x="8446217" y="4827716"/>
              <a:ext cx="1902691" cy="461665"/>
            </a:xfrm>
            <a:prstGeom prst="rect">
              <a:avLst/>
            </a:prstGeom>
            <a:noFill/>
          </p:spPr>
          <p:txBody>
            <a:bodyPr wrap="square" rtlCol="0">
              <a:spAutoFit/>
            </a:bodyPr>
            <a:lstStyle/>
            <a:p>
              <a:pPr algn="ctr"/>
              <a:r>
                <a:rPr lang="en-US" altLang="ko-KR" sz="2400" b="1" dirty="0" smtClean="0">
                  <a:solidFill>
                    <a:srgbClr val="002060"/>
                  </a:solidFill>
                </a:rPr>
                <a:t>ABNORMAL</a:t>
              </a:r>
              <a:endParaRPr lang="ko-KR" altLang="en-US" sz="2400" b="1" dirty="0">
                <a:solidFill>
                  <a:srgbClr val="002060"/>
                </a:solidFill>
              </a:endParaRPr>
            </a:p>
          </p:txBody>
        </p:sp>
        <p:sp>
          <p:nvSpPr>
            <p:cNvPr id="17" name="오른쪽 화살표 16"/>
            <p:cNvSpPr/>
            <p:nvPr/>
          </p:nvSpPr>
          <p:spPr>
            <a:xfrm rot="1526076">
              <a:off x="7305034" y="5742718"/>
              <a:ext cx="772216" cy="4575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8446217" y="5867589"/>
              <a:ext cx="1902691" cy="461665"/>
            </a:xfrm>
            <a:prstGeom prst="rect">
              <a:avLst/>
            </a:prstGeom>
            <a:noFill/>
          </p:spPr>
          <p:txBody>
            <a:bodyPr wrap="square" rtlCol="0">
              <a:spAutoFit/>
            </a:bodyPr>
            <a:lstStyle/>
            <a:p>
              <a:pPr algn="ctr"/>
              <a:r>
                <a:rPr lang="en-US" altLang="ko-KR" sz="2400" b="1" dirty="0" smtClean="0">
                  <a:solidFill>
                    <a:srgbClr val="002060"/>
                  </a:solidFill>
                </a:rPr>
                <a:t>NORMAL</a:t>
              </a:r>
              <a:endParaRPr lang="ko-KR" altLang="en-US" sz="2400" b="1" dirty="0">
                <a:solidFill>
                  <a:srgbClr val="002060"/>
                </a:solidFill>
              </a:endParaRPr>
            </a:p>
          </p:txBody>
        </p:sp>
        <p:sp>
          <p:nvSpPr>
            <p:cNvPr id="19" name="오른쪽 화살표 18"/>
            <p:cNvSpPr/>
            <p:nvPr/>
          </p:nvSpPr>
          <p:spPr>
            <a:xfrm rot="20331853">
              <a:off x="7287656" y="4991775"/>
              <a:ext cx="772216" cy="4575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47384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15436</TotalTime>
  <Words>2243</Words>
  <Application>Microsoft Office PowerPoint</Application>
  <PresentationFormat>와이드스크린</PresentationFormat>
  <Paragraphs>189</Paragraphs>
  <Slides>12</Slides>
  <Notes>12</Notes>
  <HiddenSlides>1</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1</vt:i4>
      </vt:variant>
      <vt:variant>
        <vt:lpstr>슬라이드 제목</vt:lpstr>
      </vt:variant>
      <vt:variant>
        <vt:i4>12</vt:i4>
      </vt:variant>
    </vt:vector>
  </HeadingPairs>
  <TitlesOfParts>
    <vt:vector size="22" baseType="lpstr">
      <vt:lpstr>맑은 고딕</vt:lpstr>
      <vt:lpstr>Arial</vt:lpstr>
      <vt:lpstr>Calibri</vt:lpstr>
      <vt:lpstr>Calibri Light</vt:lpstr>
      <vt:lpstr>Cambria Math</vt:lpstr>
      <vt:lpstr>Symbol</vt:lpstr>
      <vt:lpstr>Times New Roman</vt:lpstr>
      <vt:lpstr>Wingdings</vt:lpstr>
      <vt:lpstr>Office Theme</vt:lpstr>
      <vt:lpstr>비트맵 이미지</vt:lpstr>
      <vt:lpstr>Engineering Project </vt:lpstr>
      <vt:lpstr>PowerPoint 프레젠테이션</vt:lpstr>
      <vt:lpstr>PowerPoint 프레젠테이션</vt:lpstr>
      <vt:lpstr>PowerPoint 프레젠테이션</vt:lpstr>
      <vt:lpstr>PowerPoint 프레젠테이션</vt:lpstr>
      <vt:lpstr>Procedure</vt:lpstr>
      <vt:lpstr>Procedure</vt:lpstr>
      <vt:lpstr>PowerPoint 프레젠테이션</vt:lpstr>
      <vt:lpstr>Conclusion</vt:lpstr>
      <vt:lpstr>Discussion</vt:lpstr>
      <vt:lpstr>Reflection/Application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Allen</dc:creator>
  <cp:lastModifiedBy>Jaime</cp:lastModifiedBy>
  <cp:revision>85</cp:revision>
  <dcterms:created xsi:type="dcterms:W3CDTF">2021-10-14T23:19:30Z</dcterms:created>
  <dcterms:modified xsi:type="dcterms:W3CDTF">2022-03-09T02:07:31Z</dcterms:modified>
</cp:coreProperties>
</file>