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28803600" cy="361188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erriweather Sans" pitchFamily="2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7" d="100"/>
          <a:sy n="27" d="100"/>
        </p:scale>
        <p:origin x="139" y="-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12480924" cy="18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389" marR="0" lvl="1" indent="-99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8777" marR="0" lvl="2" indent="-727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167" marR="0" lvl="3" indent="-45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7556" marR="0" lvl="4" indent="-185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1944" marR="0" lvl="5" indent="-118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6333" marR="0" lvl="6" indent="-913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0723" marR="0" lvl="7" indent="-642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5112" marR="0" lvl="8" indent="-371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6314741" y="2"/>
            <a:ext cx="12482512" cy="18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389" marR="0" lvl="1" indent="-99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8777" marR="0" lvl="2" indent="-727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167" marR="0" lvl="3" indent="-45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7556" marR="0" lvl="4" indent="-185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1944" marR="0" lvl="5" indent="-118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6333" marR="0" lvl="6" indent="-913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0723" marR="0" lvl="7" indent="-642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5112" marR="0" lvl="8" indent="-371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273800" y="4514850"/>
            <a:ext cx="16256001" cy="1219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879728" y="17381538"/>
            <a:ext cx="23044148" cy="1422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34307466"/>
            <a:ext cx="12480924" cy="181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389" marR="0" lvl="1" indent="-99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8777" marR="0" lvl="2" indent="-727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167" marR="0" lvl="3" indent="-45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7556" marR="0" lvl="4" indent="-185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1944" marR="0" lvl="5" indent="-118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6333" marR="0" lvl="6" indent="-913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0723" marR="0" lvl="7" indent="-642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5112" marR="0" lvl="8" indent="-371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6314741" y="34307466"/>
            <a:ext cx="12482512" cy="181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73800" y="4514850"/>
            <a:ext cx="16256000" cy="1219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4:notes"/>
          <p:cNvSpPr txBox="1">
            <a:spLocks noGrp="1"/>
          </p:cNvSpPr>
          <p:nvPr>
            <p:ph type="body" idx="1"/>
          </p:nvPr>
        </p:nvSpPr>
        <p:spPr>
          <a:xfrm>
            <a:off x="2879728" y="17381538"/>
            <a:ext cx="23044148" cy="1422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:notes"/>
          <p:cNvSpPr txBox="1">
            <a:spLocks noGrp="1"/>
          </p:cNvSpPr>
          <p:nvPr>
            <p:ph type="sldNum" idx="12"/>
          </p:nvPr>
        </p:nvSpPr>
        <p:spPr>
          <a:xfrm>
            <a:off x="16314741" y="34307466"/>
            <a:ext cx="12482512" cy="181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224433" y="1783248"/>
            <a:ext cx="39286377" cy="476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913"/>
              </a:spcBef>
              <a:spcAft>
                <a:spcPts val="0"/>
              </a:spcAft>
              <a:buClr>
                <a:srgbClr val="33006F"/>
              </a:buClr>
              <a:buSzPts val="1400"/>
              <a:buFont typeface="Arial"/>
              <a:buNone/>
              <a:defRPr sz="9563" b="0" i="0" u="none" strike="noStrike" cap="non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52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126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6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108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9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9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3164664" y="11137152"/>
            <a:ext cx="39346147" cy="1496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914400" algn="l" rtl="0">
              <a:spcBef>
                <a:spcPts val="2160"/>
              </a:spcBef>
              <a:spcAft>
                <a:spcPts val="0"/>
              </a:spcAft>
              <a:buClr>
                <a:schemeClr val="dk2"/>
              </a:buClr>
              <a:buSzPts val="10800"/>
              <a:buFont typeface="Merriweather Sans"/>
              <a:buChar char="&gt;"/>
              <a:defRPr sz="10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800100" algn="l" rtl="0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Arial"/>
              <a:buChar char="–"/>
              <a:defRPr sz="9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742950" algn="l" rtl="0">
              <a:spcBef>
                <a:spcPts val="1620"/>
              </a:spcBef>
              <a:spcAft>
                <a:spcPts val="0"/>
              </a:spcAft>
              <a:buClr>
                <a:schemeClr val="dk2"/>
              </a:buClr>
              <a:buSzPts val="8100"/>
              <a:buFont typeface="Merriweather Sans"/>
              <a:buChar char="&gt;"/>
              <a:defRPr sz="8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685800" algn="l" rtl="0">
              <a:spcBef>
                <a:spcPts val="144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Char char="–"/>
              <a:defRPr sz="7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628650" algn="l" rtl="0">
              <a:spcBef>
                <a:spcPts val="1260"/>
              </a:spcBef>
              <a:spcAft>
                <a:spcPts val="0"/>
              </a:spcAft>
              <a:buClr>
                <a:schemeClr val="dk2"/>
              </a:buClr>
              <a:buSzPts val="6300"/>
              <a:buFont typeface="Merriweather Sans"/>
              <a:buChar char="&gt;"/>
              <a:defRPr sz="63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3"/>
          </p:nvPr>
        </p:nvSpPr>
        <p:spPr>
          <a:xfrm>
            <a:off x="3224433" y="8307204"/>
            <a:ext cx="39286377" cy="197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10"/>
              </a:spcBef>
              <a:spcAft>
                <a:spcPts val="0"/>
              </a:spcAft>
              <a:buClr>
                <a:srgbClr val="33006F"/>
              </a:buClr>
              <a:buSzPts val="1400"/>
              <a:buFont typeface="Arial"/>
              <a:buNone/>
              <a:defRPr sz="4050" b="0" i="0" u="none" strike="noStrike" cap="non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52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126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6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108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9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9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914650" y="1543049"/>
            <a:ext cx="29317949" cy="313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F"/>
              </a:buClr>
              <a:buFont typeface="Arial"/>
              <a:buNone/>
            </a:pPr>
            <a:r>
              <a:rPr lang="en-US" sz="9000" b="0" i="0" u="none" strike="noStrike" cap="non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Title of Research Project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33006F"/>
              </a:buClr>
              <a:buFont typeface="Arial"/>
              <a:buNone/>
            </a:pPr>
            <a:r>
              <a:rPr lang="en-US" sz="6750" b="0" i="0" u="none" strike="noStrike" cap="non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Authors and contributors</a:t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650" y="4680963"/>
            <a:ext cx="4967015" cy="4625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 descr="Description" title="Title"/>
          <p:cNvSpPr txBox="1"/>
          <p:nvPr/>
        </p:nvSpPr>
        <p:spPr>
          <a:xfrm>
            <a:off x="2910364" y="7314552"/>
            <a:ext cx="102870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151516"/>
                </a:solidFill>
                <a:latin typeface="Calibri"/>
                <a:ea typeface="Calibri"/>
                <a:cs typeface="Calibri"/>
                <a:sym typeface="Calibri"/>
              </a:rPr>
              <a:t>Pokémon  is a popular game/animation around the world. The dataset </a:t>
            </a:r>
            <a:r>
              <a:rPr lang="en-US" sz="3600" dirty="0">
                <a:solidFill>
                  <a:srgbClr val="151516"/>
                </a:solidFill>
                <a:latin typeface="Calibri"/>
                <a:ea typeface="Calibri"/>
                <a:cs typeface="Calibri"/>
                <a:sym typeface="Calibri"/>
              </a:rPr>
              <a:t>contains specific statistics of about 800 Pokémons. </a:t>
            </a:r>
            <a:endParaRPr lang="en-US" sz="3600" dirty="0"/>
          </a:p>
        </p:txBody>
      </p:sp>
      <p:sp>
        <p:nvSpPr>
          <p:cNvPr id="22" name="Google Shape;22;p3" descr="Description" title="Title"/>
          <p:cNvSpPr txBox="1"/>
          <p:nvPr/>
        </p:nvSpPr>
        <p:spPr>
          <a:xfrm>
            <a:off x="2906078" y="6234664"/>
            <a:ext cx="10287000" cy="1131079"/>
          </a:xfrm>
          <a:prstGeom prst="rect">
            <a:avLst/>
          </a:prstGeom>
          <a:solidFill>
            <a:srgbClr val="1515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</p:txBody>
      </p:sp>
      <p:sp>
        <p:nvSpPr>
          <p:cNvPr id="23" name="Google Shape;23;p3" descr="Description" title="Title"/>
          <p:cNvSpPr txBox="1"/>
          <p:nvPr/>
        </p:nvSpPr>
        <p:spPr>
          <a:xfrm>
            <a:off x="2910362" y="15487459"/>
            <a:ext cx="102870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151516"/>
                </a:solidFill>
                <a:latin typeface="Calibri"/>
                <a:ea typeface="Calibri"/>
                <a:cs typeface="Calibri"/>
                <a:sym typeface="Calibri"/>
              </a:rPr>
              <a:t>Supervised: Can we guess if the Pokémon is Legendary based on all the other Statistics?</a:t>
            </a:r>
            <a:endParaRPr dirty="0"/>
          </a:p>
        </p:txBody>
      </p:sp>
      <p:sp>
        <p:nvSpPr>
          <p:cNvPr id="24" name="Google Shape;24;p3" descr="Description" title="Title"/>
          <p:cNvSpPr txBox="1"/>
          <p:nvPr/>
        </p:nvSpPr>
        <p:spPr>
          <a:xfrm>
            <a:off x="2906078" y="14407570"/>
            <a:ext cx="10287000" cy="1131079"/>
          </a:xfrm>
          <a:prstGeom prst="rect">
            <a:avLst/>
          </a:prstGeom>
          <a:solidFill>
            <a:srgbClr val="1515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/>
          </a:p>
        </p:txBody>
      </p:sp>
      <p:sp>
        <p:nvSpPr>
          <p:cNvPr id="25" name="Google Shape;25;p3" descr="Description" title="Title"/>
          <p:cNvSpPr txBox="1"/>
          <p:nvPr/>
        </p:nvSpPr>
        <p:spPr>
          <a:xfrm>
            <a:off x="2914650" y="22742348"/>
            <a:ext cx="102870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51516"/>
              </a:buClr>
              <a:buSzPts val="3600"/>
              <a:buFont typeface="Calibri"/>
              <a:buChar char="•"/>
            </a:pPr>
            <a:r>
              <a:rPr lang="en-US" sz="3600" dirty="0">
                <a:solidFill>
                  <a:srgbClr val="151516"/>
                </a:solidFill>
                <a:latin typeface="Calibri"/>
                <a:ea typeface="Calibri"/>
                <a:cs typeface="Calibri"/>
                <a:sym typeface="Calibri"/>
              </a:rPr>
              <a:t>Features:  ['HP','Attack','Defense','</a:t>
            </a:r>
            <a:r>
              <a:rPr lang="en-US" sz="3600" dirty="0" err="1">
                <a:solidFill>
                  <a:srgbClr val="151516"/>
                </a:solidFill>
                <a:latin typeface="Calibri"/>
                <a:ea typeface="Calibri"/>
                <a:cs typeface="Calibri"/>
                <a:sym typeface="Calibri"/>
              </a:rPr>
              <a:t>SpAtk</a:t>
            </a:r>
            <a:r>
              <a:rPr lang="en-US" sz="3600" dirty="0">
                <a:solidFill>
                  <a:srgbClr val="151516"/>
                </a:solidFill>
                <a:latin typeface="Calibri"/>
                <a:ea typeface="Calibri"/>
                <a:cs typeface="Calibri"/>
                <a:sym typeface="Calibri"/>
              </a:rPr>
              <a:t>','</a:t>
            </a:r>
            <a:r>
              <a:rPr lang="en-US" sz="3600" dirty="0" err="1">
                <a:solidFill>
                  <a:srgbClr val="151516"/>
                </a:solidFill>
                <a:latin typeface="Calibri"/>
                <a:ea typeface="Calibri"/>
                <a:cs typeface="Calibri"/>
                <a:sym typeface="Calibri"/>
              </a:rPr>
              <a:t>SpDef</a:t>
            </a:r>
            <a:r>
              <a:rPr lang="en-US" sz="3600" dirty="0">
                <a:solidFill>
                  <a:srgbClr val="151516"/>
                </a:solidFill>
                <a:latin typeface="Calibri"/>
                <a:ea typeface="Calibri"/>
                <a:cs typeface="Calibri"/>
                <a:sym typeface="Calibri"/>
              </a:rPr>
              <a:t>','Speed’]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51516"/>
              </a:buClr>
              <a:buSzPts val="3600"/>
              <a:buFont typeface="Calibri"/>
              <a:buChar char="•"/>
            </a:pPr>
            <a:r>
              <a:rPr lang="en-US" sz="3600" dirty="0">
                <a:solidFill>
                  <a:srgbClr val="151516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lang="en-US" dirty="0"/>
          </a:p>
        </p:txBody>
      </p:sp>
      <p:sp>
        <p:nvSpPr>
          <p:cNvPr id="26" name="Google Shape;26;p3" descr="Description" title="Title"/>
          <p:cNvSpPr txBox="1"/>
          <p:nvPr/>
        </p:nvSpPr>
        <p:spPr>
          <a:xfrm>
            <a:off x="2910364" y="21662461"/>
            <a:ext cx="10287000" cy="1131079"/>
          </a:xfrm>
          <a:prstGeom prst="rect">
            <a:avLst/>
          </a:prstGeom>
          <a:solidFill>
            <a:srgbClr val="1515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27" name="Google Shape;27;p3" descr="Description" title="Title"/>
          <p:cNvSpPr txBox="1"/>
          <p:nvPr/>
        </p:nvSpPr>
        <p:spPr>
          <a:xfrm>
            <a:off x="30693838" y="7388558"/>
            <a:ext cx="102870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Accuracy: 95%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F1_Score(Predicted Performance Rate): 0.64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Google Shape;28;p3" descr="Description" title="Title"/>
          <p:cNvSpPr txBox="1"/>
          <p:nvPr/>
        </p:nvSpPr>
        <p:spPr>
          <a:xfrm>
            <a:off x="30689550" y="6321225"/>
            <a:ext cx="10287000" cy="1131079"/>
          </a:xfrm>
          <a:prstGeom prst="rect">
            <a:avLst/>
          </a:prstGeom>
          <a:solidFill>
            <a:srgbClr val="1515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29" name="Google Shape;29;p3" descr="Description" title="Title"/>
          <p:cNvSpPr txBox="1"/>
          <p:nvPr/>
        </p:nvSpPr>
        <p:spPr>
          <a:xfrm>
            <a:off x="30698122" y="15487459"/>
            <a:ext cx="10287000" cy="56323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endParaRPr dirty="0"/>
          </a:p>
        </p:txBody>
      </p:sp>
      <p:sp>
        <p:nvSpPr>
          <p:cNvPr id="30" name="Google Shape;30;p3" descr="Description" title="Title"/>
          <p:cNvSpPr txBox="1"/>
          <p:nvPr/>
        </p:nvSpPr>
        <p:spPr>
          <a:xfrm>
            <a:off x="30693838" y="14407570"/>
            <a:ext cx="10287000" cy="1131079"/>
          </a:xfrm>
          <a:prstGeom prst="rect">
            <a:avLst/>
          </a:prstGeom>
          <a:solidFill>
            <a:srgbClr val="1515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sp>
        <p:nvSpPr>
          <p:cNvPr id="31" name="Google Shape;31;p3" descr="Description" title="Title"/>
          <p:cNvSpPr txBox="1"/>
          <p:nvPr/>
        </p:nvSpPr>
        <p:spPr>
          <a:xfrm>
            <a:off x="30778622" y="24745759"/>
            <a:ext cx="10287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51516"/>
                </a:solidFill>
                <a:latin typeface="Calibri"/>
                <a:ea typeface="Calibri"/>
                <a:cs typeface="Calibri"/>
                <a:sym typeface="Calibri"/>
              </a:rPr>
              <a:t>Thank those who provided guidance and support, including funding.</a:t>
            </a:r>
            <a:endParaRPr/>
          </a:p>
        </p:txBody>
      </p:sp>
      <p:sp>
        <p:nvSpPr>
          <p:cNvPr id="32" name="Google Shape;32;p3" descr="Description" title="Title"/>
          <p:cNvSpPr txBox="1"/>
          <p:nvPr/>
        </p:nvSpPr>
        <p:spPr>
          <a:xfrm>
            <a:off x="30774338" y="23665870"/>
            <a:ext cx="10287000" cy="1131079"/>
          </a:xfrm>
          <a:prstGeom prst="rect">
            <a:avLst/>
          </a:prstGeom>
          <a:solidFill>
            <a:srgbClr val="1515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rPr>
              <a:t>Acknowledgments</a:t>
            </a:r>
            <a:endParaRPr/>
          </a:p>
        </p:txBody>
      </p:sp>
      <p:sp>
        <p:nvSpPr>
          <p:cNvPr id="35" name="Google Shape;35;p3" descr="Description" title="Title"/>
          <p:cNvSpPr txBox="1"/>
          <p:nvPr/>
        </p:nvSpPr>
        <p:spPr>
          <a:xfrm>
            <a:off x="14230350" y="15956033"/>
            <a:ext cx="16417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51516"/>
                </a:solidFill>
                <a:latin typeface="Calibri"/>
                <a:ea typeface="Calibri"/>
                <a:cs typeface="Calibri"/>
                <a:sym typeface="Calibri"/>
              </a:rPr>
              <a:t>Figure 1.</a:t>
            </a:r>
            <a:r>
              <a:rPr lang="en-US" sz="3600" dirty="0">
                <a:solidFill>
                  <a:srgbClr val="151516"/>
                </a:solidFill>
                <a:latin typeface="Calibri"/>
                <a:ea typeface="Calibri"/>
                <a:cs typeface="Calibri"/>
                <a:sym typeface="Calibri"/>
              </a:rPr>
              <a:t> Decision Tree</a:t>
            </a:r>
            <a:endParaRPr dirty="0"/>
          </a:p>
        </p:txBody>
      </p:sp>
      <p:sp>
        <p:nvSpPr>
          <p:cNvPr id="36" name="Google Shape;36;p3" descr="Description" title="Title"/>
          <p:cNvSpPr txBox="1"/>
          <p:nvPr/>
        </p:nvSpPr>
        <p:spPr>
          <a:xfrm>
            <a:off x="14230350" y="25831155"/>
            <a:ext cx="72009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51516"/>
                </a:solidFill>
                <a:latin typeface="Calibri"/>
                <a:ea typeface="Calibri"/>
                <a:cs typeface="Calibri"/>
                <a:sym typeface="Calibri"/>
              </a:rPr>
              <a:t>Figure 2.</a:t>
            </a:r>
            <a:r>
              <a:rPr lang="en-US" sz="3600" dirty="0">
                <a:solidFill>
                  <a:srgbClr val="151516"/>
                </a:solidFill>
                <a:latin typeface="Calibri"/>
                <a:ea typeface="Calibri"/>
                <a:cs typeface="Calibri"/>
                <a:sym typeface="Calibri"/>
              </a:rPr>
              <a:t> Pair Plot</a:t>
            </a:r>
            <a:endParaRPr dirty="0"/>
          </a:p>
        </p:txBody>
      </p:sp>
      <p:sp>
        <p:nvSpPr>
          <p:cNvPr id="38" name="Google Shape;38;p3" descr="Description" title="Title"/>
          <p:cNvSpPr txBox="1"/>
          <p:nvPr/>
        </p:nvSpPr>
        <p:spPr>
          <a:xfrm>
            <a:off x="22459950" y="25831155"/>
            <a:ext cx="72009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51516"/>
                </a:solidFill>
                <a:latin typeface="Calibri"/>
                <a:ea typeface="Calibri"/>
                <a:cs typeface="Calibri"/>
                <a:sym typeface="Calibri"/>
              </a:rPr>
              <a:t>Figure 3.</a:t>
            </a:r>
            <a:r>
              <a:rPr lang="en-US" sz="3600" dirty="0">
                <a:solidFill>
                  <a:srgbClr val="151516"/>
                </a:solidFill>
                <a:latin typeface="Calibri"/>
                <a:ea typeface="Calibri"/>
                <a:cs typeface="Calibri"/>
                <a:sym typeface="Calibri"/>
              </a:rPr>
              <a:t>Decision Tree Confusion Matrix</a:t>
            </a:r>
            <a:endParaRPr dirty="0"/>
          </a:p>
        </p:txBody>
      </p:sp>
      <p:pic>
        <p:nvPicPr>
          <p:cNvPr id="39" name="Google Shape;3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14900" y="29154925"/>
            <a:ext cx="121470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71622" y="28276584"/>
            <a:ext cx="8552225" cy="42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625" y="28517708"/>
            <a:ext cx="4342425" cy="37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 txBox="1"/>
          <p:nvPr/>
        </p:nvSpPr>
        <p:spPr>
          <a:xfrm>
            <a:off x="4999425" y="30635475"/>
            <a:ext cx="14146200" cy="1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highlight>
                  <a:srgbClr val="FEFEFF"/>
                </a:highlight>
              </a:rPr>
              <a:t>AI4ALL@Paul G. Allen School</a:t>
            </a:r>
            <a:endParaRPr sz="7200" b="1">
              <a:highlight>
                <a:srgbClr val="FEFE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8227D1-DA0F-5BB2-48A8-4F04FFEC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999" y="17755131"/>
            <a:ext cx="720090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37A3E-DD0A-490A-A571-3CFB534B75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51000" y="5988612"/>
            <a:ext cx="8552225" cy="856610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988243E-EAB1-9628-9FE1-0809113F8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0" y="17755131"/>
            <a:ext cx="7200900" cy="569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7;p3" descr="Description" title="Title">
            <a:extLst>
              <a:ext uri="{FF2B5EF4-FFF2-40B4-BE49-F238E27FC236}">
                <a16:creationId xmlns:a16="http://schemas.microsoft.com/office/drawing/2014/main" id="{669A8488-C6BF-5BF4-A47E-7372C5CC78A9}"/>
              </a:ext>
            </a:extLst>
          </p:cNvPr>
          <p:cNvSpPr txBox="1"/>
          <p:nvPr/>
        </p:nvSpPr>
        <p:spPr>
          <a:xfrm>
            <a:off x="30774338" y="15538649"/>
            <a:ext cx="102870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Using Decision Tree, though the Accuracy was high, the F1_Score was very low. This score may be improved using other supervised machine </a:t>
            </a:r>
            <a:r>
              <a:rPr lang="en-US" sz="3600">
                <a:latin typeface="Calibri" panose="020F0502020204030204" pitchFamily="34" charset="0"/>
                <a:cs typeface="Calibri" panose="020F0502020204030204" pitchFamily="34" charset="0"/>
              </a:rPr>
              <a:t>learning algorithm. 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Merriweather Sans</vt:lpstr>
      <vt:lpstr>Calibri</vt:lpstr>
      <vt:lpstr>Open Sans</vt:lpstr>
      <vt:lpstr>Arial</vt:lpstr>
      <vt:lpstr>1_Custom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유이진</dc:creator>
  <cp:lastModifiedBy>유 이진</cp:lastModifiedBy>
  <cp:revision>1</cp:revision>
  <dcterms:modified xsi:type="dcterms:W3CDTF">2022-08-19T07:34:36Z</dcterms:modified>
</cp:coreProperties>
</file>