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type="subTitle"/>
          </p:nvPr>
        </p:nvSpPr>
        <p:spPr>
          <a:xfrm>
            <a:off x="1371600" y="2914650"/>
            <a:ext cx="6400800" cy="1314450"/>
          </a:xfrm>
        </p:spPr>
        <p:txBody>
          <a:bodyPr/>
          <a:lstStyle/>
          <a:p>
            <a:pPr lvl="0" indent="0" marL="0">
              <a:buNone/>
            </a:pPr>
            <a:r>
              <a:rPr/>
              <a:t>Recommended by the DAT Team</a:t>
            </a:r>
            <a:br/>
            <a:br/>
            <a:r>
              <a:rPr/>
              <a:t>Ian J Mitchell</a:t>
            </a:r>
            <a:br/>
            <a:r>
              <a:rPr/>
              <a:t>Dennis Behm</a:t>
            </a:r>
            <a:br/>
            <a:r>
              <a:rPr/>
              <a:t>Mathieu Dalbin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Agenda</a:t>
            </a:r>
          </a:p>
          <a:p>
            <a:pPr lvl="0"/>
            <a:r>
              <a:rPr/>
              <a:t>Aims and Assumptions</a:t>
            </a:r>
          </a:p>
          <a:p>
            <a:pPr lvl="0"/>
            <a:r>
              <a:rPr/>
              <a:t>Choosing a branching model and workflow</a:t>
            </a:r>
          </a:p>
          <a:p>
            <a:pPr lvl="0"/>
            <a:r>
              <a:rPr/>
              <a:t>Starting simple</a:t>
            </a:r>
          </a:p>
          <a:p>
            <a:pPr lvl="0"/>
            <a:r>
              <a:rPr/>
              <a:t>Scaling up</a:t>
            </a:r>
          </a:p>
          <a:p>
            <a:pPr lvl="0"/>
            <a:r>
              <a:rPr/>
              <a:t>Integration branches</a:t>
            </a:r>
          </a:p>
          <a:p>
            <a:pPr lvl="0"/>
            <a:r>
              <a:rPr/>
              <a:t>Delivering changes via a release</a:t>
            </a:r>
          </a:p>
          <a:p>
            <a:pPr lvl="0"/>
            <a:r>
              <a:rPr/>
              <a:t>Hot-fix for production</a:t>
            </a:r>
          </a:p>
          <a:p>
            <a:pPr lvl="0"/>
            <a:r>
              <a:rPr/>
              <a:t>Using an Epic branch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Aims and Assumptions</a:t>
            </a:r>
          </a:p>
        </p:txBody>
      </p:sp>
      <p:sp>
        <p:nvSpPr>
          <p:cNvPr id="3" name="Content Placeholder 2"/>
          <p:cNvSpPr>
            <a:spLocks noGrp="1"/>
          </p:cNvSpPr>
          <p:nvPr>
            <p:ph idx="1"/>
          </p:nvPr>
        </p:nvSpPr>
        <p:spPr/>
        <p:txBody>
          <a:bodyPr/>
          <a:lstStyle/>
          <a:p>
            <a:pPr lvl="0" indent="0" marL="0">
              <a:buNone/>
            </a:pPr>
            <a:r>
              <a:rPr/>
              <a:t>Some aims and assumptions that guide our recommendations…</a:t>
            </a:r>
          </a:p>
          <a:p>
            <a:pPr lvl="0" indent="0" marL="0">
              <a:spcBef>
                <a:spcPts val="3000"/>
              </a:spcBef>
              <a:buNone/>
            </a:pPr>
            <a:r>
              <a:rPr b="1"/>
              <a:t>Scaling</a:t>
            </a:r>
          </a:p>
          <a:p>
            <a:pPr lvl="0"/>
            <a:r>
              <a:rPr/>
              <a:t>The workflow and branching scheme should both scale up and scale down.</a:t>
            </a:r>
          </a:p>
          <a:p>
            <a:pPr lvl="1"/>
            <a:r>
              <a:rPr/>
              <a:t>Small teams with simple and infrequent changes will be able to easily understand, adopt, and have a good experience.</a:t>
            </a:r>
          </a:p>
          <a:p>
            <a:pPr lvl="1"/>
            <a:r>
              <a:rPr/>
              <a:t>Large, busy teams with many concurrent activities will be able to plan, track, and execute with maximum agility using the same fundamental principles.</a:t>
            </a:r>
          </a:p>
          <a:p>
            <a:pPr lvl="0" indent="0" marL="0">
              <a:spcBef>
                <a:spcPts val="3000"/>
              </a:spcBef>
              <a:buNone/>
            </a:pPr>
            <a:r>
              <a:rPr b="1"/>
              <a:t>Planning</a:t>
            </a:r>
          </a:p>
          <a:p>
            <a:pPr lvl="0"/>
            <a:r>
              <a:rPr/>
              <a:t>Planning and design activities as well as code development aim to align to a regular release cadence.</a:t>
            </a:r>
          </a:p>
          <a:p>
            <a:pPr lvl="0"/>
            <a:r>
              <a:rPr/>
              <a:t>There is no magic answer to managing large numbers of “in-flight” changes, so planning assumptions should aim as much as possible to complete changes quickly, ideally within one release cycle.</a:t>
            </a:r>
          </a:p>
          <a:p>
            <a:pPr lvl="1"/>
            <a:r>
              <a:rPr/>
              <a:t>DevOps/Agile practices typically encourage that, where possible, development teams should strive to break down larger changes into sets of smaller, incremental deliverables that can each be completed within an iteration. This reduces the number of “in-flight” changes, and allows the team to deliver value (end-to-end functionality) more quickly while still building towards a larger development goal.</a:t>
            </a:r>
          </a:p>
          <a:p>
            <a:pPr lvl="0"/>
            <a:r>
              <a:rPr/>
              <a:t>We know it is sometimes unavoidable for work to take longer than one release cycle and we accommodate that as a variant of the base workflow.</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Branching Strategy</a:t>
            </a:r>
          </a:p>
        </p:txBody>
      </p:sp>
      <p:sp>
        <p:nvSpPr>
          <p:cNvPr id="3" name="Content Placeholder 2"/>
          <p:cNvSpPr>
            <a:spLocks noGrp="1"/>
          </p:cNvSpPr>
          <p:nvPr>
            <p:ph idx="1"/>
          </p:nvPr>
        </p:nvSpPr>
        <p:spPr/>
        <p:txBody>
          <a:bodyPr/>
          <a:lstStyle/>
          <a:p>
            <a:pPr lvl="0" indent="0" marL="0">
              <a:spcBef>
                <a:spcPts val="3000"/>
              </a:spcBef>
              <a:buNone/>
            </a:pPr>
            <a:r>
              <a:rPr b="1"/>
              <a:t>Starting Simple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Every change starts in a branch</a:t>
            </a:r>
          </a:p>
        </p:txBody>
      </p:sp>
      <p:pic>
        <p:nvPicPr>
          <p:cNvPr descr="static/img/branching-model/image5.png" id="0" name="Picture 1"/>
          <p:cNvPicPr>
            <a:picLocks noGrp="1" noChangeAspect="1"/>
          </p:cNvPicPr>
          <p:nvPr/>
        </p:nvPicPr>
        <p:blipFill>
          <a:blip r:embed="rId2"/>
          <a:stretch>
            <a:fillRect/>
          </a:stretch>
        </p:blipFill>
        <p:spPr bwMode="auto">
          <a:xfrm>
            <a:off x="4648200" y="2387600"/>
            <a:ext cx="4038600" cy="9906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Starting Simple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Every change starts in a branch</a:t>
            </a:r>
          </a:p>
          <a:p>
            <a:pPr lvl="0" indent="0" marL="0">
              <a:buNone/>
            </a:pPr>
            <a:r>
              <a:rPr/>
              <a:t>These branches merge to </a:t>
            </a:r>
            <a:r>
              <a:rPr>
                <a:latin typeface="Courier"/>
              </a:rPr>
              <a:t>main</a:t>
            </a:r>
          </a:p>
        </p:txBody>
      </p:sp>
      <p:pic>
        <p:nvPicPr>
          <p:cNvPr descr="static/img/branching-model/image5.png" id="0" name="Picture 1"/>
          <p:cNvPicPr>
            <a:picLocks noGrp="1" noChangeAspect="1"/>
          </p:cNvPicPr>
          <p:nvPr/>
        </p:nvPicPr>
        <p:blipFill>
          <a:blip r:embed="rId2"/>
          <a:stretch>
            <a:fillRect/>
          </a:stretch>
        </p:blipFill>
        <p:spPr bwMode="auto">
          <a:xfrm>
            <a:off x="4648200" y="2387600"/>
            <a:ext cx="4038600" cy="9906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Ian J Mitchell; Dennis Behm; Mathieu Dalbin</dc:creator>
  <cp:keywords/>
  <dcterms:created xsi:type="dcterms:W3CDTF">2023-11-18T19:05:58Z</dcterms:created>
  <dcterms:modified xsi:type="dcterms:W3CDTF">2023-11-18T19:05:58Z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Recommended by the DAT Team</vt:lpwstr>
  </property>
  <property fmtid="{D5CDD505-2E9C-101B-9397-08002B2CF9AE}" pid="10" name="toc-title">
    <vt:lpwstr>Table of contents</vt:lpwstr>
  </property>
</Properties>
</file>