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318" r:id="rId2"/>
    <p:sldId id="348" r:id="rId3"/>
    <p:sldId id="305" r:id="rId4"/>
    <p:sldId id="311" r:id="rId5"/>
    <p:sldId id="339" r:id="rId6"/>
    <p:sldId id="349" r:id="rId7"/>
    <p:sldId id="341" r:id="rId8"/>
    <p:sldId id="352" r:id="rId9"/>
    <p:sldId id="354" r:id="rId10"/>
    <p:sldId id="351" r:id="rId11"/>
    <p:sldId id="355" r:id="rId12"/>
    <p:sldId id="312" r:id="rId13"/>
    <p:sldId id="356" r:id="rId14"/>
    <p:sldId id="357" r:id="rId15"/>
    <p:sldId id="313" r:id="rId16"/>
    <p:sldId id="314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elkommen" id="{E75E278A-FF0E-49A4-B170-79828D63BBAD}">
          <p14:sldIdLst>
            <p14:sldId id="318"/>
            <p14:sldId id="348"/>
            <p14:sldId id="305"/>
            <p14:sldId id="311"/>
            <p14:sldId id="339"/>
            <p14:sldId id="349"/>
            <p14:sldId id="341"/>
            <p14:sldId id="352"/>
            <p14:sldId id="354"/>
            <p14:sldId id="351"/>
          </p14:sldIdLst>
        </p14:section>
        <p14:section name="Utforming, transformasjon, kommentering, samarbeid, fortell meg det" id="{B9B51309-D148-4332-87C2-07BE32FBCA3B}">
          <p14:sldIdLst>
            <p14:sldId id="355"/>
            <p14:sldId id="312"/>
            <p14:sldId id="356"/>
            <p14:sldId id="357"/>
            <p14:sldId id="313"/>
            <p14:sldId id="314"/>
          </p14:sldIdLst>
        </p14:section>
        <p14:section name="Finn ut mer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Forfatte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87" d="100"/>
          <a:sy n="87" d="100"/>
        </p:scale>
        <p:origin x="114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6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A86EC-A244-46DB-B26D-FA8F0F2B04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F8CE7B-8276-46A3-B82B-0C0D108473E0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1. Assignment</a:t>
          </a:r>
          <a:endParaRPr lang="en-US"/>
        </a:p>
      </dgm:t>
    </dgm:pt>
    <dgm:pt modelId="{8A734E02-3E33-43D4-A782-2CC0515BBB19}" type="parTrans" cxnId="{5ABF1757-B1E3-47A2-9A32-870E0701B537}">
      <dgm:prSet/>
      <dgm:spPr/>
      <dgm:t>
        <a:bodyPr/>
        <a:lstStyle/>
        <a:p>
          <a:endParaRPr lang="en-US"/>
        </a:p>
      </dgm:t>
    </dgm:pt>
    <dgm:pt modelId="{99C30F3E-F3D8-486B-B996-70B41CBDA1F9}" type="sibTrans" cxnId="{5ABF1757-B1E3-47A2-9A32-870E0701B5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8E2312-D1DC-4A8D-B69D-1FFB942C368F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2. DQN agent – </a:t>
          </a:r>
          <a:r>
            <a:rPr lang="nb-NO" dirty="0" err="1"/>
            <a:t>theory</a:t>
          </a:r>
          <a:endParaRPr lang="en-US" dirty="0"/>
        </a:p>
      </dgm:t>
    </dgm:pt>
    <dgm:pt modelId="{1A4ADA39-058E-4F22-818E-C9968CFC5714}" type="parTrans" cxnId="{21BB31CD-64E1-40CE-BA02-E394EA5E39F7}">
      <dgm:prSet/>
      <dgm:spPr/>
      <dgm:t>
        <a:bodyPr/>
        <a:lstStyle/>
        <a:p>
          <a:endParaRPr lang="en-US"/>
        </a:p>
      </dgm:t>
    </dgm:pt>
    <dgm:pt modelId="{E6DDD695-87AF-4E4E-9D53-7FA141477FA6}" type="sibTrans" cxnId="{21BB31CD-64E1-40CE-BA02-E394EA5E39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2E3D1F-FE39-466D-9CED-1B258D19AB88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3. DQN agent - implementation</a:t>
          </a:r>
          <a:endParaRPr lang="en-US" dirty="0"/>
        </a:p>
      </dgm:t>
    </dgm:pt>
    <dgm:pt modelId="{75A1C73A-5B1C-4CD9-A592-7E3570A82614}" type="parTrans" cxnId="{5D317D1A-6181-417F-9345-D012A07BCB44}">
      <dgm:prSet/>
      <dgm:spPr/>
      <dgm:t>
        <a:bodyPr/>
        <a:lstStyle/>
        <a:p>
          <a:endParaRPr lang="en-US"/>
        </a:p>
      </dgm:t>
    </dgm:pt>
    <dgm:pt modelId="{3B1C1A26-1F5D-437C-90A4-B0B2DB784D4F}" type="sibTrans" cxnId="{5D317D1A-6181-417F-9345-D012A07BCB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F9F33F-EADA-431E-8481-0F172BA8A3BD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4. Results</a:t>
          </a:r>
          <a:endParaRPr lang="en-US" dirty="0"/>
        </a:p>
      </dgm:t>
    </dgm:pt>
    <dgm:pt modelId="{A35DA59D-9E1B-4166-85EA-493C03D341D2}" type="parTrans" cxnId="{7CE71680-BBF1-4AA8-AD5A-96386996C723}">
      <dgm:prSet/>
      <dgm:spPr/>
      <dgm:t>
        <a:bodyPr/>
        <a:lstStyle/>
        <a:p>
          <a:endParaRPr lang="en-US"/>
        </a:p>
      </dgm:t>
    </dgm:pt>
    <dgm:pt modelId="{C2A5F41A-6F2D-49A7-8AB8-E7A175DD0F59}" type="sibTrans" cxnId="{7CE71680-BBF1-4AA8-AD5A-96386996C7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358A3A-8A1E-4E06-B46A-BB8D7085E008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5. Learning Points</a:t>
          </a:r>
          <a:endParaRPr lang="en-US"/>
        </a:p>
      </dgm:t>
    </dgm:pt>
    <dgm:pt modelId="{CA722614-C55F-4469-BD34-710A618DEFF2}" type="parTrans" cxnId="{6934D9E2-1573-484F-8FE6-7ADA28ED8067}">
      <dgm:prSet/>
      <dgm:spPr/>
      <dgm:t>
        <a:bodyPr/>
        <a:lstStyle/>
        <a:p>
          <a:endParaRPr lang="en-US"/>
        </a:p>
      </dgm:t>
    </dgm:pt>
    <dgm:pt modelId="{A1AD1C09-E1DC-4F88-90FD-906CAE425FD7}" type="sibTrans" cxnId="{6934D9E2-1573-484F-8FE6-7ADA28ED8067}">
      <dgm:prSet/>
      <dgm:spPr/>
      <dgm:t>
        <a:bodyPr/>
        <a:lstStyle/>
        <a:p>
          <a:endParaRPr lang="en-US"/>
        </a:p>
      </dgm:t>
    </dgm:pt>
    <dgm:pt modelId="{EB37E506-7496-4099-BA93-F0EB71FC4E87}" type="pres">
      <dgm:prSet presAssocID="{6A0A86EC-A244-46DB-B26D-FA8F0F2B04F5}" presName="root" presStyleCnt="0">
        <dgm:presLayoutVars>
          <dgm:dir/>
          <dgm:resizeHandles val="exact"/>
        </dgm:presLayoutVars>
      </dgm:prSet>
      <dgm:spPr/>
    </dgm:pt>
    <dgm:pt modelId="{9A1156B1-6EE9-4C15-A1BE-A2AC6CE816E4}" type="pres">
      <dgm:prSet presAssocID="{DBF8CE7B-8276-46A3-B82B-0C0D108473E0}" presName="compNode" presStyleCnt="0"/>
      <dgm:spPr/>
    </dgm:pt>
    <dgm:pt modelId="{D54A4647-9982-42E7-ADD4-F6BBAD607F0E}" type="pres">
      <dgm:prSet presAssocID="{DBF8CE7B-8276-46A3-B82B-0C0D108473E0}" presName="bgRect" presStyleLbl="bgShp" presStyleIdx="0" presStyleCnt="5"/>
      <dgm:spPr/>
    </dgm:pt>
    <dgm:pt modelId="{4CF00EDD-D062-42C4-897F-2C6D94513117}" type="pres">
      <dgm:prSet presAssocID="{DBF8CE7B-8276-46A3-B82B-0C0D108473E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47F79B2F-D5F0-45AE-926D-BEC71C287586}" type="pres">
      <dgm:prSet presAssocID="{DBF8CE7B-8276-46A3-B82B-0C0D108473E0}" presName="spaceRect" presStyleCnt="0"/>
      <dgm:spPr/>
    </dgm:pt>
    <dgm:pt modelId="{726BC16C-824C-4901-B57B-B1028CEA427D}" type="pres">
      <dgm:prSet presAssocID="{DBF8CE7B-8276-46A3-B82B-0C0D108473E0}" presName="parTx" presStyleLbl="revTx" presStyleIdx="0" presStyleCnt="5">
        <dgm:presLayoutVars>
          <dgm:chMax val="0"/>
          <dgm:chPref val="0"/>
        </dgm:presLayoutVars>
      </dgm:prSet>
      <dgm:spPr/>
    </dgm:pt>
    <dgm:pt modelId="{F6ADB284-42CC-4634-B04B-C877E01064F6}" type="pres">
      <dgm:prSet presAssocID="{99C30F3E-F3D8-486B-B996-70B41CBDA1F9}" presName="sibTrans" presStyleCnt="0"/>
      <dgm:spPr/>
    </dgm:pt>
    <dgm:pt modelId="{087794E9-C429-498C-A8CA-17FC68F45AC0}" type="pres">
      <dgm:prSet presAssocID="{4D8E2312-D1DC-4A8D-B69D-1FFB942C368F}" presName="compNode" presStyleCnt="0"/>
      <dgm:spPr/>
    </dgm:pt>
    <dgm:pt modelId="{07425102-87D4-4EA3-80FE-9AB2989F949C}" type="pres">
      <dgm:prSet presAssocID="{4D8E2312-D1DC-4A8D-B69D-1FFB942C368F}" presName="bgRect" presStyleLbl="bgShp" presStyleIdx="1" presStyleCnt="5" custLinFactNeighborX="-1430" custLinFactNeighborY="-1638"/>
      <dgm:spPr/>
    </dgm:pt>
    <dgm:pt modelId="{00E1C234-2F3F-48A8-8211-3A06E42929CB}" type="pres">
      <dgm:prSet presAssocID="{4D8E2312-D1DC-4A8D-B69D-1FFB942C368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ange"/>
        </a:ext>
      </dgm:extLst>
    </dgm:pt>
    <dgm:pt modelId="{A804662B-ACFC-400B-A2F8-0E0EA73D9B94}" type="pres">
      <dgm:prSet presAssocID="{4D8E2312-D1DC-4A8D-B69D-1FFB942C368F}" presName="spaceRect" presStyleCnt="0"/>
      <dgm:spPr/>
    </dgm:pt>
    <dgm:pt modelId="{C1EBD459-A21C-4C63-A896-BE1CB9CD4334}" type="pres">
      <dgm:prSet presAssocID="{4D8E2312-D1DC-4A8D-B69D-1FFB942C368F}" presName="parTx" presStyleLbl="revTx" presStyleIdx="1" presStyleCnt="5">
        <dgm:presLayoutVars>
          <dgm:chMax val="0"/>
          <dgm:chPref val="0"/>
        </dgm:presLayoutVars>
      </dgm:prSet>
      <dgm:spPr/>
    </dgm:pt>
    <dgm:pt modelId="{3F6558C9-8295-4735-BFED-80E5FDD40F5B}" type="pres">
      <dgm:prSet presAssocID="{E6DDD695-87AF-4E4E-9D53-7FA141477FA6}" presName="sibTrans" presStyleCnt="0"/>
      <dgm:spPr/>
    </dgm:pt>
    <dgm:pt modelId="{8C82D2D7-0C7C-42A0-91DB-A46CE1A43F46}" type="pres">
      <dgm:prSet presAssocID="{C52E3D1F-FE39-466D-9CED-1B258D19AB88}" presName="compNode" presStyleCnt="0"/>
      <dgm:spPr/>
    </dgm:pt>
    <dgm:pt modelId="{8E2271D3-213F-44B8-81CB-68C27A7D5A14}" type="pres">
      <dgm:prSet presAssocID="{C52E3D1F-FE39-466D-9CED-1B258D19AB88}" presName="bgRect" presStyleLbl="bgShp" presStyleIdx="2" presStyleCnt="5"/>
      <dgm:spPr/>
    </dgm:pt>
    <dgm:pt modelId="{D01EF2A2-921C-423E-B8B4-059F2DE2861E}" type="pres">
      <dgm:prSet presAssocID="{C52E3D1F-FE39-466D-9CED-1B258D19AB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ki"/>
        </a:ext>
      </dgm:extLst>
    </dgm:pt>
    <dgm:pt modelId="{A3FB47CD-F3EF-47CA-B8C7-FB26ADB740C7}" type="pres">
      <dgm:prSet presAssocID="{C52E3D1F-FE39-466D-9CED-1B258D19AB88}" presName="spaceRect" presStyleCnt="0"/>
      <dgm:spPr/>
    </dgm:pt>
    <dgm:pt modelId="{9C427408-8A81-4A25-B7B0-2F9310A66874}" type="pres">
      <dgm:prSet presAssocID="{C52E3D1F-FE39-466D-9CED-1B258D19AB88}" presName="parTx" presStyleLbl="revTx" presStyleIdx="2" presStyleCnt="5">
        <dgm:presLayoutVars>
          <dgm:chMax val="0"/>
          <dgm:chPref val="0"/>
        </dgm:presLayoutVars>
      </dgm:prSet>
      <dgm:spPr/>
    </dgm:pt>
    <dgm:pt modelId="{C3D31232-C421-4947-8C6D-14BB5D535FAB}" type="pres">
      <dgm:prSet presAssocID="{3B1C1A26-1F5D-437C-90A4-B0B2DB784D4F}" presName="sibTrans" presStyleCnt="0"/>
      <dgm:spPr/>
    </dgm:pt>
    <dgm:pt modelId="{25DF72C7-F0C5-41AA-82DF-1AA5E4A3D6F3}" type="pres">
      <dgm:prSet presAssocID="{A2F9F33F-EADA-431E-8481-0F172BA8A3BD}" presName="compNode" presStyleCnt="0"/>
      <dgm:spPr/>
    </dgm:pt>
    <dgm:pt modelId="{C5498A2D-833A-429E-B7D1-29E0E29A8197}" type="pres">
      <dgm:prSet presAssocID="{A2F9F33F-EADA-431E-8481-0F172BA8A3BD}" presName="bgRect" presStyleLbl="bgShp" presStyleIdx="3" presStyleCnt="5"/>
      <dgm:spPr/>
    </dgm:pt>
    <dgm:pt modelId="{82244AB7-84F1-427E-93F3-7365C6FEDEDD}" type="pres">
      <dgm:prSet presAssocID="{A2F9F33F-EADA-431E-8481-0F172BA8A3B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merking"/>
        </a:ext>
      </dgm:extLst>
    </dgm:pt>
    <dgm:pt modelId="{66C74F0E-8C43-49F2-90A1-EC1949C708F5}" type="pres">
      <dgm:prSet presAssocID="{A2F9F33F-EADA-431E-8481-0F172BA8A3BD}" presName="spaceRect" presStyleCnt="0"/>
      <dgm:spPr/>
    </dgm:pt>
    <dgm:pt modelId="{C7019493-DE24-4291-8EA3-F94DE0DC965F}" type="pres">
      <dgm:prSet presAssocID="{A2F9F33F-EADA-431E-8481-0F172BA8A3BD}" presName="parTx" presStyleLbl="revTx" presStyleIdx="3" presStyleCnt="5">
        <dgm:presLayoutVars>
          <dgm:chMax val="0"/>
          <dgm:chPref val="0"/>
        </dgm:presLayoutVars>
      </dgm:prSet>
      <dgm:spPr/>
    </dgm:pt>
    <dgm:pt modelId="{A5FF0DA5-BCD2-42DF-A7F0-1F1707055BD9}" type="pres">
      <dgm:prSet presAssocID="{C2A5F41A-6F2D-49A7-8AB8-E7A175DD0F59}" presName="sibTrans" presStyleCnt="0"/>
      <dgm:spPr/>
    </dgm:pt>
    <dgm:pt modelId="{CA70E2EA-5C7D-4F3F-98C2-7ECA67AC1648}" type="pres">
      <dgm:prSet presAssocID="{A3358A3A-8A1E-4E06-B46A-BB8D7085E008}" presName="compNode" presStyleCnt="0"/>
      <dgm:spPr/>
    </dgm:pt>
    <dgm:pt modelId="{1A33E0DB-41C9-4A06-8F4C-5DC07E244EC7}" type="pres">
      <dgm:prSet presAssocID="{A3358A3A-8A1E-4E06-B46A-BB8D7085E008}" presName="bgRect" presStyleLbl="bgShp" presStyleIdx="4" presStyleCnt="5"/>
      <dgm:spPr/>
    </dgm:pt>
    <dgm:pt modelId="{622CD314-D268-4357-8B13-14CBF2EE0F6D}" type="pres">
      <dgm:prSet presAssocID="{A3358A3A-8A1E-4E06-B46A-BB8D7085E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7262599-1809-4A66-BB19-2E4C922BCE2A}" type="pres">
      <dgm:prSet presAssocID="{A3358A3A-8A1E-4E06-B46A-BB8D7085E008}" presName="spaceRect" presStyleCnt="0"/>
      <dgm:spPr/>
    </dgm:pt>
    <dgm:pt modelId="{F474A1E5-5BFD-449E-9035-B860809800AB}" type="pres">
      <dgm:prSet presAssocID="{A3358A3A-8A1E-4E06-B46A-BB8D7085E00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D317D1A-6181-417F-9345-D012A07BCB44}" srcId="{6A0A86EC-A244-46DB-B26D-FA8F0F2B04F5}" destId="{C52E3D1F-FE39-466D-9CED-1B258D19AB88}" srcOrd="2" destOrd="0" parTransId="{75A1C73A-5B1C-4CD9-A592-7E3570A82614}" sibTransId="{3B1C1A26-1F5D-437C-90A4-B0B2DB784D4F}"/>
    <dgm:cxn modelId="{3FD9641D-5135-40D8-8084-DFE5F651D12A}" type="presOf" srcId="{6A0A86EC-A244-46DB-B26D-FA8F0F2B04F5}" destId="{EB37E506-7496-4099-BA93-F0EB71FC4E87}" srcOrd="0" destOrd="0" presId="urn:microsoft.com/office/officeart/2018/2/layout/IconVerticalSolidList"/>
    <dgm:cxn modelId="{5ABF1757-B1E3-47A2-9A32-870E0701B537}" srcId="{6A0A86EC-A244-46DB-B26D-FA8F0F2B04F5}" destId="{DBF8CE7B-8276-46A3-B82B-0C0D108473E0}" srcOrd="0" destOrd="0" parTransId="{8A734E02-3E33-43D4-A782-2CC0515BBB19}" sibTransId="{99C30F3E-F3D8-486B-B996-70B41CBDA1F9}"/>
    <dgm:cxn modelId="{7CE71680-BBF1-4AA8-AD5A-96386996C723}" srcId="{6A0A86EC-A244-46DB-B26D-FA8F0F2B04F5}" destId="{A2F9F33F-EADA-431E-8481-0F172BA8A3BD}" srcOrd="3" destOrd="0" parTransId="{A35DA59D-9E1B-4166-85EA-493C03D341D2}" sibTransId="{C2A5F41A-6F2D-49A7-8AB8-E7A175DD0F59}"/>
    <dgm:cxn modelId="{25C10E91-D6F3-4F12-B999-192A8A738318}" type="presOf" srcId="{4D8E2312-D1DC-4A8D-B69D-1FFB942C368F}" destId="{C1EBD459-A21C-4C63-A896-BE1CB9CD4334}" srcOrd="0" destOrd="0" presId="urn:microsoft.com/office/officeart/2018/2/layout/IconVerticalSolidList"/>
    <dgm:cxn modelId="{A6287C9B-F088-4850-877B-E5EE371CA7C9}" type="presOf" srcId="{A2F9F33F-EADA-431E-8481-0F172BA8A3BD}" destId="{C7019493-DE24-4291-8EA3-F94DE0DC965F}" srcOrd="0" destOrd="0" presId="urn:microsoft.com/office/officeart/2018/2/layout/IconVerticalSolidList"/>
    <dgm:cxn modelId="{4C092FBD-3EA0-44AE-BF23-F75A66A73C4F}" type="presOf" srcId="{DBF8CE7B-8276-46A3-B82B-0C0D108473E0}" destId="{726BC16C-824C-4901-B57B-B1028CEA427D}" srcOrd="0" destOrd="0" presId="urn:microsoft.com/office/officeart/2018/2/layout/IconVerticalSolidList"/>
    <dgm:cxn modelId="{88807AC2-6E42-4B54-ABF3-8013975FBAD0}" type="presOf" srcId="{C52E3D1F-FE39-466D-9CED-1B258D19AB88}" destId="{9C427408-8A81-4A25-B7B0-2F9310A66874}" srcOrd="0" destOrd="0" presId="urn:microsoft.com/office/officeart/2018/2/layout/IconVerticalSolidList"/>
    <dgm:cxn modelId="{21BB31CD-64E1-40CE-BA02-E394EA5E39F7}" srcId="{6A0A86EC-A244-46DB-B26D-FA8F0F2B04F5}" destId="{4D8E2312-D1DC-4A8D-B69D-1FFB942C368F}" srcOrd="1" destOrd="0" parTransId="{1A4ADA39-058E-4F22-818E-C9968CFC5714}" sibTransId="{E6DDD695-87AF-4E4E-9D53-7FA141477FA6}"/>
    <dgm:cxn modelId="{773ECDDC-F306-4E3E-B1F2-A9CCAEAE1523}" type="presOf" srcId="{A3358A3A-8A1E-4E06-B46A-BB8D7085E008}" destId="{F474A1E5-5BFD-449E-9035-B860809800AB}" srcOrd="0" destOrd="0" presId="urn:microsoft.com/office/officeart/2018/2/layout/IconVerticalSolidList"/>
    <dgm:cxn modelId="{6934D9E2-1573-484F-8FE6-7ADA28ED8067}" srcId="{6A0A86EC-A244-46DB-B26D-FA8F0F2B04F5}" destId="{A3358A3A-8A1E-4E06-B46A-BB8D7085E008}" srcOrd="4" destOrd="0" parTransId="{CA722614-C55F-4469-BD34-710A618DEFF2}" sibTransId="{A1AD1C09-E1DC-4F88-90FD-906CAE425FD7}"/>
    <dgm:cxn modelId="{485B7029-CC86-4384-A917-808DFA8A7DC9}" type="presParOf" srcId="{EB37E506-7496-4099-BA93-F0EB71FC4E87}" destId="{9A1156B1-6EE9-4C15-A1BE-A2AC6CE816E4}" srcOrd="0" destOrd="0" presId="urn:microsoft.com/office/officeart/2018/2/layout/IconVerticalSolidList"/>
    <dgm:cxn modelId="{63344633-BDF8-4674-86DF-73EBD991230F}" type="presParOf" srcId="{9A1156B1-6EE9-4C15-A1BE-A2AC6CE816E4}" destId="{D54A4647-9982-42E7-ADD4-F6BBAD607F0E}" srcOrd="0" destOrd="0" presId="urn:microsoft.com/office/officeart/2018/2/layout/IconVerticalSolidList"/>
    <dgm:cxn modelId="{22EEBBE8-B96D-41E8-AD48-AF1B80BD0CE3}" type="presParOf" srcId="{9A1156B1-6EE9-4C15-A1BE-A2AC6CE816E4}" destId="{4CF00EDD-D062-42C4-897F-2C6D94513117}" srcOrd="1" destOrd="0" presId="urn:microsoft.com/office/officeart/2018/2/layout/IconVerticalSolidList"/>
    <dgm:cxn modelId="{B443B668-8CF9-462C-944F-B9DA0992E457}" type="presParOf" srcId="{9A1156B1-6EE9-4C15-A1BE-A2AC6CE816E4}" destId="{47F79B2F-D5F0-45AE-926D-BEC71C287586}" srcOrd="2" destOrd="0" presId="urn:microsoft.com/office/officeart/2018/2/layout/IconVerticalSolidList"/>
    <dgm:cxn modelId="{1DACF45D-FFFE-4CCC-ADEE-896E1D634EE2}" type="presParOf" srcId="{9A1156B1-6EE9-4C15-A1BE-A2AC6CE816E4}" destId="{726BC16C-824C-4901-B57B-B1028CEA427D}" srcOrd="3" destOrd="0" presId="urn:microsoft.com/office/officeart/2018/2/layout/IconVerticalSolidList"/>
    <dgm:cxn modelId="{A82A71C1-7E82-421D-AE1E-0F235E89EDD4}" type="presParOf" srcId="{EB37E506-7496-4099-BA93-F0EB71FC4E87}" destId="{F6ADB284-42CC-4634-B04B-C877E01064F6}" srcOrd="1" destOrd="0" presId="urn:microsoft.com/office/officeart/2018/2/layout/IconVerticalSolidList"/>
    <dgm:cxn modelId="{24CFBCE6-5AB4-4F0E-92EB-47E740AD4E2F}" type="presParOf" srcId="{EB37E506-7496-4099-BA93-F0EB71FC4E87}" destId="{087794E9-C429-498C-A8CA-17FC68F45AC0}" srcOrd="2" destOrd="0" presId="urn:microsoft.com/office/officeart/2018/2/layout/IconVerticalSolidList"/>
    <dgm:cxn modelId="{3D2C404A-202D-440B-8D43-370284C3C93A}" type="presParOf" srcId="{087794E9-C429-498C-A8CA-17FC68F45AC0}" destId="{07425102-87D4-4EA3-80FE-9AB2989F949C}" srcOrd="0" destOrd="0" presId="urn:microsoft.com/office/officeart/2018/2/layout/IconVerticalSolidList"/>
    <dgm:cxn modelId="{3FA3001F-9B52-4CD2-876C-FFE0D8230486}" type="presParOf" srcId="{087794E9-C429-498C-A8CA-17FC68F45AC0}" destId="{00E1C234-2F3F-48A8-8211-3A06E42929CB}" srcOrd="1" destOrd="0" presId="urn:microsoft.com/office/officeart/2018/2/layout/IconVerticalSolidList"/>
    <dgm:cxn modelId="{19272781-B88D-4BFA-A166-D0C6FDBB00D1}" type="presParOf" srcId="{087794E9-C429-498C-A8CA-17FC68F45AC0}" destId="{A804662B-ACFC-400B-A2F8-0E0EA73D9B94}" srcOrd="2" destOrd="0" presId="urn:microsoft.com/office/officeart/2018/2/layout/IconVerticalSolidList"/>
    <dgm:cxn modelId="{4A8780B7-D522-4CE3-86B2-E4C8D57298E9}" type="presParOf" srcId="{087794E9-C429-498C-A8CA-17FC68F45AC0}" destId="{C1EBD459-A21C-4C63-A896-BE1CB9CD4334}" srcOrd="3" destOrd="0" presId="urn:microsoft.com/office/officeart/2018/2/layout/IconVerticalSolidList"/>
    <dgm:cxn modelId="{A99E8BE1-447D-4D62-9BC6-9780E14B9079}" type="presParOf" srcId="{EB37E506-7496-4099-BA93-F0EB71FC4E87}" destId="{3F6558C9-8295-4735-BFED-80E5FDD40F5B}" srcOrd="3" destOrd="0" presId="urn:microsoft.com/office/officeart/2018/2/layout/IconVerticalSolidList"/>
    <dgm:cxn modelId="{278C5DC4-560C-40E0-B344-AD9C397E78C8}" type="presParOf" srcId="{EB37E506-7496-4099-BA93-F0EB71FC4E87}" destId="{8C82D2D7-0C7C-42A0-91DB-A46CE1A43F46}" srcOrd="4" destOrd="0" presId="urn:microsoft.com/office/officeart/2018/2/layout/IconVerticalSolidList"/>
    <dgm:cxn modelId="{E97CCA83-C1A5-4573-A390-93F12DB0B0B7}" type="presParOf" srcId="{8C82D2D7-0C7C-42A0-91DB-A46CE1A43F46}" destId="{8E2271D3-213F-44B8-81CB-68C27A7D5A14}" srcOrd="0" destOrd="0" presId="urn:microsoft.com/office/officeart/2018/2/layout/IconVerticalSolidList"/>
    <dgm:cxn modelId="{AD5EA3D2-BBB9-4904-8CA7-01F546FD01E6}" type="presParOf" srcId="{8C82D2D7-0C7C-42A0-91DB-A46CE1A43F46}" destId="{D01EF2A2-921C-423E-B8B4-059F2DE2861E}" srcOrd="1" destOrd="0" presId="urn:microsoft.com/office/officeart/2018/2/layout/IconVerticalSolidList"/>
    <dgm:cxn modelId="{1223456B-A667-4F97-8A01-393B1ADD01A7}" type="presParOf" srcId="{8C82D2D7-0C7C-42A0-91DB-A46CE1A43F46}" destId="{A3FB47CD-F3EF-47CA-B8C7-FB26ADB740C7}" srcOrd="2" destOrd="0" presId="urn:microsoft.com/office/officeart/2018/2/layout/IconVerticalSolidList"/>
    <dgm:cxn modelId="{14648E95-2447-43D9-87AA-BF7696883EB1}" type="presParOf" srcId="{8C82D2D7-0C7C-42A0-91DB-A46CE1A43F46}" destId="{9C427408-8A81-4A25-B7B0-2F9310A66874}" srcOrd="3" destOrd="0" presId="urn:microsoft.com/office/officeart/2018/2/layout/IconVerticalSolidList"/>
    <dgm:cxn modelId="{DC3522E9-9638-44A7-AA3C-28BF9F4939EC}" type="presParOf" srcId="{EB37E506-7496-4099-BA93-F0EB71FC4E87}" destId="{C3D31232-C421-4947-8C6D-14BB5D535FAB}" srcOrd="5" destOrd="0" presId="urn:microsoft.com/office/officeart/2018/2/layout/IconVerticalSolidList"/>
    <dgm:cxn modelId="{DDFCF427-DAE1-489C-960F-58935162C2EF}" type="presParOf" srcId="{EB37E506-7496-4099-BA93-F0EB71FC4E87}" destId="{25DF72C7-F0C5-41AA-82DF-1AA5E4A3D6F3}" srcOrd="6" destOrd="0" presId="urn:microsoft.com/office/officeart/2018/2/layout/IconVerticalSolidList"/>
    <dgm:cxn modelId="{FF1D9ADD-4011-447A-AE84-FFA145DAE79C}" type="presParOf" srcId="{25DF72C7-F0C5-41AA-82DF-1AA5E4A3D6F3}" destId="{C5498A2D-833A-429E-B7D1-29E0E29A8197}" srcOrd="0" destOrd="0" presId="urn:microsoft.com/office/officeart/2018/2/layout/IconVerticalSolidList"/>
    <dgm:cxn modelId="{C21B412B-1756-4255-B199-15DD3BB28398}" type="presParOf" srcId="{25DF72C7-F0C5-41AA-82DF-1AA5E4A3D6F3}" destId="{82244AB7-84F1-427E-93F3-7365C6FEDEDD}" srcOrd="1" destOrd="0" presId="urn:microsoft.com/office/officeart/2018/2/layout/IconVerticalSolidList"/>
    <dgm:cxn modelId="{ECE6E274-A67B-43E8-949A-84423BC7BD54}" type="presParOf" srcId="{25DF72C7-F0C5-41AA-82DF-1AA5E4A3D6F3}" destId="{66C74F0E-8C43-49F2-90A1-EC1949C708F5}" srcOrd="2" destOrd="0" presId="urn:microsoft.com/office/officeart/2018/2/layout/IconVerticalSolidList"/>
    <dgm:cxn modelId="{561FA3DB-7FD7-4754-BE2D-66369505F5D3}" type="presParOf" srcId="{25DF72C7-F0C5-41AA-82DF-1AA5E4A3D6F3}" destId="{C7019493-DE24-4291-8EA3-F94DE0DC965F}" srcOrd="3" destOrd="0" presId="urn:microsoft.com/office/officeart/2018/2/layout/IconVerticalSolidList"/>
    <dgm:cxn modelId="{9A30D1CC-03F0-4E54-8510-B4DA0E6A6689}" type="presParOf" srcId="{EB37E506-7496-4099-BA93-F0EB71FC4E87}" destId="{A5FF0DA5-BCD2-42DF-A7F0-1F1707055BD9}" srcOrd="7" destOrd="0" presId="urn:microsoft.com/office/officeart/2018/2/layout/IconVerticalSolidList"/>
    <dgm:cxn modelId="{BC312FBB-7B08-4BB3-AB3D-FC8AF61100FD}" type="presParOf" srcId="{EB37E506-7496-4099-BA93-F0EB71FC4E87}" destId="{CA70E2EA-5C7D-4F3F-98C2-7ECA67AC1648}" srcOrd="8" destOrd="0" presId="urn:microsoft.com/office/officeart/2018/2/layout/IconVerticalSolidList"/>
    <dgm:cxn modelId="{99FD9FD3-7CB6-4375-A25A-CF1BBDEA8FD3}" type="presParOf" srcId="{CA70E2EA-5C7D-4F3F-98C2-7ECA67AC1648}" destId="{1A33E0DB-41C9-4A06-8F4C-5DC07E244EC7}" srcOrd="0" destOrd="0" presId="urn:microsoft.com/office/officeart/2018/2/layout/IconVerticalSolidList"/>
    <dgm:cxn modelId="{A73C5E72-3C11-42C8-96DA-FE630960A59B}" type="presParOf" srcId="{CA70E2EA-5C7D-4F3F-98C2-7ECA67AC1648}" destId="{622CD314-D268-4357-8B13-14CBF2EE0F6D}" srcOrd="1" destOrd="0" presId="urn:microsoft.com/office/officeart/2018/2/layout/IconVerticalSolidList"/>
    <dgm:cxn modelId="{41455C47-F25B-4DF9-BCF8-F663155C735B}" type="presParOf" srcId="{CA70E2EA-5C7D-4F3F-98C2-7ECA67AC1648}" destId="{17262599-1809-4A66-BB19-2E4C922BCE2A}" srcOrd="2" destOrd="0" presId="urn:microsoft.com/office/officeart/2018/2/layout/IconVerticalSolidList"/>
    <dgm:cxn modelId="{6E869183-61A5-407C-90C4-A16BFFDAE57A}" type="presParOf" srcId="{CA70E2EA-5C7D-4F3F-98C2-7ECA67AC1648}" destId="{F474A1E5-5BFD-449E-9035-B860809800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A4647-9982-42E7-ADD4-F6BBAD607F0E}">
      <dsp:nvSpPr>
        <dsp:cNvPr id="0" name=""/>
        <dsp:cNvSpPr/>
      </dsp:nvSpPr>
      <dsp:spPr>
        <a:xfrm>
          <a:off x="0" y="3275"/>
          <a:ext cx="10927829" cy="69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00EDD-D062-42C4-897F-2C6D94513117}">
      <dsp:nvSpPr>
        <dsp:cNvPr id="0" name=""/>
        <dsp:cNvSpPr/>
      </dsp:nvSpPr>
      <dsp:spPr>
        <a:xfrm>
          <a:off x="211056" y="160260"/>
          <a:ext cx="383739" cy="383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BC16C-824C-4901-B57B-B1028CEA427D}">
      <dsp:nvSpPr>
        <dsp:cNvPr id="0" name=""/>
        <dsp:cNvSpPr/>
      </dsp:nvSpPr>
      <dsp:spPr>
        <a:xfrm>
          <a:off x="805853" y="3275"/>
          <a:ext cx="10121975" cy="6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41" tIns="73841" rIns="73841" bIns="738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1. Assignment</a:t>
          </a:r>
          <a:endParaRPr lang="en-US" sz="1900" kern="1200"/>
        </a:p>
      </dsp:txBody>
      <dsp:txXfrm>
        <a:off x="805853" y="3275"/>
        <a:ext cx="10121975" cy="697708"/>
      </dsp:txXfrm>
    </dsp:sp>
    <dsp:sp modelId="{07425102-87D4-4EA3-80FE-9AB2989F949C}">
      <dsp:nvSpPr>
        <dsp:cNvPr id="0" name=""/>
        <dsp:cNvSpPr/>
      </dsp:nvSpPr>
      <dsp:spPr>
        <a:xfrm>
          <a:off x="0" y="863983"/>
          <a:ext cx="10927829" cy="69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1C234-2F3F-48A8-8211-3A06E42929CB}">
      <dsp:nvSpPr>
        <dsp:cNvPr id="0" name=""/>
        <dsp:cNvSpPr/>
      </dsp:nvSpPr>
      <dsp:spPr>
        <a:xfrm>
          <a:off x="211056" y="1032396"/>
          <a:ext cx="383739" cy="3837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BD459-A21C-4C63-A896-BE1CB9CD4334}">
      <dsp:nvSpPr>
        <dsp:cNvPr id="0" name=""/>
        <dsp:cNvSpPr/>
      </dsp:nvSpPr>
      <dsp:spPr>
        <a:xfrm>
          <a:off x="805853" y="875411"/>
          <a:ext cx="10121975" cy="6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41" tIns="73841" rIns="73841" bIns="738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2. DQN agent – </a:t>
          </a:r>
          <a:r>
            <a:rPr lang="nb-NO" sz="1900" kern="1200" dirty="0" err="1"/>
            <a:t>theory</a:t>
          </a:r>
          <a:endParaRPr lang="en-US" sz="1900" kern="1200" dirty="0"/>
        </a:p>
      </dsp:txBody>
      <dsp:txXfrm>
        <a:off x="805853" y="875411"/>
        <a:ext cx="10121975" cy="697708"/>
      </dsp:txXfrm>
    </dsp:sp>
    <dsp:sp modelId="{8E2271D3-213F-44B8-81CB-68C27A7D5A14}">
      <dsp:nvSpPr>
        <dsp:cNvPr id="0" name=""/>
        <dsp:cNvSpPr/>
      </dsp:nvSpPr>
      <dsp:spPr>
        <a:xfrm>
          <a:off x="0" y="1747548"/>
          <a:ext cx="10927829" cy="69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EF2A2-921C-423E-B8B4-059F2DE2861E}">
      <dsp:nvSpPr>
        <dsp:cNvPr id="0" name=""/>
        <dsp:cNvSpPr/>
      </dsp:nvSpPr>
      <dsp:spPr>
        <a:xfrm>
          <a:off x="211056" y="1904532"/>
          <a:ext cx="383739" cy="3837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27408-8A81-4A25-B7B0-2F9310A66874}">
      <dsp:nvSpPr>
        <dsp:cNvPr id="0" name=""/>
        <dsp:cNvSpPr/>
      </dsp:nvSpPr>
      <dsp:spPr>
        <a:xfrm>
          <a:off x="805853" y="1747548"/>
          <a:ext cx="10121975" cy="6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41" tIns="73841" rIns="73841" bIns="738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3. DQN agent - implementation</a:t>
          </a:r>
          <a:endParaRPr lang="en-US" sz="1900" kern="1200" dirty="0"/>
        </a:p>
      </dsp:txBody>
      <dsp:txXfrm>
        <a:off x="805853" y="1747548"/>
        <a:ext cx="10121975" cy="697708"/>
      </dsp:txXfrm>
    </dsp:sp>
    <dsp:sp modelId="{C5498A2D-833A-429E-B7D1-29E0E29A8197}">
      <dsp:nvSpPr>
        <dsp:cNvPr id="0" name=""/>
        <dsp:cNvSpPr/>
      </dsp:nvSpPr>
      <dsp:spPr>
        <a:xfrm>
          <a:off x="0" y="2619684"/>
          <a:ext cx="10927829" cy="69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44AB7-84F1-427E-93F3-7365C6FEDEDD}">
      <dsp:nvSpPr>
        <dsp:cNvPr id="0" name=""/>
        <dsp:cNvSpPr/>
      </dsp:nvSpPr>
      <dsp:spPr>
        <a:xfrm>
          <a:off x="211056" y="2776668"/>
          <a:ext cx="383739" cy="3837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19493-DE24-4291-8EA3-F94DE0DC965F}">
      <dsp:nvSpPr>
        <dsp:cNvPr id="0" name=""/>
        <dsp:cNvSpPr/>
      </dsp:nvSpPr>
      <dsp:spPr>
        <a:xfrm>
          <a:off x="805853" y="2619684"/>
          <a:ext cx="10121975" cy="6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41" tIns="73841" rIns="73841" bIns="738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4. Results</a:t>
          </a:r>
          <a:endParaRPr lang="en-US" sz="1900" kern="1200" dirty="0"/>
        </a:p>
      </dsp:txBody>
      <dsp:txXfrm>
        <a:off x="805853" y="2619684"/>
        <a:ext cx="10121975" cy="697708"/>
      </dsp:txXfrm>
    </dsp:sp>
    <dsp:sp modelId="{1A33E0DB-41C9-4A06-8F4C-5DC07E244EC7}">
      <dsp:nvSpPr>
        <dsp:cNvPr id="0" name=""/>
        <dsp:cNvSpPr/>
      </dsp:nvSpPr>
      <dsp:spPr>
        <a:xfrm>
          <a:off x="0" y="3491820"/>
          <a:ext cx="10927829" cy="69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CD314-D268-4357-8B13-14CBF2EE0F6D}">
      <dsp:nvSpPr>
        <dsp:cNvPr id="0" name=""/>
        <dsp:cNvSpPr/>
      </dsp:nvSpPr>
      <dsp:spPr>
        <a:xfrm>
          <a:off x="211056" y="3648804"/>
          <a:ext cx="383739" cy="3837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4A1E5-5BFD-449E-9035-B860809800AB}">
      <dsp:nvSpPr>
        <dsp:cNvPr id="0" name=""/>
        <dsp:cNvSpPr/>
      </dsp:nvSpPr>
      <dsp:spPr>
        <a:xfrm>
          <a:off x="805853" y="3491820"/>
          <a:ext cx="10121975" cy="6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41" tIns="73841" rIns="73841" bIns="738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5. Learning Points</a:t>
          </a:r>
          <a:endParaRPr lang="en-US" sz="1900" kern="1200"/>
        </a:p>
      </dsp:txBody>
      <dsp:txXfrm>
        <a:off x="805853" y="3491820"/>
        <a:ext cx="10121975" cy="697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C596AA-C25C-4219-A65A-700E6EDF023B}" type="datetime1">
              <a:rPr lang="nb-NO" smtClean="0"/>
              <a:t>29.11.2023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CD2C96F-7514-450A-BA8A-07A880F0AAFA}" type="datetime1">
              <a:rPr lang="nb-NO" noProof="0" smtClean="0"/>
              <a:t>29.11.2023</a:t>
            </a:fld>
            <a:endParaRPr lang="nb-NO" noProof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nb-NO" noProof="0" smtClean="0"/>
              <a:t>2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97504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Target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updates</a:t>
            </a:r>
            <a:r>
              <a:rPr lang="nb-NO" dirty="0"/>
              <a:t> in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def_update_target</a:t>
            </a:r>
            <a:r>
              <a:rPr lang="nb-NO" dirty="0"/>
              <a:t> </a:t>
            </a:r>
            <a:r>
              <a:rPr lang="nb-NO" dirty="0" err="1"/>
              <a:t>network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nb-NO" noProof="0" smtClean="0"/>
              <a:t>12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6905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70659F-AAB9-78CF-2EED-EAFF75849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7F2DA22-A9A4-8911-C9FD-2F795C9D6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122D76D-ECFF-1CB5-DF83-1353C7D1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F82802-EBCB-4324-83ED-27335A758D50}" type="datetime1">
              <a:rPr lang="nb-NO" noProof="0" smtClean="0"/>
              <a:t>29.11.2023</a:t>
            </a:fld>
            <a:endParaRPr lang="nb-NO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D1C0204-6451-532D-C020-60B0654C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b-NO" noProof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AEB8C55-B08E-D7E5-E32B-3671CD06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5498057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F62393-9FF5-E4CD-83B6-43823BDC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0392561-5DF1-8F9E-1857-E67DE25F8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80E90B7-8BAF-68DC-13DB-BA15826E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F82802-EBCB-4324-83ED-27335A758D50}" type="datetime1">
              <a:rPr lang="nb-NO" noProof="0" smtClean="0"/>
              <a:t>29.11.2023</a:t>
            </a:fld>
            <a:endParaRPr lang="nb-NO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22ED85-806C-B914-07DD-E4719562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b-NO" noProof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C6F6608-1F7D-7590-47C2-1058A71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7847732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18CACB4-CA66-3BB2-639E-108428FA0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CAF4CE4-8F7B-4E2A-B5C4-1D4AB8CB0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9045776-4A3E-B5D7-8A6B-5DCF347A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F82802-EBCB-4324-83ED-27335A758D50}" type="datetime1">
              <a:rPr lang="nb-NO" noProof="0" smtClean="0"/>
              <a:t>29.11.2023</a:t>
            </a:fld>
            <a:endParaRPr lang="nb-NO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4DE82BD-D3B3-FB96-28BE-25C429CA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b-NO" noProof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833E248-BB40-7F47-8F0C-DEB2C075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7058819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nb-NO" sz="1800" noProof="0"/>
          </a:p>
        </p:txBody>
      </p:sp>
      <p:cxnSp>
        <p:nvCxnSpPr>
          <p:cNvPr id="12" name="Rett linje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b-NO" noProof="0"/>
              <a:t>Klikk for å redigere tekststiler i malen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b-NO" noProof="0"/>
              <a:t>Andre nivå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b-NO" noProof="0"/>
              <a:t>Tredje nivå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b-NO" noProof="0"/>
              <a:t>Fjerde nivå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b-NO" noProof="0"/>
              <a:t>Femte nivå</a:t>
            </a:r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ABD35BE-9241-4DB2-A5E3-95F9F6AEA0B5}" type="datetime1">
              <a:rPr lang="nb-NO" noProof="0" smtClean="0"/>
              <a:t>29.11.2023</a:t>
            </a:fld>
            <a:endParaRPr lang="nb-NO" noProof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64628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024160-AB2E-AA04-F2DE-E442F106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4718FDE-7F74-C35B-5B8F-1077B8B8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6C61A05-5F3E-AEDE-B846-28A4D193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F82802-EBCB-4324-83ED-27335A758D50}" type="datetime1">
              <a:rPr lang="nb-NO" noProof="0" smtClean="0"/>
              <a:t>29.11.2023</a:t>
            </a:fld>
            <a:endParaRPr lang="nb-NO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081E0AE-1EA3-0AB4-BD31-72365E4C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b-NO" noProof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5CF9B8D-D109-0C67-0C5C-7FDC8833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5807709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98B506-7930-7E58-F7F2-FB74719F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5906F17-9790-B546-2013-5506283F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C46F3AC-A6E8-7EAF-05CC-578D9BDF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F82802-EBCB-4324-83ED-27335A758D50}" type="datetime1">
              <a:rPr lang="nb-NO" noProof="0" smtClean="0"/>
              <a:t>29.11.2023</a:t>
            </a:fld>
            <a:endParaRPr lang="nb-NO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5E21805-71F7-8534-E00E-9BE7E3D3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b-NO" noProof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348FB76-84D1-E33B-0DA2-0EA9965A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4333687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13F40A-151A-4353-809D-14F0D08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0D40EA-ADC2-0F5C-27E9-5B7424FF2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18302CE-66E6-ED73-8BCD-F0406AC2E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E0562F6-6663-4AE1-B8A7-6EA42738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F82802-EBCB-4324-83ED-27335A758D50}" type="datetime1">
              <a:rPr lang="nb-NO" noProof="0" smtClean="0"/>
              <a:t>29.11.2023</a:t>
            </a:fld>
            <a:endParaRPr lang="nb-NO" noProof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54846F-90D0-2BAE-A244-7524B573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b-NO" noProof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5E6B039-CCFF-DBBF-561D-71B8DFFA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4769987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A95ECB-E184-B1CF-F587-869D0EB7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FB53EF-384D-C15E-681D-D1E70CA84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8E791D0-A6E5-1278-6BFD-7624A7AB1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25A95C7-C9BE-FBF1-6CDA-8CD1B2680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825316C-2383-51F7-389A-A162781A0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E370E6E-E50A-954F-519B-6A8B0235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F82802-EBCB-4324-83ED-27335A758D50}" type="datetime1">
              <a:rPr lang="nb-NO" noProof="0" smtClean="0"/>
              <a:t>29.11.2023</a:t>
            </a:fld>
            <a:endParaRPr lang="nb-NO" noProof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F9D8380-C456-6ACC-3C52-49F9AF55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b-NO" noProof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CF99AA5-E1F2-95A2-130D-3F7D9FC5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213029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112674-3E48-8B4F-7941-7E831ED0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2FB2E6C-20E0-4312-E5E2-64CC24D7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F82802-EBCB-4324-83ED-27335A758D50}" type="datetime1">
              <a:rPr lang="nb-NO" noProof="0" smtClean="0"/>
              <a:t>29.11.2023</a:t>
            </a:fld>
            <a:endParaRPr lang="nb-NO" noProof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6656FE8-DD84-5100-CBA5-6ED7DA08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b-NO" noProof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897CDE2-C52A-2F1D-1754-AA00BFB2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42401115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E473A3C-7C8F-F36D-2D91-9F04F743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F82802-EBCB-4324-83ED-27335A758D50}" type="datetime1">
              <a:rPr lang="nb-NO" noProof="0" smtClean="0"/>
              <a:t>29.11.2023</a:t>
            </a:fld>
            <a:endParaRPr lang="nb-NO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9D2AC28-D6CC-80C8-7D93-9EC13417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b-NO" noProof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599C7B-D18A-7648-E458-B73AF7E6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9878859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A98578-74A9-AC74-0674-96B7E585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FA39CBE-1438-5788-1A69-5140F51E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73EDB05-DD2E-A4C5-48C9-1CB51858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911AC15-9069-32B9-FCEF-080A234B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F82802-EBCB-4324-83ED-27335A758D50}" type="datetime1">
              <a:rPr lang="nb-NO" noProof="0" smtClean="0"/>
              <a:t>29.11.2023</a:t>
            </a:fld>
            <a:endParaRPr lang="nb-NO" noProof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B7EF3EB-7072-15E1-3FC2-FF1E2664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b-NO" noProof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308C7DF-11DF-A3F0-2D3F-E8BAB45D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0784846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E4C054-1738-41AA-A5AD-3FB42189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BD80A46-EE80-8044-7DE3-3F3F29708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A22DCF4-23C7-EB14-9139-6C947F30C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EF5CDCF-9C04-CC4E-4FB7-3F8C73FD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F82802-EBCB-4324-83ED-27335A758D50}" type="datetime1">
              <a:rPr lang="nb-NO" noProof="0" smtClean="0"/>
              <a:t>29.11.2023</a:t>
            </a:fld>
            <a:endParaRPr lang="nb-NO" noProof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961FD73-8C7C-929B-ED33-FEC697B6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b-NO" noProof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B1C0B26-7ECC-FD2B-638D-39E16E3D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2838637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69D393C-E0A1-86F7-E649-5E8BA5A8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405654F-BEAE-379E-9A4C-6FB76D13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9B5205-FA17-874C-C5FF-8A896605A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3F82802-EBCB-4324-83ED-27335A758D50}" type="datetime1">
              <a:rPr lang="nb-NO" noProof="0" smtClean="0"/>
              <a:t>29.11.2023</a:t>
            </a:fld>
            <a:endParaRPr lang="nb-NO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8D07BC-8589-5D4C-5F27-41147A111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4E38F8F-B27B-E943-B51D-CDAAFE7FF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FAF9400-A6FD-43E6-E878-B97537638326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nb-NO" sz="1800" noProof="0"/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F6656D46-39D0-0633-223F-7C3B59C94E37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2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beginner/saving_loading_models.html" TargetMode="External"/><Relationship Id="rId2" Type="http://schemas.openxmlformats.org/officeDocument/2006/relationships/hyperlink" Target="https://www.youtube.com/watch?v=vhiO4WsHA6c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AA3CEDD-4205-72D5-65F2-8EACCC98E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125" y="2920878"/>
            <a:ext cx="5853227" cy="2992576"/>
          </a:xfrm>
        </p:spPr>
        <p:txBody>
          <a:bodyPr anchor="t">
            <a:normAutofit/>
          </a:bodyPr>
          <a:lstStyle/>
          <a:p>
            <a:pPr algn="l"/>
            <a:r>
              <a:rPr lang="nb-NO" sz="4800" dirty="0">
                <a:solidFill>
                  <a:srgbClr val="FFFFFF"/>
                </a:solidFill>
              </a:rPr>
              <a:t>Link to video </a:t>
            </a:r>
            <a:r>
              <a:rPr lang="nb-NO" sz="4800" dirty="0" err="1">
                <a:solidFill>
                  <a:srgbClr val="FFFFFF"/>
                </a:solidFill>
              </a:rPr>
              <a:t>presentation</a:t>
            </a:r>
            <a:endParaRPr lang="nb-NO" sz="4800" dirty="0">
              <a:solidFill>
                <a:srgbClr val="FFFFFF"/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DDAB027-1052-59E2-A60D-BFCC12750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364" y="1017038"/>
            <a:ext cx="5091282" cy="1248274"/>
          </a:xfrm>
        </p:spPr>
        <p:txBody>
          <a:bodyPr anchor="b">
            <a:normAutofit/>
          </a:bodyPr>
          <a:lstStyle/>
          <a:p>
            <a:pPr algn="l"/>
            <a:r>
              <a:rPr lang="nb-NO" dirty="0">
                <a:solidFill>
                  <a:srgbClr val="FFFFFF"/>
                </a:solidFill>
              </a:rPr>
              <a:t>https://drive.google.com/file/d/1tuRAxBpkJo7qrLpCjMaZAbITkvxpkzWb/view?usp=sharing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079CA-0E6E-F8A6-9FA9-83FE5EC96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51" r="48743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6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44C8FDD-368C-B0A0-8E2A-4411E93B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DQN agent implementation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764C12-3067-D82E-285D-78961642E7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81726" y="649480"/>
            <a:ext cx="5223285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900" b="1" dirty="0">
                <a:solidFill>
                  <a:schemeClr val="tx1"/>
                </a:solidFill>
                <a:effectLst/>
              </a:rPr>
              <a:t>Code structure: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agent.py </a:t>
            </a:r>
            <a:r>
              <a:rPr lang="en-US" sz="1900" dirty="0">
                <a:solidFill>
                  <a:schemeClr val="tx1"/>
                </a:solidFill>
              </a:rPr>
              <a:t>– </a:t>
            </a:r>
            <a:r>
              <a:rPr lang="en-US" sz="1900" dirty="0" err="1">
                <a:solidFill>
                  <a:schemeClr val="tx1"/>
                </a:solidFill>
              </a:rPr>
              <a:t>Pytorch</a:t>
            </a:r>
            <a:r>
              <a:rPr lang="en-US" sz="1900" dirty="0">
                <a:solidFill>
                  <a:schemeClr val="tx1"/>
                </a:solidFill>
              </a:rPr>
              <a:t> agent of the two neural networks using version 17.1 (</a:t>
            </a:r>
            <a:r>
              <a:rPr lang="en-US" sz="1900" dirty="0" err="1">
                <a:solidFill>
                  <a:schemeClr val="tx1"/>
                </a:solidFill>
              </a:rPr>
              <a:t>DeepQLearningAgent</a:t>
            </a:r>
            <a:r>
              <a:rPr lang="en-US" sz="1900" dirty="0">
                <a:solidFill>
                  <a:schemeClr val="tx1"/>
                </a:solidFill>
              </a:rPr>
              <a:t> and </a:t>
            </a:r>
            <a:r>
              <a:rPr lang="en-US" sz="1900" dirty="0" err="1">
                <a:solidFill>
                  <a:schemeClr val="tx1"/>
                </a:solidFill>
              </a:rPr>
              <a:t>AdvantageActorCriticAgent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r>
              <a:rPr lang="en-US" sz="1900" dirty="0">
                <a:solidFill>
                  <a:schemeClr val="tx1"/>
                </a:solidFill>
              </a:rPr>
              <a:t>game_environment.py – The game environment where the snake classes are a part of the environment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replaybuffer.py – </a:t>
            </a:r>
            <a:r>
              <a:rPr lang="en-US" sz="1900" dirty="0" err="1">
                <a:solidFill>
                  <a:schemeClr val="tx1"/>
                </a:solidFill>
              </a:rPr>
              <a:t>ReplayBuffer</a:t>
            </a:r>
            <a:r>
              <a:rPr lang="en-US" sz="1900" dirty="0">
                <a:solidFill>
                  <a:schemeClr val="tx1"/>
                </a:solidFill>
              </a:rPr>
              <a:t> to store random samples of transitions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training.py</a:t>
            </a:r>
            <a:r>
              <a:rPr lang="en-US" sz="1900" dirty="0">
                <a:solidFill>
                  <a:schemeClr val="tx1"/>
                </a:solidFill>
              </a:rPr>
              <a:t> – training loop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Trained model - </a:t>
            </a:r>
            <a:r>
              <a:rPr lang="en-US" sz="2000" dirty="0">
                <a:solidFill>
                  <a:schemeClr val="tx1"/>
                </a:solidFill>
              </a:rPr>
              <a:t>Saved in models\17.1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 name: model_200000.pt (</a:t>
            </a:r>
            <a:r>
              <a:rPr lang="en-US" sz="2000" dirty="0" err="1">
                <a:solidFill>
                  <a:schemeClr val="tx1"/>
                </a:solidFill>
              </a:rPr>
              <a:t>Pytorch</a:t>
            </a:r>
            <a:r>
              <a:rPr lang="en-US" sz="2000" dirty="0">
                <a:solidFill>
                  <a:schemeClr val="tx1"/>
                </a:solidFill>
              </a:rPr>
              <a:t>) or model_200000.h5 (</a:t>
            </a:r>
            <a:r>
              <a:rPr lang="en-US" sz="2000" dirty="0" err="1">
                <a:solidFill>
                  <a:schemeClr val="tx1"/>
                </a:solidFill>
              </a:rPr>
              <a:t>Tensorflow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sz="1900" dirty="0">
              <a:solidFill>
                <a:schemeClr val="tx1"/>
              </a:solidFill>
            </a:endParaRPr>
          </a:p>
          <a:p>
            <a:endParaRPr lang="en-US" sz="1900" dirty="0">
              <a:solidFill>
                <a:schemeClr val="tx1"/>
              </a:solidFill>
            </a:endParaRPr>
          </a:p>
          <a:p>
            <a:pPr marL="0"/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0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4398D0A0-3FF7-6A11-F0E3-51675E7434F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265" r="16286" b="-265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tel 1">
            <a:extLst>
              <a:ext uri="{FF2B5EF4-FFF2-40B4-BE49-F238E27FC236}">
                <a16:creationId xmlns:a16="http://schemas.microsoft.com/office/drawing/2014/main" id="{E1ACF20E-1610-F7A9-7A5B-36A110DD161E}"/>
              </a:ext>
            </a:extLst>
          </p:cNvPr>
          <p:cNvSpPr txBox="1">
            <a:spLocks/>
          </p:cNvSpPr>
          <p:nvPr/>
        </p:nvSpPr>
        <p:spPr>
          <a:xfrm>
            <a:off x="466722" y="586856"/>
            <a:ext cx="3201366" cy="8796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3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dirty="0">
                <a:solidFill>
                  <a:srgbClr val="FFFFFF"/>
                </a:solidFill>
              </a:rPr>
              <a:t>DQN agent implementation: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DQN agent in agent.py</a:t>
            </a:r>
          </a:p>
        </p:txBody>
      </p:sp>
    </p:spTree>
    <p:extLst>
      <p:ext uri="{BB962C8B-B14F-4D97-AF65-F5344CB8AC3E}">
        <p14:creationId xmlns:p14="http://schemas.microsoft.com/office/powerpoint/2010/main" val="147152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4398D0A0-3FF7-6A11-F0E3-51675E7434F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l="1570" r="1570"/>
          <a:stretch/>
        </p:blipFill>
        <p:spPr>
          <a:xfrm>
            <a:off x="3277772" y="10"/>
            <a:ext cx="8920853" cy="6875809"/>
          </a:xfrm>
          <a:prstGeom prst="rect">
            <a:avLst/>
          </a:prstGeom>
        </p:spPr>
      </p:pic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tel 1">
            <a:extLst>
              <a:ext uri="{FF2B5EF4-FFF2-40B4-BE49-F238E27FC236}">
                <a16:creationId xmlns:a16="http://schemas.microsoft.com/office/drawing/2014/main" id="{E1ACF20E-1610-F7A9-7A5B-36A110DD161E}"/>
              </a:ext>
            </a:extLst>
          </p:cNvPr>
          <p:cNvSpPr txBox="1">
            <a:spLocks/>
          </p:cNvSpPr>
          <p:nvPr/>
        </p:nvSpPr>
        <p:spPr>
          <a:xfrm>
            <a:off x="466722" y="586855"/>
            <a:ext cx="3201366" cy="42715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3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dirty="0">
                <a:solidFill>
                  <a:srgbClr val="FFFFFF"/>
                </a:solidFill>
              </a:rPr>
              <a:t>DQN agent implementation: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Deep q learning</a:t>
            </a:r>
          </a:p>
          <a:p>
            <a:r>
              <a:rPr lang="en-US" dirty="0">
                <a:solidFill>
                  <a:srgbClr val="FFFFFF"/>
                </a:solidFill>
              </a:rPr>
              <a:t>with experience replay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5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44C8FDD-368C-B0A0-8E2A-4411E93B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819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4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dirty="0">
                <a:solidFill>
                  <a:srgbClr val="FFFFFF"/>
                </a:solidFill>
              </a:rPr>
              <a:t>Results: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Length vs. batch size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Bilde 4" descr="Et bilde som inneholder tekst, diagram, Plottdiagram, line&#10;&#10;Automatisk generert beskrivelse">
            <a:extLst>
              <a:ext uri="{FF2B5EF4-FFF2-40B4-BE49-F238E27FC236}">
                <a16:creationId xmlns:a16="http://schemas.microsoft.com/office/drawing/2014/main" id="{58DA30FE-6763-3509-1240-A6AE7BD1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10138"/>
            <a:ext cx="8306752" cy="6858000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AA719928-4B1B-63C4-DCDE-1A6C87DAB43E}"/>
              </a:ext>
            </a:extLst>
          </p:cNvPr>
          <p:cNvSpPr txBox="1"/>
          <p:nvPr/>
        </p:nvSpPr>
        <p:spPr>
          <a:xfrm>
            <a:off x="140605" y="5446001"/>
            <a:ext cx="39911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Params: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200 000 episodes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</a:rPr>
              <a:t>DeepQLearningAgent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Discount rate: 1 at beginning, 0. 1 at end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799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44C8FDD-368C-B0A0-8E2A-4411E93B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819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4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dirty="0">
                <a:solidFill>
                  <a:srgbClr val="FFFFFF"/>
                </a:solidFill>
              </a:rPr>
              <a:t>Results: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Length vs. reward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8DA30FE-6763-3509-1240-A6AE7BD1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42278" y="10138"/>
            <a:ext cx="7291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44C8FDD-368C-B0A0-8E2A-4411E93B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664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en-US" dirty="0">
                <a:solidFill>
                  <a:srgbClr val="FFFFFF"/>
                </a:solidFill>
              </a:rPr>
              <a:t>Learning Points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764C12-3067-D82E-285D-78961642E7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</a:rPr>
              <a:t>Learning Points:</a:t>
            </a:r>
          </a:p>
          <a:p>
            <a:r>
              <a:rPr lang="nb-NO" sz="2000" dirty="0" err="1">
                <a:solidFill>
                  <a:schemeClr val="tx1"/>
                </a:solidFill>
              </a:rPr>
              <a:t>Took</a:t>
            </a:r>
            <a:r>
              <a:rPr lang="nb-NO" sz="2000" dirty="0">
                <a:solidFill>
                  <a:schemeClr val="tx1"/>
                </a:solidFill>
              </a:rPr>
              <a:t> a </a:t>
            </a:r>
            <a:r>
              <a:rPr lang="nb-NO" sz="2000" dirty="0" err="1">
                <a:solidFill>
                  <a:schemeClr val="tx1"/>
                </a:solidFill>
              </a:rPr>
              <a:t>while</a:t>
            </a:r>
            <a:r>
              <a:rPr lang="nb-NO" sz="2000" dirty="0">
                <a:solidFill>
                  <a:schemeClr val="tx1"/>
                </a:solidFill>
              </a:rPr>
              <a:t> to </a:t>
            </a:r>
            <a:r>
              <a:rPr lang="nb-NO" sz="2000" dirty="0" err="1">
                <a:solidFill>
                  <a:schemeClr val="tx1"/>
                </a:solidFill>
              </a:rPr>
              <a:t>figure</a:t>
            </a:r>
            <a:r>
              <a:rPr lang="nb-NO" sz="2000" dirty="0">
                <a:solidFill>
                  <a:schemeClr val="tx1"/>
                </a:solidFill>
              </a:rPr>
              <a:t> </a:t>
            </a:r>
            <a:r>
              <a:rPr lang="nb-NO" sz="2000" dirty="0" err="1">
                <a:solidFill>
                  <a:schemeClr val="tx1"/>
                </a:solidFill>
              </a:rPr>
              <a:t>out</a:t>
            </a:r>
            <a:r>
              <a:rPr lang="nb-NO" sz="2000" dirty="0">
                <a:solidFill>
                  <a:schemeClr val="tx1"/>
                </a:solidFill>
              </a:rPr>
              <a:t> </a:t>
            </a:r>
            <a:r>
              <a:rPr lang="nb-NO" sz="2000" dirty="0" err="1">
                <a:solidFill>
                  <a:schemeClr val="tx1"/>
                </a:solidFill>
              </a:rPr>
              <a:t>the</a:t>
            </a:r>
            <a:r>
              <a:rPr lang="nb-NO" sz="2000" dirty="0">
                <a:solidFill>
                  <a:schemeClr val="tx1"/>
                </a:solidFill>
              </a:rPr>
              <a:t> </a:t>
            </a:r>
            <a:r>
              <a:rPr lang="nb-NO" sz="2000" dirty="0" err="1">
                <a:solidFill>
                  <a:schemeClr val="tx1"/>
                </a:solidFill>
              </a:rPr>
              <a:t>use</a:t>
            </a:r>
            <a:r>
              <a:rPr lang="nb-NO" sz="2000" dirty="0">
                <a:solidFill>
                  <a:schemeClr val="tx1"/>
                </a:solidFill>
              </a:rPr>
              <a:t> of </a:t>
            </a:r>
            <a:r>
              <a:rPr lang="nb-NO" sz="2000" dirty="0" err="1">
                <a:solidFill>
                  <a:schemeClr val="tx1"/>
                </a:solidFill>
              </a:rPr>
              <a:t>the</a:t>
            </a:r>
            <a:r>
              <a:rPr lang="nb-NO" sz="2000" dirty="0">
                <a:solidFill>
                  <a:schemeClr val="tx1"/>
                </a:solidFill>
              </a:rPr>
              <a:t> </a:t>
            </a:r>
            <a:r>
              <a:rPr lang="nb-NO" sz="2000" dirty="0" err="1">
                <a:solidFill>
                  <a:schemeClr val="tx1"/>
                </a:solidFill>
              </a:rPr>
              <a:t>correct</a:t>
            </a:r>
            <a:r>
              <a:rPr lang="nb-NO" sz="2000" dirty="0">
                <a:solidFill>
                  <a:schemeClr val="tx1"/>
                </a:solidFill>
              </a:rPr>
              <a:t> </a:t>
            </a:r>
            <a:r>
              <a:rPr lang="nb-NO" sz="2000" dirty="0" err="1">
                <a:solidFill>
                  <a:schemeClr val="tx1"/>
                </a:solidFill>
              </a:rPr>
              <a:t>Pytorch</a:t>
            </a:r>
            <a:r>
              <a:rPr lang="nb-NO" sz="2000" dirty="0">
                <a:solidFill>
                  <a:schemeClr val="tx1"/>
                </a:solidFill>
              </a:rPr>
              <a:t> </a:t>
            </a:r>
            <a:r>
              <a:rPr lang="nb-NO" sz="2000" dirty="0" err="1">
                <a:solidFill>
                  <a:schemeClr val="tx1"/>
                </a:solidFill>
              </a:rPr>
              <a:t>equivalents</a:t>
            </a:r>
            <a:r>
              <a:rPr lang="nb-NO" sz="2000" dirty="0">
                <a:solidFill>
                  <a:schemeClr val="tx1"/>
                </a:solidFill>
              </a:rPr>
              <a:t> for </a:t>
            </a:r>
            <a:r>
              <a:rPr lang="nb-NO" sz="2000" dirty="0" err="1">
                <a:solidFill>
                  <a:schemeClr val="tx1"/>
                </a:solidFill>
              </a:rPr>
              <a:t>Tensorflow</a:t>
            </a:r>
            <a:r>
              <a:rPr lang="nb-NO" sz="2000" dirty="0">
                <a:solidFill>
                  <a:schemeClr val="tx1"/>
                </a:solidFill>
              </a:rPr>
              <a:t>. Pytorch.org </a:t>
            </a:r>
            <a:r>
              <a:rPr lang="nb-NO" sz="2000" dirty="0" err="1">
                <a:solidFill>
                  <a:schemeClr val="tx1"/>
                </a:solidFill>
              </a:rPr>
              <a:t>was</a:t>
            </a:r>
            <a:r>
              <a:rPr lang="nb-NO" sz="2000" dirty="0">
                <a:solidFill>
                  <a:schemeClr val="tx1"/>
                </a:solidFill>
              </a:rPr>
              <a:t> </a:t>
            </a:r>
            <a:r>
              <a:rPr lang="nb-NO" sz="2000" dirty="0" err="1">
                <a:solidFill>
                  <a:schemeClr val="tx1"/>
                </a:solidFill>
              </a:rPr>
              <a:t>helpful</a:t>
            </a:r>
            <a:r>
              <a:rPr lang="nb-NO" sz="2000" dirty="0">
                <a:solidFill>
                  <a:schemeClr val="tx1"/>
                </a:solidFill>
              </a:rPr>
              <a:t>.</a:t>
            </a:r>
          </a:p>
          <a:p>
            <a:r>
              <a:rPr lang="nb-NO" sz="2000" dirty="0">
                <a:solidFill>
                  <a:schemeClr val="tx1"/>
                </a:solidFill>
              </a:rPr>
              <a:t>Folder </a:t>
            </a:r>
            <a:r>
              <a:rPr lang="nb-NO" sz="2000" dirty="0" err="1">
                <a:solidFill>
                  <a:schemeClr val="tx1"/>
                </a:solidFill>
              </a:rPr>
              <a:t>structure</a:t>
            </a:r>
            <a:r>
              <a:rPr lang="nb-NO" sz="2000" dirty="0">
                <a:solidFill>
                  <a:schemeClr val="tx1"/>
                </a:solidFill>
              </a:rPr>
              <a:t> – </a:t>
            </a:r>
            <a:r>
              <a:rPr lang="nb-NO" sz="2000" dirty="0" err="1">
                <a:solidFill>
                  <a:schemeClr val="tx1"/>
                </a:solidFill>
              </a:rPr>
              <a:t>could</a:t>
            </a:r>
            <a:r>
              <a:rPr lang="nb-NO" sz="2000" dirty="0">
                <a:solidFill>
                  <a:schemeClr val="tx1"/>
                </a:solidFill>
              </a:rPr>
              <a:t> have </a:t>
            </a:r>
            <a:r>
              <a:rPr lang="nb-NO" sz="2000" dirty="0" err="1">
                <a:solidFill>
                  <a:schemeClr val="tx1"/>
                </a:solidFill>
              </a:rPr>
              <a:t>cleaned</a:t>
            </a:r>
            <a:r>
              <a:rPr lang="nb-NO" sz="2000" dirty="0">
                <a:solidFill>
                  <a:schemeClr val="tx1"/>
                </a:solidFill>
              </a:rPr>
              <a:t> up </a:t>
            </a:r>
            <a:r>
              <a:rPr lang="nb-NO" sz="2000" dirty="0" err="1">
                <a:solidFill>
                  <a:schemeClr val="tx1"/>
                </a:solidFill>
              </a:rPr>
              <a:t>the</a:t>
            </a:r>
            <a:r>
              <a:rPr lang="nb-NO" sz="2000" dirty="0">
                <a:solidFill>
                  <a:schemeClr val="tx1"/>
                </a:solidFill>
              </a:rPr>
              <a:t> folder </a:t>
            </a:r>
            <a:r>
              <a:rPr lang="nb-NO" sz="2000" dirty="0" err="1">
                <a:solidFill>
                  <a:schemeClr val="tx1"/>
                </a:solidFill>
              </a:rPr>
              <a:t>structure</a:t>
            </a:r>
            <a:r>
              <a:rPr lang="nb-NO" sz="2000" dirty="0">
                <a:solidFill>
                  <a:schemeClr val="tx1"/>
                </a:solidFill>
              </a:rPr>
              <a:t> and </a:t>
            </a:r>
            <a:r>
              <a:rPr lang="nb-NO" sz="2000" dirty="0" err="1">
                <a:solidFill>
                  <a:schemeClr val="tx1"/>
                </a:solidFill>
              </a:rPr>
              <a:t>removed</a:t>
            </a:r>
            <a:r>
              <a:rPr lang="nb-NO" sz="2000" dirty="0">
                <a:solidFill>
                  <a:schemeClr val="tx1"/>
                </a:solidFill>
              </a:rPr>
              <a:t> </a:t>
            </a:r>
            <a:r>
              <a:rPr lang="nb-NO" sz="2000" dirty="0" err="1">
                <a:solidFill>
                  <a:schemeClr val="tx1"/>
                </a:solidFill>
              </a:rPr>
              <a:t>unnecessary</a:t>
            </a:r>
            <a:r>
              <a:rPr lang="nb-NO" sz="2000" dirty="0">
                <a:solidFill>
                  <a:schemeClr val="tx1"/>
                </a:solidFill>
              </a:rPr>
              <a:t> </a:t>
            </a:r>
            <a:r>
              <a:rPr lang="nb-NO" sz="2000" dirty="0" err="1">
                <a:solidFill>
                  <a:schemeClr val="tx1"/>
                </a:solidFill>
              </a:rPr>
              <a:t>models</a:t>
            </a:r>
            <a:r>
              <a:rPr lang="nb-NO" sz="2000" dirty="0">
                <a:solidFill>
                  <a:schemeClr val="tx1"/>
                </a:solidFill>
              </a:rPr>
              <a:t> (</a:t>
            </a:r>
            <a:r>
              <a:rPr lang="nb-NO" sz="2000" dirty="0" err="1">
                <a:solidFill>
                  <a:schemeClr val="tx1"/>
                </a:solidFill>
              </a:rPr>
              <a:t>previous</a:t>
            </a:r>
            <a:r>
              <a:rPr lang="nb-NO" sz="2000" dirty="0">
                <a:solidFill>
                  <a:schemeClr val="tx1"/>
                </a:solidFill>
              </a:rPr>
              <a:t> </a:t>
            </a:r>
            <a:r>
              <a:rPr lang="nb-NO" sz="2000" dirty="0" err="1">
                <a:solidFill>
                  <a:schemeClr val="tx1"/>
                </a:solidFill>
              </a:rPr>
              <a:t>versions</a:t>
            </a:r>
            <a:r>
              <a:rPr lang="nb-NO" sz="2000" dirty="0">
                <a:solidFill>
                  <a:schemeClr val="tx1"/>
                </a:solidFill>
              </a:rPr>
              <a:t>) </a:t>
            </a:r>
            <a:r>
              <a:rPr lang="nb-NO" sz="2000" dirty="0" err="1">
                <a:solidFill>
                  <a:schemeClr val="tx1"/>
                </a:solidFill>
              </a:rPr>
              <a:t>easlier</a:t>
            </a:r>
            <a:r>
              <a:rPr lang="nb-NO" sz="2000" dirty="0">
                <a:solidFill>
                  <a:schemeClr val="tx1"/>
                </a:solidFill>
              </a:rPr>
              <a:t>.</a:t>
            </a:r>
          </a:p>
          <a:p>
            <a:r>
              <a:rPr lang="nb-NO" sz="2000" dirty="0"/>
              <a:t>The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does</a:t>
            </a:r>
            <a:r>
              <a:rPr lang="nb-NO" sz="2000" dirty="0"/>
              <a:t> </a:t>
            </a:r>
            <a:r>
              <a:rPr lang="nb-NO" sz="2000" dirty="0" err="1"/>
              <a:t>learn</a:t>
            </a:r>
            <a:r>
              <a:rPr lang="nb-NO" sz="2000" dirty="0"/>
              <a:t>, </a:t>
            </a:r>
            <a:r>
              <a:rPr lang="nb-NO" sz="2000" dirty="0" err="1"/>
              <a:t>even</a:t>
            </a:r>
            <a:r>
              <a:rPr lang="nb-NO" sz="2000" dirty="0"/>
              <a:t> </a:t>
            </a:r>
            <a:r>
              <a:rPr lang="nb-NO" sz="2000" dirty="0" err="1"/>
              <a:t>if</a:t>
            </a:r>
            <a:r>
              <a:rPr lang="nb-NO" sz="2000" dirty="0"/>
              <a:t> not learning </a:t>
            </a:r>
            <a:r>
              <a:rPr lang="nb-NO" sz="2000" dirty="0" err="1"/>
              <a:t>too</a:t>
            </a:r>
            <a:r>
              <a:rPr lang="nb-NO" sz="2000" dirty="0"/>
              <a:t> </a:t>
            </a:r>
            <a:r>
              <a:rPr lang="nb-NO" sz="2000" dirty="0" err="1"/>
              <a:t>much</a:t>
            </a:r>
            <a:r>
              <a:rPr lang="nb-NO" sz="2000" dirty="0"/>
              <a:t>. </a:t>
            </a:r>
          </a:p>
          <a:p>
            <a:r>
              <a:rPr lang="nb-NO" sz="2000" dirty="0" err="1"/>
              <a:t>Was</a:t>
            </a:r>
            <a:r>
              <a:rPr lang="nb-NO" sz="2000" dirty="0"/>
              <a:t> a </a:t>
            </a:r>
            <a:r>
              <a:rPr lang="nb-NO" sz="2000" dirty="0" err="1"/>
              <a:t>very</a:t>
            </a:r>
            <a:r>
              <a:rPr lang="nb-NO" sz="2000" dirty="0"/>
              <a:t> </a:t>
            </a:r>
            <a:r>
              <a:rPr lang="nb-NO" sz="2000" dirty="0" err="1"/>
              <a:t>fun</a:t>
            </a:r>
            <a:r>
              <a:rPr lang="nb-NO" sz="2000" dirty="0"/>
              <a:t> </a:t>
            </a:r>
            <a:r>
              <a:rPr lang="nb-NO" sz="2000" dirty="0" err="1"/>
              <a:t>challange</a:t>
            </a:r>
            <a:r>
              <a:rPr lang="nb-NO" sz="2000" dirty="0"/>
              <a:t>! I </a:t>
            </a:r>
            <a:r>
              <a:rPr lang="nb-NO" sz="2000" dirty="0" err="1"/>
              <a:t>remember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game «Snake», so it </a:t>
            </a:r>
            <a:r>
              <a:rPr lang="nb-NO" sz="2000" dirty="0" err="1"/>
              <a:t>was</a:t>
            </a:r>
            <a:r>
              <a:rPr lang="nb-NO" sz="2000" dirty="0"/>
              <a:t> </a:t>
            </a:r>
            <a:r>
              <a:rPr lang="nb-NO" sz="2000" dirty="0" err="1"/>
              <a:t>fun</a:t>
            </a:r>
            <a:r>
              <a:rPr lang="nb-NO" sz="2000" dirty="0"/>
              <a:t> to </a:t>
            </a:r>
            <a:r>
              <a:rPr lang="nb-NO" sz="2000" dirty="0" err="1"/>
              <a:t>mimic</a:t>
            </a:r>
            <a:r>
              <a:rPr lang="nb-NO" sz="2000" dirty="0"/>
              <a:t> it and </a:t>
            </a:r>
            <a:r>
              <a:rPr lang="nb-NO" sz="2000" dirty="0" err="1"/>
              <a:t>try</a:t>
            </a:r>
            <a:r>
              <a:rPr lang="nb-NO" sz="2000" dirty="0"/>
              <a:t> </a:t>
            </a:r>
            <a:r>
              <a:rPr lang="nb-NO" sz="2000" dirty="0" err="1"/>
              <a:t>implementing</a:t>
            </a:r>
            <a:r>
              <a:rPr lang="nb-NO" sz="2000" dirty="0"/>
              <a:t> a game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PyTorch</a:t>
            </a:r>
            <a:r>
              <a:rPr lang="nb-NO" sz="2000" dirty="0"/>
              <a:t>.</a:t>
            </a:r>
          </a:p>
          <a:p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13038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44C8FDD-368C-B0A0-8E2A-4411E93B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664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764C12-3067-D82E-285D-78961642E7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nb-NO" sz="1600" dirty="0" err="1">
                <a:solidFill>
                  <a:schemeClr val="tx1"/>
                </a:solidFill>
              </a:rPr>
              <a:t>Chrispresso</a:t>
            </a:r>
            <a:r>
              <a:rPr lang="nb-NO" sz="1600" dirty="0">
                <a:solidFill>
                  <a:schemeClr val="tx1"/>
                </a:solidFill>
              </a:rPr>
              <a:t> (2019), «AI </a:t>
            </a:r>
            <a:r>
              <a:rPr lang="nb-NO" sz="1600" dirty="0" err="1">
                <a:solidFill>
                  <a:schemeClr val="tx1"/>
                </a:solidFill>
              </a:rPr>
              <a:t>Learns</a:t>
            </a:r>
            <a:r>
              <a:rPr lang="nb-NO" sz="1600" dirty="0">
                <a:solidFill>
                  <a:schemeClr val="tx1"/>
                </a:solidFill>
              </a:rPr>
              <a:t> to play Snake!», </a:t>
            </a:r>
            <a:r>
              <a:rPr lang="nb-NO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https://www.youtube.com/watch?v=vhiO4WsHA6c</a:t>
            </a:r>
            <a:endParaRPr lang="nb-NO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Pytorch.org (2023). “Saving and loading models with </a:t>
            </a:r>
            <a:r>
              <a:rPr lang="en-US" sz="1600" dirty="0" err="1">
                <a:solidFill>
                  <a:schemeClr val="tx1"/>
                </a:solidFill>
              </a:rPr>
              <a:t>Pytorch</a:t>
            </a:r>
            <a:r>
              <a:rPr lang="en-US" sz="1600" dirty="0">
                <a:solidFill>
                  <a:schemeClr val="tx1"/>
                </a:solidFill>
              </a:rPr>
              <a:t>”. </a:t>
            </a:r>
            <a:r>
              <a:rPr lang="en-US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https://pytorch.org/tutorials/beginner/saving_loading_models.html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MathWorks (2023), “Definition </a:t>
            </a:r>
            <a:r>
              <a:rPr lang="en-US" sz="1600" dirty="0" err="1">
                <a:solidFill>
                  <a:schemeClr val="tx1"/>
                </a:solidFill>
              </a:rPr>
              <a:t>rlDQNAgent</a:t>
            </a:r>
            <a:r>
              <a:rPr lang="en-US" sz="1600" dirty="0">
                <a:solidFill>
                  <a:schemeClr val="tx1"/>
                </a:solidFill>
              </a:rPr>
              <a:t>”. </a:t>
            </a:r>
            <a:r>
              <a:rPr lang="en-US" sz="1600" u="sng" dirty="0">
                <a:solidFill>
                  <a:schemeClr val="tx1"/>
                </a:solidFill>
              </a:rPr>
              <a:t>https://de.mathworks.com/help/reinforcement-learning/ref/rl.agent.rldqnagent.html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Tensorflow</a:t>
            </a:r>
            <a:r>
              <a:rPr lang="en-US" sz="1600" dirty="0">
                <a:solidFill>
                  <a:schemeClr val="tx1"/>
                </a:solidFill>
              </a:rPr>
              <a:t> (2023). “Deep Q Learning”, </a:t>
            </a:r>
            <a:r>
              <a:rPr lang="en-US" sz="1600" u="sng" dirty="0">
                <a:solidFill>
                  <a:schemeClr val="tx1"/>
                </a:solidFill>
              </a:rPr>
              <a:t>https://www.tensorflow.org/agents/tutorials/0_intro_rl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Pytorch</a:t>
            </a:r>
            <a:r>
              <a:rPr lang="en-US" sz="1600" dirty="0">
                <a:solidFill>
                  <a:schemeClr val="tx1"/>
                </a:solidFill>
              </a:rPr>
              <a:t> (2023). “Zeroing out gradients in </a:t>
            </a:r>
            <a:r>
              <a:rPr lang="en-US" sz="1600" dirty="0" err="1">
                <a:solidFill>
                  <a:schemeClr val="tx1"/>
                </a:solidFill>
              </a:rPr>
              <a:t>PyTorch</a:t>
            </a:r>
            <a:r>
              <a:rPr lang="en-US" sz="1600" dirty="0">
                <a:solidFill>
                  <a:schemeClr val="tx1"/>
                </a:solidFill>
              </a:rPr>
              <a:t>”, </a:t>
            </a:r>
            <a:r>
              <a:rPr lang="en-US" sz="1600" u="sng" dirty="0">
                <a:solidFill>
                  <a:schemeClr val="tx1"/>
                </a:solidFill>
              </a:rPr>
              <a:t>https://pytorch.org/tutorials/recipes/recipes/zeroing_out_gradients.html</a:t>
            </a:r>
          </a:p>
        </p:txBody>
      </p:sp>
    </p:spTree>
    <p:extLst>
      <p:ext uri="{BB962C8B-B14F-4D97-AF65-F5344CB8AC3E}">
        <p14:creationId xmlns:p14="http://schemas.microsoft.com/office/powerpoint/2010/main" val="326767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AA3CEDD-4205-72D5-65F2-8EACCC98E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125" y="2920878"/>
            <a:ext cx="5853227" cy="2992576"/>
          </a:xfrm>
        </p:spPr>
        <p:txBody>
          <a:bodyPr anchor="t">
            <a:normAutofit/>
          </a:bodyPr>
          <a:lstStyle/>
          <a:p>
            <a:pPr algn="l"/>
            <a:r>
              <a:rPr lang="en-US" sz="3000" b="1">
                <a:solidFill>
                  <a:srgbClr val="FFFFFF"/>
                </a:solidFill>
              </a:rPr>
              <a:t>DTE-2502 – Neural Networks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 b="1">
                <a:solidFill>
                  <a:srgbClr val="FFFFFF"/>
                </a:solidFill>
              </a:rPr>
              <a:t>Graded Assignment 02</a:t>
            </a:r>
            <a:br>
              <a:rPr lang="en-US" sz="3000" b="1">
                <a:solidFill>
                  <a:srgbClr val="FFFFFF"/>
                </a:solidFill>
              </a:rPr>
            </a:br>
            <a:r>
              <a:rPr lang="en-US" sz="3000" b="1">
                <a:solidFill>
                  <a:srgbClr val="FFFFFF"/>
                </a:solidFill>
              </a:rPr>
              <a:t>Deep RL Agents</a:t>
            </a:r>
            <a:br>
              <a:rPr lang="en-US" sz="3000">
                <a:solidFill>
                  <a:srgbClr val="FFFFFF"/>
                </a:solidFill>
              </a:rPr>
            </a:br>
            <a:br>
              <a:rPr lang="en-US" sz="3000">
                <a:solidFill>
                  <a:srgbClr val="FFFFFF"/>
                </a:solidFill>
              </a:rPr>
            </a:br>
            <a:br>
              <a:rPr lang="en-US" sz="3000">
                <a:solidFill>
                  <a:srgbClr val="FFFFFF"/>
                </a:solidFill>
              </a:rPr>
            </a:br>
            <a:br>
              <a:rPr lang="en-US" sz="3000">
                <a:solidFill>
                  <a:srgbClr val="FFFFFF"/>
                </a:solidFill>
              </a:rPr>
            </a:br>
            <a:endParaRPr lang="nb-NO" sz="3000">
              <a:solidFill>
                <a:srgbClr val="FFFFFF"/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DDAB027-1052-59E2-A60D-BFCC12750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364" y="1017038"/>
            <a:ext cx="5091282" cy="1248274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latin typeface="Calibri Light" panose="020F0302020204030204"/>
              </a:rPr>
              <a:t>Nov 2023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Calibri Light" panose="020F0302020204030204"/>
              </a:rPr>
              <a:t>Ingrid Ledingham</a:t>
            </a:r>
            <a:endParaRPr lang="nb-NO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079CA-0E6E-F8A6-9FA9-83FE5EC965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1" r="48073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E38DEB93-8843-E8E9-9FCE-F691B97D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graphicFrame>
        <p:nvGraphicFramePr>
          <p:cNvPr id="49" name="Plassholder for innhold 3">
            <a:extLst>
              <a:ext uri="{FF2B5EF4-FFF2-40B4-BE49-F238E27FC236}">
                <a16:creationId xmlns:a16="http://schemas.microsoft.com/office/drawing/2014/main" id="{0F717BCC-D45C-6335-8B01-68038BCF13E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9319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6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44C8FDD-368C-B0A0-8E2A-4411E93B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819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dirty="0">
                <a:solidFill>
                  <a:srgbClr val="FFFFFF"/>
                </a:solidFill>
              </a:rPr>
              <a:t>Assignment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764C12-3067-D82E-285D-78961642E7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Goals of the assignment</a:t>
            </a:r>
          </a:p>
          <a:p>
            <a:pPr marL="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To create Deep Q Learning Agent that can learn how to play the game “Snake”.</a:t>
            </a:r>
          </a:p>
          <a:p>
            <a:pPr marL="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To train the agent for 200 000 iterations. DQN models take a long time before they learn. </a:t>
            </a:r>
          </a:p>
          <a:p>
            <a:pPr marL="0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</a:rPr>
              <a:t>Goals and rules of the Snake game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The agent acts as a snake moving non-stop through a 2 </a:t>
            </a:r>
            <a:r>
              <a:rPr lang="en-US" sz="1600" dirty="0" err="1">
                <a:solidFill>
                  <a:schemeClr val="tx1"/>
                </a:solidFill>
              </a:rPr>
              <a:t>dimentional</a:t>
            </a:r>
            <a:r>
              <a:rPr lang="en-US" sz="1600" dirty="0">
                <a:solidFill>
                  <a:schemeClr val="tx1"/>
                </a:solidFill>
              </a:rPr>
              <a:t> grid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The goal of the game is to collect as many apples as possible inside the grid, growing the snake until it reaches the biggest possible size inside the grid.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If you hit a wall or the snake runs into itself it lose the game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44C8FDD-368C-B0A0-8E2A-4411E93B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6"/>
            <a:ext cx="3201366" cy="15097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dirty="0">
                <a:solidFill>
                  <a:srgbClr val="FFFFFF"/>
                </a:solidFill>
              </a:rPr>
              <a:t>DQN agent theory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764C12-3067-D82E-285D-78961642E7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10259" y="649480"/>
            <a:ext cx="6555347" cy="43454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DQN theory: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nb-NO" sz="1800" b="1" dirty="0">
              <a:solidFill>
                <a:schemeClr val="tx1"/>
              </a:solidFill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nb-NO" sz="1800" b="1" dirty="0">
                <a:solidFill>
                  <a:schemeClr val="tx1"/>
                </a:solidFill>
              </a:rPr>
              <a:t>Definition of a Deep Q Learning agent:</a:t>
            </a:r>
            <a:endParaRPr lang="en-US" sz="1800" b="1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”</a:t>
            </a:r>
            <a:r>
              <a:rPr lang="nb-NO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value-based reinforcement algorithm that trains a critic to estimate the expected discounted cumulative long-term reward when following the optimal policy.” (MathWorks, 2023)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Description: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An algorithm that uses Q values and a replay buffer to remember samples of its previous moves. Starts with more exploration to begin with, then adjusts to exploitation as can harvest memories from the Replay Buffer. </a:t>
            </a:r>
          </a:p>
        </p:txBody>
      </p:sp>
    </p:spTree>
    <p:extLst>
      <p:ext uri="{BB962C8B-B14F-4D97-AF65-F5344CB8AC3E}">
        <p14:creationId xmlns:p14="http://schemas.microsoft.com/office/powerpoint/2010/main" val="38415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44C8FDD-368C-B0A0-8E2A-4411E93B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6"/>
            <a:ext cx="3201366" cy="15097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dirty="0">
                <a:solidFill>
                  <a:srgbClr val="FFFFFF"/>
                </a:solidFill>
              </a:rPr>
              <a:t>DQN agent theory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764C12-3067-D82E-285D-78961642E7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10259" y="1145309"/>
            <a:ext cx="6555347" cy="505021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DQN theory: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</a:rPr>
              <a:t>Transitions through its tasks using actions, state, next state, rewards and a check if done,</a:t>
            </a:r>
          </a:p>
          <a:p>
            <a:r>
              <a:rPr lang="en-US" sz="1800" dirty="0">
                <a:solidFill>
                  <a:schemeClr val="tx1"/>
                </a:solidFill>
              </a:rPr>
              <a:t>Starts by initializing model with parameters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Choose action - random action in the beginning, then more and more policy based– (exploration vs. exploitation)</a:t>
            </a:r>
          </a:p>
          <a:p>
            <a:r>
              <a:rPr lang="en-US" sz="1800" dirty="0">
                <a:solidFill>
                  <a:schemeClr val="tx1"/>
                </a:solidFill>
              </a:rPr>
              <a:t>Performs action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Measures the reward</a:t>
            </a:r>
          </a:p>
          <a:p>
            <a:r>
              <a:rPr lang="en-US" sz="1800" dirty="0">
                <a:solidFill>
                  <a:schemeClr val="tx1"/>
                </a:solidFill>
              </a:rPr>
              <a:t>Updates the q-value and train model (with loss function)</a:t>
            </a:r>
          </a:p>
          <a:p>
            <a:r>
              <a:rPr lang="en-US" sz="1800" dirty="0">
                <a:solidFill>
                  <a:schemeClr val="tx1"/>
                </a:solidFill>
              </a:rPr>
              <a:t>+ repeat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If done = experience replay (it trains itself on all previous experiences)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goal is to </a:t>
            </a:r>
            <a:r>
              <a:rPr lang="en-US" sz="1800" dirty="0" err="1">
                <a:solidFill>
                  <a:schemeClr val="tx1"/>
                </a:solidFill>
              </a:rPr>
              <a:t>maximise</a:t>
            </a:r>
            <a:r>
              <a:rPr lang="en-US" sz="1800" dirty="0">
                <a:solidFill>
                  <a:schemeClr val="tx1"/>
                </a:solidFill>
              </a:rPr>
              <a:t> the reward score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0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44C8FDD-368C-B0A0-8E2A-4411E93B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6"/>
            <a:ext cx="3201366" cy="15097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dirty="0">
                <a:solidFill>
                  <a:srgbClr val="FFFFFF"/>
                </a:solidFill>
              </a:rPr>
              <a:t>DQN agent implementation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764C12-3067-D82E-285D-78961642E7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How does DQN work in the “Snake” game?</a:t>
            </a:r>
          </a:p>
          <a:p>
            <a:r>
              <a:rPr lang="en-US" sz="1600" dirty="0">
                <a:solidFill>
                  <a:schemeClr val="tx1"/>
                </a:solidFill>
              </a:rPr>
              <a:t>We use two neural networks– a target network (</a:t>
            </a:r>
            <a:r>
              <a:rPr lang="en-US" sz="1600" dirty="0" err="1">
                <a:solidFill>
                  <a:schemeClr val="tx1"/>
                </a:solidFill>
              </a:rPr>
              <a:t>DeepQLearningAgent</a:t>
            </a:r>
            <a:r>
              <a:rPr lang="en-US" sz="1600" dirty="0">
                <a:solidFill>
                  <a:schemeClr val="tx1"/>
                </a:solidFill>
              </a:rPr>
              <a:t>) and one for the evaluation network (</a:t>
            </a:r>
            <a:r>
              <a:rPr lang="en-US" sz="1600" dirty="0" err="1">
                <a:solidFill>
                  <a:schemeClr val="tx1"/>
                </a:solidFill>
              </a:rPr>
              <a:t>AdvantageActorCriticAgent</a:t>
            </a:r>
            <a:r>
              <a:rPr lang="en-US" sz="1600" dirty="0">
                <a:solidFill>
                  <a:schemeClr val="tx1"/>
                </a:solidFill>
              </a:rPr>
              <a:t>). This is how the DQN agent trains itself while playing the game. </a:t>
            </a:r>
            <a:endParaRPr lang="nb-NO" sz="1600" dirty="0">
              <a:solidFill>
                <a:schemeClr val="tx1"/>
              </a:solidFill>
            </a:endParaRPr>
          </a:p>
          <a:p>
            <a:r>
              <a:rPr lang="nb-NO" sz="1600" dirty="0" err="1">
                <a:solidFill>
                  <a:schemeClr val="tx1"/>
                </a:solidFill>
              </a:rPr>
              <a:t>We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predict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actions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with</a:t>
            </a:r>
            <a:r>
              <a:rPr lang="nb-NO" sz="1600" dirty="0">
                <a:solidFill>
                  <a:schemeClr val="tx1"/>
                </a:solidFill>
              </a:rPr>
              <a:t> Q-</a:t>
            </a:r>
            <a:r>
              <a:rPr lang="nb-NO" sz="1600" dirty="0" err="1">
                <a:solidFill>
                  <a:schemeClr val="tx1"/>
                </a:solidFill>
              </a:rPr>
              <a:t>values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using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evaluation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network</a:t>
            </a:r>
            <a:endParaRPr lang="nb-NO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AdvantageActorCriticAgent</a:t>
            </a:r>
            <a:r>
              <a:rPr lang="en-US" sz="1600" dirty="0">
                <a:solidFill>
                  <a:schemeClr val="tx1"/>
                </a:solidFill>
              </a:rPr>
              <a:t>) creating the best long term policy for the agent.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1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44C8FDD-368C-B0A0-8E2A-4411E93B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6"/>
            <a:ext cx="3201366" cy="15097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dirty="0">
                <a:solidFill>
                  <a:srgbClr val="FFFFFF"/>
                </a:solidFill>
              </a:rPr>
              <a:t>DQN agent 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theory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764C12-3067-D82E-285D-78961642E7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200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Bilde 6" descr="Et bilde som inneholder tekst, skjermbilde, Font, nummer&#10;&#10;Automatisk generert beskrivelse">
            <a:extLst>
              <a:ext uri="{FF2B5EF4-FFF2-40B4-BE49-F238E27FC236}">
                <a16:creationId xmlns:a16="http://schemas.microsoft.com/office/drawing/2014/main" id="{F5D5AB7B-174D-D8FD-2C26-2B364960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60" y="576713"/>
            <a:ext cx="8726118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9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44C8FDD-368C-B0A0-8E2A-4411E93B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6"/>
            <a:ext cx="3201366" cy="15097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dirty="0">
                <a:solidFill>
                  <a:srgbClr val="FFFFFF"/>
                </a:solidFill>
              </a:rPr>
              <a:t>DQN agent 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theory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764C12-3067-D82E-285D-78961642E7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8876" y="666114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200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5D5AB7B-174D-D8FD-2C26-2B364960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11095" y="1296917"/>
            <a:ext cx="9077857" cy="5550945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E2DD21C0-AF07-46EB-C897-2C5CD9609F7F}"/>
              </a:ext>
            </a:extLst>
          </p:cNvPr>
          <p:cNvSpPr txBox="1"/>
          <p:nvPr/>
        </p:nvSpPr>
        <p:spPr>
          <a:xfrm>
            <a:off x="6602538" y="6473632"/>
            <a:ext cx="614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From </a:t>
            </a:r>
            <a:r>
              <a:rPr lang="nb-NO" dirty="0" err="1"/>
              <a:t>Chrispresso</a:t>
            </a:r>
            <a:r>
              <a:rPr lang="nb-NO" dirty="0"/>
              <a:t> (2019), «AI </a:t>
            </a:r>
            <a:r>
              <a:rPr lang="nb-NO" dirty="0" err="1"/>
              <a:t>Learns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play Snake»</a:t>
            </a:r>
          </a:p>
        </p:txBody>
      </p:sp>
    </p:spTree>
    <p:extLst>
      <p:ext uri="{BB962C8B-B14F-4D97-AF65-F5344CB8AC3E}">
        <p14:creationId xmlns:p14="http://schemas.microsoft.com/office/powerpoint/2010/main" val="241127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Teknologi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850</Words>
  <Application>Microsoft Office PowerPoint</Application>
  <PresentationFormat>Widescreen</PresentationFormat>
  <Paragraphs>86</Paragraphs>
  <Slides>16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Link to video presentation</vt:lpstr>
      <vt:lpstr>DTE-2502 – Neural Networks Graded Assignment 02 Deep RL Agents    </vt:lpstr>
      <vt:lpstr>Contents</vt:lpstr>
      <vt:lpstr>1. Assignment</vt:lpstr>
      <vt:lpstr>2. DQN agent theory</vt:lpstr>
      <vt:lpstr>2. DQN agent theory</vt:lpstr>
      <vt:lpstr>3. DQN agent implementation</vt:lpstr>
      <vt:lpstr>2. DQN agent   theory</vt:lpstr>
      <vt:lpstr>2. DQN agent   theory</vt:lpstr>
      <vt:lpstr>3. DQN agent implementation</vt:lpstr>
      <vt:lpstr>PowerPoint-presentasjon</vt:lpstr>
      <vt:lpstr>PowerPoint-presentasjon</vt:lpstr>
      <vt:lpstr>4. Results: Length vs. batch size</vt:lpstr>
      <vt:lpstr>4. Results: Length vs. reward</vt:lpstr>
      <vt:lpstr>5. Learning Points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Graded Assignment 01</dc:title>
  <dc:creator>Ingrid Ledingham</dc:creator>
  <cp:keywords/>
  <cp:lastModifiedBy>Ingrid Ledingham</cp:lastModifiedBy>
  <cp:revision>399</cp:revision>
  <dcterms:created xsi:type="dcterms:W3CDTF">2023-10-21T10:09:23Z</dcterms:created>
  <dcterms:modified xsi:type="dcterms:W3CDTF">2023-11-29T16:58:13Z</dcterms:modified>
  <cp:version/>
</cp:coreProperties>
</file>