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9" r:id="rId4"/>
    <p:sldId id="265" r:id="rId5"/>
    <p:sldId id="259" r:id="rId6"/>
    <p:sldId id="268" r:id="rId7"/>
    <p:sldId id="263" r:id="rId8"/>
    <p:sldId id="264" r:id="rId9"/>
    <p:sldId id="260" r:id="rId10"/>
    <p:sldId id="266" r:id="rId11"/>
    <p:sldId id="26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1"/>
    <p:restoredTop sz="94658"/>
  </p:normalViewPr>
  <p:slideViewPr>
    <p:cSldViewPr snapToGrid="0">
      <p:cViewPr varScale="1">
        <p:scale>
          <a:sx n="116" d="100"/>
          <a:sy n="116" d="100"/>
        </p:scale>
        <p:origin x="1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027F3-24F7-D546-AC84-3FE12BDC6FB6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F0B26-88BC-AB46-94CF-55FDA10D9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2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F0B26-88BC-AB46-94CF-55FDA10D98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6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DA72-2A5C-8248-0708-B42FFA953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E4501F-E6B8-C31A-6434-688382095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44D45-4539-60E2-19B9-1BE31E27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C8E54-6F7E-4884-FED1-6CC202D8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95793-84F2-A96E-E3F9-3A346D95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DBA3-8433-2A36-A177-CB9A8140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726E5-3DC4-7B88-04FD-D507211D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0C0A-96E3-3556-B5A1-928504E9C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D0699-83E6-4459-0B35-DB3A6820D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C5C75-53B5-1730-8440-E960391F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6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F7F68-C4CD-A20E-BC11-BA34198B5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B60BC2-177A-5DF6-3561-B21077059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0D49C-DCC3-0B40-4A13-BB7C0077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D6301-EF3C-3140-4C4A-0D71FB43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C324-9FD6-4A60-782B-56867C83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15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5BBE5-DE7B-95F8-738D-6D6AABCD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D7E6B-E0B1-4489-EA67-97989E6C8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DE04D-3973-BCD1-C3F9-2975DE930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6066-5C4E-47DF-82CC-4005E4F2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5029A-3DD6-A08E-7F54-FB325AD2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8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387D1-EF06-302C-6430-34570581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065DC-0F5E-79E5-1C50-C484B040C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502BF-3527-6349-FA00-41F9AC28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5EBB-321E-4DE6-F089-DD03F390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FDAF0-38A4-81FA-C8C3-45C698C87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1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541AB-8B25-2589-1A00-A87A14FC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16977-A402-FFCB-2BF7-529BE5708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D7F5E-8B4C-18BD-E06E-B924C37E0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63E1E-18D5-C1FA-1648-7746E2C97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DB6F-B4F1-5772-FECC-8D6ECAC0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3314F-5F17-7529-8654-02068A9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53141-429C-F98A-17E6-83FF6AAB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20F12-F139-9194-B7CF-399A5EA16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5A3B9-FF36-3241-9A6C-52DA19564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0761A-5DBE-235D-12E0-538152ECE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94B586-F166-88C2-F6F7-2C7853D67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3C7B3-A3D3-B116-CC74-ECFE5CFB6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B9B75-B74B-E41A-D2ED-BC005435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C24DF-0D9F-56B7-F3EE-C2CC79E1B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5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BBA5C-8E5B-7308-C611-0DCEC580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DB98B-26BB-1D5F-4364-1745F9771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6ACBD-2A89-1367-9AE8-C691FDE8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39A2E-B4AB-50E7-15A1-7144077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6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41C28-5AAB-B47B-E055-48F155EF5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7E2CD-00AC-BBE3-8095-EBD77533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70317-C5F5-3D8F-99EA-CFCAFB779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516F2-0328-21AB-52F4-97A1E1F8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F2AE-3420-9FEF-015C-73D7ACF9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41E7D-633C-78BB-6F13-A5334D99F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DB2A-67A3-0BB5-1521-10D3AB6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325B-38EF-6711-E166-60BE2A51B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C7FAB-09CF-3AA3-4FC9-EDD12E95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63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7458-2706-8824-95F0-8F4437E72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F05BB-6F7D-0A72-546C-B8CC3431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4CF13-6DD5-310A-8FBE-C1CAA51D5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2F9D9-547E-3478-B586-74F9837C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1851-51A4-F99B-EAC3-1813EF8A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124C3-A3E9-E34D-82DB-7AC26F18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7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16355-3B61-131B-A2DE-F1DC8DC68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193C8-D16B-58D8-F691-EB22C6C4B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88885-43B4-D14D-5BE0-CDB128422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C18C3-3906-6C42-A7D7-F818A643B30A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D1EBE-2893-5242-BAAA-C5E2C6495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71C15-9B81-EF7E-8D92-08FBC8D21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DCEBFF-E487-EF42-BB8E-1B4807B8C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3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FCF4-3C55-991B-1F83-2EC4B279A2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Loan Approval Risk Simulation for an Aging Population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33B9F-7421-8312-487B-D94F6A277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/>
              <a:t>Explores how loan approval outcomes and financial risk evolve as populations age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/>
              <a:t>MIHRET TESFAYE (LEAD)</a:t>
            </a:r>
          </a:p>
          <a:p>
            <a:pPr algn="l"/>
            <a:r>
              <a:rPr lang="en-US" sz="2000" i="1" dirty="0"/>
              <a:t>JOSHUA DAVIS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8C5EB-4CB1-E99E-0AE4-259AA97B86D3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D4B3F5-D8B9-77C9-BC19-30D1EF7DFBB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EE6E8F-F316-56CF-71FD-0BD59749D244}"/>
              </a:ext>
            </a:extLst>
          </p:cNvPr>
          <p:cNvSpPr txBox="1"/>
          <p:nvPr/>
        </p:nvSpPr>
        <p:spPr>
          <a:xfrm>
            <a:off x="7196962" y="522328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M-INTRO</a:t>
            </a:r>
          </a:p>
        </p:txBody>
      </p:sp>
    </p:spTree>
    <p:extLst>
      <p:ext uri="{BB962C8B-B14F-4D97-AF65-F5344CB8AC3E}">
        <p14:creationId xmlns:p14="http://schemas.microsoft.com/office/powerpoint/2010/main" val="3752006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C848-A7C9-2CC7-C79C-41FC32193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591FE-DCFB-2FC9-894C-DD53BCA8C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ARTIFICAL INTELLIGENCE (AI) USE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735C9F-13BE-AEAC-18BB-BAD96E0F6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25909"/>
              </p:ext>
            </p:extLst>
          </p:nvPr>
        </p:nvGraphicFramePr>
        <p:xfrm>
          <a:off x="838200" y="1776937"/>
          <a:ext cx="9910156" cy="4550763"/>
        </p:xfrm>
        <a:graphic>
          <a:graphicData uri="http://schemas.openxmlformats.org/drawingml/2006/table">
            <a:tbl>
              <a:tblPr/>
              <a:tblGrid>
                <a:gridCol w="2986104">
                  <a:extLst>
                    <a:ext uri="{9D8B030D-6E8A-4147-A177-3AD203B41FA5}">
                      <a16:colId xmlns:a16="http://schemas.microsoft.com/office/drawing/2014/main" val="2436281390"/>
                    </a:ext>
                  </a:extLst>
                </a:gridCol>
                <a:gridCol w="6924052">
                  <a:extLst>
                    <a:ext uri="{9D8B030D-6E8A-4147-A177-3AD203B41FA5}">
                      <a16:colId xmlns:a16="http://schemas.microsoft.com/office/drawing/2014/main" val="3072403452"/>
                    </a:ext>
                  </a:extLst>
                </a:gridCol>
              </a:tblGrid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06061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Debug Errors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Quickly explore why an error is caused and how to resolve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1462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Brainstorming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Tool to facilitate exploration in thought and approaches within the scope of statistics and 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277038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Query for Methods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Discover methods quickly that will facilitate goal / application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7156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 Reference Guide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like a book when exploring the R language and its associated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5784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Best Practices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Explore how the R community generally develops (e.g. folder structures, naming conventions,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8161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Refactoring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Leverage to discover approaches for simplifying source for clarity and readability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73307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CEF7D1E-5A15-45DA-71D6-CB821A8F06F0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A65DF2-F488-C24F-E6BF-9FD114F81595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0BEC7F-8D32-6D9E-0809-CA6E2DA958EA}"/>
              </a:ext>
            </a:extLst>
          </p:cNvPr>
          <p:cNvSpPr txBox="1"/>
          <p:nvPr/>
        </p:nvSpPr>
        <p:spPr>
          <a:xfrm>
            <a:off x="7456674" y="365125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– EXPLAIN..</a:t>
            </a:r>
          </a:p>
        </p:txBody>
      </p:sp>
    </p:spTree>
    <p:extLst>
      <p:ext uri="{BB962C8B-B14F-4D97-AF65-F5344CB8AC3E}">
        <p14:creationId xmlns:p14="http://schemas.microsoft.com/office/powerpoint/2010/main" val="1531065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9BA42-94DA-8C29-E4F4-24930FBC6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AD57-CC7A-DC80-2E44-370968BA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CONCLUSIONS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991FD-2E58-F654-E9F3-39FACE60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239F50-2075-BC0B-52BB-54AF688A4017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0EC300-5572-3763-57D6-B6AEC1820959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</p:spTree>
    <p:extLst>
      <p:ext uri="{BB962C8B-B14F-4D97-AF65-F5344CB8AC3E}">
        <p14:creationId xmlns:p14="http://schemas.microsoft.com/office/powerpoint/2010/main" val="3852871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69A97-378E-3D2D-F6DB-E8929DA42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14C3-F930-DB49-05F3-0F85B3FDFB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/>
              <a:t>Loan Approval Risk Simulation for an Aging Population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DC26F-CE17-04E0-AFEC-B58B97BF9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i="1" dirty="0"/>
              <a:t>Explores how loan approval outcomes and financial risk evolve as populations age</a:t>
            </a:r>
          </a:p>
          <a:p>
            <a:pPr algn="l"/>
            <a:endParaRPr lang="en-US" sz="2000" i="1" dirty="0"/>
          </a:p>
          <a:p>
            <a:pPr algn="l"/>
            <a:r>
              <a:rPr lang="en-US" sz="2000" i="1" dirty="0"/>
              <a:t>MIHRET TESFAYE (LEAD)</a:t>
            </a:r>
          </a:p>
          <a:p>
            <a:pPr algn="l"/>
            <a:r>
              <a:rPr lang="en-US" sz="2000" i="1" dirty="0"/>
              <a:t>JOSHUA DAVIS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BC19C3-4EB2-49F5-9EDB-58DC535DE5B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5C426-22BE-0B5A-D66C-68E429314AE2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638168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90CA-1FF4-C24D-AAFB-986844BA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F58D-1B40-B897-C5C3-88D7758B3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PROBLEM &amp; QUESTION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49C62-CEA6-2346-1FCA-4EAEBC91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How will loan approval outcomes and financial risk evolve as populations age?</a:t>
            </a:r>
          </a:p>
          <a:p>
            <a:pPr marL="857250" indent="-231775"/>
            <a:r>
              <a:rPr lang="en-US" sz="2400" i="1" dirty="0"/>
              <a:t>Focusing on individuals aged 50 to 70</a:t>
            </a:r>
          </a:p>
          <a:p>
            <a:pPr marL="857250" indent="-231775"/>
            <a:r>
              <a:rPr lang="en-US" sz="2400" i="1" dirty="0"/>
              <a:t>Can you compare the simulation against actual data???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B94FB1-5E42-65F0-3BCC-CD1E801438FB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FB83C-4DA4-F2FE-0D17-8BB30C2B972E}"/>
              </a:ext>
            </a:extLst>
          </p:cNvPr>
          <p:cNvSpPr txBox="1"/>
          <p:nvPr/>
        </p:nvSpPr>
        <p:spPr>
          <a:xfrm>
            <a:off x="11226338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E6A85A-DC31-07F6-FA7A-FC62BAA62482}"/>
              </a:ext>
            </a:extLst>
          </p:cNvPr>
          <p:cNvSpPr txBox="1"/>
          <p:nvPr/>
        </p:nvSpPr>
        <p:spPr>
          <a:xfrm>
            <a:off x="7196962" y="522328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M-PROBLEM</a:t>
            </a:r>
          </a:p>
        </p:txBody>
      </p:sp>
    </p:spTree>
    <p:extLst>
      <p:ext uri="{BB962C8B-B14F-4D97-AF65-F5344CB8AC3E}">
        <p14:creationId xmlns:p14="http://schemas.microsoft.com/office/powerpoint/2010/main" val="637312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02D55-3390-F153-9420-69FF12520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41E4-8491-29CA-48B2-23F194AF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LOAN APPROVAL MODEL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5F3AA-2A4E-53E2-7A2A-CB326909A706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41F78-7057-41F3-A796-21DCDCA6E470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7F595E-F01E-F876-37F1-D7E98C66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00"/>
          <a:stretch>
            <a:fillRect/>
          </a:stretch>
        </p:blipFill>
        <p:spPr>
          <a:xfrm>
            <a:off x="7515691" y="2875621"/>
            <a:ext cx="3572538" cy="29456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E285F5-108F-C31F-7993-57CBCEA5190A}"/>
              </a:ext>
            </a:extLst>
          </p:cNvPr>
          <p:cNvSpPr txBox="1"/>
          <p:nvPr/>
        </p:nvSpPr>
        <p:spPr>
          <a:xfrm>
            <a:off x="915752" y="2093625"/>
            <a:ext cx="2557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AGE MIN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CF54AA-775D-3894-A01F-6119F779B9E1}"/>
              </a:ext>
            </a:extLst>
          </p:cNvPr>
          <p:cNvSpPr txBox="1"/>
          <p:nvPr/>
        </p:nvSpPr>
        <p:spPr>
          <a:xfrm>
            <a:off x="7196962" y="522328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M-PROBLEM</a:t>
            </a:r>
          </a:p>
        </p:txBody>
      </p:sp>
    </p:spTree>
    <p:extLst>
      <p:ext uri="{BB962C8B-B14F-4D97-AF65-F5344CB8AC3E}">
        <p14:creationId xmlns:p14="http://schemas.microsoft.com/office/powerpoint/2010/main" val="22928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6831-0CD0-8A38-77A1-72D9F0CE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94228-FBF9-2D24-7843-FDE4E6827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STATISTICAL FRAMEWORK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3F3EC9-D7A1-C68D-FB68-D6F082BD058F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E507B-BA76-ABA6-CF71-E95D76C250C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0CEB8-543A-A63E-E8B2-D1A701669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963" y="1891478"/>
            <a:ext cx="10068499" cy="4486275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Target Population: Ages 50–70 (Uniform distribution)</a:t>
            </a:r>
          </a:p>
          <a:p>
            <a:pPr lvl="0"/>
            <a:r>
              <a:rPr lang="en-US" sz="2000" dirty="0"/>
              <a:t>Key Variables: Age, Income (Normal), Credit Score (Normal), Health Status (Categorical)</a:t>
            </a:r>
          </a:p>
          <a:p>
            <a:pPr lvl="0"/>
            <a:r>
              <a:rPr lang="en-US" sz="2000" dirty="0"/>
              <a:t>Loan Approval: Bayesian logistic regression model</a:t>
            </a:r>
          </a:p>
          <a:p>
            <a:pPr lvl="0"/>
            <a:r>
              <a:rPr lang="en-US" sz="2000" dirty="0"/>
              <a:t>Simulation Method: Monte Carlo simulation with 10,000 synthetic individuals and repeated runs for variability</a:t>
            </a:r>
          </a:p>
          <a:p>
            <a:pPr lvl="0"/>
            <a:r>
              <a:rPr lang="en-US" sz="2000" dirty="0"/>
              <a:t>Outputs: Approval probabilities and financial risk trends by age</a:t>
            </a:r>
          </a:p>
          <a:p>
            <a:endParaRPr lang="en-US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74A00-1717-BE03-1732-F3618178919A}"/>
              </a:ext>
            </a:extLst>
          </p:cNvPr>
          <p:cNvSpPr txBox="1"/>
          <p:nvPr/>
        </p:nvSpPr>
        <p:spPr>
          <a:xfrm>
            <a:off x="7688594" y="496371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RESEARCH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C514C-5E3D-4DE7-A8AE-FFA94743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1205" y="3949638"/>
            <a:ext cx="3779211" cy="2254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92ABB-634C-B5AB-6CF5-0D663E574D3E}"/>
              </a:ext>
            </a:extLst>
          </p:cNvPr>
          <p:cNvSpPr txBox="1"/>
          <p:nvPr/>
        </p:nvSpPr>
        <p:spPr>
          <a:xfrm>
            <a:off x="7440442" y="859442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M-PROBLEM</a:t>
            </a:r>
          </a:p>
        </p:txBody>
      </p:sp>
    </p:spTree>
    <p:extLst>
      <p:ext uri="{BB962C8B-B14F-4D97-AF65-F5344CB8AC3E}">
        <p14:creationId xmlns:p14="http://schemas.microsoft.com/office/powerpoint/2010/main" val="28861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62F5-5501-A38A-E690-31295BFEF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941F-EEF1-67D6-A4AD-D06C259D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IMPLIMENTATION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32128C-783F-A559-9D31-877B1064107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2FD27-CEED-E268-CF90-32E476D0F15B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0B51C5-6AA1-E653-886A-E9B7042BB9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3240"/>
          <a:stretch>
            <a:fillRect/>
          </a:stretch>
        </p:blipFill>
        <p:spPr>
          <a:xfrm>
            <a:off x="838200" y="1548447"/>
            <a:ext cx="3581400" cy="815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3F40C-EED2-4D16-0F4A-6378CBC2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553"/>
          <a:stretch>
            <a:fillRect/>
          </a:stretch>
        </p:blipFill>
        <p:spPr>
          <a:xfrm>
            <a:off x="838200" y="2363672"/>
            <a:ext cx="3581400" cy="3621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4A1EE-F553-5F45-5B43-7F001C69A0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86"/>
          <a:stretch>
            <a:fillRect/>
          </a:stretch>
        </p:blipFill>
        <p:spPr>
          <a:xfrm>
            <a:off x="5601271" y="1383903"/>
            <a:ext cx="5081970" cy="47108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084F9B-C160-2C64-527C-938A36038311}"/>
              </a:ext>
            </a:extLst>
          </p:cNvPr>
          <p:cNvSpPr txBox="1"/>
          <p:nvPr/>
        </p:nvSpPr>
        <p:spPr>
          <a:xfrm>
            <a:off x="7440442" y="859442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– EXPLAIN..</a:t>
            </a:r>
          </a:p>
        </p:txBody>
      </p:sp>
    </p:spTree>
    <p:extLst>
      <p:ext uri="{BB962C8B-B14F-4D97-AF65-F5344CB8AC3E}">
        <p14:creationId xmlns:p14="http://schemas.microsoft.com/office/powerpoint/2010/main" val="4177265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FA437-82F9-CBF4-A276-40794828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5B81-54E4-442B-52DA-C9F7DE62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IMPLIMENTATION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16D708-D3A8-848C-953A-2D677F339A6D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FF03AB-1257-86FE-19CE-6B0F3494FBB7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ECF63F-4926-CB43-28F6-09773316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312"/>
            <a:ext cx="10515600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B770B2-559D-587C-BB7A-5CD54F21EC62}"/>
              </a:ext>
            </a:extLst>
          </p:cNvPr>
          <p:cNvSpPr/>
          <p:nvPr/>
        </p:nvSpPr>
        <p:spPr>
          <a:xfrm>
            <a:off x="2651219" y="2153439"/>
            <a:ext cx="1390538" cy="11145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8321E-89AB-4F87-6D79-8EA96A27D1AF}"/>
              </a:ext>
            </a:extLst>
          </p:cNvPr>
          <p:cNvSpPr txBox="1"/>
          <p:nvPr/>
        </p:nvSpPr>
        <p:spPr>
          <a:xfrm>
            <a:off x="5167969" y="2828919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- FLOW</a:t>
            </a:r>
          </a:p>
        </p:txBody>
      </p:sp>
    </p:spTree>
    <p:extLst>
      <p:ext uri="{BB962C8B-B14F-4D97-AF65-F5344CB8AC3E}">
        <p14:creationId xmlns:p14="http://schemas.microsoft.com/office/powerpoint/2010/main" val="1676963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2AE76-E020-0464-276A-7C7A418AF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00CE-67BD-0CA8-2A09-1E184E97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MONTE CARLO SIMULATION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E795D0-2CBC-33C0-9C41-5FBA1D11A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18899"/>
              </p:ext>
            </p:extLst>
          </p:nvPr>
        </p:nvGraphicFramePr>
        <p:xfrm>
          <a:off x="838200" y="1776937"/>
          <a:ext cx="9910156" cy="3900654"/>
        </p:xfrm>
        <a:graphic>
          <a:graphicData uri="http://schemas.openxmlformats.org/drawingml/2006/table">
            <a:tbl>
              <a:tblPr/>
              <a:tblGrid>
                <a:gridCol w="2986104">
                  <a:extLst>
                    <a:ext uri="{9D8B030D-6E8A-4147-A177-3AD203B41FA5}">
                      <a16:colId xmlns:a16="http://schemas.microsoft.com/office/drawing/2014/main" val="2436281390"/>
                    </a:ext>
                  </a:extLst>
                </a:gridCol>
                <a:gridCol w="6924052">
                  <a:extLst>
                    <a:ext uri="{9D8B030D-6E8A-4147-A177-3AD203B41FA5}">
                      <a16:colId xmlns:a16="http://schemas.microsoft.com/office/drawing/2014/main" val="3072403452"/>
                    </a:ext>
                  </a:extLst>
                </a:gridCol>
              </a:tblGrid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PURPOSE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306061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Quantify risk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Explore approval variability under different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1462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Test policies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Evaluate rule changes before implementing them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87156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Analyze fairness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Detect disparities by subgroup (age, health,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57843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Support compliance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Useful for ethics reviews or audits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053680"/>
                  </a:ext>
                </a:extLst>
              </a:tr>
              <a:tr h="6501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Forecast outcomes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Predict approval rates, default, or profitability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15409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66822F24-8094-8FA3-F34F-06B513FB8F4A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2E2AEB-CAD3-86AC-C548-AA9954C26201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3B31AC-A050-D641-7A85-A55523C7D819}"/>
              </a:ext>
            </a:extLst>
          </p:cNvPr>
          <p:cNvSpPr txBox="1"/>
          <p:nvPr/>
        </p:nvSpPr>
        <p:spPr>
          <a:xfrm>
            <a:off x="7753019" y="1364481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– EXPLAIN..</a:t>
            </a:r>
          </a:p>
        </p:txBody>
      </p:sp>
    </p:spTree>
    <p:extLst>
      <p:ext uri="{BB962C8B-B14F-4D97-AF65-F5344CB8AC3E}">
        <p14:creationId xmlns:p14="http://schemas.microsoft.com/office/powerpoint/2010/main" val="28019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841F6-745A-6365-423E-2E232C52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1D917-56A4-5D7A-393B-700318B8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EXPERIMENTATIONS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0E42A-0A66-4F30-E21D-EEAA44F4D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72AB9E-E07E-947A-BE2F-1AD12AEF5AC2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C5438-A59F-38B4-6A20-C87C3E57C60D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SIM</a:t>
            </a:r>
          </a:p>
        </p:txBody>
      </p:sp>
      <p:sp>
        <p:nvSpPr>
          <p:cNvPr id="5" name="AutoShape 2" descr="Output image">
            <a:extLst>
              <a:ext uri="{FF2B5EF4-FFF2-40B4-BE49-F238E27FC236}">
                <a16:creationId xmlns:a16="http://schemas.microsoft.com/office/drawing/2014/main" id="{E28A4EDB-E04A-1850-2992-1033F995B6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43E06D-4B1A-C2DE-2B59-9B08F5D05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60" y="1690688"/>
            <a:ext cx="3403156" cy="33102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914743-3704-7229-3BEA-C12B6B4D9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73" y="1606548"/>
            <a:ext cx="3469783" cy="3478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21AC54-DF87-F17D-590E-C5CB1AB22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625" y="1606548"/>
            <a:ext cx="3237906" cy="3189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0939D5-61CF-FC53-C681-E8A9B39521DD}"/>
              </a:ext>
            </a:extLst>
          </p:cNvPr>
          <p:cNvSpPr txBox="1"/>
          <p:nvPr/>
        </p:nvSpPr>
        <p:spPr>
          <a:xfrm>
            <a:off x="7257724" y="801171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JOSH – EXPLAIN..</a:t>
            </a:r>
          </a:p>
        </p:txBody>
      </p:sp>
    </p:spTree>
    <p:extLst>
      <p:ext uri="{BB962C8B-B14F-4D97-AF65-F5344CB8AC3E}">
        <p14:creationId xmlns:p14="http://schemas.microsoft.com/office/powerpoint/2010/main" val="721714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35A9-FE58-391A-7D26-F916A958E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FB0F3-5E32-1D6A-9863-6D63950D6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b="1" dirty="0"/>
              <a:t>ANALYSIS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22CFB-877C-1051-E317-43C1CE0F4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i="1" dirty="0"/>
          </a:p>
          <a:p>
            <a:pPr marL="0" indent="0" algn="l">
              <a:buNone/>
            </a:pPr>
            <a:r>
              <a:rPr lang="en-US" sz="2400" i="1" dirty="0"/>
              <a:t>???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9A875A-170D-0D41-5694-F1B007F71441}"/>
              </a:ext>
            </a:extLst>
          </p:cNvPr>
          <p:cNvSpPr/>
          <p:nvPr/>
        </p:nvSpPr>
        <p:spPr>
          <a:xfrm>
            <a:off x="11296996" y="33251"/>
            <a:ext cx="861752" cy="14337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4595E-8F83-24BF-539B-5265A7199C1F}"/>
              </a:ext>
            </a:extLst>
          </p:cNvPr>
          <p:cNvSpPr txBox="1"/>
          <p:nvPr/>
        </p:nvSpPr>
        <p:spPr>
          <a:xfrm>
            <a:off x="11168147" y="1146122"/>
            <a:ext cx="1003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</a:rPr>
              <a:t>INSIGHT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16034-78F9-31DD-F074-E69A05C6C8CF}"/>
              </a:ext>
            </a:extLst>
          </p:cNvPr>
          <p:cNvSpPr txBox="1"/>
          <p:nvPr/>
        </p:nvSpPr>
        <p:spPr>
          <a:xfrm>
            <a:off x="7440442" y="859442"/>
            <a:ext cx="3543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– EXPLAIN..</a:t>
            </a:r>
          </a:p>
        </p:txBody>
      </p:sp>
    </p:spTree>
    <p:extLst>
      <p:ext uri="{BB962C8B-B14F-4D97-AF65-F5344CB8AC3E}">
        <p14:creationId xmlns:p14="http://schemas.microsoft.com/office/powerpoint/2010/main" val="66232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2596</TotalTime>
  <Words>354</Words>
  <Application>Microsoft Macintosh PowerPoint</Application>
  <PresentationFormat>Widescreen</PresentationFormat>
  <Paragraphs>88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Loan Approval Risk Simulation for an Aging Population </vt:lpstr>
      <vt:lpstr>PROBLEM &amp; QUESTION</vt:lpstr>
      <vt:lpstr>LOAN APPROVAL MODEL</vt:lpstr>
      <vt:lpstr>STATISTICAL FRAMEWORK</vt:lpstr>
      <vt:lpstr>IMPLIMENTATION</vt:lpstr>
      <vt:lpstr>IMPLIMENTATION</vt:lpstr>
      <vt:lpstr>MONTE CARLO SIMULATION</vt:lpstr>
      <vt:lpstr>EXPERIMENTATIONS</vt:lpstr>
      <vt:lpstr>ANALYSIS</vt:lpstr>
      <vt:lpstr>ARTIFICAL INTELLIGENCE (AI) USE</vt:lpstr>
      <vt:lpstr>CONCLUSIONS</vt:lpstr>
      <vt:lpstr>Loan Approval Risk Simulation for an Aging Population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Davis</dc:creator>
  <cp:lastModifiedBy>Joshua Davis</cp:lastModifiedBy>
  <cp:revision>11</cp:revision>
  <dcterms:created xsi:type="dcterms:W3CDTF">2025-07-13T17:27:25Z</dcterms:created>
  <dcterms:modified xsi:type="dcterms:W3CDTF">2025-07-17T02:42:19Z</dcterms:modified>
</cp:coreProperties>
</file>