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65" r:id="rId5"/>
    <p:sldId id="270" r:id="rId6"/>
    <p:sldId id="268" r:id="rId7"/>
    <p:sldId id="263" r:id="rId8"/>
    <p:sldId id="271" r:id="rId9"/>
    <p:sldId id="272" r:id="rId10"/>
    <p:sldId id="264" r:id="rId11"/>
    <p:sldId id="274" r:id="rId12"/>
    <p:sldId id="275" r:id="rId13"/>
    <p:sldId id="277" r:id="rId14"/>
    <p:sldId id="278" r:id="rId15"/>
    <p:sldId id="260" r:id="rId16"/>
    <p:sldId id="279" r:id="rId17"/>
    <p:sldId id="266" r:id="rId18"/>
    <p:sldId id="261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A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1"/>
    <p:restoredTop sz="94632"/>
  </p:normalViewPr>
  <p:slideViewPr>
    <p:cSldViewPr snapToGrid="0">
      <p:cViewPr varScale="1">
        <p:scale>
          <a:sx n="136" d="100"/>
          <a:sy n="136" d="100"/>
        </p:scale>
        <p:origin x="24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027F3-24F7-D546-AC84-3FE12BDC6FB6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F0B26-88BC-AB46-94CF-55FDA10D9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F0B26-88BC-AB46-94CF-55FDA10D98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6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F0B26-88BC-AB46-94CF-55FDA10D98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5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F0B26-88BC-AB46-94CF-55FDA10D98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0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3D15A-96F5-3DF7-FE27-0D2D019C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CBA9E-C72E-552C-7CB6-DBDC04C269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E87882-0B7B-51D7-906B-8ACB2E9BC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7D685-4D1C-8DAC-91D5-D63C65F46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F0B26-88BC-AB46-94CF-55FDA10D98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7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E457B-8842-C408-481D-E015924FD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CA5705-6D3E-4344-620A-747154C4D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18CB8-A819-31D3-EDDA-318CDB7C2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EF0BE-E253-33F8-A107-CE8289D02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F0B26-88BC-AB46-94CF-55FDA10D98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6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DA72-2A5C-8248-0708-B42FFA95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4501F-E6B8-C31A-6434-688382095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4D45-4539-60E2-19B9-1BE31E27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C8E54-6F7E-4884-FED1-6CC202D8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5793-84F2-A96E-E3F9-3A346D95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DBA3-8433-2A36-A177-CB9A8140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726E5-3DC4-7B88-04FD-D507211D9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0C0A-96E3-3556-B5A1-928504E9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0699-83E6-4459-0B35-DB3A6820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5C75-53B5-1730-8440-E960391F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F7F68-C4CD-A20E-BC11-BA34198B5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60BC2-177A-5DF6-3561-B2107705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D49C-DCC3-0B40-4A13-BB7C0077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6301-EF3C-3140-4C4A-0D71FB43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C324-9FD6-4A60-782B-56867C83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1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BBE5-DE7B-95F8-738D-6D6AABCD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7E6B-E0B1-4489-EA67-97989E6C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DE04D-3973-BCD1-C3F9-2975DE93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B6066-5C4E-47DF-82CC-4005E4F2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5029A-3DD6-A08E-7F54-FB325AD2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87D1-EF06-302C-6430-3457058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065DC-0F5E-79E5-1C50-C484B040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02BF-3527-6349-FA00-41F9AC28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5EBB-321E-4DE6-F089-DD03F390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DAF0-38A4-81FA-C8C3-45C698C8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41AB-8B25-2589-1A00-A87A14FC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6977-A402-FFCB-2BF7-529BE5708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D7F5E-8B4C-18BD-E06E-B924C37E0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63E1E-18D5-C1FA-1648-7746E2C9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DDB6F-B4F1-5772-FECC-8D6ECAC0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3314F-5F17-7529-8654-02068A9A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141-429C-F98A-17E6-83FF6AAB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20F12-F139-9194-B7CF-399A5EA16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5A3B9-FF36-3241-9A6C-52DA19564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0761A-5DBE-235D-12E0-538152ECE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4B586-F166-88C2-F6F7-2C7853D67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3C7B3-A3D3-B116-CC74-ECFE5CFB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B9B75-B74B-E41A-D2ED-BC005435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C24DF-0D9F-56B7-F3EE-C2CC79E1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BA5C-8E5B-7308-C611-0DCEC580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DB98B-26BB-1D5F-4364-1745F977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6ACBD-2A89-1367-9AE8-C691FDE8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39A2E-B4AB-50E7-15A1-71440771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41C28-5AAB-B47B-E055-48F155EF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7E2CD-00AC-BBE3-8095-EBD77533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70317-C5F5-3D8F-99EA-CFCAFB77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16F2-0328-21AB-52F4-97A1E1F8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F2AE-3420-9FEF-015C-73D7ACF9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41E7D-633C-78BB-6F13-A5334D99F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7DB2A-67A3-0BB5-1521-10D3AB67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9325B-38EF-6711-E166-60BE2A51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C7FAB-09CF-3AA3-4FC9-EDD12E95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3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7458-2706-8824-95F0-8F4437E7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F05BB-6F7D-0A72-546C-B8CC3431D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CF13-6DD5-310A-8FBE-C1CAA51D5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2F9D9-547E-3478-B586-74F9837C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1851-51A4-F99B-EAC3-1813EF8A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124C3-A3E9-E34D-82DB-7AC26F18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7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16355-3B61-131B-A2DE-F1DC8DC6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93C8-D16B-58D8-F691-EB22C6C4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88885-43B4-D14D-5BE0-CDB128422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1EBE-2893-5242-BAAA-C5E2C6495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1C15-9B81-EF7E-8D92-08FBC8D21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FCF4-3C55-991B-1F83-2EC4B279A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Loan Approval Risk Simulation for an Aging Population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33B9F-7421-8312-487B-D94F6A277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i="1" dirty="0"/>
              <a:t>Explores how loan approval outcomes and financial risk evolve as populations age</a:t>
            </a:r>
          </a:p>
          <a:p>
            <a:pPr algn="l"/>
            <a:endParaRPr lang="en-US" sz="2000" i="1" dirty="0"/>
          </a:p>
          <a:p>
            <a:pPr algn="l"/>
            <a:r>
              <a:rPr lang="en-US" sz="2000" i="1" dirty="0"/>
              <a:t>MIHRET TESFAYE (LEAD)</a:t>
            </a:r>
          </a:p>
          <a:p>
            <a:pPr algn="l"/>
            <a:r>
              <a:rPr lang="en-US" sz="2000" i="1" dirty="0"/>
              <a:t>JOSHUA DAVIS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8C5EB-4CB1-E99E-0AE4-259AA97B86D3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4B3F5-D8B9-77C9-BC19-30D1EF7DFBB1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75200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841F6-745A-6365-423E-2E232C526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D917-56A4-5D7A-393B-700318B8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EXPERIMENTATIONS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2AB9E-E07E-947A-BE2F-1AD12AEF5AC2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C5438-A59F-38B4-6A20-C87C3E57C60D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5" name="AutoShape 2" descr="Output image">
            <a:extLst>
              <a:ext uri="{FF2B5EF4-FFF2-40B4-BE49-F238E27FC236}">
                <a16:creationId xmlns:a16="http://schemas.microsoft.com/office/drawing/2014/main" id="{E28A4EDB-E04A-1850-2992-1033F995B6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8419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DB4E84-F2A8-D18B-7214-669B72B5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557" y="2732554"/>
            <a:ext cx="3175000" cy="3238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541A6A-5B86-03E2-39AA-31B266E9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2757261"/>
            <a:ext cx="3136900" cy="325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00F6C7-D592-8B6D-8513-26C825AD2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1" y="2750564"/>
            <a:ext cx="3187700" cy="3276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C9A974-36F3-FEB7-5914-BF121619E37E}"/>
              </a:ext>
            </a:extLst>
          </p:cNvPr>
          <p:cNvSpPr txBox="1"/>
          <p:nvPr/>
        </p:nvSpPr>
        <p:spPr>
          <a:xfrm>
            <a:off x="605442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0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440B33-67C1-D376-DDE9-90B9933DD066}"/>
              </a:ext>
            </a:extLst>
          </p:cNvPr>
          <p:cNvSpPr txBox="1"/>
          <p:nvPr/>
        </p:nvSpPr>
        <p:spPr>
          <a:xfrm>
            <a:off x="4473631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1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YOUNGER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9AE54-BB4F-4785-234F-47FD1C1A88DB}"/>
              </a:ext>
            </a:extLst>
          </p:cNvPr>
          <p:cNvSpPr txBox="1"/>
          <p:nvPr/>
        </p:nvSpPr>
        <p:spPr>
          <a:xfrm>
            <a:off x="8350133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2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72171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10E89-DE6B-6CF4-07DB-689B55E83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FE75-FACF-1243-9201-A43F69F3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POPULATION DISTRIBUTION (AGE)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27081A-E21A-8B68-3CF2-3E949B041C87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C9253-DF28-FD91-7D30-C9B4BCBA1588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  <p:pic>
        <p:nvPicPr>
          <p:cNvPr id="9" name="Picture 8" descr="A graph of age distribution&#10;&#10;AI-generated content may be incorrect.">
            <a:extLst>
              <a:ext uri="{FF2B5EF4-FFF2-40B4-BE49-F238E27FC236}">
                <a16:creationId xmlns:a16="http://schemas.microsoft.com/office/drawing/2014/main" id="{24837578-6D69-2C46-0552-3D898A0AE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04"/>
          <a:stretch>
            <a:fillRect/>
          </a:stretch>
        </p:blipFill>
        <p:spPr>
          <a:xfrm>
            <a:off x="233800" y="2836412"/>
            <a:ext cx="3657600" cy="3405048"/>
          </a:xfrm>
          <a:prstGeom prst="rect">
            <a:avLst/>
          </a:prstGeom>
        </p:spPr>
      </p:pic>
      <p:pic>
        <p:nvPicPr>
          <p:cNvPr id="12" name="Picture 11" descr="A graph of age distribution&#10;&#10;AI-generated content may be incorrect.">
            <a:extLst>
              <a:ext uri="{FF2B5EF4-FFF2-40B4-BE49-F238E27FC236}">
                <a16:creationId xmlns:a16="http://schemas.microsoft.com/office/drawing/2014/main" id="{AA92FB2A-1953-F8BA-7B6D-31C67A6FD5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04"/>
          <a:stretch>
            <a:fillRect/>
          </a:stretch>
        </p:blipFill>
        <p:spPr>
          <a:xfrm>
            <a:off x="4055655" y="2836412"/>
            <a:ext cx="3657600" cy="3405048"/>
          </a:xfrm>
          <a:prstGeom prst="rect">
            <a:avLst/>
          </a:prstGeom>
        </p:spPr>
      </p:pic>
      <p:pic>
        <p:nvPicPr>
          <p:cNvPr id="15" name="Picture 14" descr="A graph of age distribution&#10;&#10;AI-generated content may be incorrect.">
            <a:extLst>
              <a:ext uri="{FF2B5EF4-FFF2-40B4-BE49-F238E27FC236}">
                <a16:creationId xmlns:a16="http://schemas.microsoft.com/office/drawing/2014/main" id="{8EF4E01C-1AD6-3730-9EFE-F894A5C295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904"/>
          <a:stretch>
            <a:fillRect/>
          </a:stretch>
        </p:blipFill>
        <p:spPr>
          <a:xfrm>
            <a:off x="7877510" y="2836412"/>
            <a:ext cx="3657600" cy="34050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99E748-FDE1-5EF1-5ECB-81C251DCBF84}"/>
              </a:ext>
            </a:extLst>
          </p:cNvPr>
          <p:cNvSpPr txBox="1"/>
          <p:nvPr/>
        </p:nvSpPr>
        <p:spPr>
          <a:xfrm>
            <a:off x="605442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0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376B84-56E2-8BB2-9A90-1442379CE881}"/>
              </a:ext>
            </a:extLst>
          </p:cNvPr>
          <p:cNvSpPr txBox="1"/>
          <p:nvPr/>
        </p:nvSpPr>
        <p:spPr>
          <a:xfrm>
            <a:off x="4473631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1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YOUNGER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C7C06F-CDD9-4B43-513A-C34233F9A95E}"/>
              </a:ext>
            </a:extLst>
          </p:cNvPr>
          <p:cNvSpPr txBox="1"/>
          <p:nvPr/>
        </p:nvSpPr>
        <p:spPr>
          <a:xfrm>
            <a:off x="8350133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2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49968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8D0E9-943C-4796-45DD-654E141FA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BCF9-4DDB-F08F-A87D-C041E1B7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POPULATION DISTRIBUTION (INCOME)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44810-11F4-2232-FC69-2D3265FE793D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00857-4889-AEFE-106C-B03C7785B275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  <p:pic>
        <p:nvPicPr>
          <p:cNvPr id="19" name="Picture 18" descr="A graph of a credit score distribution&#10;&#10;AI-generated content may be incorrect.">
            <a:extLst>
              <a:ext uri="{FF2B5EF4-FFF2-40B4-BE49-F238E27FC236}">
                <a16:creationId xmlns:a16="http://schemas.microsoft.com/office/drawing/2014/main" id="{7991B82E-4365-EAAC-DA0D-3414F37639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81"/>
          <a:stretch>
            <a:fillRect/>
          </a:stretch>
        </p:blipFill>
        <p:spPr>
          <a:xfrm>
            <a:off x="233800" y="2836412"/>
            <a:ext cx="3657600" cy="3358372"/>
          </a:xfrm>
          <a:prstGeom prst="rect">
            <a:avLst/>
          </a:prstGeom>
        </p:spPr>
      </p:pic>
      <p:pic>
        <p:nvPicPr>
          <p:cNvPr id="20" name="Picture 19" descr="A graph of a credit score distribution&#10;&#10;AI-generated content may be incorrect.">
            <a:extLst>
              <a:ext uri="{FF2B5EF4-FFF2-40B4-BE49-F238E27FC236}">
                <a16:creationId xmlns:a16="http://schemas.microsoft.com/office/drawing/2014/main" id="{625A165E-E4F9-2B27-CA13-F931BAC91C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181"/>
          <a:stretch>
            <a:fillRect/>
          </a:stretch>
        </p:blipFill>
        <p:spPr>
          <a:xfrm>
            <a:off x="4055655" y="2836412"/>
            <a:ext cx="3657600" cy="3358372"/>
          </a:xfrm>
          <a:prstGeom prst="rect">
            <a:avLst/>
          </a:prstGeom>
        </p:spPr>
      </p:pic>
      <p:pic>
        <p:nvPicPr>
          <p:cNvPr id="21" name="Picture 20" descr="A graph of a credit score distribution&#10;&#10;AI-generated content may be incorrect.">
            <a:extLst>
              <a:ext uri="{FF2B5EF4-FFF2-40B4-BE49-F238E27FC236}">
                <a16:creationId xmlns:a16="http://schemas.microsoft.com/office/drawing/2014/main" id="{BBA40C7E-17C7-B288-8469-28BB2D4693B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181"/>
          <a:stretch>
            <a:fillRect/>
          </a:stretch>
        </p:blipFill>
        <p:spPr>
          <a:xfrm>
            <a:off x="7877510" y="2836412"/>
            <a:ext cx="3657600" cy="3358372"/>
          </a:xfrm>
          <a:prstGeom prst="rect">
            <a:avLst/>
          </a:prstGeom>
        </p:spPr>
      </p:pic>
      <p:pic>
        <p:nvPicPr>
          <p:cNvPr id="26" name="Picture 25" descr="A graph of a distribution of income&#10;&#10;AI-generated content may be incorrect.">
            <a:extLst>
              <a:ext uri="{FF2B5EF4-FFF2-40B4-BE49-F238E27FC236}">
                <a16:creationId xmlns:a16="http://schemas.microsoft.com/office/drawing/2014/main" id="{32008CFC-378C-FBB2-8F29-738C9839DA0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8181"/>
          <a:stretch>
            <a:fillRect/>
          </a:stretch>
        </p:blipFill>
        <p:spPr>
          <a:xfrm>
            <a:off x="233800" y="2783962"/>
            <a:ext cx="3657600" cy="3358372"/>
          </a:xfrm>
          <a:prstGeom prst="rect">
            <a:avLst/>
          </a:prstGeom>
        </p:spPr>
      </p:pic>
      <p:pic>
        <p:nvPicPr>
          <p:cNvPr id="28" name="Picture 27" descr="A graph of a distribution of income&#10;&#10;AI-generated content may be incorrect.">
            <a:extLst>
              <a:ext uri="{FF2B5EF4-FFF2-40B4-BE49-F238E27FC236}">
                <a16:creationId xmlns:a16="http://schemas.microsoft.com/office/drawing/2014/main" id="{26B380F7-3796-ADF3-6E5D-1778B0C3C7C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6008"/>
          <a:stretch>
            <a:fillRect/>
          </a:stretch>
        </p:blipFill>
        <p:spPr>
          <a:xfrm>
            <a:off x="4055655" y="2704513"/>
            <a:ext cx="3657600" cy="3437821"/>
          </a:xfrm>
          <a:prstGeom prst="rect">
            <a:avLst/>
          </a:prstGeom>
        </p:spPr>
      </p:pic>
      <p:pic>
        <p:nvPicPr>
          <p:cNvPr id="30" name="Picture 29" descr="A graph of a distribution of income&#10;&#10;AI-generated content may be incorrect.">
            <a:extLst>
              <a:ext uri="{FF2B5EF4-FFF2-40B4-BE49-F238E27FC236}">
                <a16:creationId xmlns:a16="http://schemas.microsoft.com/office/drawing/2014/main" id="{5AD91878-2555-B10B-E70E-78C01C111EC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7301"/>
          <a:stretch>
            <a:fillRect/>
          </a:stretch>
        </p:blipFill>
        <p:spPr>
          <a:xfrm>
            <a:off x="7877510" y="2751771"/>
            <a:ext cx="3657600" cy="33905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F35A22-9955-0988-39E5-373C86885BF2}"/>
              </a:ext>
            </a:extLst>
          </p:cNvPr>
          <p:cNvSpPr txBox="1"/>
          <p:nvPr/>
        </p:nvSpPr>
        <p:spPr>
          <a:xfrm>
            <a:off x="605442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0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A55135-6771-710B-F7A4-1A8582BDA262}"/>
              </a:ext>
            </a:extLst>
          </p:cNvPr>
          <p:cNvSpPr txBox="1"/>
          <p:nvPr/>
        </p:nvSpPr>
        <p:spPr>
          <a:xfrm>
            <a:off x="4473631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1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YOUNGER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82A716-0AE5-B271-2F24-42D42984992A}"/>
              </a:ext>
            </a:extLst>
          </p:cNvPr>
          <p:cNvSpPr txBox="1"/>
          <p:nvPr/>
        </p:nvSpPr>
        <p:spPr>
          <a:xfrm>
            <a:off x="8350133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2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58999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ACECD-46F7-A441-F189-8265FF8FA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825C-CF5F-CD5B-D773-9546B158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POPULATION DISTRIBUTION (CREDIT)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E0B9E-1A36-BC51-8077-29F2B347092D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6C579-6735-F488-D913-833121275524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  <p:pic>
        <p:nvPicPr>
          <p:cNvPr id="19" name="Picture 18" descr="A graph of a credit score distribution&#10;&#10;AI-generated content may be incorrect.">
            <a:extLst>
              <a:ext uri="{FF2B5EF4-FFF2-40B4-BE49-F238E27FC236}">
                <a16:creationId xmlns:a16="http://schemas.microsoft.com/office/drawing/2014/main" id="{793D5E04-7960-0045-4447-81BF79D3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81"/>
          <a:stretch>
            <a:fillRect/>
          </a:stretch>
        </p:blipFill>
        <p:spPr>
          <a:xfrm>
            <a:off x="337497" y="2808131"/>
            <a:ext cx="3657600" cy="3358372"/>
          </a:xfrm>
          <a:prstGeom prst="rect">
            <a:avLst/>
          </a:prstGeom>
        </p:spPr>
      </p:pic>
      <p:pic>
        <p:nvPicPr>
          <p:cNvPr id="20" name="Picture 19" descr="A graph of a credit score distribution&#10;&#10;AI-generated content may be incorrect.">
            <a:extLst>
              <a:ext uri="{FF2B5EF4-FFF2-40B4-BE49-F238E27FC236}">
                <a16:creationId xmlns:a16="http://schemas.microsoft.com/office/drawing/2014/main" id="{1BE387A6-35ED-BBD0-504F-1082F06145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181"/>
          <a:stretch>
            <a:fillRect/>
          </a:stretch>
        </p:blipFill>
        <p:spPr>
          <a:xfrm>
            <a:off x="4159352" y="2808131"/>
            <a:ext cx="3657600" cy="3358372"/>
          </a:xfrm>
          <a:prstGeom prst="rect">
            <a:avLst/>
          </a:prstGeom>
        </p:spPr>
      </p:pic>
      <p:pic>
        <p:nvPicPr>
          <p:cNvPr id="21" name="Picture 20" descr="A graph of a credit score distribution&#10;&#10;AI-generated content may be incorrect.">
            <a:extLst>
              <a:ext uri="{FF2B5EF4-FFF2-40B4-BE49-F238E27FC236}">
                <a16:creationId xmlns:a16="http://schemas.microsoft.com/office/drawing/2014/main" id="{0DBC7858-8E8E-75D1-06B9-1A2B6205C15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181"/>
          <a:stretch>
            <a:fillRect/>
          </a:stretch>
        </p:blipFill>
        <p:spPr>
          <a:xfrm>
            <a:off x="7981207" y="2808131"/>
            <a:ext cx="3657600" cy="3358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EB0F66-12F2-BBB1-94D5-D6D3B3383E53}"/>
              </a:ext>
            </a:extLst>
          </p:cNvPr>
          <p:cNvSpPr txBox="1"/>
          <p:nvPr/>
        </p:nvSpPr>
        <p:spPr>
          <a:xfrm>
            <a:off x="605442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0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F3F16-0B3F-8AB0-775D-5A6D1859BB4D}"/>
              </a:ext>
            </a:extLst>
          </p:cNvPr>
          <p:cNvSpPr txBox="1"/>
          <p:nvPr/>
        </p:nvSpPr>
        <p:spPr>
          <a:xfrm>
            <a:off x="4473631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1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YOUNGER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50A00-2489-229A-01B1-163920F0A5B8}"/>
              </a:ext>
            </a:extLst>
          </p:cNvPr>
          <p:cNvSpPr txBox="1"/>
          <p:nvPr/>
        </p:nvSpPr>
        <p:spPr>
          <a:xfrm>
            <a:off x="8350133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2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59495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B54E0-17AD-3F35-A09D-932937790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2388-ABC8-D2CA-2952-B32D24B2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POPULATION DISTRIBUTION (HEALTH)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B4DD8-2739-86E4-55FD-E5E91A49ED9C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D8386-A0EA-441E-8390-09EB0BCE1ABB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  <p:pic>
        <p:nvPicPr>
          <p:cNvPr id="8" name="Picture 7" descr="A pie chart with numbers and a few percentages&#10;&#10;AI-generated content may be incorrect.">
            <a:extLst>
              <a:ext uri="{FF2B5EF4-FFF2-40B4-BE49-F238E27FC236}">
                <a16:creationId xmlns:a16="http://schemas.microsoft.com/office/drawing/2014/main" id="{E18666ED-F62B-AC9B-99B4-D3BAACCE6F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68"/>
          <a:stretch>
            <a:fillRect/>
          </a:stretch>
        </p:blipFill>
        <p:spPr>
          <a:xfrm>
            <a:off x="353448" y="3129699"/>
            <a:ext cx="3657600" cy="2960175"/>
          </a:xfrm>
          <a:prstGeom prst="rect">
            <a:avLst/>
          </a:prstGeom>
        </p:spPr>
      </p:pic>
      <p:pic>
        <p:nvPicPr>
          <p:cNvPr id="10" name="Picture 9" descr="A pie chart with numbers and a few percentages&#10;&#10;AI-generated content may be incorrect.">
            <a:extLst>
              <a:ext uri="{FF2B5EF4-FFF2-40B4-BE49-F238E27FC236}">
                <a16:creationId xmlns:a16="http://schemas.microsoft.com/office/drawing/2014/main" id="{C2C6DA5C-0F43-54F0-3771-2B1001F2C2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68"/>
          <a:stretch>
            <a:fillRect/>
          </a:stretch>
        </p:blipFill>
        <p:spPr>
          <a:xfrm>
            <a:off x="4254692" y="3129698"/>
            <a:ext cx="3657600" cy="2960176"/>
          </a:xfrm>
          <a:prstGeom prst="rect">
            <a:avLst/>
          </a:prstGeom>
        </p:spPr>
      </p:pic>
      <p:pic>
        <p:nvPicPr>
          <p:cNvPr id="12" name="Picture 11" descr="A pie chart with numbers and a few percentages&#10;&#10;AI-generated content may be incorrect.">
            <a:extLst>
              <a:ext uri="{FF2B5EF4-FFF2-40B4-BE49-F238E27FC236}">
                <a16:creationId xmlns:a16="http://schemas.microsoft.com/office/drawing/2014/main" id="{7BF9300E-743F-6F46-95F7-B1CEAD3274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068"/>
          <a:stretch>
            <a:fillRect/>
          </a:stretch>
        </p:blipFill>
        <p:spPr>
          <a:xfrm>
            <a:off x="8146509" y="3129698"/>
            <a:ext cx="3657600" cy="2960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F4B0C0-64F4-EBDC-E615-11883CAE5812}"/>
              </a:ext>
            </a:extLst>
          </p:cNvPr>
          <p:cNvSpPr txBox="1"/>
          <p:nvPr/>
        </p:nvSpPr>
        <p:spPr>
          <a:xfrm>
            <a:off x="605442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0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481ED-2CB1-9B68-88CE-5A70045F1111}"/>
              </a:ext>
            </a:extLst>
          </p:cNvPr>
          <p:cNvSpPr txBox="1"/>
          <p:nvPr/>
        </p:nvSpPr>
        <p:spPr>
          <a:xfrm>
            <a:off x="4473631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1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YOUNGER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D5FFEE-FF6D-1707-25EA-923CE5D222C2}"/>
              </a:ext>
            </a:extLst>
          </p:cNvPr>
          <p:cNvSpPr txBox="1"/>
          <p:nvPr/>
        </p:nvSpPr>
        <p:spPr>
          <a:xfrm>
            <a:off x="8350133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2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06547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F35A9-FE58-391A-7D26-F916A958E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B0F3-5E32-1D6A-9863-6D63950D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MODEL ANALYSIS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A875A-170D-0D41-5694-F1B007F71441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4595E-8F83-24BF-539B-5265A7199C1F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  <p:pic>
        <p:nvPicPr>
          <p:cNvPr id="21" name="Picture 20" descr="A graph with a blue line&#10;&#10;AI-generated content may be incorrect.">
            <a:extLst>
              <a:ext uri="{FF2B5EF4-FFF2-40B4-BE49-F238E27FC236}">
                <a16:creationId xmlns:a16="http://schemas.microsoft.com/office/drawing/2014/main" id="{F13FD0C0-B9C1-48C6-0BEE-F384EFDE6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7" y="2669711"/>
            <a:ext cx="3657600" cy="3657600"/>
          </a:xfrm>
          <a:prstGeom prst="rect">
            <a:avLst/>
          </a:prstGeom>
        </p:spPr>
      </p:pic>
      <p:pic>
        <p:nvPicPr>
          <p:cNvPr id="23" name="Picture 22" descr="A graph of a positive rate&#10;&#10;AI-generated content may be incorrect.">
            <a:extLst>
              <a:ext uri="{FF2B5EF4-FFF2-40B4-BE49-F238E27FC236}">
                <a16:creationId xmlns:a16="http://schemas.microsoft.com/office/drawing/2014/main" id="{DDDBC99E-94F0-9EC6-7CEA-585A736FF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41" y="2669711"/>
            <a:ext cx="3657600" cy="3657600"/>
          </a:xfrm>
          <a:prstGeom prst="rect">
            <a:avLst/>
          </a:prstGeom>
        </p:spPr>
      </p:pic>
      <p:pic>
        <p:nvPicPr>
          <p:cNvPr id="25" name="Picture 24" descr="A graph of a positive rate&#10;&#10;AI-generated content may be incorrect.">
            <a:extLst>
              <a:ext uri="{FF2B5EF4-FFF2-40B4-BE49-F238E27FC236}">
                <a16:creationId xmlns:a16="http://schemas.microsoft.com/office/drawing/2014/main" id="{92B6AE79-B97A-6153-161C-DCE1BFD1A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35" y="2669711"/>
            <a:ext cx="3657600" cy="3657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AD24EF-F214-CACD-A7D4-461D50724E3D}"/>
              </a:ext>
            </a:extLst>
          </p:cNvPr>
          <p:cNvSpPr txBox="1"/>
          <p:nvPr/>
        </p:nvSpPr>
        <p:spPr>
          <a:xfrm>
            <a:off x="605442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0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731A87-3403-3A04-4835-402630F298EA}"/>
              </a:ext>
            </a:extLst>
          </p:cNvPr>
          <p:cNvSpPr txBox="1"/>
          <p:nvPr/>
        </p:nvSpPr>
        <p:spPr>
          <a:xfrm>
            <a:off x="4473631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1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YOUNGER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D1A673-8657-699A-619A-BDFC8BD1BF73}"/>
              </a:ext>
            </a:extLst>
          </p:cNvPr>
          <p:cNvSpPr txBox="1"/>
          <p:nvPr/>
        </p:nvSpPr>
        <p:spPr>
          <a:xfrm>
            <a:off x="8350133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2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66232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A2290-B13E-F883-C462-F67AE3835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89A1-4C92-058B-D3CD-D8A5BF36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MODEL ANALYSIS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F3BA2E-3E2F-6031-DED6-7E7D759B2388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AC530-8532-36BA-DC7E-0458C507E24F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891D9-4D0E-24AA-DFCD-28E44F279AE2}"/>
              </a:ext>
            </a:extLst>
          </p:cNvPr>
          <p:cNvSpPr txBox="1"/>
          <p:nvPr/>
        </p:nvSpPr>
        <p:spPr>
          <a:xfrm>
            <a:off x="605442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0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CB65B-8886-6580-7A1B-E29725D2920C}"/>
              </a:ext>
            </a:extLst>
          </p:cNvPr>
          <p:cNvSpPr txBox="1"/>
          <p:nvPr/>
        </p:nvSpPr>
        <p:spPr>
          <a:xfrm>
            <a:off x="4473631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1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YOUNGER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B64A-FBDE-3A5C-78AC-6E9358E68B6B}"/>
              </a:ext>
            </a:extLst>
          </p:cNvPr>
          <p:cNvSpPr txBox="1"/>
          <p:nvPr/>
        </p:nvSpPr>
        <p:spPr>
          <a:xfrm>
            <a:off x="8350133" y="1860762"/>
            <a:ext cx="2021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EXPERIMENT 2</a:t>
            </a:r>
          </a:p>
          <a:p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VARIABLE</a:t>
            </a:r>
          </a:p>
        </p:txBody>
      </p:sp>
      <p:pic>
        <p:nvPicPr>
          <p:cNvPr id="9" name="Picture 8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0DF0B898-6546-1101-567C-0DC601F9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05" y="2835275"/>
            <a:ext cx="3657600" cy="3657600"/>
          </a:xfrm>
          <a:prstGeom prst="rect">
            <a:avLst/>
          </a:prstGeom>
        </p:spPr>
      </p:pic>
      <p:pic>
        <p:nvPicPr>
          <p:cNvPr id="11" name="Picture 10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FA4E730C-54B6-2C96-067B-CD8984E6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83" y="2835275"/>
            <a:ext cx="3657600" cy="3657600"/>
          </a:xfrm>
          <a:prstGeom prst="rect">
            <a:avLst/>
          </a:prstGeom>
        </p:spPr>
      </p:pic>
      <p:pic>
        <p:nvPicPr>
          <p:cNvPr id="13" name="Picture 12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915A5E47-F6B4-9961-61E5-3FBAD71FA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961" y="2835275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08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FC848-A7C9-2CC7-C79C-41FC32193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91FE-DCFB-2FC9-894C-DD53BCA8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ARTIFICAL INTELLIGENCE (AI) USE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735C9F-13BE-AEAC-18BB-BAD96E0F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25909"/>
              </p:ext>
            </p:extLst>
          </p:nvPr>
        </p:nvGraphicFramePr>
        <p:xfrm>
          <a:off x="838200" y="1776937"/>
          <a:ext cx="9910156" cy="4550763"/>
        </p:xfrm>
        <a:graphic>
          <a:graphicData uri="http://schemas.openxmlformats.org/drawingml/2006/table">
            <a:tbl>
              <a:tblPr/>
              <a:tblGrid>
                <a:gridCol w="2986104">
                  <a:extLst>
                    <a:ext uri="{9D8B030D-6E8A-4147-A177-3AD203B41FA5}">
                      <a16:colId xmlns:a16="http://schemas.microsoft.com/office/drawing/2014/main" val="2436281390"/>
                    </a:ext>
                  </a:extLst>
                </a:gridCol>
                <a:gridCol w="6924052">
                  <a:extLst>
                    <a:ext uri="{9D8B030D-6E8A-4147-A177-3AD203B41FA5}">
                      <a16:colId xmlns:a16="http://schemas.microsoft.com/office/drawing/2014/main" val="3072403452"/>
                    </a:ext>
                  </a:extLst>
                </a:gridCol>
              </a:tblGrid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PURPOSE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306061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Debug Errors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Quickly explore why an error is caused and how to resolve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146280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Brainstorming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Tool to facilitate exploration in thought and approaches within the scope of statistics and 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277038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Query for Methods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Discover methods quickly that will facilitate goal / application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87156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 Reference Guide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 like a book when exploring the R language and its associated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57843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Best Practices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Explore how the R community generally develops (e.g. folder structures, naming conventions,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81613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Refactoring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Leverage to discover approaches for simplifying source for clarity and readability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73307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CEF7D1E-5A15-45DA-71D6-CB821A8F06F0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65DF2-F488-C24F-E6BF-9FD114F81595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153106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9BA42-94DA-8C29-E4F4-24930FBC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AD57-CC7A-DC80-2E44-370968B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CONCLUSIONS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991FD-2E58-F654-E9F3-39FACE6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39F50-2075-BC0B-52BB-54AF688A4017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EC300-5572-3763-57D6-B6AEC1820959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385287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69A97-378E-3D2D-F6DB-E8929DA42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14C3-F930-DB49-05F3-0F85B3FDF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Loan Approval Risk Simulation for an Aging Population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DC26F-CE17-04E0-AFEC-B58B97BF9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i="1" dirty="0"/>
              <a:t>Explores how loan approval outcomes and financial risk evolve as populations age</a:t>
            </a:r>
          </a:p>
          <a:p>
            <a:pPr algn="l"/>
            <a:endParaRPr lang="en-US" sz="2000" i="1" dirty="0"/>
          </a:p>
          <a:p>
            <a:pPr algn="l"/>
            <a:r>
              <a:rPr lang="en-US" sz="2000" i="1" dirty="0"/>
              <a:t>MIHRET TESFAYE (LEAD)</a:t>
            </a:r>
          </a:p>
          <a:p>
            <a:pPr algn="l"/>
            <a:r>
              <a:rPr lang="en-US" sz="2000" i="1" dirty="0"/>
              <a:t>JOSHUA DAVIS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BC19C3-4EB2-49F5-9EDB-58DC535DE5B1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5C426-22BE-0B5A-D66C-68E429314AE2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3816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E90CA-1FF4-C24D-AAFB-986844BAB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F58D-1B40-B897-C5C3-88D7758B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PROBLEM &amp; QUESTION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49C62-CEA6-2346-1FCA-4EAEBC91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How will loan approval outcomes and financial risk evolve as populations age?</a:t>
            </a:r>
          </a:p>
          <a:p>
            <a:pPr marL="857250" indent="-231775"/>
            <a:r>
              <a:rPr lang="en-US" sz="2400" i="1" dirty="0"/>
              <a:t>Focusing on individuals aged 50 to 70</a:t>
            </a:r>
          </a:p>
          <a:p>
            <a:pPr marL="857250" indent="-231775"/>
            <a:r>
              <a:rPr lang="en-US" sz="2400" i="1" dirty="0"/>
              <a:t>Can you compare the simulation against actual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B94FB1-5E42-65F0-3BCC-CD1E801438FB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FB83C-4DA4-F2FE-0D17-8BB30C2B972E}"/>
              </a:ext>
            </a:extLst>
          </p:cNvPr>
          <p:cNvSpPr txBox="1"/>
          <p:nvPr/>
        </p:nvSpPr>
        <p:spPr>
          <a:xfrm>
            <a:off x="11226338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6373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02D55-3390-F153-9420-69FF12520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41E4-8491-29CA-48B2-23F194AF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LOAN APPROVAL MODEL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5F3AA-2A4E-53E2-7A2A-CB326909A706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41F78-7057-41F3-A796-21DCDCA6E470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285F5-108F-C31F-7993-57CBCEA5190A}"/>
              </a:ext>
            </a:extLst>
          </p:cNvPr>
          <p:cNvSpPr txBox="1"/>
          <p:nvPr/>
        </p:nvSpPr>
        <p:spPr>
          <a:xfrm>
            <a:off x="915752" y="2093625"/>
            <a:ext cx="25578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MIHRET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8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46831-0CD0-8A38-77A1-72D9F0CE1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4228-FBF9-2D24-7843-FDE4E682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STATISTICAL FRAMEWORK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F3EC9-D7A1-C68D-FB68-D6F082BD058F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E507B-BA76-ABA6-CF71-E95D76C250C1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0CEB8-543A-A63E-E8B2-D1A70166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602" y="1891478"/>
            <a:ext cx="9705860" cy="4486275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Target Population: Ages 50–70 (Uniform distribution)</a:t>
            </a:r>
          </a:p>
          <a:p>
            <a:pPr lvl="0"/>
            <a:r>
              <a:rPr lang="en-US" sz="2000" dirty="0"/>
              <a:t>Key Variables: Age, Income (Normal), Credit Score (Normal), Health Status (Categorical)</a:t>
            </a:r>
          </a:p>
          <a:p>
            <a:pPr lvl="0"/>
            <a:r>
              <a:rPr lang="en-US" sz="2000" dirty="0"/>
              <a:t>Loan Approval: Bayesian logistic regression model</a:t>
            </a:r>
          </a:p>
          <a:p>
            <a:pPr lvl="0"/>
            <a:r>
              <a:rPr lang="en-US" sz="2000" dirty="0"/>
              <a:t>Simulation Method: Monte Carlo simulation with 10,000 synthetic individuals and repeated runs for variability</a:t>
            </a:r>
          </a:p>
          <a:p>
            <a:pPr lvl="0"/>
            <a:r>
              <a:rPr lang="en-US" sz="2000" dirty="0"/>
              <a:t>Outputs: Approval probabilities and financial risk trends by age</a:t>
            </a:r>
          </a:p>
          <a:p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8861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F3163-B235-840E-F11C-DF8C45970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DBDF-392B-8C69-F48A-FCBE8713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IMPLIMENTATION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97B95-81E9-3398-EEB4-A61A244A49F1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79F29-003D-DFE4-4B08-5A4EBF70051D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FF068-88A8-1E5E-8478-CD5CC21048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1427"/>
          <a:stretch>
            <a:fillRect/>
          </a:stretch>
        </p:blipFill>
        <p:spPr>
          <a:xfrm>
            <a:off x="1052366" y="1690688"/>
            <a:ext cx="3818891" cy="898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44C751-9951-7BD3-0A3C-C9044E7B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297"/>
          <a:stretch>
            <a:fillRect/>
          </a:stretch>
        </p:blipFill>
        <p:spPr>
          <a:xfrm>
            <a:off x="1052366" y="2697356"/>
            <a:ext cx="3818891" cy="3420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529B9-1112-FBEE-0016-AE857159264D}"/>
              </a:ext>
            </a:extLst>
          </p:cNvPr>
          <p:cNvSpPr txBox="1"/>
          <p:nvPr/>
        </p:nvSpPr>
        <p:spPr>
          <a:xfrm>
            <a:off x="6941133" y="2064131"/>
            <a:ext cx="3142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GENERATOR</a:t>
            </a:r>
          </a:p>
          <a:p>
            <a:r>
              <a:rPr lang="en-US" dirty="0"/>
              <a:t>LOAN APPROVER SIMULATOR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D15C2-2942-F97F-7213-9B3B1FB9B4E7}"/>
              </a:ext>
            </a:extLst>
          </p:cNvPr>
          <p:cNvSpPr txBox="1"/>
          <p:nvPr/>
        </p:nvSpPr>
        <p:spPr>
          <a:xfrm>
            <a:off x="6941133" y="3244334"/>
            <a:ext cx="537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TO GENERATE PLOTS AND CHARTS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7D24C-2FCA-063C-8D2C-B0A356233031}"/>
              </a:ext>
            </a:extLst>
          </p:cNvPr>
          <p:cNvSpPr txBox="1"/>
          <p:nvPr/>
        </p:nvSpPr>
        <p:spPr>
          <a:xfrm>
            <a:off x="6941133" y="4223085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PLOTS &amp; CHARTS FOR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74B06-E9B2-EAAF-4F82-B5F3EA533EB4}"/>
              </a:ext>
            </a:extLst>
          </p:cNvPr>
          <p:cNvSpPr txBox="1"/>
          <p:nvPr/>
        </p:nvSpPr>
        <p:spPr>
          <a:xfrm>
            <a:off x="6941133" y="470300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 POINT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7ACAF-875C-4D8F-8A26-943BF113364F}"/>
              </a:ext>
            </a:extLst>
          </p:cNvPr>
          <p:cNvSpPr txBox="1"/>
          <p:nvPr/>
        </p:nvSpPr>
        <p:spPr>
          <a:xfrm>
            <a:off x="6941133" y="566283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EA43874-5EC4-A2BC-6DA2-6348EE5E4B86}"/>
              </a:ext>
            </a:extLst>
          </p:cNvPr>
          <p:cNvSpPr/>
          <p:nvPr/>
        </p:nvSpPr>
        <p:spPr>
          <a:xfrm rot="10800000" flipV="1">
            <a:off x="5149041" y="5786975"/>
            <a:ext cx="1151311" cy="121042"/>
          </a:xfrm>
          <a:prstGeom prst="rightArrow">
            <a:avLst/>
          </a:prstGeom>
          <a:solidFill>
            <a:srgbClr val="53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7DE2D00-FFCE-0BFA-6746-203E3C8BD811}"/>
              </a:ext>
            </a:extLst>
          </p:cNvPr>
          <p:cNvSpPr/>
          <p:nvPr/>
        </p:nvSpPr>
        <p:spPr>
          <a:xfrm rot="10800000" flipV="1">
            <a:off x="5149041" y="4827145"/>
            <a:ext cx="1151311" cy="121042"/>
          </a:xfrm>
          <a:prstGeom prst="rightArrow">
            <a:avLst/>
          </a:prstGeom>
          <a:solidFill>
            <a:srgbClr val="53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F072212-4171-2964-8F80-0CB1DF692E8A}"/>
              </a:ext>
            </a:extLst>
          </p:cNvPr>
          <p:cNvSpPr/>
          <p:nvPr/>
        </p:nvSpPr>
        <p:spPr>
          <a:xfrm rot="10800000" flipV="1">
            <a:off x="5149041" y="4347230"/>
            <a:ext cx="1151311" cy="121042"/>
          </a:xfrm>
          <a:prstGeom prst="rightArrow">
            <a:avLst/>
          </a:prstGeom>
          <a:solidFill>
            <a:srgbClr val="53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97CF985-D24F-8624-659D-DEF81175630F}"/>
              </a:ext>
            </a:extLst>
          </p:cNvPr>
          <p:cNvSpPr/>
          <p:nvPr/>
        </p:nvSpPr>
        <p:spPr>
          <a:xfrm rot="10800000" flipV="1">
            <a:off x="5149041" y="3387400"/>
            <a:ext cx="1151311" cy="121042"/>
          </a:xfrm>
          <a:prstGeom prst="rightArrow">
            <a:avLst/>
          </a:prstGeom>
          <a:solidFill>
            <a:srgbClr val="53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0A0BED0-52A1-A5A1-95F7-E5AE3778DAFA}"/>
              </a:ext>
            </a:extLst>
          </p:cNvPr>
          <p:cNvSpPr/>
          <p:nvPr/>
        </p:nvSpPr>
        <p:spPr>
          <a:xfrm rot="10800000" flipV="1">
            <a:off x="5149039" y="2338343"/>
            <a:ext cx="1151311" cy="121042"/>
          </a:xfrm>
          <a:prstGeom prst="rightArrow">
            <a:avLst/>
          </a:prstGeom>
          <a:solidFill>
            <a:srgbClr val="53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61897F-6ED0-E9F8-8B81-46B5DCB3B930}"/>
              </a:ext>
            </a:extLst>
          </p:cNvPr>
          <p:cNvSpPr txBox="1"/>
          <p:nvPr/>
        </p:nvSpPr>
        <p:spPr>
          <a:xfrm>
            <a:off x="6670964" y="4730160"/>
            <a:ext cx="339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⭐️ 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B1A96FBC-54ED-6F10-850E-EEBAE0EF0647}"/>
              </a:ext>
            </a:extLst>
          </p:cNvPr>
          <p:cNvSpPr/>
          <p:nvPr/>
        </p:nvSpPr>
        <p:spPr>
          <a:xfrm rot="10800000">
            <a:off x="4967894" y="2199465"/>
            <a:ext cx="1513599" cy="375666"/>
          </a:xfrm>
          <a:prstGeom prst="rightArrow">
            <a:avLst/>
          </a:prstGeom>
          <a:solidFill>
            <a:srgbClr val="53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5AFAE46-4380-1133-D95B-C5F5229D8043}"/>
              </a:ext>
            </a:extLst>
          </p:cNvPr>
          <p:cNvSpPr/>
          <p:nvPr/>
        </p:nvSpPr>
        <p:spPr>
          <a:xfrm rot="10800000">
            <a:off x="4967894" y="3244334"/>
            <a:ext cx="1513599" cy="375666"/>
          </a:xfrm>
          <a:prstGeom prst="rightArrow">
            <a:avLst/>
          </a:prstGeom>
          <a:solidFill>
            <a:srgbClr val="53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C9BDBD8-467E-D0E8-4357-5BC09B3DD187}"/>
              </a:ext>
            </a:extLst>
          </p:cNvPr>
          <p:cNvSpPr/>
          <p:nvPr/>
        </p:nvSpPr>
        <p:spPr>
          <a:xfrm rot="10800000">
            <a:off x="4967894" y="4192648"/>
            <a:ext cx="1513599" cy="375666"/>
          </a:xfrm>
          <a:prstGeom prst="rightArrow">
            <a:avLst/>
          </a:prstGeom>
          <a:solidFill>
            <a:srgbClr val="53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671DA172-6AD6-B030-CA50-6650F124CB7E}"/>
              </a:ext>
            </a:extLst>
          </p:cNvPr>
          <p:cNvSpPr/>
          <p:nvPr/>
        </p:nvSpPr>
        <p:spPr>
          <a:xfrm rot="10800000">
            <a:off x="4967894" y="4696666"/>
            <a:ext cx="1513599" cy="375666"/>
          </a:xfrm>
          <a:prstGeom prst="rightArrow">
            <a:avLst/>
          </a:prstGeom>
          <a:solidFill>
            <a:srgbClr val="53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2F37FDD-9802-ADA2-A803-895AC19EA909}"/>
              </a:ext>
            </a:extLst>
          </p:cNvPr>
          <p:cNvSpPr/>
          <p:nvPr/>
        </p:nvSpPr>
        <p:spPr>
          <a:xfrm rot="10800000">
            <a:off x="4967894" y="5644981"/>
            <a:ext cx="1513599" cy="375666"/>
          </a:xfrm>
          <a:prstGeom prst="rightArrow">
            <a:avLst/>
          </a:prstGeom>
          <a:solidFill>
            <a:srgbClr val="53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2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FA437-82F9-CBF4-A276-407948288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5B81-54E4-442B-52DA-C9F7DE62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IMPLIMENTATION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6D708-D3A8-848C-953A-2D677F339A6D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F03AB-1257-86FE-19CE-6B0F3494FBB7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3382B9-8DEA-97F9-ED49-FDE97865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09" y="3071361"/>
            <a:ext cx="1048790" cy="1310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D9E976-F703-9F06-0679-E6D3EF51D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483" y="1590664"/>
            <a:ext cx="1287087" cy="11007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DD0C1D-D5CF-0343-146E-71373966D915}"/>
              </a:ext>
            </a:extLst>
          </p:cNvPr>
          <p:cNvSpPr txBox="1"/>
          <p:nvPr/>
        </p:nvSpPr>
        <p:spPr>
          <a:xfrm>
            <a:off x="1400867" y="4134179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main.R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65873-A9D3-BB8E-C7C2-73F5EBD29DC5}"/>
              </a:ext>
            </a:extLst>
          </p:cNvPr>
          <p:cNvSpPr txBox="1"/>
          <p:nvPr/>
        </p:nvSpPr>
        <p:spPr>
          <a:xfrm>
            <a:off x="1833824" y="3660311"/>
            <a:ext cx="339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⭐️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F85DEF-7B35-A9D5-F084-65547A619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59" y="1591722"/>
            <a:ext cx="1048790" cy="1310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46AD00-E89A-7513-E3CD-7B958517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59" y="3101639"/>
            <a:ext cx="1048790" cy="13109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CE8C94-B0E8-12F7-D85F-51C5F0340DD1}"/>
              </a:ext>
            </a:extLst>
          </p:cNvPr>
          <p:cNvSpPr txBox="1"/>
          <p:nvPr/>
        </p:nvSpPr>
        <p:spPr>
          <a:xfrm>
            <a:off x="4108219" y="4137688"/>
            <a:ext cx="32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monte_carlo_simulation.R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3A6F12-5D4E-5A40-A0EF-CEAD076902C4}"/>
              </a:ext>
            </a:extLst>
          </p:cNvPr>
          <p:cNvSpPr txBox="1"/>
          <p:nvPr/>
        </p:nvSpPr>
        <p:spPr>
          <a:xfrm>
            <a:off x="4057651" y="2637914"/>
            <a:ext cx="32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setup.R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EC1A38-AE79-A530-328F-9D87F2BB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59" y="4611556"/>
            <a:ext cx="1048790" cy="13109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69D4DC-086F-8327-EC61-46E9017F1A46}"/>
              </a:ext>
            </a:extLst>
          </p:cNvPr>
          <p:cNvSpPr txBox="1"/>
          <p:nvPr/>
        </p:nvSpPr>
        <p:spPr>
          <a:xfrm>
            <a:off x="4057651" y="5737878"/>
            <a:ext cx="32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output_analysis.R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4B187A-5CEE-A4B1-F60B-A4E28B4BA6A7}"/>
              </a:ext>
            </a:extLst>
          </p:cNvPr>
          <p:cNvSpPr txBox="1"/>
          <p:nvPr/>
        </p:nvSpPr>
        <p:spPr>
          <a:xfrm>
            <a:off x="8186654" y="2474080"/>
            <a:ext cx="32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output.R</a:t>
            </a:r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A63772A1-C797-B0CA-1C05-0C3633E20DBA}"/>
              </a:ext>
            </a:extLst>
          </p:cNvPr>
          <p:cNvSpPr/>
          <p:nvPr/>
        </p:nvSpPr>
        <p:spPr>
          <a:xfrm flipV="1">
            <a:off x="2689982" y="3613329"/>
            <a:ext cx="2353418" cy="375666"/>
          </a:xfrm>
          <a:prstGeom prst="rightArrow">
            <a:avLst/>
          </a:prstGeom>
          <a:solidFill>
            <a:srgbClr val="53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7B5FE37-B75F-E687-BDD5-96E806D9DCDA}"/>
              </a:ext>
            </a:extLst>
          </p:cNvPr>
          <p:cNvSpPr/>
          <p:nvPr/>
        </p:nvSpPr>
        <p:spPr>
          <a:xfrm rot="1156573" flipV="1">
            <a:off x="2612620" y="4587589"/>
            <a:ext cx="2353418" cy="375666"/>
          </a:xfrm>
          <a:prstGeom prst="rightArrow">
            <a:avLst/>
          </a:prstGeom>
          <a:solidFill>
            <a:srgbClr val="53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A53E8D0-B9AD-EB3D-564D-02ED5374A867}"/>
              </a:ext>
            </a:extLst>
          </p:cNvPr>
          <p:cNvSpPr/>
          <p:nvPr/>
        </p:nvSpPr>
        <p:spPr>
          <a:xfrm rot="20443427">
            <a:off x="2565538" y="2587824"/>
            <a:ext cx="2353418" cy="375666"/>
          </a:xfrm>
          <a:prstGeom prst="rightArrow">
            <a:avLst/>
          </a:prstGeom>
          <a:solidFill>
            <a:srgbClr val="53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6F489DD-8192-1745-1F18-B41D92FF3301}"/>
              </a:ext>
            </a:extLst>
          </p:cNvPr>
          <p:cNvSpPr/>
          <p:nvPr/>
        </p:nvSpPr>
        <p:spPr>
          <a:xfrm flipV="1">
            <a:off x="6438112" y="1939794"/>
            <a:ext cx="2607522" cy="375666"/>
          </a:xfrm>
          <a:prstGeom prst="rightArrow">
            <a:avLst/>
          </a:prstGeom>
          <a:solidFill>
            <a:srgbClr val="53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-Turn Arrow 30">
            <a:extLst>
              <a:ext uri="{FF2B5EF4-FFF2-40B4-BE49-F238E27FC236}">
                <a16:creationId xmlns:a16="http://schemas.microsoft.com/office/drawing/2014/main" id="{02611323-7819-90AA-115C-22B138D09D74}"/>
              </a:ext>
            </a:extLst>
          </p:cNvPr>
          <p:cNvSpPr/>
          <p:nvPr/>
        </p:nvSpPr>
        <p:spPr>
          <a:xfrm rot="5400000">
            <a:off x="5370003" y="3383569"/>
            <a:ext cx="3187872" cy="1051654"/>
          </a:xfrm>
          <a:prstGeom prst="uturnArrow">
            <a:avLst>
              <a:gd name="adj1" fmla="val 18137"/>
              <a:gd name="adj2" fmla="val 20257"/>
              <a:gd name="adj3" fmla="val 18676"/>
              <a:gd name="adj4" fmla="val 43750"/>
              <a:gd name="adj5" fmla="val 92390"/>
            </a:avLst>
          </a:prstGeom>
          <a:solidFill>
            <a:srgbClr val="53A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6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2AE76-E020-0464-276A-7C7A418AF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00CE-67BD-0CA8-2A09-1E184E9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MONTE CARLO SIMULATION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E795D0-2CBC-33C0-9C41-5FBA1D11A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595"/>
              </p:ext>
            </p:extLst>
          </p:nvPr>
        </p:nvGraphicFramePr>
        <p:xfrm>
          <a:off x="838200" y="1776937"/>
          <a:ext cx="9910156" cy="3900654"/>
        </p:xfrm>
        <a:graphic>
          <a:graphicData uri="http://schemas.openxmlformats.org/drawingml/2006/table">
            <a:tbl>
              <a:tblPr/>
              <a:tblGrid>
                <a:gridCol w="3442855">
                  <a:extLst>
                    <a:ext uri="{9D8B030D-6E8A-4147-A177-3AD203B41FA5}">
                      <a16:colId xmlns:a16="http://schemas.microsoft.com/office/drawing/2014/main" val="2436281390"/>
                    </a:ext>
                  </a:extLst>
                </a:gridCol>
                <a:gridCol w="6467301">
                  <a:extLst>
                    <a:ext uri="{9D8B030D-6E8A-4147-A177-3AD203B41FA5}">
                      <a16:colId xmlns:a16="http://schemas.microsoft.com/office/drawing/2014/main" val="3072403452"/>
                    </a:ext>
                  </a:extLst>
                </a:gridCol>
              </a:tblGrid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PURPOSE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306061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Quantify risk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Explore approval variability under different conditions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146280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Test policies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Evaluate rule changes before implementing them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87156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Analyze fairness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Detect disparities by subgroup (age, health,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57843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Support compliance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Useful for ethics reviews or audits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053680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Forecast outcomes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Predict approval rates, default, or profitability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15409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6822F24-8094-8FA3-F34F-06B513FB8F4A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E2AEB-CAD3-86AC-C548-AA9954C26201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28019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6BEDC-79FB-A1EA-A84B-C23DF43F5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9B2F-46A7-8A32-C676-E84364D9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MONTE CARLO SIMULATION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B69E2-51AB-2D31-2E3D-016AF5AEFF4B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F3476-0B67-A712-26BF-22671694EAE6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SIM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1F324-DEA9-6792-7275-5D3377864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0010"/>
            <a:ext cx="4694614" cy="5366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65133F-BF9C-91A6-F579-9D7BFB3F9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35" y="1333260"/>
            <a:ext cx="4699089" cy="36294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61F25B-9ACD-E60E-93BD-6E784F5F6DE5}"/>
              </a:ext>
            </a:extLst>
          </p:cNvPr>
          <p:cNvSpPr/>
          <p:nvPr/>
        </p:nvSpPr>
        <p:spPr>
          <a:xfrm>
            <a:off x="1188720" y="3640975"/>
            <a:ext cx="2219498" cy="103909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5A1F9-F0F4-00B1-CCAE-BD56C27E4E86}"/>
              </a:ext>
            </a:extLst>
          </p:cNvPr>
          <p:cNvSpPr/>
          <p:nvPr/>
        </p:nvSpPr>
        <p:spPr>
          <a:xfrm>
            <a:off x="6207182" y="1845425"/>
            <a:ext cx="3701587" cy="9617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6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375FB-EE1E-16BA-E5AB-27C2BEBF2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6B2D-9EB7-738A-27C5-10BB69BA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EXPERIMENTATIONS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E8596-DC3B-9E83-5152-1F4F4047E7F5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8052C-4125-2AAA-1128-0A02CB5D0568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SIM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29894-31BF-DC28-D0B0-3A2BEEE9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02"/>
          <a:stretch>
            <a:fillRect/>
          </a:stretch>
        </p:blipFill>
        <p:spPr>
          <a:xfrm>
            <a:off x="954578" y="1369043"/>
            <a:ext cx="5257800" cy="5123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18ECD1-A5F4-8C60-CC0B-17B112F8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16" y="2459948"/>
            <a:ext cx="5213465" cy="40676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CE6EB3-7F62-0699-9A9F-B5CF71395DE9}"/>
              </a:ext>
            </a:extLst>
          </p:cNvPr>
          <p:cNvSpPr/>
          <p:nvPr/>
        </p:nvSpPr>
        <p:spPr>
          <a:xfrm>
            <a:off x="954577" y="3958778"/>
            <a:ext cx="2860965" cy="53840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0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464</Words>
  <Application>Microsoft Macintosh PowerPoint</Application>
  <PresentationFormat>Widescreen</PresentationFormat>
  <Paragraphs>144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Loan Approval Risk Simulation for an Aging Population </vt:lpstr>
      <vt:lpstr>PROBLEM &amp; QUESTION</vt:lpstr>
      <vt:lpstr>LOAN APPROVAL MODEL</vt:lpstr>
      <vt:lpstr>STATISTICAL FRAMEWORK</vt:lpstr>
      <vt:lpstr>IMPLIMENTATION</vt:lpstr>
      <vt:lpstr>IMPLIMENTATION</vt:lpstr>
      <vt:lpstr>MONTE CARLO SIMULATION</vt:lpstr>
      <vt:lpstr>MONTE CARLO SIMULATION</vt:lpstr>
      <vt:lpstr>EXPERIMENTATIONS</vt:lpstr>
      <vt:lpstr>EXPERIMENTATIONS</vt:lpstr>
      <vt:lpstr>POPULATION DISTRIBUTION (AGE)</vt:lpstr>
      <vt:lpstr>POPULATION DISTRIBUTION (INCOME)</vt:lpstr>
      <vt:lpstr>POPULATION DISTRIBUTION (CREDIT)</vt:lpstr>
      <vt:lpstr>POPULATION DISTRIBUTION (HEALTH)</vt:lpstr>
      <vt:lpstr>MODEL ANALYSIS</vt:lpstr>
      <vt:lpstr>MODEL ANALYSIS</vt:lpstr>
      <vt:lpstr>ARTIFICAL INTELLIGENCE (AI) USE</vt:lpstr>
      <vt:lpstr>CONCLUSIONS</vt:lpstr>
      <vt:lpstr>Loan Approval Risk Simulation for an Aging Population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Davis</dc:creator>
  <cp:lastModifiedBy>Joshua Davis</cp:lastModifiedBy>
  <cp:revision>12</cp:revision>
  <dcterms:created xsi:type="dcterms:W3CDTF">2025-07-13T17:27:25Z</dcterms:created>
  <dcterms:modified xsi:type="dcterms:W3CDTF">2025-07-17T04:26:20Z</dcterms:modified>
</cp:coreProperties>
</file>