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5" r:id="rId5"/>
    <p:sldId id="259" r:id="rId6"/>
    <p:sldId id="268" r:id="rId7"/>
    <p:sldId id="263" r:id="rId8"/>
    <p:sldId id="264" r:id="rId9"/>
    <p:sldId id="260" r:id="rId10"/>
    <p:sldId id="266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7"/>
    <p:restoredTop sz="94632"/>
  </p:normalViewPr>
  <p:slideViewPr>
    <p:cSldViewPr snapToGrid="0">
      <p:cViewPr varScale="1">
        <p:scale>
          <a:sx n="154" d="100"/>
          <a:sy n="154" d="100"/>
        </p:scale>
        <p:origin x="3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DA72-2A5C-8248-0708-B42FFA95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4501F-E6B8-C31A-6434-688382095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44D45-4539-60E2-19B9-1BE31E27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C8E54-6F7E-4884-FED1-6CC202D8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95793-84F2-A96E-E3F9-3A346D95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4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DBA3-8433-2A36-A177-CB9A8140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726E5-3DC4-7B88-04FD-D507211D9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80C0A-96E3-3556-B5A1-928504E9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D0699-83E6-4459-0B35-DB3A6820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C5C75-53B5-1730-8440-E960391F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F7F68-C4CD-A20E-BC11-BA34198B5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60BC2-177A-5DF6-3561-B21077059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0D49C-DCC3-0B40-4A13-BB7C0077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D6301-EF3C-3140-4C4A-0D71FB43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3C324-9FD6-4A60-782B-56867C83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1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BBE5-DE7B-95F8-738D-6D6AABCD8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D7E6B-E0B1-4489-EA67-97989E6C8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DE04D-3973-BCD1-C3F9-2975DE93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B6066-5C4E-47DF-82CC-4005E4F2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5029A-3DD6-A08E-7F54-FB325AD2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87D1-EF06-302C-6430-3457058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065DC-0F5E-79E5-1C50-C484B040C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502BF-3527-6349-FA00-41F9AC28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85EBB-321E-4DE6-F089-DD03F390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FDAF0-38A4-81FA-C8C3-45C698C8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1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41AB-8B25-2589-1A00-A87A14FC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6977-A402-FFCB-2BF7-529BE5708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D7F5E-8B4C-18BD-E06E-B924C37E0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63E1E-18D5-C1FA-1648-7746E2C9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DDB6F-B4F1-5772-FECC-8D6ECAC0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3314F-5F17-7529-8654-02068A9A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2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3141-429C-F98A-17E6-83FF6AABF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20F12-F139-9194-B7CF-399A5EA16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5A3B9-FF36-3241-9A6C-52DA19564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0761A-5DBE-235D-12E0-538152ECE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94B586-F166-88C2-F6F7-2C7853D67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43C7B3-A3D3-B116-CC74-ECFE5CFB6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7B9B75-B74B-E41A-D2ED-BC005435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C24DF-0D9F-56B7-F3EE-C2CC79E1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BA5C-8E5B-7308-C611-0DCEC580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DB98B-26BB-1D5F-4364-1745F977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6ACBD-2A89-1367-9AE8-C691FDE8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39A2E-B4AB-50E7-15A1-71440771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6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D41C28-5AAB-B47B-E055-48F155EF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7E2CD-00AC-BBE3-8095-EBD775330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70317-C5F5-3D8F-99EA-CFCAFB77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516F2-0328-21AB-52F4-97A1E1F8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DF2AE-3420-9FEF-015C-73D7ACF9D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41E7D-633C-78BB-6F13-A5334D99F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7DB2A-67A3-0BB5-1521-10D3AB67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9325B-38EF-6711-E166-60BE2A51B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C7FAB-09CF-3AA3-4FC9-EDD12E95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3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7458-2706-8824-95F0-8F4437E72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4F05BB-6F7D-0A72-546C-B8CC3431D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CF13-6DD5-310A-8FBE-C1CAA51D5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2F9D9-547E-3478-B586-74F9837C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51851-51A4-F99B-EAC3-1813EF8A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124C3-A3E9-E34D-82DB-7AC26F18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7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916355-3B61-131B-A2DE-F1DC8DC6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193C8-D16B-58D8-F691-EB22C6C4B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88885-43B4-D14D-5BE0-CDB128422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9C18C3-3906-6C42-A7D7-F818A643B30A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D1EBE-2893-5242-BAAA-C5E2C6495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71C15-9B81-EF7E-8D92-08FBC8D21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3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FCF4-3C55-991B-1F83-2EC4B279A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Loan Approval Risk Simulation for an Aging Population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33B9F-7421-8312-487B-D94F6A2777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i="1" dirty="0"/>
              <a:t>Explores how loan approval outcomes and financial risk evolve as populations age</a:t>
            </a:r>
          </a:p>
          <a:p>
            <a:pPr algn="l"/>
            <a:endParaRPr lang="en-US" sz="2000" i="1" dirty="0"/>
          </a:p>
          <a:p>
            <a:pPr algn="l"/>
            <a:r>
              <a:rPr lang="en-US" sz="2000" i="1" dirty="0"/>
              <a:t>MIHRET TESFAYE (LEAD)</a:t>
            </a:r>
          </a:p>
          <a:p>
            <a:pPr algn="l"/>
            <a:r>
              <a:rPr lang="en-US" sz="2000" i="1" dirty="0"/>
              <a:t>JOSHUA DAVIS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8C5EB-4CB1-E99E-0AE4-259AA97B86D3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D4B3F5-D8B9-77C9-BC19-30D1EF7DFBB1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752006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FC848-A7C9-2CC7-C79C-41FC32193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91FE-DCFB-2FC9-894C-DD53BCA8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ARTIFICAL INTELLIGENCE (AI) USE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735C9F-13BE-AEAC-18BB-BAD96E0F6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425909"/>
              </p:ext>
            </p:extLst>
          </p:nvPr>
        </p:nvGraphicFramePr>
        <p:xfrm>
          <a:off x="838200" y="1776937"/>
          <a:ext cx="9910156" cy="4550763"/>
        </p:xfrm>
        <a:graphic>
          <a:graphicData uri="http://schemas.openxmlformats.org/drawingml/2006/table">
            <a:tbl>
              <a:tblPr/>
              <a:tblGrid>
                <a:gridCol w="2986104">
                  <a:extLst>
                    <a:ext uri="{9D8B030D-6E8A-4147-A177-3AD203B41FA5}">
                      <a16:colId xmlns:a16="http://schemas.microsoft.com/office/drawing/2014/main" val="2436281390"/>
                    </a:ext>
                  </a:extLst>
                </a:gridCol>
                <a:gridCol w="6924052">
                  <a:extLst>
                    <a:ext uri="{9D8B030D-6E8A-4147-A177-3AD203B41FA5}">
                      <a16:colId xmlns:a16="http://schemas.microsoft.com/office/drawing/2014/main" val="3072403452"/>
                    </a:ext>
                  </a:extLst>
                </a:gridCol>
              </a:tblGrid>
              <a:tr h="6501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PURPOSE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DESCRIPTION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306061"/>
                  </a:ext>
                </a:extLst>
              </a:tr>
              <a:tr h="6501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Debug Errors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Quickly explore why an error is caused and how to resolve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146280"/>
                  </a:ext>
                </a:extLst>
              </a:tr>
              <a:tr h="6501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Brainstorming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Tool to facilitate exploration in thought and approaches within the scope of statistics and 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277038"/>
                  </a:ext>
                </a:extLst>
              </a:tr>
              <a:tr h="6501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Query for Methods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Discover methods quickly that will facilitate goal / application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87156"/>
                  </a:ext>
                </a:extLst>
              </a:tr>
              <a:tr h="6501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R Reference Guide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Use like a book when exploring the R language and its associated libraries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457843"/>
                  </a:ext>
                </a:extLst>
              </a:tr>
              <a:tr h="6501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Best Practices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Explore how the R community generally develops (e.g. folder structures, naming conventions, etc.)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81613"/>
                  </a:ext>
                </a:extLst>
              </a:tr>
              <a:tr h="6501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Refactoring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Leverage to discover approaches for simplifying source for clarity and readability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73307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CEF7D1E-5A15-45DA-71D6-CB821A8F06F0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65DF2-F488-C24F-E6BF-9FD114F81595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INSIGHT</a:t>
            </a:r>
          </a:p>
        </p:txBody>
      </p:sp>
    </p:spTree>
    <p:extLst>
      <p:ext uri="{BB962C8B-B14F-4D97-AF65-F5344CB8AC3E}">
        <p14:creationId xmlns:p14="http://schemas.microsoft.com/office/powerpoint/2010/main" val="1531065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9BA42-94DA-8C29-E4F4-24930FBC6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AD57-CC7A-DC80-2E44-370968BAD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CONCLUSIONS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991FD-2E58-F654-E9F3-39FACE609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000" i="1" dirty="0"/>
          </a:p>
          <a:p>
            <a:pPr marL="0" indent="0" algn="l">
              <a:buNone/>
            </a:pPr>
            <a:r>
              <a:rPr lang="en-US" sz="2400" i="1" dirty="0"/>
              <a:t>??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239F50-2075-BC0B-52BB-54AF688A4017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0EC300-5572-3763-57D6-B6AEC1820959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INSIGHT</a:t>
            </a:r>
          </a:p>
        </p:txBody>
      </p:sp>
    </p:spTree>
    <p:extLst>
      <p:ext uri="{BB962C8B-B14F-4D97-AF65-F5344CB8AC3E}">
        <p14:creationId xmlns:p14="http://schemas.microsoft.com/office/powerpoint/2010/main" val="385287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69A97-378E-3D2D-F6DB-E8929DA42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14C3-F930-DB49-05F3-0F85B3FDF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Loan Approval Risk Simulation for an Aging Population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DC26F-CE17-04E0-AFEC-B58B97BF9B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i="1" dirty="0"/>
              <a:t>Explores how loan approval outcomes and financial risk evolve as populations age</a:t>
            </a:r>
          </a:p>
          <a:p>
            <a:pPr algn="l"/>
            <a:endParaRPr lang="en-US" sz="2000" i="1" dirty="0"/>
          </a:p>
          <a:p>
            <a:pPr algn="l"/>
            <a:r>
              <a:rPr lang="en-US" sz="2000" i="1" dirty="0"/>
              <a:t>MIHRET TESFAYE (LEAD)</a:t>
            </a:r>
          </a:p>
          <a:p>
            <a:pPr algn="l"/>
            <a:r>
              <a:rPr lang="en-US" sz="2000" i="1" dirty="0"/>
              <a:t>JOSHUA DAVIS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BC19C3-4EB2-49F5-9EDB-58DC535DE5B1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55C426-22BE-0B5A-D66C-68E429314AE2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63816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E90CA-1FF4-C24D-AAFB-986844BAB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F58D-1B40-B897-C5C3-88D7758B3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PROBLEM &amp; QUESTION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49C62-CEA6-2346-1FCA-4EAEBC91B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000" i="1" dirty="0"/>
          </a:p>
          <a:p>
            <a:pPr marL="0" indent="0" algn="l">
              <a:buNone/>
            </a:pPr>
            <a:r>
              <a:rPr lang="en-US" sz="2400" i="1" dirty="0"/>
              <a:t>How will loan approval outcomes and financial risk evolve as populations age?</a:t>
            </a:r>
          </a:p>
          <a:p>
            <a:pPr marL="857250" indent="-231775"/>
            <a:r>
              <a:rPr lang="en-US" sz="2400" i="1" dirty="0"/>
              <a:t>Focusing on individuals aged 50 to 70</a:t>
            </a:r>
          </a:p>
          <a:p>
            <a:pPr marL="857250" indent="-231775"/>
            <a:r>
              <a:rPr lang="en-US" sz="2400" i="1" dirty="0"/>
              <a:t>Can you compare simulation against actual data???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B94FB1-5E42-65F0-3BCC-CD1E801438FB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FB83C-4DA4-F2FE-0D17-8BB30C2B972E}"/>
              </a:ext>
            </a:extLst>
          </p:cNvPr>
          <p:cNvSpPr txBox="1"/>
          <p:nvPr/>
        </p:nvSpPr>
        <p:spPr>
          <a:xfrm>
            <a:off x="11226338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63731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6127A-C9B7-52E1-E436-96686C1B0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7782D-6FE8-C6B0-26D9-AA629AB8E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LOAN APPROVAL MODEL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CC4190-2199-4DE0-51EF-F7E28744EDA7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C1D721-967C-CF35-2EA7-0F66BC24A988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5" name="AutoShape 2" descr="Output image">
            <a:extLst>
              <a:ext uri="{FF2B5EF4-FFF2-40B4-BE49-F238E27FC236}">
                <a16:creationId xmlns:a16="http://schemas.microsoft.com/office/drawing/2014/main" id="{363F246E-CA8C-07A0-96EF-E58C52DB2B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0F40332-86C2-BDD5-36E2-A83A2FA39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585" y="1366512"/>
            <a:ext cx="8818918" cy="526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2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46831-0CD0-8A38-77A1-72D9F0CE1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94228-FBF9-2D24-7843-FDE4E682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STATISCAL FRAMEWORK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3F3EC9-D7A1-C68D-FB68-D6F082BD058F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E507B-BA76-ABA6-CF71-E95D76C250C1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0CEB8-543A-A63E-E8B2-D1A701669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2000" i="1" dirty="0"/>
          </a:p>
          <a:p>
            <a:pPr marL="0" indent="0" algn="l">
              <a:buNone/>
            </a:pPr>
            <a:r>
              <a:rPr lang="en-US" sz="2400" i="1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8861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262F5-5501-A38A-E690-31295BFEF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6941F-EEF1-67D6-A4AD-D06C259D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IMPLIMENTATION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32128C-783F-A559-9D31-877B10641071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2FD27-CEED-E268-CF90-32E476D0F15B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CODE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0B51C5-6AA1-E653-886A-E9B7042BB9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3240"/>
          <a:stretch>
            <a:fillRect/>
          </a:stretch>
        </p:blipFill>
        <p:spPr>
          <a:xfrm>
            <a:off x="838200" y="1548447"/>
            <a:ext cx="3581400" cy="815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A3F40C-EED2-4D16-0F4A-6378CBC294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553"/>
          <a:stretch>
            <a:fillRect/>
          </a:stretch>
        </p:blipFill>
        <p:spPr>
          <a:xfrm>
            <a:off x="838200" y="2363672"/>
            <a:ext cx="3581400" cy="36211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04A1EE-F553-5F45-5B43-7F001C69A0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86"/>
          <a:stretch>
            <a:fillRect/>
          </a:stretch>
        </p:blipFill>
        <p:spPr>
          <a:xfrm>
            <a:off x="5601271" y="1383903"/>
            <a:ext cx="5081970" cy="471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6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FA437-82F9-CBF4-A276-407948288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5B81-54E4-442B-52DA-C9F7DE62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IMPLIMENTATION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16D708-D3A8-848C-953A-2D677F339A6D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FF03AB-1257-86FE-19CE-6B0F3494FBB7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9ECF63F-4926-CB43-28F6-097733160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312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2000" i="1" dirty="0"/>
          </a:p>
          <a:p>
            <a:pPr marL="0" indent="0" algn="l">
              <a:buNone/>
            </a:pPr>
            <a:r>
              <a:rPr lang="en-US" sz="2400" i="1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67696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2AE76-E020-0464-276A-7C7A418AF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00CE-67BD-0CA8-2A09-1E184E97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MONTE CARLO SIMULATION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E795D0-2CBC-33C0-9C41-5FBA1D11A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118899"/>
              </p:ext>
            </p:extLst>
          </p:nvPr>
        </p:nvGraphicFramePr>
        <p:xfrm>
          <a:off x="838200" y="1776937"/>
          <a:ext cx="9910156" cy="3900654"/>
        </p:xfrm>
        <a:graphic>
          <a:graphicData uri="http://schemas.openxmlformats.org/drawingml/2006/table">
            <a:tbl>
              <a:tblPr/>
              <a:tblGrid>
                <a:gridCol w="2986104">
                  <a:extLst>
                    <a:ext uri="{9D8B030D-6E8A-4147-A177-3AD203B41FA5}">
                      <a16:colId xmlns:a16="http://schemas.microsoft.com/office/drawing/2014/main" val="2436281390"/>
                    </a:ext>
                  </a:extLst>
                </a:gridCol>
                <a:gridCol w="6924052">
                  <a:extLst>
                    <a:ext uri="{9D8B030D-6E8A-4147-A177-3AD203B41FA5}">
                      <a16:colId xmlns:a16="http://schemas.microsoft.com/office/drawing/2014/main" val="3072403452"/>
                    </a:ext>
                  </a:extLst>
                </a:gridCol>
              </a:tblGrid>
              <a:tr h="6501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PURPOSE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DESCRIPTION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306061"/>
                  </a:ext>
                </a:extLst>
              </a:tr>
              <a:tr h="6501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Quantify risk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Explore approval variability under different conditions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146280"/>
                  </a:ext>
                </a:extLst>
              </a:tr>
              <a:tr h="6501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Test policies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Evaluate rule changes before implementing them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87156"/>
                  </a:ext>
                </a:extLst>
              </a:tr>
              <a:tr h="6501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Analyze fairness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Detect disparities by subgroup (age, health, etc.)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457843"/>
                  </a:ext>
                </a:extLst>
              </a:tr>
              <a:tr h="6501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Support compliance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Useful for ethics reviews or audits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053680"/>
                  </a:ext>
                </a:extLst>
              </a:tr>
              <a:tr h="6501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Forecast outcomes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Predict approval rates, default, or profitability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15409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6822F24-8094-8FA3-F34F-06B513FB8F4A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2E2AEB-CAD3-86AC-C548-AA9954C26201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28019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841F6-745A-6365-423E-2E232C526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1D917-56A4-5D7A-393B-700318B8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EXPERIMENTATIONS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0E42A-0A66-4F30-E21D-EEAA44F4D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000" i="1" dirty="0"/>
          </a:p>
          <a:p>
            <a:pPr marL="0" indent="0" algn="l">
              <a:buNone/>
            </a:pPr>
            <a:r>
              <a:rPr lang="en-US" sz="2400" i="1" dirty="0"/>
              <a:t>??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72AB9E-E07E-947A-BE2F-1AD12AEF5AC2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C5438-A59F-38B4-6A20-C87C3E57C60D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721714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F35A9-FE58-391A-7D26-F916A958E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B0F3-5E32-1D6A-9863-6D63950D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22CFB-877C-1051-E317-43C1CE0F4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000" i="1" dirty="0"/>
          </a:p>
          <a:p>
            <a:pPr marL="0" indent="0" algn="l">
              <a:buNone/>
            </a:pPr>
            <a:r>
              <a:rPr lang="en-US" sz="2400" i="1" dirty="0"/>
              <a:t>???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9A875A-170D-0D41-5694-F1B007F71441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4595E-8F83-24BF-539B-5265A7199C1F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INSIGHT</a:t>
            </a:r>
          </a:p>
        </p:txBody>
      </p:sp>
    </p:spTree>
    <p:extLst>
      <p:ext uri="{BB962C8B-B14F-4D97-AF65-F5344CB8AC3E}">
        <p14:creationId xmlns:p14="http://schemas.microsoft.com/office/powerpoint/2010/main" val="66232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2375</TotalTime>
  <Words>263</Words>
  <Application>Microsoft Macintosh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Loan Approval Risk Simulation for an Aging Population </vt:lpstr>
      <vt:lpstr>PROBLEM &amp; QUESTION</vt:lpstr>
      <vt:lpstr>LOAN APPROVAL MODEL</vt:lpstr>
      <vt:lpstr>STATISCAL FRAMEWORK</vt:lpstr>
      <vt:lpstr>IMPLIMENTATION</vt:lpstr>
      <vt:lpstr>IMPLIMENTATION</vt:lpstr>
      <vt:lpstr>MONTE CARLO SIMULATION</vt:lpstr>
      <vt:lpstr>EXPERIMENTATIONS</vt:lpstr>
      <vt:lpstr>ANALYSIS</vt:lpstr>
      <vt:lpstr>ARTIFICAL INTELLIGENCE (AI) USE</vt:lpstr>
      <vt:lpstr>CONCLUSIONS</vt:lpstr>
      <vt:lpstr>Loan Approval Risk Simulation for an Aging Population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Davis</dc:creator>
  <cp:lastModifiedBy>Joshua Davis</cp:lastModifiedBy>
  <cp:revision>8</cp:revision>
  <dcterms:created xsi:type="dcterms:W3CDTF">2025-07-13T17:27:25Z</dcterms:created>
  <dcterms:modified xsi:type="dcterms:W3CDTF">2025-07-15T11:07:27Z</dcterms:modified>
</cp:coreProperties>
</file>