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Mulish"/>
      <p:regular r:id="rId43"/>
      <p:bold r:id="rId44"/>
      <p:italic r:id="rId45"/>
      <p:boldItalic r:id="rId46"/>
    </p:embeddedFont>
    <p:embeddedFont>
      <p:font typeface="Heebo"/>
      <p:regular r:id="rId47"/>
      <p:bold r:id="rId48"/>
    </p:embeddedFont>
    <p:embeddedFont>
      <p:font typeface="Heebo SemiBold"/>
      <p:regular r:id="rId49"/>
      <p:bold r:id="rId50"/>
    </p:embeddedFont>
    <p:embeddedFont>
      <p:font typeface="Mulish Medium"/>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6A579D-3422-4D49-85A9-42D132433EF5}">
  <a:tblStyle styleId="{AD6A579D-3422-4D49-85A9-42D132433E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Mulish-bold.fntdata"/><Relationship Id="rId43" Type="http://schemas.openxmlformats.org/officeDocument/2006/relationships/font" Target="fonts/Mulish-regular.fntdata"/><Relationship Id="rId46" Type="http://schemas.openxmlformats.org/officeDocument/2006/relationships/font" Target="fonts/Mulish-boldItalic.fntdata"/><Relationship Id="rId45" Type="http://schemas.openxmlformats.org/officeDocument/2006/relationships/font" Target="fonts/Mulish-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ebo-bold.fntdata"/><Relationship Id="rId47" Type="http://schemas.openxmlformats.org/officeDocument/2006/relationships/font" Target="fonts/Heebo-regular.fntdata"/><Relationship Id="rId49" Type="http://schemas.openxmlformats.org/officeDocument/2006/relationships/font" Target="fonts/HeeboSemiBo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ulishMedium-regular.fntdata"/><Relationship Id="rId50" Type="http://schemas.openxmlformats.org/officeDocument/2006/relationships/font" Target="fonts/HeeboSemiBold-bold.fntdata"/><Relationship Id="rId53" Type="http://schemas.openxmlformats.org/officeDocument/2006/relationships/font" Target="fonts/MulishMedium-italic.fntdata"/><Relationship Id="rId52" Type="http://schemas.openxmlformats.org/officeDocument/2006/relationships/font" Target="fonts/MulishMedium-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MulishMedium-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528a877fe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528a877fe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c948a90fa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c948a90fa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Isha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8f2c3f1bf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8f2c3f1bf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Isha </a:t>
            </a:r>
            <a:endParaRPr/>
          </a:p>
          <a:p>
            <a:pPr indent="0" lvl="0" marL="0" rtl="0" algn="l">
              <a:spcBef>
                <a:spcPts val="0"/>
              </a:spcBef>
              <a:spcAft>
                <a:spcPts val="0"/>
              </a:spcAft>
              <a:buNone/>
            </a:pPr>
            <a:r>
              <a:rPr lang="en"/>
              <a:t>On April 2, 2024 Federal Communications Commission Updates Congress on Impact of Imminent End of ACP → States that ACP is on the brink of shutting down due to lack of funding, program is the largest broadband affordability effort in Nation’s history (More than 23 million households </a:t>
            </a:r>
            <a:r>
              <a:rPr lang="en"/>
              <a:t>nationwide</a:t>
            </a:r>
            <a:r>
              <a:rPr lang="en"/>
              <a:t> rely on ACP)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Demonstrates M&amp;T’s </a:t>
            </a:r>
            <a:r>
              <a:rPr lang="en"/>
              <a:t>commitment</a:t>
            </a:r>
            <a:r>
              <a:rPr lang="en"/>
              <a:t> to working toward alleviating the digital divide → Positions M&amp;T as a collaborative partner w/ the government in achieving shared goals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c948a90f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c948a90f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Isha </a:t>
            </a:r>
            <a:endParaRPr/>
          </a:p>
          <a:p>
            <a:pPr indent="0" lvl="0" marL="0" rtl="0" algn="l">
              <a:spcBef>
                <a:spcPts val="0"/>
              </a:spcBef>
              <a:spcAft>
                <a:spcPts val="0"/>
              </a:spcAft>
              <a:buClr>
                <a:schemeClr val="dk1"/>
              </a:buClr>
              <a:buSzPts val="1100"/>
              <a:buFont typeface="Arial"/>
              <a:buNone/>
            </a:pPr>
            <a:r>
              <a:rPr lang="en"/>
              <a:t>Account linking: "SecureBalance" - SecureBalance is a feature that automatically links your checking account to another account, such as a savings account or a credit card. In case your checking account balance falls below a certain threshold, SecureBalance transfers funds from the linked account to cover overdrafts. This helps LMI individuals avoid costly overdraft fees and maintain financial stability, ensuring that essential transactions are not declined due to insufficient funds.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Overdraft line of credit: "SafetyNet Reserve" - SafetyNet Reserve provides a line of credit tied to your checking account to cover overdrafts. In situations where your account balance is insufficient to cover a transaction, SafetyNet Reserve automatically advances funds, preventing declined transactions and potential fees. This product offers peace of mind to LMI individuals, protecting them from financial setbacks and empowering them to manage their finances more effectively.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Low-fee debit or stored-value card: "SmartSpend Card" - The SmartSpend Card is a debit or stored-value card with minimal fees designed for LMI individuals. It helps them control their spending by declining transactions that exceed the available balance, thus preventing overdrafts and unnecessary fees. The SmartSpend Card promotes responsible financial management and ensures that individuals stay within their budget, avoiding debt accumulation and financial strain.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Direct Deposit: "QuickPay Access" - QuickPay Access enables LMI individuals to receive their income directly into their checking accounts through direct deposit. By eliminating the need for paper checks or cashing services, QuickPay Access ensures timely access to funds and facilitates financial transactions. This product offers convenience and accessibility, enabling individuals to manage their finances more efficiently and securely.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Workplace banking programs: "EarnEdge Benefits" - EarnEdge Benefits is a workplace banking program that incentivizes employees to use direct deposit by offering special pricing or waivers on banking services. By making banking more affordable and accessible, EarnEdge Benefits encourages financial inclusion among the workforce, empowering LMI individuals to establish mainstream banking relationships and access essential financial services.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Tax-preparation services: "TaxSmart Account Setup" - TaxSmart Account Setup facilitates access to financial services by helping LMI individuals open new accounts for direct deposit of tax refunds. By ensuring timely access to funds and promoting mainstream banking relationships, TaxSmart Account Setup empowers individuals to manage their finances more effectively and achieve greater financial stability. This product simplifies the process of setting up accounts and encourages individuals to utilize direct deposit for their tax refunds, thereby enhancing financial inclusion and accessibility.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Rewards programs linked to savings: "SaveRewards Initiative" - SaveRewards Initiative encourages saving through rewards programs that link savings accounts to everyday spending. By rounding up debit card purchases and transferring the difference to a savings account, SaveRewards Initiative incentivizes individuals to build emergency funds and long-term savings. This initiative promotes financial security and asset accumulation among LMI individuals, fostering a culture of saving and wealth building.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Affordable small-dollar lending programs: "FlexFund Solutions" - FlexFund Solutions offers reasonably priced small loans with streamlined underwriting for emergency needs. By providing access to affordable credit at rates below 36 percent APR, FlexFund Solutions helps LMI individuals address immediate financial challenges without resorting to high-cost payday loans or predatory lending practices. This program promotes financial well-being and stability by offering safe and accessible credit options to underserved communities.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8f2c3f1b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8f2c3f1b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Isha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Needs to be cost effective for the administrators and time effective for the participants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c948a90fa1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c948a90fa1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Sydney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528a877fe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528a877fe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Sydney to Johnny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c8faec0e0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c8faec0e0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a:p>
            <a:pPr indent="-298450" lvl="0" marL="457200" rtl="0" algn="l">
              <a:spcBef>
                <a:spcPts val="0"/>
              </a:spcBef>
              <a:spcAft>
                <a:spcPts val="0"/>
              </a:spcAft>
              <a:buSzPts val="1100"/>
              <a:buAutoNum type="arabicParenR"/>
            </a:pPr>
            <a:r>
              <a:rPr lang="en"/>
              <a:t>Aligns with their commitment to address inequities and increase lending in these areas</a:t>
            </a:r>
            <a:endParaRPr/>
          </a:p>
          <a:p>
            <a:pPr indent="-298450" lvl="0" marL="457200" rtl="0" algn="l">
              <a:spcBef>
                <a:spcPts val="0"/>
              </a:spcBef>
              <a:spcAft>
                <a:spcPts val="0"/>
              </a:spcAft>
              <a:buSzPts val="1100"/>
              <a:buAutoNum type="arabicParenR"/>
            </a:pPr>
            <a:r>
              <a:rPr lang="en"/>
              <a:t>Program can ensure qualified borrowers are prepared to access the $23 billion allocated for loans</a:t>
            </a:r>
            <a:endParaRPr/>
          </a:p>
          <a:p>
            <a:pPr indent="-298450" lvl="0" marL="457200" rtl="0" algn="l">
              <a:spcBef>
                <a:spcPts val="0"/>
              </a:spcBef>
              <a:spcAft>
                <a:spcPts val="0"/>
              </a:spcAft>
              <a:buSzPts val="1100"/>
              <a:buAutoNum type="arabicParenR"/>
            </a:pPr>
            <a:r>
              <a:rPr lang="en"/>
              <a:t>Use the program to gather data on the needs and challenges faced by LMI communities → Then use the data to inform the development of targeted loan products and financial services under the Community Growth Plan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Johnny → Sydney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c92cd03040_7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c92cd03040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333333"/>
                </a:solidFill>
                <a:highlight>
                  <a:schemeClr val="lt1"/>
                </a:highlight>
                <a:latin typeface="Mulish"/>
                <a:ea typeface="Mulish"/>
                <a:cs typeface="Mulish"/>
                <a:sym typeface="Mulish"/>
              </a:rPr>
              <a:t>Sydney</a:t>
            </a:r>
            <a:endParaRPr sz="1600">
              <a:solidFill>
                <a:srgbClr val="333333"/>
              </a:solidFill>
              <a:highlight>
                <a:schemeClr val="lt1"/>
              </a:highlight>
              <a:latin typeface="Mulish"/>
              <a:ea typeface="Mulish"/>
              <a:cs typeface="Mulish"/>
              <a:sym typeface="Mulish"/>
            </a:endParaRPr>
          </a:p>
          <a:p>
            <a:pPr indent="-330200" lvl="0" marL="457200" rtl="0" algn="l">
              <a:lnSpc>
                <a:spcPct val="115000"/>
              </a:lnSpc>
              <a:spcBef>
                <a:spcPts val="800"/>
              </a:spcBef>
              <a:spcAft>
                <a:spcPts val="0"/>
              </a:spcAft>
              <a:buClr>
                <a:schemeClr val="dk1"/>
              </a:buClr>
              <a:buSzPts val="1600"/>
              <a:buFont typeface="Mulish"/>
              <a:buChar char="●"/>
            </a:pPr>
            <a:r>
              <a:rPr lang="en" sz="1600">
                <a:solidFill>
                  <a:srgbClr val="333333"/>
                </a:solidFill>
                <a:highlight>
                  <a:schemeClr val="lt1"/>
                </a:highlight>
                <a:latin typeface="Mulish"/>
                <a:ea typeface="Mulish"/>
                <a:cs typeface="Mulish"/>
                <a:sym typeface="Mulish"/>
              </a:rPr>
              <a:t>A </a:t>
            </a:r>
            <a:r>
              <a:rPr b="1" lang="en" sz="1600">
                <a:solidFill>
                  <a:srgbClr val="54976E"/>
                </a:solidFill>
                <a:highlight>
                  <a:schemeClr val="lt1"/>
                </a:highlight>
                <a:latin typeface="Mulish"/>
                <a:ea typeface="Mulish"/>
                <a:cs typeface="Mulish"/>
                <a:sym typeface="Mulish"/>
              </a:rPr>
              <a:t>low-income</a:t>
            </a:r>
            <a:r>
              <a:rPr lang="en" sz="1600">
                <a:solidFill>
                  <a:srgbClr val="333333"/>
                </a:solidFill>
                <a:highlight>
                  <a:schemeClr val="lt1"/>
                </a:highlight>
                <a:latin typeface="Mulish"/>
                <a:ea typeface="Mulish"/>
                <a:cs typeface="Mulish"/>
                <a:sym typeface="Mulish"/>
              </a:rPr>
              <a:t> community means there is a </a:t>
            </a:r>
            <a:r>
              <a:rPr b="1" lang="en" sz="1600">
                <a:solidFill>
                  <a:srgbClr val="54976E"/>
                </a:solidFill>
                <a:highlight>
                  <a:schemeClr val="lt1"/>
                </a:highlight>
                <a:latin typeface="Mulish"/>
                <a:ea typeface="Mulish"/>
                <a:cs typeface="Mulish"/>
                <a:sym typeface="Mulish"/>
              </a:rPr>
              <a:t>median family income of less than 50 percent</a:t>
            </a:r>
            <a:r>
              <a:rPr lang="en" sz="1600">
                <a:solidFill>
                  <a:srgbClr val="333333"/>
                </a:solidFill>
                <a:highlight>
                  <a:schemeClr val="lt1"/>
                </a:highlight>
                <a:latin typeface="Mulish"/>
                <a:ea typeface="Mulish"/>
                <a:cs typeface="Mulish"/>
                <a:sym typeface="Mulish"/>
              </a:rPr>
              <a:t> of the area median income. </a:t>
            </a:r>
            <a:endParaRPr sz="1600">
              <a:solidFill>
                <a:srgbClr val="333333"/>
              </a:solidFill>
              <a:highlight>
                <a:schemeClr val="lt1"/>
              </a:highlight>
              <a:latin typeface="Mulish"/>
              <a:ea typeface="Mulish"/>
              <a:cs typeface="Mulish"/>
              <a:sym typeface="Mulish"/>
            </a:endParaRPr>
          </a:p>
          <a:p>
            <a:pPr indent="-330200" lvl="0" marL="457200" rtl="0" algn="l">
              <a:lnSpc>
                <a:spcPct val="115000"/>
              </a:lnSpc>
              <a:spcBef>
                <a:spcPts val="0"/>
              </a:spcBef>
              <a:spcAft>
                <a:spcPts val="0"/>
              </a:spcAft>
              <a:buClr>
                <a:schemeClr val="dk1"/>
              </a:buClr>
              <a:buSzPts val="1600"/>
              <a:buFont typeface="Mulish"/>
              <a:buChar char="●"/>
            </a:pPr>
            <a:r>
              <a:rPr lang="en" sz="1600">
                <a:solidFill>
                  <a:srgbClr val="333333"/>
                </a:solidFill>
                <a:highlight>
                  <a:schemeClr val="lt1"/>
                </a:highlight>
                <a:latin typeface="Mulish"/>
                <a:ea typeface="Mulish"/>
                <a:cs typeface="Mulish"/>
                <a:sym typeface="Mulish"/>
              </a:rPr>
              <a:t>A </a:t>
            </a:r>
            <a:r>
              <a:rPr b="1" lang="en" sz="1600">
                <a:solidFill>
                  <a:srgbClr val="54976E"/>
                </a:solidFill>
                <a:highlight>
                  <a:schemeClr val="lt1"/>
                </a:highlight>
                <a:latin typeface="Mulish"/>
                <a:ea typeface="Mulish"/>
                <a:cs typeface="Mulish"/>
                <a:sym typeface="Mulish"/>
              </a:rPr>
              <a:t>moderate-income</a:t>
            </a:r>
            <a:r>
              <a:rPr lang="en" sz="1600">
                <a:solidFill>
                  <a:srgbClr val="333333"/>
                </a:solidFill>
                <a:highlight>
                  <a:schemeClr val="lt1"/>
                </a:highlight>
                <a:latin typeface="Mulish"/>
                <a:ea typeface="Mulish"/>
                <a:cs typeface="Mulish"/>
                <a:sym typeface="Mulish"/>
              </a:rPr>
              <a:t> community means that the median family income is at </a:t>
            </a:r>
            <a:r>
              <a:rPr b="1" lang="en" sz="1600">
                <a:solidFill>
                  <a:srgbClr val="54976E"/>
                </a:solidFill>
                <a:highlight>
                  <a:schemeClr val="lt1"/>
                </a:highlight>
                <a:latin typeface="Mulish"/>
                <a:ea typeface="Mulish"/>
                <a:cs typeface="Mulish"/>
                <a:sym typeface="Mulish"/>
              </a:rPr>
              <a:t>least 50 percent</a:t>
            </a:r>
            <a:r>
              <a:rPr lang="en" sz="1600">
                <a:solidFill>
                  <a:srgbClr val="333333"/>
                </a:solidFill>
                <a:highlight>
                  <a:schemeClr val="lt1"/>
                </a:highlight>
                <a:latin typeface="Mulish"/>
                <a:ea typeface="Mulish"/>
                <a:cs typeface="Mulish"/>
                <a:sym typeface="Mulish"/>
              </a:rPr>
              <a:t> </a:t>
            </a:r>
            <a:r>
              <a:rPr lang="en" sz="1600" u="sng">
                <a:solidFill>
                  <a:srgbClr val="333333"/>
                </a:solidFill>
                <a:highlight>
                  <a:schemeClr val="lt1"/>
                </a:highlight>
                <a:latin typeface="Mulish"/>
                <a:ea typeface="Mulish"/>
                <a:cs typeface="Mulish"/>
                <a:sym typeface="Mulish"/>
              </a:rPr>
              <a:t>AND</a:t>
            </a:r>
            <a:r>
              <a:rPr lang="en" sz="1600">
                <a:solidFill>
                  <a:srgbClr val="333333"/>
                </a:solidFill>
                <a:highlight>
                  <a:schemeClr val="lt1"/>
                </a:highlight>
                <a:latin typeface="Mulish"/>
                <a:ea typeface="Mulish"/>
                <a:cs typeface="Mulish"/>
                <a:sym typeface="Mulish"/>
              </a:rPr>
              <a:t> </a:t>
            </a:r>
            <a:r>
              <a:rPr b="1" lang="en" sz="1600">
                <a:solidFill>
                  <a:srgbClr val="54976E"/>
                </a:solidFill>
                <a:highlight>
                  <a:schemeClr val="lt1"/>
                </a:highlight>
                <a:latin typeface="Mulish"/>
                <a:ea typeface="Mulish"/>
                <a:cs typeface="Mulish"/>
                <a:sym typeface="Mulish"/>
              </a:rPr>
              <a:t>less than 80</a:t>
            </a:r>
            <a:r>
              <a:rPr lang="en" sz="1600">
                <a:solidFill>
                  <a:srgbClr val="333333"/>
                </a:solidFill>
                <a:highlight>
                  <a:schemeClr val="lt1"/>
                </a:highlight>
                <a:latin typeface="Mulish"/>
                <a:ea typeface="Mulish"/>
                <a:cs typeface="Mulish"/>
                <a:sym typeface="Mulish"/>
              </a:rPr>
              <a:t> percent of the area median income.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c948a90fa1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c948a90fa1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Sydney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c6abc037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c6abc037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c8faec0e0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c8faec0e0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Sydney to Johnny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8f2c3f1bf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8f2c3f1bf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Johnny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54dda1946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54dda1946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c948a90fa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c948a90fa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Isha</a:t>
            </a:r>
            <a:endParaRPr/>
          </a:p>
          <a:p>
            <a:pPr indent="0" lvl="0" marL="0" rtl="0" algn="l">
              <a:spcBef>
                <a:spcPts val="0"/>
              </a:spcBef>
              <a:spcAft>
                <a:spcPts val="0"/>
              </a:spcAft>
              <a:buClr>
                <a:schemeClr val="dk1"/>
              </a:buClr>
              <a:buSzPts val="1100"/>
              <a:buFont typeface="Arial"/>
              <a:buNone/>
            </a:pPr>
            <a:r>
              <a:rPr lang="en"/>
              <a:t>Double-bottom line: helping LMI communities and will see a ROI</a:t>
            </a:r>
            <a:endParaRPr/>
          </a:p>
          <a:p>
            <a:pPr indent="0" lvl="0" marL="0" rtl="0" algn="l">
              <a:spcBef>
                <a:spcPts val="0"/>
              </a:spcBef>
              <a:spcAft>
                <a:spcPts val="0"/>
              </a:spcAft>
              <a:buClr>
                <a:schemeClr val="dk1"/>
              </a:buClr>
              <a:buSzPts val="1100"/>
              <a:buFont typeface="Arial"/>
              <a:buNone/>
            </a:pPr>
            <a:r>
              <a:rPr lang="en"/>
              <a:t>Enhanced reputation: According to Cone Communications, 87% of consumers are more likely to trust and be loyal to companies that support social or environmental issues.</a:t>
            </a:r>
            <a:endParaRPr/>
          </a:p>
          <a:p>
            <a:pPr indent="0" lvl="0" marL="0" rtl="0" algn="l">
              <a:spcBef>
                <a:spcPts val="0"/>
              </a:spcBef>
              <a:spcAft>
                <a:spcPts val="0"/>
              </a:spcAft>
              <a:buClr>
                <a:schemeClr val="dk1"/>
              </a:buClr>
              <a:buSzPts val="1100"/>
              <a:buFont typeface="Arial"/>
              <a:buNone/>
            </a:pPr>
            <a:r>
              <a:rPr lang="en"/>
              <a:t>Customer acquisition and retention: By offering tailored financial products and services to underserved communities, M&amp;T Bank can attract new customers and retain existing ones.  research done by Frederick Reichheld of Bain &amp; Company (the inventor of the net promoter score) that shows increasing customer retention rates by 5% increases profits by 25% to 95%.</a:t>
            </a:r>
            <a:endParaRPr/>
          </a:p>
          <a:p>
            <a:pPr indent="0" lvl="0" marL="0" rtl="0" algn="l">
              <a:spcBef>
                <a:spcPts val="0"/>
              </a:spcBef>
              <a:spcAft>
                <a:spcPts val="0"/>
              </a:spcAft>
              <a:buClr>
                <a:schemeClr val="dk1"/>
              </a:buClr>
              <a:buSzPts val="1100"/>
              <a:buFont typeface="Arial"/>
              <a:buNone/>
            </a:pPr>
            <a:r>
              <a:rPr lang="en"/>
              <a:t>Market Expansion: Serving LMI communities presents opportunities for market expansion and growth. According to the FDIC, there are over 25 million underbanked households in the United States, representing a significant untapped market for financial institutions.</a:t>
            </a:r>
            <a:endParaRPr/>
          </a:p>
          <a:p>
            <a:pPr indent="0" lvl="0" marL="0" rtl="0" algn="l">
              <a:spcBef>
                <a:spcPts val="0"/>
              </a:spcBef>
              <a:spcAft>
                <a:spcPts val="0"/>
              </a:spcAft>
              <a:buClr>
                <a:schemeClr val="dk1"/>
              </a:buClr>
              <a:buSzPts val="1100"/>
              <a:buFont typeface="Arial"/>
              <a:buNone/>
            </a:pPr>
            <a:r>
              <a:rPr lang="en"/>
              <a:t>Financial Inclusion: Access to affordable financial products and services empowers LMI individuals to participate in the formal banking system, build credit, and achieve financial stability. The World Bank estimates that financial inclusion can boost GDP growth by 1.7% annually.</a:t>
            </a:r>
            <a:endParaRPr/>
          </a:p>
          <a:p>
            <a:pPr indent="0" lvl="0" marL="0" rtl="0" algn="l">
              <a:spcBef>
                <a:spcPts val="0"/>
              </a:spcBef>
              <a:spcAft>
                <a:spcPts val="0"/>
              </a:spcAft>
              <a:buClr>
                <a:schemeClr val="dk1"/>
              </a:buClr>
              <a:buSzPts val="1100"/>
              <a:buFont typeface="Arial"/>
              <a:buNone/>
            </a:pPr>
            <a:r>
              <a:rPr lang="en"/>
              <a:t>Improved Financial Literacy: Educational initiatives offered through the program can improve financial literacy and money management skills among LMI individuals, leading to better financial decision-making and long-term economic empowerment.</a:t>
            </a:r>
            <a:endParaRPr/>
          </a:p>
          <a:p>
            <a:pPr indent="0" lvl="0" marL="0" rtl="0" algn="l">
              <a:spcBef>
                <a:spcPts val="0"/>
              </a:spcBef>
              <a:spcAft>
                <a:spcPts val="0"/>
              </a:spcAft>
              <a:buClr>
                <a:schemeClr val="dk1"/>
              </a:buClr>
              <a:buSzPts val="1100"/>
              <a:buFont typeface="Arial"/>
              <a:buNone/>
            </a:pPr>
            <a:r>
              <a:rPr lang="en"/>
              <a:t>Entrepreneurship Support: Providing access to specialized financial products like microloans and connecting LMI entrepreneurs with investors can stimulate entrepreneurship and economic development within LMI communities. The Kauffman Foundation reports that small businesses account for 65% of net new job creation.</a:t>
            </a:r>
            <a:endParaRPr/>
          </a:p>
          <a:p>
            <a:pPr indent="0" lvl="0" marL="0" rtl="0" algn="l">
              <a:spcBef>
                <a:spcPts val="0"/>
              </a:spcBef>
              <a:spcAft>
                <a:spcPts val="0"/>
              </a:spcAft>
              <a:buClr>
                <a:schemeClr val="dk1"/>
              </a:buClr>
              <a:buSzPts val="1100"/>
              <a:buFont typeface="Arial"/>
              <a:buNone/>
            </a:pPr>
            <a:r>
              <a:rPr lang="en"/>
              <a:t>Digital Inclusion: Partnerships to provide subsidized internet access and digital literacy training bridge the digital divide, enabling LMI individuals to access online banking services, educational resources, and employment opportunities. A study by the Federal Reserve found that 84% of job postings require basic digital skills.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54ff9c4cb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54ff9c4cb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Sydney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Investing in LMI communities is a risky investment, and M&amp;T should not embark on this with the intent of earning a profit. Morally speaking, earning a profit on LMI communities has typically been seen through fee charges, deposit balances not maintaining the correct balance, and finance charges on loans. Our goal is develop these communities and establish financial literacy. Therefore we’re aware of this risk, however M&amp;T will see these communities as active members of the bank and generating revenue in the future, and their children will be financially literate.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c92cd0304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c92cd0304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Sydney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c92cd0304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c92cd0304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54dda1946d_6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54dda1946d_6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c948a90fa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c948a90fa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Across all Linear regressions, a higher degree of financial worries was significantly associated with higher psychological distress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Strongest among individuals who were unmarried, unemployed, had the lowest income, and did not own a home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the majority of americans (64%), money is a significant source of stress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Especially for parents (77%) and younger adults (75% of millennials and 76% of Gen Xers)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Social Stress Theory: </a:t>
            </a:r>
            <a:r>
              <a:rPr lang="en"/>
              <a:t>disadvantaged</a:t>
            </a:r>
            <a:r>
              <a:rPr lang="en"/>
              <a:t> populations could experience mental health problems due to greater vulnerability to stress</a:t>
            </a:r>
            <a:endParaRPr/>
          </a:p>
          <a:p>
            <a:pPr indent="-298450" lvl="0" marL="457200" rtl="0" algn="l">
              <a:spcBef>
                <a:spcPts val="0"/>
              </a:spcBef>
              <a:spcAft>
                <a:spcPts val="0"/>
              </a:spcAft>
              <a:buSzPts val="1100"/>
              <a:buChar char="-"/>
            </a:pPr>
            <a:r>
              <a:rPr lang="en"/>
              <a:t>Nearly 1 in 5 Americans say that they have either considered skipping (9%) or skipped (12%) going to the doctor when they needed health care because of financial concerns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Socio-Economic Characteristics: they can worsen the negative relationship between financial worries and psychological distress</a:t>
            </a:r>
            <a:endParaRPr/>
          </a:p>
          <a:p>
            <a:pPr indent="-298450" lvl="0" marL="457200" rtl="0" algn="l">
              <a:spcBef>
                <a:spcPts val="0"/>
              </a:spcBef>
              <a:spcAft>
                <a:spcPts val="0"/>
              </a:spcAft>
              <a:buSzPts val="1100"/>
              <a:buChar char="-"/>
            </a:pPr>
            <a:r>
              <a:rPr lang="en"/>
              <a:t>Since 2014 there has been a significant gap in stress levels between people living in lower-income (making less than $50,000 per year) and higher-income households.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c948a90fa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c948a90fa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 → Pass onto Sydney for Slide 4</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caa8f4a4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caa8f4a4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8f2c3f1bf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8f2c3f1bf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Reduces reliance on a centralized team </a:t>
            </a:r>
            <a:endParaRPr/>
          </a:p>
          <a:p>
            <a:pPr indent="-298450" lvl="0" marL="457200" rtl="0" algn="l">
              <a:spcBef>
                <a:spcPts val="0"/>
              </a:spcBef>
              <a:spcAft>
                <a:spcPts val="0"/>
              </a:spcAft>
              <a:buSzPts val="1100"/>
              <a:buAutoNum type="arabicParenR"/>
            </a:pPr>
            <a:r>
              <a:rPr lang="en"/>
              <a:t>Activities such as In-person workshops, access to loan officers, and digital inclusion support </a:t>
            </a:r>
            <a:endParaRPr/>
          </a:p>
          <a:p>
            <a:pPr indent="-298450" lvl="0" marL="457200" rtl="0" algn="l">
              <a:spcBef>
                <a:spcPts val="0"/>
              </a:spcBef>
              <a:spcAft>
                <a:spcPts val="0"/>
              </a:spcAft>
              <a:buSzPts val="1100"/>
              <a:buAutoNum type="arabicParenR"/>
            </a:pPr>
            <a:r>
              <a:rPr lang="en"/>
              <a:t>The generated revenue can subsidize program costs for LMI participants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2c8faec0e0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2c8faec0e0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 Mintel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c92cd03040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2c92cd03040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 Mintel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8f2c3f1bf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28f2c3f1bf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 Mintel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8f2c3f1bf2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28f2c3f1bf2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 Mintel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2ca8957fb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2ca8957fb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 Mintel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8f2c3f1bf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28f2c3f1bf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Sydney</a:t>
            </a:r>
            <a:endParaRPr/>
          </a:p>
          <a:p>
            <a:pPr indent="-298450" lvl="0" marL="457200" rtl="0" algn="l">
              <a:spcBef>
                <a:spcPts val="0"/>
              </a:spcBef>
              <a:spcAft>
                <a:spcPts val="0"/>
              </a:spcAft>
              <a:buSzPts val="1100"/>
              <a:buAutoNum type="arabicParenR"/>
            </a:pPr>
            <a:r>
              <a:rPr lang="en"/>
              <a:t>Can provide space for workshops, staff time for co-facilitation, or marketing channels  </a:t>
            </a:r>
            <a:endParaRPr/>
          </a:p>
          <a:p>
            <a:pPr indent="-298450" lvl="0" marL="457200" rtl="0" algn="l">
              <a:spcBef>
                <a:spcPts val="0"/>
              </a:spcBef>
              <a:spcAft>
                <a:spcPts val="0"/>
              </a:spcAft>
              <a:buSzPts val="1100"/>
              <a:buAutoNum type="arabicParenR"/>
            </a:pPr>
            <a:r>
              <a:rPr lang="en"/>
              <a:t>This can supplement staff and expand program reach </a:t>
            </a:r>
            <a:endParaRPr/>
          </a:p>
          <a:p>
            <a:pPr indent="-298450" lvl="0" marL="457200" rtl="0" algn="l">
              <a:spcBef>
                <a:spcPts val="0"/>
              </a:spcBef>
              <a:spcAft>
                <a:spcPts val="0"/>
              </a:spcAft>
              <a:buSzPts val="1100"/>
              <a:buAutoNum type="arabicParenR"/>
            </a:pPr>
            <a:r>
              <a:rPr lang="en"/>
              <a:t>The generated revenue can subsidize program costs for LMI participants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8faec0e0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c8faec0e0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Sydney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92cd0304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c92cd030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Sydney</a:t>
            </a:r>
            <a:endParaRPr/>
          </a:p>
          <a:p>
            <a:pPr indent="0" lvl="0" marL="0" rtl="0" algn="l">
              <a:spcBef>
                <a:spcPts val="0"/>
              </a:spcBef>
              <a:spcAft>
                <a:spcPts val="0"/>
              </a:spcAft>
              <a:buNone/>
            </a:pPr>
            <a:r>
              <a:rPr lang="en"/>
              <a:t>Obtained from U.S </a:t>
            </a:r>
            <a:r>
              <a:rPr lang="en"/>
              <a:t>Bureau</a:t>
            </a:r>
            <a:r>
              <a:rPr lang="en"/>
              <a:t> of Labor Statistics → Monthly Labor Review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c948a90fa1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c948a90fa1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Sydney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c8faec0e0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c8faec0e0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Visual representation of the gap in access to banking services across race and income groups underscores the necessity of a program specifically designed to address this issue in LMI communities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Program should focus on reaching Black and Hispanic communities, as well as low-income residents, who are disproportionately affected by this lack of access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c8faec0e0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c8faec0e0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Pawnshop Loan: </a:t>
            </a:r>
            <a:r>
              <a:rPr lang="en"/>
              <a:t>To borrow the money you must produce an item of value as collateral – such as a piece of jewelry, a musical instrument, electronics, or an antique – that provides backing for the loan. → Pawnshops will typically offer you 25% to 60% of the resale value of an item (SoFi) (Kilham, 2022)</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Use of alternative financial products (payday loans) comes out of necessity </a:t>
            </a:r>
            <a:endParaRPr/>
          </a:p>
          <a:p>
            <a:pPr indent="0" lvl="0" marL="0" rtl="0" algn="l">
              <a:spcBef>
                <a:spcPts val="0"/>
              </a:spcBef>
              <a:spcAft>
                <a:spcPts val="0"/>
              </a:spcAft>
              <a:buNone/>
            </a:pPr>
            <a:r>
              <a:rPr lang="en"/>
              <a:t>Payday loans → Triple-digit interest rates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individuals lack access to tools like online bill pay and automatic transfers, making financial management more difficult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Stereotype Threat: A situation where a person is aware of a negative stereotype about their group and experiences anxiety that could confirm that stereotype.</a:t>
            </a:r>
            <a:endParaRPr/>
          </a:p>
          <a:p>
            <a:pPr indent="-298450" lvl="0" marL="457200" rtl="0" algn="l">
              <a:spcBef>
                <a:spcPts val="0"/>
              </a:spcBef>
              <a:spcAft>
                <a:spcPts val="0"/>
              </a:spcAft>
              <a:buSzPts val="1100"/>
              <a:buChar char="-"/>
            </a:pPr>
            <a:r>
              <a:rPr lang="en"/>
              <a:t>People of color might be aware of historical or perceived biases in loan lending and fear rejection based on their race or ethnicity.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TRANSITION: Challenges faced by banks when lending to low-and-moderate income (LMI) communities →  Lower credit scores and higher default rates among LMI borrowers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Johnny → Pass onto Isha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c8faec0e0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c8faec0e0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Isha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3225" y="1324850"/>
            <a:ext cx="3503700" cy="19179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4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3225" y="3722975"/>
            <a:ext cx="2353800" cy="772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p11"/>
          <p:cNvSpPr txBox="1"/>
          <p:nvPr>
            <p:ph hasCustomPrompt="1" type="title"/>
          </p:nvPr>
        </p:nvSpPr>
        <p:spPr>
          <a:xfrm>
            <a:off x="713250" y="1621458"/>
            <a:ext cx="5568000" cy="1078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2" name="Google Shape;62;p11"/>
          <p:cNvSpPr txBox="1"/>
          <p:nvPr>
            <p:ph idx="1" type="subTitle"/>
          </p:nvPr>
        </p:nvSpPr>
        <p:spPr>
          <a:xfrm>
            <a:off x="713225" y="3157349"/>
            <a:ext cx="3059400" cy="72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3" name="Google Shape;6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4" name="Shape 64"/>
        <p:cNvGrpSpPr/>
        <p:nvPr/>
      </p:nvGrpSpPr>
      <p:grpSpPr>
        <a:xfrm>
          <a:off x="0" y="0"/>
          <a:ext cx="0" cy="0"/>
          <a:chOff x="0" y="0"/>
          <a:chExt cx="0" cy="0"/>
        </a:xfrm>
      </p:grpSpPr>
      <p:sp>
        <p:nvSpPr>
          <p:cNvPr id="65" name="Google Shape;65;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6" name="Shape 66"/>
        <p:cNvGrpSpPr/>
        <p:nvPr/>
      </p:nvGrpSpPr>
      <p:grpSpPr>
        <a:xfrm>
          <a:off x="0" y="0"/>
          <a:ext cx="0" cy="0"/>
          <a:chOff x="0" y="0"/>
          <a:chExt cx="0" cy="0"/>
        </a:xfrm>
      </p:grpSpPr>
      <p:sp>
        <p:nvSpPr>
          <p:cNvPr id="67" name="Google Shape;6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8" name="Google Shape;68;p13"/>
          <p:cNvSpPr txBox="1"/>
          <p:nvPr>
            <p:ph idx="1" type="subTitle"/>
          </p:nvPr>
        </p:nvSpPr>
        <p:spPr>
          <a:xfrm>
            <a:off x="719976" y="2342337"/>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 name="Google Shape;69;p13"/>
          <p:cNvSpPr txBox="1"/>
          <p:nvPr>
            <p:ph idx="2" type="subTitle"/>
          </p:nvPr>
        </p:nvSpPr>
        <p:spPr>
          <a:xfrm>
            <a:off x="3419247" y="2342337"/>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 name="Google Shape;70;p13"/>
          <p:cNvSpPr txBox="1"/>
          <p:nvPr>
            <p:ph idx="3" type="subTitle"/>
          </p:nvPr>
        </p:nvSpPr>
        <p:spPr>
          <a:xfrm>
            <a:off x="719976" y="4004337"/>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 name="Google Shape;71;p13"/>
          <p:cNvSpPr txBox="1"/>
          <p:nvPr>
            <p:ph idx="4" type="subTitle"/>
          </p:nvPr>
        </p:nvSpPr>
        <p:spPr>
          <a:xfrm>
            <a:off x="3419247" y="4004337"/>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 name="Google Shape;72;p13"/>
          <p:cNvSpPr txBox="1"/>
          <p:nvPr>
            <p:ph idx="5" type="subTitle"/>
          </p:nvPr>
        </p:nvSpPr>
        <p:spPr>
          <a:xfrm>
            <a:off x="6118524" y="2342337"/>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13"/>
          <p:cNvSpPr txBox="1"/>
          <p:nvPr>
            <p:ph idx="6" type="subTitle"/>
          </p:nvPr>
        </p:nvSpPr>
        <p:spPr>
          <a:xfrm>
            <a:off x="6118524" y="4004337"/>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 name="Google Shape;74;p13"/>
          <p:cNvSpPr txBox="1"/>
          <p:nvPr>
            <p:ph hasCustomPrompt="1" idx="7" type="title"/>
          </p:nvPr>
        </p:nvSpPr>
        <p:spPr>
          <a:xfrm>
            <a:off x="719976" y="1477425"/>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p:nvPr>
            <p:ph hasCustomPrompt="1" idx="8" type="title"/>
          </p:nvPr>
        </p:nvSpPr>
        <p:spPr>
          <a:xfrm>
            <a:off x="719976" y="313942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p:nvPr>
            <p:ph hasCustomPrompt="1" idx="9" type="title"/>
          </p:nvPr>
        </p:nvSpPr>
        <p:spPr>
          <a:xfrm>
            <a:off x="3419247" y="1477425"/>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p:nvPr>
            <p:ph hasCustomPrompt="1" idx="13" type="title"/>
          </p:nvPr>
        </p:nvSpPr>
        <p:spPr>
          <a:xfrm>
            <a:off x="3419247" y="313942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hasCustomPrompt="1" idx="14" type="title"/>
          </p:nvPr>
        </p:nvSpPr>
        <p:spPr>
          <a:xfrm>
            <a:off x="6118526" y="1477425"/>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hasCustomPrompt="1" idx="15" type="title"/>
          </p:nvPr>
        </p:nvSpPr>
        <p:spPr>
          <a:xfrm>
            <a:off x="6118526" y="313942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idx="16" type="subTitle"/>
          </p:nvPr>
        </p:nvSpPr>
        <p:spPr>
          <a:xfrm>
            <a:off x="719976" y="2085150"/>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81" name="Google Shape;81;p13"/>
          <p:cNvSpPr txBox="1"/>
          <p:nvPr>
            <p:ph idx="17" type="subTitle"/>
          </p:nvPr>
        </p:nvSpPr>
        <p:spPr>
          <a:xfrm>
            <a:off x="3419247" y="2085150"/>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82" name="Google Shape;82;p13"/>
          <p:cNvSpPr txBox="1"/>
          <p:nvPr>
            <p:ph idx="18" type="subTitle"/>
          </p:nvPr>
        </p:nvSpPr>
        <p:spPr>
          <a:xfrm>
            <a:off x="6118524" y="2085150"/>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83" name="Google Shape;83;p13"/>
          <p:cNvSpPr txBox="1"/>
          <p:nvPr>
            <p:ph idx="19" type="subTitle"/>
          </p:nvPr>
        </p:nvSpPr>
        <p:spPr>
          <a:xfrm>
            <a:off x="719976" y="374722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84" name="Google Shape;84;p13"/>
          <p:cNvSpPr txBox="1"/>
          <p:nvPr>
            <p:ph idx="20" type="subTitle"/>
          </p:nvPr>
        </p:nvSpPr>
        <p:spPr>
          <a:xfrm>
            <a:off x="3419247" y="374722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85" name="Google Shape;85;p13"/>
          <p:cNvSpPr txBox="1"/>
          <p:nvPr>
            <p:ph idx="21" type="subTitle"/>
          </p:nvPr>
        </p:nvSpPr>
        <p:spPr>
          <a:xfrm>
            <a:off x="6118524" y="374722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86" name="Google Shape;8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7" name="Shape 87"/>
        <p:cNvGrpSpPr/>
        <p:nvPr/>
      </p:nvGrpSpPr>
      <p:grpSpPr>
        <a:xfrm>
          <a:off x="0" y="0"/>
          <a:ext cx="0" cy="0"/>
          <a:chOff x="0" y="0"/>
          <a:chExt cx="0" cy="0"/>
        </a:xfrm>
      </p:grpSpPr>
      <p:sp>
        <p:nvSpPr>
          <p:cNvPr id="88" name="Google Shape;88;p14"/>
          <p:cNvSpPr txBox="1"/>
          <p:nvPr>
            <p:ph type="title"/>
          </p:nvPr>
        </p:nvSpPr>
        <p:spPr>
          <a:xfrm>
            <a:off x="726611" y="3652488"/>
            <a:ext cx="43602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9" name="Google Shape;89;p14"/>
          <p:cNvSpPr txBox="1"/>
          <p:nvPr>
            <p:ph idx="1" type="subTitle"/>
          </p:nvPr>
        </p:nvSpPr>
        <p:spPr>
          <a:xfrm>
            <a:off x="726600" y="1661383"/>
            <a:ext cx="5259300" cy="189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90" name="Google Shape;90;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91" name="Shape 91"/>
        <p:cNvGrpSpPr/>
        <p:nvPr/>
      </p:nvGrpSpPr>
      <p:grpSpPr>
        <a:xfrm>
          <a:off x="0" y="0"/>
          <a:ext cx="0" cy="0"/>
          <a:chOff x="0" y="0"/>
          <a:chExt cx="0" cy="0"/>
        </a:xfrm>
      </p:grpSpPr>
      <p:sp>
        <p:nvSpPr>
          <p:cNvPr id="92" name="Google Shape;92;p15"/>
          <p:cNvSpPr txBox="1"/>
          <p:nvPr>
            <p:ph type="title"/>
          </p:nvPr>
        </p:nvSpPr>
        <p:spPr>
          <a:xfrm>
            <a:off x="720000" y="1077450"/>
            <a:ext cx="3223200" cy="16320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3" name="Google Shape;93;p15"/>
          <p:cNvSpPr txBox="1"/>
          <p:nvPr>
            <p:ph idx="1" type="subTitle"/>
          </p:nvPr>
        </p:nvSpPr>
        <p:spPr>
          <a:xfrm>
            <a:off x="720000" y="3073350"/>
            <a:ext cx="32232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15"/>
          <p:cNvSpPr/>
          <p:nvPr>
            <p:ph idx="2" type="pic"/>
          </p:nvPr>
        </p:nvSpPr>
        <p:spPr>
          <a:xfrm>
            <a:off x="4352925" y="0"/>
            <a:ext cx="4791000" cy="5143500"/>
          </a:xfrm>
          <a:prstGeom prst="rect">
            <a:avLst/>
          </a:prstGeom>
          <a:noFill/>
          <a:ln>
            <a:noFill/>
          </a:ln>
        </p:spPr>
      </p:sp>
      <p:sp>
        <p:nvSpPr>
          <p:cNvPr id="95" name="Google Shape;9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96" name="Shape 96"/>
        <p:cNvGrpSpPr/>
        <p:nvPr/>
      </p:nvGrpSpPr>
      <p:grpSpPr>
        <a:xfrm>
          <a:off x="0" y="0"/>
          <a:ext cx="0" cy="0"/>
          <a:chOff x="0" y="0"/>
          <a:chExt cx="0" cy="0"/>
        </a:xfrm>
      </p:grpSpPr>
      <p:grpSp>
        <p:nvGrpSpPr>
          <p:cNvPr id="97" name="Google Shape;97;p16"/>
          <p:cNvGrpSpPr/>
          <p:nvPr/>
        </p:nvGrpSpPr>
        <p:grpSpPr>
          <a:xfrm>
            <a:off x="2873" y="-4156"/>
            <a:ext cx="9156707" cy="5195331"/>
            <a:chOff x="2873" y="-4156"/>
            <a:chExt cx="9156707" cy="5195331"/>
          </a:xfrm>
        </p:grpSpPr>
        <p:sp>
          <p:nvSpPr>
            <p:cNvPr id="98" name="Google Shape;98;p16"/>
            <p:cNvSpPr/>
            <p:nvPr/>
          </p:nvSpPr>
          <p:spPr>
            <a:xfrm>
              <a:off x="2873" y="-4156"/>
              <a:ext cx="1873445" cy="1809665"/>
            </a:xfrm>
            <a:custGeom>
              <a:rect b="b" l="l" r="r" t="t"/>
              <a:pathLst>
                <a:path extrusionOk="0" h="107303" w="107330">
                  <a:moveTo>
                    <a:pt x="1" y="1"/>
                  </a:moveTo>
                  <a:lnTo>
                    <a:pt x="1" y="107303"/>
                  </a:lnTo>
                  <a:lnTo>
                    <a:pt x="1073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16"/>
            <p:cNvGrpSpPr/>
            <p:nvPr/>
          </p:nvGrpSpPr>
          <p:grpSpPr>
            <a:xfrm flipH="1" rot="-5400000">
              <a:off x="7644618" y="3676213"/>
              <a:ext cx="1572210" cy="1457714"/>
              <a:chOff x="4276575" y="600075"/>
              <a:chExt cx="4972200" cy="4610100"/>
            </a:xfrm>
          </p:grpSpPr>
          <p:cxnSp>
            <p:nvCxnSpPr>
              <p:cNvPr id="100" name="Google Shape;100;p16"/>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101" name="Google Shape;101;p16"/>
              <p:cNvSpPr/>
              <p:nvPr/>
            </p:nvSpPr>
            <p:spPr>
              <a:xfrm flipH="1">
                <a:off x="4823819" y="1290676"/>
                <a:ext cx="4322700" cy="3891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2" name="Google Shape;102;p16"/>
          <p:cNvSpPr txBox="1"/>
          <p:nvPr>
            <p:ph type="title"/>
          </p:nvPr>
        </p:nvSpPr>
        <p:spPr>
          <a:xfrm>
            <a:off x="903145" y="1311538"/>
            <a:ext cx="2759700" cy="10893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3" name="Google Shape;103;p16"/>
          <p:cNvSpPr txBox="1"/>
          <p:nvPr>
            <p:ph idx="1" type="subTitle"/>
          </p:nvPr>
        </p:nvSpPr>
        <p:spPr>
          <a:xfrm>
            <a:off x="903145" y="2857863"/>
            <a:ext cx="2759700" cy="97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 name="Google Shape;10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2">
    <p:spTree>
      <p:nvGrpSpPr>
        <p:cNvPr id="105" name="Shape 105"/>
        <p:cNvGrpSpPr/>
        <p:nvPr/>
      </p:nvGrpSpPr>
      <p:grpSpPr>
        <a:xfrm>
          <a:off x="0" y="0"/>
          <a:ext cx="0" cy="0"/>
          <a:chOff x="0" y="0"/>
          <a:chExt cx="0" cy="0"/>
        </a:xfrm>
      </p:grpSpPr>
      <p:grpSp>
        <p:nvGrpSpPr>
          <p:cNvPr id="106" name="Google Shape;106;p17"/>
          <p:cNvGrpSpPr/>
          <p:nvPr/>
        </p:nvGrpSpPr>
        <p:grpSpPr>
          <a:xfrm>
            <a:off x="-19989" y="-63301"/>
            <a:ext cx="9179568" cy="5206851"/>
            <a:chOff x="-19989" y="-63301"/>
            <a:chExt cx="9179568" cy="5206851"/>
          </a:xfrm>
        </p:grpSpPr>
        <p:sp>
          <p:nvSpPr>
            <p:cNvPr id="107" name="Google Shape;107;p17"/>
            <p:cNvSpPr/>
            <p:nvPr/>
          </p:nvSpPr>
          <p:spPr>
            <a:xfrm rot="10800000">
              <a:off x="7808563" y="3838477"/>
              <a:ext cx="1351016" cy="1305073"/>
            </a:xfrm>
            <a:custGeom>
              <a:rect b="b" l="l" r="r" t="t"/>
              <a:pathLst>
                <a:path extrusionOk="0" h="107303" w="107330">
                  <a:moveTo>
                    <a:pt x="1" y="1"/>
                  </a:moveTo>
                  <a:lnTo>
                    <a:pt x="1" y="107303"/>
                  </a:lnTo>
                  <a:lnTo>
                    <a:pt x="1073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17"/>
            <p:cNvGrpSpPr/>
            <p:nvPr/>
          </p:nvGrpSpPr>
          <p:grpSpPr>
            <a:xfrm flipH="1" rot="5400000">
              <a:off x="-107527" y="24237"/>
              <a:ext cx="2404059" cy="2228983"/>
              <a:chOff x="4276575" y="600075"/>
              <a:chExt cx="4972200" cy="4610100"/>
            </a:xfrm>
          </p:grpSpPr>
          <p:cxnSp>
            <p:nvCxnSpPr>
              <p:cNvPr id="109" name="Google Shape;109;p17"/>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110" name="Google Shape;110;p17"/>
              <p:cNvSpPr/>
              <p:nvPr/>
            </p:nvSpPr>
            <p:spPr>
              <a:xfrm flipH="1">
                <a:off x="4823819" y="1290676"/>
                <a:ext cx="4322700" cy="3891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1" name="Google Shape;111;p17"/>
          <p:cNvSpPr txBox="1"/>
          <p:nvPr>
            <p:ph type="title"/>
          </p:nvPr>
        </p:nvSpPr>
        <p:spPr>
          <a:xfrm>
            <a:off x="1353963" y="1742800"/>
            <a:ext cx="3522600" cy="660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2" name="Google Shape;112;p17"/>
          <p:cNvSpPr txBox="1"/>
          <p:nvPr>
            <p:ph idx="1" type="subTitle"/>
          </p:nvPr>
        </p:nvSpPr>
        <p:spPr>
          <a:xfrm>
            <a:off x="1353963" y="2860875"/>
            <a:ext cx="3522600" cy="8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114" name="Shape 114"/>
        <p:cNvGrpSpPr/>
        <p:nvPr/>
      </p:nvGrpSpPr>
      <p:grpSpPr>
        <a:xfrm>
          <a:off x="0" y="0"/>
          <a:ext cx="0" cy="0"/>
          <a:chOff x="0" y="0"/>
          <a:chExt cx="0" cy="0"/>
        </a:xfrm>
      </p:grpSpPr>
      <p:grpSp>
        <p:nvGrpSpPr>
          <p:cNvPr id="115" name="Google Shape;115;p18"/>
          <p:cNvGrpSpPr/>
          <p:nvPr/>
        </p:nvGrpSpPr>
        <p:grpSpPr>
          <a:xfrm>
            <a:off x="7676943" y="-4150"/>
            <a:ext cx="1572210" cy="5214548"/>
            <a:chOff x="7676943" y="-4150"/>
            <a:chExt cx="1572210" cy="5214548"/>
          </a:xfrm>
        </p:grpSpPr>
        <p:sp>
          <p:nvSpPr>
            <p:cNvPr id="116" name="Google Shape;116;p18"/>
            <p:cNvSpPr/>
            <p:nvPr/>
          </p:nvSpPr>
          <p:spPr>
            <a:xfrm flipH="1">
              <a:off x="7927375" y="-4150"/>
              <a:ext cx="1235905" cy="1193746"/>
            </a:xfrm>
            <a:custGeom>
              <a:rect b="b" l="l" r="r" t="t"/>
              <a:pathLst>
                <a:path extrusionOk="0" h="107303" w="107330">
                  <a:moveTo>
                    <a:pt x="1" y="1"/>
                  </a:moveTo>
                  <a:lnTo>
                    <a:pt x="1" y="107303"/>
                  </a:lnTo>
                  <a:lnTo>
                    <a:pt x="1073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18"/>
            <p:cNvGrpSpPr/>
            <p:nvPr/>
          </p:nvGrpSpPr>
          <p:grpSpPr>
            <a:xfrm>
              <a:off x="7676943" y="3752684"/>
              <a:ext cx="1572210" cy="1457714"/>
              <a:chOff x="4276575" y="600075"/>
              <a:chExt cx="4972200" cy="4610100"/>
            </a:xfrm>
          </p:grpSpPr>
          <p:cxnSp>
            <p:nvCxnSpPr>
              <p:cNvPr id="118" name="Google Shape;118;p18"/>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119" name="Google Shape;119;p18"/>
              <p:cNvSpPr/>
              <p:nvPr/>
            </p:nvSpPr>
            <p:spPr>
              <a:xfrm flipH="1">
                <a:off x="4823819" y="1290676"/>
                <a:ext cx="4322700" cy="3891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0" name="Google Shape;120;p18"/>
          <p:cNvSpPr txBox="1"/>
          <p:nvPr>
            <p:ph type="title"/>
          </p:nvPr>
        </p:nvSpPr>
        <p:spPr>
          <a:xfrm>
            <a:off x="5366588" y="1830975"/>
            <a:ext cx="29283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1" name="Google Shape;121;p18"/>
          <p:cNvSpPr txBox="1"/>
          <p:nvPr>
            <p:ph idx="1" type="subTitle"/>
          </p:nvPr>
        </p:nvSpPr>
        <p:spPr>
          <a:xfrm>
            <a:off x="5366588" y="2860875"/>
            <a:ext cx="2928300" cy="102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spTree>
      <p:nvGrpSpPr>
        <p:cNvPr id="123" name="Shape 123"/>
        <p:cNvGrpSpPr/>
        <p:nvPr/>
      </p:nvGrpSpPr>
      <p:grpSpPr>
        <a:xfrm>
          <a:off x="0" y="0"/>
          <a:ext cx="0" cy="0"/>
          <a:chOff x="0" y="0"/>
          <a:chExt cx="0" cy="0"/>
        </a:xfrm>
      </p:grpSpPr>
      <p:sp>
        <p:nvSpPr>
          <p:cNvPr id="124" name="Google Shape;124;p19"/>
          <p:cNvSpPr txBox="1"/>
          <p:nvPr>
            <p:ph idx="1" type="body"/>
          </p:nvPr>
        </p:nvSpPr>
        <p:spPr>
          <a:xfrm>
            <a:off x="720000" y="1215750"/>
            <a:ext cx="4053600" cy="1429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Anaheim"/>
              <a:buChar char="●"/>
              <a:defRPr/>
            </a:lvl1pPr>
            <a:lvl2pPr indent="-317500" lvl="1" marL="914400" rtl="0">
              <a:lnSpc>
                <a:spcPct val="100000"/>
              </a:lnSpc>
              <a:spcBef>
                <a:spcPts val="0"/>
              </a:spcBef>
              <a:spcAft>
                <a:spcPts val="0"/>
              </a:spcAft>
              <a:buSzPts val="1400"/>
              <a:buFont typeface="Anaheim"/>
              <a:buChar char="○"/>
              <a:defRPr/>
            </a:lvl2pPr>
            <a:lvl3pPr indent="-317500" lvl="2" marL="1371600" rtl="0">
              <a:lnSpc>
                <a:spcPct val="100000"/>
              </a:lnSpc>
              <a:spcBef>
                <a:spcPts val="0"/>
              </a:spcBef>
              <a:spcAft>
                <a:spcPts val="0"/>
              </a:spcAft>
              <a:buSzPts val="1400"/>
              <a:buFont typeface="Anaheim"/>
              <a:buChar char="■"/>
              <a:defRPr/>
            </a:lvl3pPr>
            <a:lvl4pPr indent="-317500" lvl="3" marL="1828800" rtl="0">
              <a:lnSpc>
                <a:spcPct val="100000"/>
              </a:lnSpc>
              <a:spcBef>
                <a:spcPts val="0"/>
              </a:spcBef>
              <a:spcAft>
                <a:spcPts val="0"/>
              </a:spcAft>
              <a:buSzPts val="1400"/>
              <a:buFont typeface="Anaheim"/>
              <a:buChar char="●"/>
              <a:defRPr/>
            </a:lvl4pPr>
            <a:lvl5pPr indent="-317500" lvl="4" marL="2286000" rtl="0">
              <a:lnSpc>
                <a:spcPct val="100000"/>
              </a:lnSpc>
              <a:spcBef>
                <a:spcPts val="0"/>
              </a:spcBef>
              <a:spcAft>
                <a:spcPts val="0"/>
              </a:spcAft>
              <a:buSzPts val="1400"/>
              <a:buFont typeface="Anaheim"/>
              <a:buChar char="○"/>
              <a:defRPr/>
            </a:lvl5pPr>
            <a:lvl6pPr indent="-317500" lvl="5" marL="2743200" rtl="0">
              <a:lnSpc>
                <a:spcPct val="100000"/>
              </a:lnSpc>
              <a:spcBef>
                <a:spcPts val="0"/>
              </a:spcBef>
              <a:spcAft>
                <a:spcPts val="0"/>
              </a:spcAft>
              <a:buSzPts val="1400"/>
              <a:buFont typeface="Anaheim"/>
              <a:buChar char="■"/>
              <a:defRPr/>
            </a:lvl6pPr>
            <a:lvl7pPr indent="-317500" lvl="6" marL="3200400" rtl="0">
              <a:lnSpc>
                <a:spcPct val="100000"/>
              </a:lnSpc>
              <a:spcBef>
                <a:spcPts val="0"/>
              </a:spcBef>
              <a:spcAft>
                <a:spcPts val="0"/>
              </a:spcAft>
              <a:buSzPts val="1400"/>
              <a:buFont typeface="Anaheim"/>
              <a:buChar char="●"/>
              <a:defRPr/>
            </a:lvl7pPr>
            <a:lvl8pPr indent="-317500" lvl="7" marL="3657600" rtl="0">
              <a:lnSpc>
                <a:spcPct val="100000"/>
              </a:lnSpc>
              <a:spcBef>
                <a:spcPts val="0"/>
              </a:spcBef>
              <a:spcAft>
                <a:spcPts val="0"/>
              </a:spcAft>
              <a:buSzPts val="1400"/>
              <a:buFont typeface="Anaheim"/>
              <a:buChar char="○"/>
              <a:defRPr/>
            </a:lvl8pPr>
            <a:lvl9pPr indent="-317500" lvl="8" marL="4114800" rtl="0">
              <a:lnSpc>
                <a:spcPct val="100000"/>
              </a:lnSpc>
              <a:spcBef>
                <a:spcPts val="0"/>
              </a:spcBef>
              <a:spcAft>
                <a:spcPts val="0"/>
              </a:spcAft>
              <a:buSzPts val="1400"/>
              <a:buFont typeface="Anaheim"/>
              <a:buChar char="■"/>
              <a:defRPr/>
            </a:lvl9pPr>
          </a:lstStyle>
          <a:p/>
        </p:txBody>
      </p:sp>
      <p:sp>
        <p:nvSpPr>
          <p:cNvPr id="125" name="Google Shape;12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6" name="Google Shape;126;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7" name="Shape 127"/>
        <p:cNvGrpSpPr/>
        <p:nvPr/>
      </p:nvGrpSpPr>
      <p:grpSpPr>
        <a:xfrm>
          <a:off x="0" y="0"/>
          <a:ext cx="0" cy="0"/>
          <a:chOff x="0" y="0"/>
          <a:chExt cx="0" cy="0"/>
        </a:xfrm>
      </p:grpSpPr>
      <p:grpSp>
        <p:nvGrpSpPr>
          <p:cNvPr id="128" name="Google Shape;128;p20"/>
          <p:cNvGrpSpPr/>
          <p:nvPr/>
        </p:nvGrpSpPr>
        <p:grpSpPr>
          <a:xfrm>
            <a:off x="7676943" y="-4150"/>
            <a:ext cx="1572210" cy="5214548"/>
            <a:chOff x="7676943" y="-4150"/>
            <a:chExt cx="1572210" cy="5214548"/>
          </a:xfrm>
        </p:grpSpPr>
        <p:sp>
          <p:nvSpPr>
            <p:cNvPr id="129" name="Google Shape;129;p20"/>
            <p:cNvSpPr/>
            <p:nvPr/>
          </p:nvSpPr>
          <p:spPr>
            <a:xfrm flipH="1">
              <a:off x="7927375" y="-4150"/>
              <a:ext cx="1235905" cy="1193746"/>
            </a:xfrm>
            <a:custGeom>
              <a:rect b="b" l="l" r="r" t="t"/>
              <a:pathLst>
                <a:path extrusionOk="0" h="107303" w="107330">
                  <a:moveTo>
                    <a:pt x="1" y="1"/>
                  </a:moveTo>
                  <a:lnTo>
                    <a:pt x="1" y="107303"/>
                  </a:lnTo>
                  <a:lnTo>
                    <a:pt x="1073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7676943" y="3752684"/>
              <a:ext cx="1572210" cy="1457714"/>
              <a:chOff x="4276575" y="600075"/>
              <a:chExt cx="4972200" cy="4610100"/>
            </a:xfrm>
          </p:grpSpPr>
          <p:cxnSp>
            <p:nvCxnSpPr>
              <p:cNvPr id="131" name="Google Shape;131;p20"/>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132" name="Google Shape;132;p20"/>
              <p:cNvSpPr/>
              <p:nvPr/>
            </p:nvSpPr>
            <p:spPr>
              <a:xfrm flipH="1">
                <a:off x="4823819" y="1290676"/>
                <a:ext cx="4322700" cy="3891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3" name="Google Shape;13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4" name="Google Shape;134;p20"/>
          <p:cNvSpPr txBox="1"/>
          <p:nvPr>
            <p:ph idx="1" type="subTitle"/>
          </p:nvPr>
        </p:nvSpPr>
        <p:spPr>
          <a:xfrm>
            <a:off x="4279867" y="2980825"/>
            <a:ext cx="2856000" cy="104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20"/>
          <p:cNvSpPr txBox="1"/>
          <p:nvPr>
            <p:ph idx="2" type="subTitle"/>
          </p:nvPr>
        </p:nvSpPr>
        <p:spPr>
          <a:xfrm>
            <a:off x="721542" y="2980825"/>
            <a:ext cx="2856000" cy="104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 name="Google Shape;136;p20"/>
          <p:cNvSpPr txBox="1"/>
          <p:nvPr>
            <p:ph idx="3" type="subTitle"/>
          </p:nvPr>
        </p:nvSpPr>
        <p:spPr>
          <a:xfrm>
            <a:off x="721542" y="2590800"/>
            <a:ext cx="2856000" cy="46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37" name="Google Shape;137;p20"/>
          <p:cNvSpPr txBox="1"/>
          <p:nvPr>
            <p:ph idx="4" type="subTitle"/>
          </p:nvPr>
        </p:nvSpPr>
        <p:spPr>
          <a:xfrm>
            <a:off x="4279870" y="2590800"/>
            <a:ext cx="2856000" cy="46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38" name="Google Shape;13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173950" y="2262000"/>
            <a:ext cx="40743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2173950" y="1175425"/>
            <a:ext cx="1271700" cy="9711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latin typeface="Heebo"/>
                <a:ea typeface="Heebo"/>
                <a:cs typeface="Heebo"/>
                <a:sym typeface="Heebo"/>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p:nvPr>
            <p:ph idx="1" type="subTitle"/>
          </p:nvPr>
        </p:nvSpPr>
        <p:spPr>
          <a:xfrm>
            <a:off x="2173950" y="3471925"/>
            <a:ext cx="2677800" cy="64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39" name="Shape 139"/>
        <p:cNvGrpSpPr/>
        <p:nvPr/>
      </p:nvGrpSpPr>
      <p:grpSpPr>
        <a:xfrm>
          <a:off x="0" y="0"/>
          <a:ext cx="0" cy="0"/>
          <a:chOff x="0" y="0"/>
          <a:chExt cx="0" cy="0"/>
        </a:xfrm>
      </p:grpSpPr>
      <p:grpSp>
        <p:nvGrpSpPr>
          <p:cNvPr id="140" name="Google Shape;140;p21"/>
          <p:cNvGrpSpPr/>
          <p:nvPr/>
        </p:nvGrpSpPr>
        <p:grpSpPr>
          <a:xfrm>
            <a:off x="2880" y="-51764"/>
            <a:ext cx="9156700" cy="5195314"/>
            <a:chOff x="2880" y="-51764"/>
            <a:chExt cx="9156700" cy="5195314"/>
          </a:xfrm>
        </p:grpSpPr>
        <p:sp>
          <p:nvSpPr>
            <p:cNvPr id="141" name="Google Shape;141;p21"/>
            <p:cNvSpPr/>
            <p:nvPr/>
          </p:nvSpPr>
          <p:spPr>
            <a:xfrm flipH="1" rot="10800000">
              <a:off x="2880" y="3949804"/>
              <a:ext cx="1235905" cy="1193746"/>
            </a:xfrm>
            <a:custGeom>
              <a:rect b="b" l="l" r="r" t="t"/>
              <a:pathLst>
                <a:path extrusionOk="0" h="107303" w="107330">
                  <a:moveTo>
                    <a:pt x="1" y="1"/>
                  </a:moveTo>
                  <a:lnTo>
                    <a:pt x="1" y="107303"/>
                  </a:lnTo>
                  <a:lnTo>
                    <a:pt x="1073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21"/>
            <p:cNvGrpSpPr/>
            <p:nvPr/>
          </p:nvGrpSpPr>
          <p:grpSpPr>
            <a:xfrm rot="-5400000">
              <a:off x="7644618" y="5484"/>
              <a:ext cx="1572210" cy="1457714"/>
              <a:chOff x="4276575" y="600075"/>
              <a:chExt cx="4972200" cy="4610100"/>
            </a:xfrm>
          </p:grpSpPr>
          <p:cxnSp>
            <p:nvCxnSpPr>
              <p:cNvPr id="143" name="Google Shape;143;p21"/>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144" name="Google Shape;144;p21"/>
              <p:cNvSpPr/>
              <p:nvPr/>
            </p:nvSpPr>
            <p:spPr>
              <a:xfrm flipH="1">
                <a:off x="4823819" y="1290676"/>
                <a:ext cx="4322700" cy="3891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5" name="Google Shape;14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6" name="Google Shape;146;p21"/>
          <p:cNvSpPr txBox="1"/>
          <p:nvPr>
            <p:ph idx="1" type="subTitle"/>
          </p:nvPr>
        </p:nvSpPr>
        <p:spPr>
          <a:xfrm>
            <a:off x="4825775" y="1667625"/>
            <a:ext cx="3509100" cy="24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1"/>
          <p:cNvSpPr txBox="1"/>
          <p:nvPr>
            <p:ph idx="2" type="subTitle"/>
          </p:nvPr>
        </p:nvSpPr>
        <p:spPr>
          <a:xfrm>
            <a:off x="773775" y="1667625"/>
            <a:ext cx="3509100" cy="24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2">
    <p:spTree>
      <p:nvGrpSpPr>
        <p:cNvPr id="149" name="Shape 149"/>
        <p:cNvGrpSpPr/>
        <p:nvPr/>
      </p:nvGrpSpPr>
      <p:grpSpPr>
        <a:xfrm>
          <a:off x="0" y="0"/>
          <a:ext cx="0" cy="0"/>
          <a:chOff x="0" y="0"/>
          <a:chExt cx="0" cy="0"/>
        </a:xfrm>
      </p:grpSpPr>
      <p:sp>
        <p:nvSpPr>
          <p:cNvPr id="150" name="Google Shape;150;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1" name="Google Shape;151;p22"/>
          <p:cNvSpPr txBox="1"/>
          <p:nvPr>
            <p:ph idx="1" type="subTitle"/>
          </p:nvPr>
        </p:nvSpPr>
        <p:spPr>
          <a:xfrm>
            <a:off x="4571850" y="1889500"/>
            <a:ext cx="3852000" cy="113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Anaheim"/>
              <a:buChar char="●"/>
              <a:defRPr b="0"/>
            </a:lvl1pPr>
            <a:lvl2pPr lvl="1" rtl="0" algn="ctr">
              <a:lnSpc>
                <a:spcPct val="100000"/>
              </a:lnSpc>
              <a:spcBef>
                <a:spcPts val="0"/>
              </a:spcBef>
              <a:spcAft>
                <a:spcPts val="0"/>
              </a:spcAft>
              <a:buSzPts val="1400"/>
              <a:buFont typeface="Anaheim"/>
              <a:buChar char="○"/>
              <a:defRPr/>
            </a:lvl2pPr>
            <a:lvl3pPr lvl="2" rtl="0" algn="ctr">
              <a:lnSpc>
                <a:spcPct val="100000"/>
              </a:lnSpc>
              <a:spcBef>
                <a:spcPts val="0"/>
              </a:spcBef>
              <a:spcAft>
                <a:spcPts val="0"/>
              </a:spcAft>
              <a:buSzPts val="1400"/>
              <a:buFont typeface="Anaheim"/>
              <a:buChar char="■"/>
              <a:defRPr/>
            </a:lvl3pPr>
            <a:lvl4pPr lvl="3" rtl="0" algn="ctr">
              <a:lnSpc>
                <a:spcPct val="100000"/>
              </a:lnSpc>
              <a:spcBef>
                <a:spcPts val="0"/>
              </a:spcBef>
              <a:spcAft>
                <a:spcPts val="0"/>
              </a:spcAft>
              <a:buSzPts val="1400"/>
              <a:buFont typeface="Anaheim"/>
              <a:buChar char="●"/>
              <a:defRPr/>
            </a:lvl4pPr>
            <a:lvl5pPr lvl="4" rtl="0" algn="ctr">
              <a:lnSpc>
                <a:spcPct val="100000"/>
              </a:lnSpc>
              <a:spcBef>
                <a:spcPts val="0"/>
              </a:spcBef>
              <a:spcAft>
                <a:spcPts val="0"/>
              </a:spcAft>
              <a:buSzPts val="1400"/>
              <a:buFont typeface="Anaheim"/>
              <a:buChar char="○"/>
              <a:defRPr/>
            </a:lvl5pPr>
            <a:lvl6pPr lvl="5" rtl="0" algn="ctr">
              <a:lnSpc>
                <a:spcPct val="100000"/>
              </a:lnSpc>
              <a:spcBef>
                <a:spcPts val="0"/>
              </a:spcBef>
              <a:spcAft>
                <a:spcPts val="0"/>
              </a:spcAft>
              <a:buSzPts val="1400"/>
              <a:buFont typeface="Anaheim"/>
              <a:buChar char="■"/>
              <a:defRPr/>
            </a:lvl6pPr>
            <a:lvl7pPr lvl="6" rtl="0" algn="ctr">
              <a:lnSpc>
                <a:spcPct val="100000"/>
              </a:lnSpc>
              <a:spcBef>
                <a:spcPts val="0"/>
              </a:spcBef>
              <a:spcAft>
                <a:spcPts val="0"/>
              </a:spcAft>
              <a:buSzPts val="1400"/>
              <a:buFont typeface="Anaheim"/>
              <a:buChar char="●"/>
              <a:defRPr/>
            </a:lvl7pPr>
            <a:lvl8pPr lvl="7" rtl="0" algn="ctr">
              <a:lnSpc>
                <a:spcPct val="100000"/>
              </a:lnSpc>
              <a:spcBef>
                <a:spcPts val="0"/>
              </a:spcBef>
              <a:spcAft>
                <a:spcPts val="0"/>
              </a:spcAft>
              <a:buSzPts val="1400"/>
              <a:buFont typeface="Anaheim"/>
              <a:buChar char="○"/>
              <a:defRPr/>
            </a:lvl8pPr>
            <a:lvl9pPr lvl="8" rtl="0" algn="ctr">
              <a:lnSpc>
                <a:spcPct val="100000"/>
              </a:lnSpc>
              <a:spcBef>
                <a:spcPts val="0"/>
              </a:spcBef>
              <a:spcAft>
                <a:spcPts val="0"/>
              </a:spcAft>
              <a:buSzPts val="1400"/>
              <a:buFont typeface="Anaheim"/>
              <a:buChar char="■"/>
              <a:defRPr/>
            </a:lvl9pPr>
          </a:lstStyle>
          <a:p/>
        </p:txBody>
      </p:sp>
      <p:sp>
        <p:nvSpPr>
          <p:cNvPr id="152" name="Google Shape;152;p22"/>
          <p:cNvSpPr txBox="1"/>
          <p:nvPr>
            <p:ph idx="2" type="subTitle"/>
          </p:nvPr>
        </p:nvSpPr>
        <p:spPr>
          <a:xfrm>
            <a:off x="720000" y="1286625"/>
            <a:ext cx="3852000" cy="252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Anaheim"/>
              <a:buChar char="●"/>
              <a:defRPr b="0"/>
            </a:lvl1pPr>
            <a:lvl2pPr lvl="1" rtl="0" algn="ctr">
              <a:lnSpc>
                <a:spcPct val="100000"/>
              </a:lnSpc>
              <a:spcBef>
                <a:spcPts val="0"/>
              </a:spcBef>
              <a:spcAft>
                <a:spcPts val="0"/>
              </a:spcAft>
              <a:buSzPts val="1400"/>
              <a:buFont typeface="Anaheim"/>
              <a:buChar char="○"/>
              <a:defRPr/>
            </a:lvl2pPr>
            <a:lvl3pPr lvl="2" rtl="0" algn="ctr">
              <a:lnSpc>
                <a:spcPct val="100000"/>
              </a:lnSpc>
              <a:spcBef>
                <a:spcPts val="0"/>
              </a:spcBef>
              <a:spcAft>
                <a:spcPts val="0"/>
              </a:spcAft>
              <a:buSzPts val="1400"/>
              <a:buFont typeface="Anaheim"/>
              <a:buChar char="■"/>
              <a:defRPr/>
            </a:lvl3pPr>
            <a:lvl4pPr lvl="3" rtl="0" algn="ctr">
              <a:lnSpc>
                <a:spcPct val="100000"/>
              </a:lnSpc>
              <a:spcBef>
                <a:spcPts val="0"/>
              </a:spcBef>
              <a:spcAft>
                <a:spcPts val="0"/>
              </a:spcAft>
              <a:buSzPts val="1400"/>
              <a:buFont typeface="Anaheim"/>
              <a:buChar char="●"/>
              <a:defRPr/>
            </a:lvl4pPr>
            <a:lvl5pPr lvl="4" rtl="0" algn="ctr">
              <a:lnSpc>
                <a:spcPct val="100000"/>
              </a:lnSpc>
              <a:spcBef>
                <a:spcPts val="0"/>
              </a:spcBef>
              <a:spcAft>
                <a:spcPts val="0"/>
              </a:spcAft>
              <a:buSzPts val="1400"/>
              <a:buFont typeface="Anaheim"/>
              <a:buChar char="○"/>
              <a:defRPr/>
            </a:lvl5pPr>
            <a:lvl6pPr lvl="5" rtl="0" algn="ctr">
              <a:lnSpc>
                <a:spcPct val="100000"/>
              </a:lnSpc>
              <a:spcBef>
                <a:spcPts val="0"/>
              </a:spcBef>
              <a:spcAft>
                <a:spcPts val="0"/>
              </a:spcAft>
              <a:buSzPts val="1400"/>
              <a:buFont typeface="Anaheim"/>
              <a:buChar char="■"/>
              <a:defRPr/>
            </a:lvl6pPr>
            <a:lvl7pPr lvl="6" rtl="0" algn="ctr">
              <a:lnSpc>
                <a:spcPct val="100000"/>
              </a:lnSpc>
              <a:spcBef>
                <a:spcPts val="0"/>
              </a:spcBef>
              <a:spcAft>
                <a:spcPts val="0"/>
              </a:spcAft>
              <a:buSzPts val="1400"/>
              <a:buFont typeface="Anaheim"/>
              <a:buChar char="●"/>
              <a:defRPr/>
            </a:lvl7pPr>
            <a:lvl8pPr lvl="7" rtl="0" algn="ctr">
              <a:lnSpc>
                <a:spcPct val="100000"/>
              </a:lnSpc>
              <a:spcBef>
                <a:spcPts val="0"/>
              </a:spcBef>
              <a:spcAft>
                <a:spcPts val="0"/>
              </a:spcAft>
              <a:buSzPts val="1400"/>
              <a:buFont typeface="Anaheim"/>
              <a:buChar char="○"/>
              <a:defRPr/>
            </a:lvl8pPr>
            <a:lvl9pPr lvl="8" rtl="0" algn="ctr">
              <a:lnSpc>
                <a:spcPct val="100000"/>
              </a:lnSpc>
              <a:spcBef>
                <a:spcPts val="0"/>
              </a:spcBef>
              <a:spcAft>
                <a:spcPts val="0"/>
              </a:spcAft>
              <a:buSzPts val="1400"/>
              <a:buFont typeface="Anaheim"/>
              <a:buChar char="■"/>
              <a:defRPr/>
            </a:lvl9pPr>
          </a:lstStyle>
          <a:p/>
        </p:txBody>
      </p:sp>
      <p:sp>
        <p:nvSpPr>
          <p:cNvPr id="153" name="Google Shape;153;p22"/>
          <p:cNvSpPr/>
          <p:nvPr/>
        </p:nvSpPr>
        <p:spPr>
          <a:xfrm flipH="1">
            <a:off x="7927375" y="-4150"/>
            <a:ext cx="1235905" cy="1193746"/>
          </a:xfrm>
          <a:custGeom>
            <a:rect b="b" l="l" r="r" t="t"/>
            <a:pathLst>
              <a:path extrusionOk="0" h="107303" w="107330">
                <a:moveTo>
                  <a:pt x="1" y="1"/>
                </a:moveTo>
                <a:lnTo>
                  <a:pt x="1" y="107303"/>
                </a:lnTo>
                <a:lnTo>
                  <a:pt x="1073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5" name="Shape 155"/>
        <p:cNvGrpSpPr/>
        <p:nvPr/>
      </p:nvGrpSpPr>
      <p:grpSpPr>
        <a:xfrm>
          <a:off x="0" y="0"/>
          <a:ext cx="0" cy="0"/>
          <a:chOff x="0" y="0"/>
          <a:chExt cx="0" cy="0"/>
        </a:xfrm>
      </p:grpSpPr>
      <p:grpSp>
        <p:nvGrpSpPr>
          <p:cNvPr id="156" name="Google Shape;156;p23"/>
          <p:cNvGrpSpPr/>
          <p:nvPr/>
        </p:nvGrpSpPr>
        <p:grpSpPr>
          <a:xfrm>
            <a:off x="-33759" y="-4150"/>
            <a:ext cx="9197039" cy="5222446"/>
            <a:chOff x="-33759" y="-4150"/>
            <a:chExt cx="9197039" cy="5222446"/>
          </a:xfrm>
        </p:grpSpPr>
        <p:sp>
          <p:nvSpPr>
            <p:cNvPr id="157" name="Google Shape;157;p23"/>
            <p:cNvSpPr/>
            <p:nvPr/>
          </p:nvSpPr>
          <p:spPr>
            <a:xfrm flipH="1">
              <a:off x="7927375" y="-4150"/>
              <a:ext cx="1235905" cy="1193746"/>
            </a:xfrm>
            <a:custGeom>
              <a:rect b="b" l="l" r="r" t="t"/>
              <a:pathLst>
                <a:path extrusionOk="0" h="107303" w="107330">
                  <a:moveTo>
                    <a:pt x="1" y="1"/>
                  </a:moveTo>
                  <a:lnTo>
                    <a:pt x="1" y="107303"/>
                  </a:lnTo>
                  <a:lnTo>
                    <a:pt x="1073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23"/>
            <p:cNvGrpSpPr/>
            <p:nvPr/>
          </p:nvGrpSpPr>
          <p:grpSpPr>
            <a:xfrm rot="5400000">
              <a:off x="-91007" y="3703334"/>
              <a:ext cx="1572210" cy="1457714"/>
              <a:chOff x="4276575" y="600075"/>
              <a:chExt cx="4972200" cy="4610100"/>
            </a:xfrm>
          </p:grpSpPr>
          <p:cxnSp>
            <p:nvCxnSpPr>
              <p:cNvPr id="159" name="Google Shape;159;p23"/>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160" name="Google Shape;160;p23"/>
              <p:cNvSpPr/>
              <p:nvPr/>
            </p:nvSpPr>
            <p:spPr>
              <a:xfrm flipH="1">
                <a:off x="4823819" y="1290676"/>
                <a:ext cx="4322700" cy="3891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 name="Google Shape;161;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2" name="Google Shape;162;p23"/>
          <p:cNvSpPr txBox="1"/>
          <p:nvPr>
            <p:ph idx="1" type="subTitle"/>
          </p:nvPr>
        </p:nvSpPr>
        <p:spPr>
          <a:xfrm>
            <a:off x="722867" y="2974001"/>
            <a:ext cx="2091000" cy="77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3"/>
          <p:cNvSpPr txBox="1"/>
          <p:nvPr>
            <p:ph idx="2" type="subTitle"/>
          </p:nvPr>
        </p:nvSpPr>
        <p:spPr>
          <a:xfrm>
            <a:off x="3311742" y="2974001"/>
            <a:ext cx="2091000" cy="77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3"/>
          <p:cNvSpPr txBox="1"/>
          <p:nvPr>
            <p:ph idx="3" type="subTitle"/>
          </p:nvPr>
        </p:nvSpPr>
        <p:spPr>
          <a:xfrm>
            <a:off x="5900617" y="2974001"/>
            <a:ext cx="2091000" cy="77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23"/>
          <p:cNvSpPr txBox="1"/>
          <p:nvPr>
            <p:ph idx="4" type="subTitle"/>
          </p:nvPr>
        </p:nvSpPr>
        <p:spPr>
          <a:xfrm>
            <a:off x="722867" y="2519426"/>
            <a:ext cx="20910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66" name="Google Shape;166;p23"/>
          <p:cNvSpPr txBox="1"/>
          <p:nvPr>
            <p:ph idx="5" type="subTitle"/>
          </p:nvPr>
        </p:nvSpPr>
        <p:spPr>
          <a:xfrm>
            <a:off x="3311742" y="2519426"/>
            <a:ext cx="20910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67" name="Google Shape;167;p23"/>
          <p:cNvSpPr txBox="1"/>
          <p:nvPr>
            <p:ph idx="6" type="subTitle"/>
          </p:nvPr>
        </p:nvSpPr>
        <p:spPr>
          <a:xfrm>
            <a:off x="5900617" y="2519426"/>
            <a:ext cx="20910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68" name="Google Shape;168;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9" name="Shape 169"/>
        <p:cNvGrpSpPr/>
        <p:nvPr/>
      </p:nvGrpSpPr>
      <p:grpSpPr>
        <a:xfrm>
          <a:off x="0" y="0"/>
          <a:ext cx="0" cy="0"/>
          <a:chOff x="0" y="0"/>
          <a:chExt cx="0" cy="0"/>
        </a:xfrm>
      </p:grpSpPr>
      <p:sp>
        <p:nvSpPr>
          <p:cNvPr id="170" name="Google Shape;170;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71" name="Google Shape;171;p24"/>
          <p:cNvSpPr txBox="1"/>
          <p:nvPr>
            <p:ph idx="1" type="subTitle"/>
          </p:nvPr>
        </p:nvSpPr>
        <p:spPr>
          <a:xfrm>
            <a:off x="719838" y="1963651"/>
            <a:ext cx="1978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24"/>
          <p:cNvSpPr txBox="1"/>
          <p:nvPr>
            <p:ph idx="2" type="subTitle"/>
          </p:nvPr>
        </p:nvSpPr>
        <p:spPr>
          <a:xfrm>
            <a:off x="3493139" y="1963651"/>
            <a:ext cx="1978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24"/>
          <p:cNvSpPr txBox="1"/>
          <p:nvPr>
            <p:ph idx="3" type="subTitle"/>
          </p:nvPr>
        </p:nvSpPr>
        <p:spPr>
          <a:xfrm>
            <a:off x="719838" y="3561975"/>
            <a:ext cx="1978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24"/>
          <p:cNvSpPr txBox="1"/>
          <p:nvPr>
            <p:ph idx="4" type="subTitle"/>
          </p:nvPr>
        </p:nvSpPr>
        <p:spPr>
          <a:xfrm>
            <a:off x="3493139" y="3561975"/>
            <a:ext cx="1978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24"/>
          <p:cNvSpPr txBox="1"/>
          <p:nvPr>
            <p:ph idx="5" type="subTitle"/>
          </p:nvPr>
        </p:nvSpPr>
        <p:spPr>
          <a:xfrm>
            <a:off x="719838" y="1593048"/>
            <a:ext cx="1978200" cy="46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76" name="Google Shape;176;p24"/>
          <p:cNvSpPr txBox="1"/>
          <p:nvPr>
            <p:ph idx="6" type="subTitle"/>
          </p:nvPr>
        </p:nvSpPr>
        <p:spPr>
          <a:xfrm>
            <a:off x="719838" y="3191450"/>
            <a:ext cx="1978200" cy="46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77" name="Google Shape;177;p24"/>
          <p:cNvSpPr txBox="1"/>
          <p:nvPr>
            <p:ph idx="7" type="subTitle"/>
          </p:nvPr>
        </p:nvSpPr>
        <p:spPr>
          <a:xfrm>
            <a:off x="3493138" y="1593048"/>
            <a:ext cx="1978200" cy="46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78" name="Google Shape;178;p24"/>
          <p:cNvSpPr txBox="1"/>
          <p:nvPr>
            <p:ph idx="8" type="subTitle"/>
          </p:nvPr>
        </p:nvSpPr>
        <p:spPr>
          <a:xfrm>
            <a:off x="3493138" y="3191450"/>
            <a:ext cx="1978200" cy="46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79" name="Google Shape;17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80" name="Shape 180"/>
        <p:cNvGrpSpPr/>
        <p:nvPr/>
      </p:nvGrpSpPr>
      <p:grpSpPr>
        <a:xfrm>
          <a:off x="0" y="0"/>
          <a:ext cx="0" cy="0"/>
          <a:chOff x="0" y="0"/>
          <a:chExt cx="0" cy="0"/>
        </a:xfrm>
      </p:grpSpPr>
      <p:grpSp>
        <p:nvGrpSpPr>
          <p:cNvPr id="181" name="Google Shape;181;p25"/>
          <p:cNvGrpSpPr/>
          <p:nvPr/>
        </p:nvGrpSpPr>
        <p:grpSpPr>
          <a:xfrm>
            <a:off x="2880" y="-51764"/>
            <a:ext cx="9156700" cy="5195314"/>
            <a:chOff x="2880" y="-51764"/>
            <a:chExt cx="9156700" cy="5195314"/>
          </a:xfrm>
        </p:grpSpPr>
        <p:sp>
          <p:nvSpPr>
            <p:cNvPr id="182" name="Google Shape;182;p25"/>
            <p:cNvSpPr/>
            <p:nvPr/>
          </p:nvSpPr>
          <p:spPr>
            <a:xfrm flipH="1" rot="10800000">
              <a:off x="2880" y="3949804"/>
              <a:ext cx="1235905" cy="1193746"/>
            </a:xfrm>
            <a:custGeom>
              <a:rect b="b" l="l" r="r" t="t"/>
              <a:pathLst>
                <a:path extrusionOk="0" h="107303" w="107330">
                  <a:moveTo>
                    <a:pt x="1" y="1"/>
                  </a:moveTo>
                  <a:lnTo>
                    <a:pt x="1" y="107303"/>
                  </a:lnTo>
                  <a:lnTo>
                    <a:pt x="1073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25"/>
            <p:cNvGrpSpPr/>
            <p:nvPr/>
          </p:nvGrpSpPr>
          <p:grpSpPr>
            <a:xfrm rot="-5400000">
              <a:off x="7644618" y="5484"/>
              <a:ext cx="1572210" cy="1457714"/>
              <a:chOff x="4276575" y="600075"/>
              <a:chExt cx="4972200" cy="4610100"/>
            </a:xfrm>
          </p:grpSpPr>
          <p:cxnSp>
            <p:nvCxnSpPr>
              <p:cNvPr id="184" name="Google Shape;184;p25"/>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185" name="Google Shape;185;p25"/>
              <p:cNvSpPr/>
              <p:nvPr/>
            </p:nvSpPr>
            <p:spPr>
              <a:xfrm flipH="1">
                <a:off x="4823819" y="1290676"/>
                <a:ext cx="4322700" cy="3891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6" name="Google Shape;186;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7" name="Google Shape;187;p25"/>
          <p:cNvSpPr txBox="1"/>
          <p:nvPr>
            <p:ph idx="1" type="subTitle"/>
          </p:nvPr>
        </p:nvSpPr>
        <p:spPr>
          <a:xfrm>
            <a:off x="731600" y="1942474"/>
            <a:ext cx="1975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8" name="Google Shape;188;p25"/>
          <p:cNvSpPr txBox="1"/>
          <p:nvPr>
            <p:ph idx="2" type="subTitle"/>
          </p:nvPr>
        </p:nvSpPr>
        <p:spPr>
          <a:xfrm>
            <a:off x="3201448" y="1942474"/>
            <a:ext cx="1975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25"/>
          <p:cNvSpPr txBox="1"/>
          <p:nvPr>
            <p:ph idx="3" type="subTitle"/>
          </p:nvPr>
        </p:nvSpPr>
        <p:spPr>
          <a:xfrm>
            <a:off x="731600" y="3644815"/>
            <a:ext cx="1975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25"/>
          <p:cNvSpPr txBox="1"/>
          <p:nvPr>
            <p:ph idx="4" type="subTitle"/>
          </p:nvPr>
        </p:nvSpPr>
        <p:spPr>
          <a:xfrm>
            <a:off x="3201448" y="3644815"/>
            <a:ext cx="1975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25"/>
          <p:cNvSpPr txBox="1"/>
          <p:nvPr>
            <p:ph idx="5" type="subTitle"/>
          </p:nvPr>
        </p:nvSpPr>
        <p:spPr>
          <a:xfrm>
            <a:off x="5671297" y="1942474"/>
            <a:ext cx="1975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 name="Google Shape;192;p25"/>
          <p:cNvSpPr txBox="1"/>
          <p:nvPr>
            <p:ph idx="6" type="subTitle"/>
          </p:nvPr>
        </p:nvSpPr>
        <p:spPr>
          <a:xfrm>
            <a:off x="5671297" y="3644815"/>
            <a:ext cx="1975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5"/>
          <p:cNvSpPr txBox="1"/>
          <p:nvPr>
            <p:ph idx="7" type="subTitle"/>
          </p:nvPr>
        </p:nvSpPr>
        <p:spPr>
          <a:xfrm>
            <a:off x="730105" y="1680988"/>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94" name="Google Shape;194;p25"/>
          <p:cNvSpPr txBox="1"/>
          <p:nvPr>
            <p:ph idx="8" type="subTitle"/>
          </p:nvPr>
        </p:nvSpPr>
        <p:spPr>
          <a:xfrm>
            <a:off x="3199950" y="1680988"/>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95" name="Google Shape;195;p25"/>
          <p:cNvSpPr txBox="1"/>
          <p:nvPr>
            <p:ph idx="9" type="subTitle"/>
          </p:nvPr>
        </p:nvSpPr>
        <p:spPr>
          <a:xfrm>
            <a:off x="5669795" y="1680988"/>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96" name="Google Shape;196;p25"/>
          <p:cNvSpPr txBox="1"/>
          <p:nvPr>
            <p:ph idx="13" type="subTitle"/>
          </p:nvPr>
        </p:nvSpPr>
        <p:spPr>
          <a:xfrm>
            <a:off x="730105" y="3382191"/>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97" name="Google Shape;197;p25"/>
          <p:cNvSpPr txBox="1"/>
          <p:nvPr>
            <p:ph idx="14" type="subTitle"/>
          </p:nvPr>
        </p:nvSpPr>
        <p:spPr>
          <a:xfrm>
            <a:off x="3199950" y="3382191"/>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98" name="Google Shape;198;p25"/>
          <p:cNvSpPr txBox="1"/>
          <p:nvPr>
            <p:ph idx="15" type="subTitle"/>
          </p:nvPr>
        </p:nvSpPr>
        <p:spPr>
          <a:xfrm>
            <a:off x="5669795" y="3382191"/>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199" name="Google Shape;19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00" name="Shape 200"/>
        <p:cNvGrpSpPr/>
        <p:nvPr/>
      </p:nvGrpSpPr>
      <p:grpSpPr>
        <a:xfrm>
          <a:off x="0" y="0"/>
          <a:ext cx="0" cy="0"/>
          <a:chOff x="0" y="0"/>
          <a:chExt cx="0" cy="0"/>
        </a:xfrm>
      </p:grpSpPr>
      <p:sp>
        <p:nvSpPr>
          <p:cNvPr id="201" name="Google Shape;201;p26"/>
          <p:cNvSpPr txBox="1"/>
          <p:nvPr>
            <p:ph hasCustomPrompt="1" type="title"/>
          </p:nvPr>
        </p:nvSpPr>
        <p:spPr>
          <a:xfrm>
            <a:off x="3900000" y="706175"/>
            <a:ext cx="42567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2" name="Google Shape;202;p26"/>
          <p:cNvSpPr txBox="1"/>
          <p:nvPr>
            <p:ph idx="1" type="subTitle"/>
          </p:nvPr>
        </p:nvSpPr>
        <p:spPr>
          <a:xfrm>
            <a:off x="3900000" y="1464175"/>
            <a:ext cx="4256700" cy="37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3" name="Google Shape;203;p26"/>
          <p:cNvSpPr txBox="1"/>
          <p:nvPr>
            <p:ph hasCustomPrompt="1" idx="2" type="title"/>
          </p:nvPr>
        </p:nvSpPr>
        <p:spPr>
          <a:xfrm>
            <a:off x="3900000" y="2003879"/>
            <a:ext cx="42567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4" name="Google Shape;204;p26"/>
          <p:cNvSpPr txBox="1"/>
          <p:nvPr>
            <p:ph idx="3" type="subTitle"/>
          </p:nvPr>
        </p:nvSpPr>
        <p:spPr>
          <a:xfrm>
            <a:off x="3900000" y="2764450"/>
            <a:ext cx="4256700" cy="37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5" name="Google Shape;205;p26"/>
          <p:cNvSpPr txBox="1"/>
          <p:nvPr>
            <p:ph hasCustomPrompt="1" idx="4" type="title"/>
          </p:nvPr>
        </p:nvSpPr>
        <p:spPr>
          <a:xfrm>
            <a:off x="3900000" y="3301584"/>
            <a:ext cx="42567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6" name="Google Shape;206;p26"/>
          <p:cNvSpPr txBox="1"/>
          <p:nvPr>
            <p:ph idx="5" type="subTitle"/>
          </p:nvPr>
        </p:nvSpPr>
        <p:spPr>
          <a:xfrm>
            <a:off x="3900000" y="4064726"/>
            <a:ext cx="4256700" cy="37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7" name="Google Shape;207;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08" name="Shape 208"/>
        <p:cNvGrpSpPr/>
        <p:nvPr/>
      </p:nvGrpSpPr>
      <p:grpSpPr>
        <a:xfrm>
          <a:off x="0" y="0"/>
          <a:ext cx="0" cy="0"/>
          <a:chOff x="0" y="0"/>
          <a:chExt cx="0" cy="0"/>
        </a:xfrm>
      </p:grpSpPr>
      <p:grpSp>
        <p:nvGrpSpPr>
          <p:cNvPr id="209" name="Google Shape;209;p27"/>
          <p:cNvGrpSpPr/>
          <p:nvPr/>
        </p:nvGrpSpPr>
        <p:grpSpPr>
          <a:xfrm>
            <a:off x="2880" y="-51764"/>
            <a:ext cx="9156700" cy="5195314"/>
            <a:chOff x="2880" y="-51764"/>
            <a:chExt cx="9156700" cy="5195314"/>
          </a:xfrm>
        </p:grpSpPr>
        <p:sp>
          <p:nvSpPr>
            <p:cNvPr id="210" name="Google Shape;210;p27"/>
            <p:cNvSpPr/>
            <p:nvPr/>
          </p:nvSpPr>
          <p:spPr>
            <a:xfrm flipH="1" rot="10800000">
              <a:off x="2880" y="3949804"/>
              <a:ext cx="1235905" cy="1193746"/>
            </a:xfrm>
            <a:custGeom>
              <a:rect b="b" l="l" r="r" t="t"/>
              <a:pathLst>
                <a:path extrusionOk="0" h="107303" w="107330">
                  <a:moveTo>
                    <a:pt x="1" y="1"/>
                  </a:moveTo>
                  <a:lnTo>
                    <a:pt x="1" y="107303"/>
                  </a:lnTo>
                  <a:lnTo>
                    <a:pt x="1073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27"/>
            <p:cNvGrpSpPr/>
            <p:nvPr/>
          </p:nvGrpSpPr>
          <p:grpSpPr>
            <a:xfrm rot="-5400000">
              <a:off x="7644618" y="5484"/>
              <a:ext cx="1572210" cy="1457714"/>
              <a:chOff x="4276575" y="600075"/>
              <a:chExt cx="4972200" cy="4610100"/>
            </a:xfrm>
          </p:grpSpPr>
          <p:cxnSp>
            <p:nvCxnSpPr>
              <p:cNvPr id="212" name="Google Shape;212;p27"/>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213" name="Google Shape;213;p27"/>
              <p:cNvSpPr/>
              <p:nvPr/>
            </p:nvSpPr>
            <p:spPr>
              <a:xfrm flipH="1">
                <a:off x="4823819" y="1290676"/>
                <a:ext cx="4322700" cy="3891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4" name="Google Shape;214;p27"/>
          <p:cNvSpPr txBox="1"/>
          <p:nvPr>
            <p:ph hasCustomPrompt="1" type="title"/>
          </p:nvPr>
        </p:nvSpPr>
        <p:spPr>
          <a:xfrm>
            <a:off x="1339598" y="1398200"/>
            <a:ext cx="1398900" cy="538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5" name="Google Shape;215;p27"/>
          <p:cNvSpPr txBox="1"/>
          <p:nvPr>
            <p:ph idx="1" type="subTitle"/>
          </p:nvPr>
        </p:nvSpPr>
        <p:spPr>
          <a:xfrm>
            <a:off x="952448" y="3800625"/>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27"/>
          <p:cNvSpPr txBox="1"/>
          <p:nvPr>
            <p:ph idx="2" type="subTitle"/>
          </p:nvPr>
        </p:nvSpPr>
        <p:spPr>
          <a:xfrm>
            <a:off x="952448" y="336855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217" name="Google Shape;217;p27"/>
          <p:cNvSpPr txBox="1"/>
          <p:nvPr>
            <p:ph hasCustomPrompt="1" idx="3" type="title"/>
          </p:nvPr>
        </p:nvSpPr>
        <p:spPr>
          <a:xfrm>
            <a:off x="3873150" y="1398200"/>
            <a:ext cx="1397700" cy="538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8" name="Google Shape;218;p27"/>
          <p:cNvSpPr txBox="1"/>
          <p:nvPr>
            <p:ph idx="4" type="subTitle"/>
          </p:nvPr>
        </p:nvSpPr>
        <p:spPr>
          <a:xfrm>
            <a:off x="3485400" y="3800625"/>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9" name="Google Shape;219;p27"/>
          <p:cNvSpPr txBox="1"/>
          <p:nvPr>
            <p:ph idx="5" type="subTitle"/>
          </p:nvPr>
        </p:nvSpPr>
        <p:spPr>
          <a:xfrm>
            <a:off x="3485400" y="336855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220" name="Google Shape;220;p27"/>
          <p:cNvSpPr txBox="1"/>
          <p:nvPr>
            <p:ph hasCustomPrompt="1" idx="6" type="title"/>
          </p:nvPr>
        </p:nvSpPr>
        <p:spPr>
          <a:xfrm>
            <a:off x="6412498" y="1398200"/>
            <a:ext cx="1397700" cy="538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1" name="Google Shape;221;p27"/>
          <p:cNvSpPr txBox="1"/>
          <p:nvPr>
            <p:ph idx="7" type="subTitle"/>
          </p:nvPr>
        </p:nvSpPr>
        <p:spPr>
          <a:xfrm>
            <a:off x="6024748" y="3800625"/>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2" name="Google Shape;222;p27"/>
          <p:cNvSpPr txBox="1"/>
          <p:nvPr>
            <p:ph idx="8" type="subTitle"/>
          </p:nvPr>
        </p:nvSpPr>
        <p:spPr>
          <a:xfrm>
            <a:off x="6024748" y="336855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223" name="Google Shape;223;p27"/>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4" name="Google Shape;224;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225" name="Shape 225"/>
        <p:cNvGrpSpPr/>
        <p:nvPr/>
      </p:nvGrpSpPr>
      <p:grpSpPr>
        <a:xfrm>
          <a:off x="0" y="0"/>
          <a:ext cx="0" cy="0"/>
          <a:chOff x="0" y="0"/>
          <a:chExt cx="0" cy="0"/>
        </a:xfrm>
      </p:grpSpPr>
      <p:sp>
        <p:nvSpPr>
          <p:cNvPr id="226" name="Google Shape;22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227" name="Google Shape;227;p28"/>
          <p:cNvGrpSpPr/>
          <p:nvPr/>
        </p:nvGrpSpPr>
        <p:grpSpPr>
          <a:xfrm>
            <a:off x="7676943" y="-4150"/>
            <a:ext cx="1572210" cy="5214548"/>
            <a:chOff x="7676943" y="-4150"/>
            <a:chExt cx="1572210" cy="5214548"/>
          </a:xfrm>
        </p:grpSpPr>
        <p:sp>
          <p:nvSpPr>
            <p:cNvPr id="228" name="Google Shape;228;p28"/>
            <p:cNvSpPr/>
            <p:nvPr/>
          </p:nvSpPr>
          <p:spPr>
            <a:xfrm flipH="1">
              <a:off x="7927375" y="-4150"/>
              <a:ext cx="1235905" cy="1193746"/>
            </a:xfrm>
            <a:custGeom>
              <a:rect b="b" l="l" r="r" t="t"/>
              <a:pathLst>
                <a:path extrusionOk="0" h="107303" w="107330">
                  <a:moveTo>
                    <a:pt x="1" y="1"/>
                  </a:moveTo>
                  <a:lnTo>
                    <a:pt x="1" y="107303"/>
                  </a:lnTo>
                  <a:lnTo>
                    <a:pt x="1073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28"/>
            <p:cNvGrpSpPr/>
            <p:nvPr/>
          </p:nvGrpSpPr>
          <p:grpSpPr>
            <a:xfrm>
              <a:off x="7676943" y="3752684"/>
              <a:ext cx="1572210" cy="1457714"/>
              <a:chOff x="4276575" y="600075"/>
              <a:chExt cx="4972200" cy="4610100"/>
            </a:xfrm>
          </p:grpSpPr>
          <p:cxnSp>
            <p:nvCxnSpPr>
              <p:cNvPr id="230" name="Google Shape;230;p28"/>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231" name="Google Shape;231;p28"/>
              <p:cNvSpPr/>
              <p:nvPr/>
            </p:nvSpPr>
            <p:spPr>
              <a:xfrm flipH="1">
                <a:off x="4823819" y="1290676"/>
                <a:ext cx="4322700" cy="3891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2" name="Google Shape;23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233" name="Shape 233"/>
        <p:cNvGrpSpPr/>
        <p:nvPr/>
      </p:nvGrpSpPr>
      <p:grpSpPr>
        <a:xfrm>
          <a:off x="0" y="0"/>
          <a:ext cx="0" cy="0"/>
          <a:chOff x="0" y="0"/>
          <a:chExt cx="0" cy="0"/>
        </a:xfrm>
      </p:grpSpPr>
      <p:grpSp>
        <p:nvGrpSpPr>
          <p:cNvPr id="234" name="Google Shape;234;p29"/>
          <p:cNvGrpSpPr/>
          <p:nvPr/>
        </p:nvGrpSpPr>
        <p:grpSpPr>
          <a:xfrm>
            <a:off x="-15634" y="-4150"/>
            <a:ext cx="9178914" cy="5195271"/>
            <a:chOff x="-15634" y="-4150"/>
            <a:chExt cx="9178914" cy="5195271"/>
          </a:xfrm>
        </p:grpSpPr>
        <p:grpSp>
          <p:nvGrpSpPr>
            <p:cNvPr id="235" name="Google Shape;235;p29"/>
            <p:cNvGrpSpPr/>
            <p:nvPr/>
          </p:nvGrpSpPr>
          <p:grpSpPr>
            <a:xfrm rot="5400000">
              <a:off x="-72882" y="3676159"/>
              <a:ext cx="1572210" cy="1457714"/>
              <a:chOff x="4276575" y="600075"/>
              <a:chExt cx="4972200" cy="4610100"/>
            </a:xfrm>
          </p:grpSpPr>
          <p:cxnSp>
            <p:nvCxnSpPr>
              <p:cNvPr id="236" name="Google Shape;236;p29"/>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237" name="Google Shape;237;p29"/>
              <p:cNvSpPr/>
              <p:nvPr/>
            </p:nvSpPr>
            <p:spPr>
              <a:xfrm flipH="1">
                <a:off x="4823819" y="1290676"/>
                <a:ext cx="4322700" cy="3891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29"/>
            <p:cNvSpPr/>
            <p:nvPr/>
          </p:nvSpPr>
          <p:spPr>
            <a:xfrm flipH="1">
              <a:off x="7927375" y="-4150"/>
              <a:ext cx="1235905" cy="1193746"/>
            </a:xfrm>
            <a:custGeom>
              <a:rect b="b" l="l" r="r" t="t"/>
              <a:pathLst>
                <a:path extrusionOk="0" h="107303" w="107330">
                  <a:moveTo>
                    <a:pt x="1" y="1"/>
                  </a:moveTo>
                  <a:lnTo>
                    <a:pt x="1" y="107303"/>
                  </a:lnTo>
                  <a:lnTo>
                    <a:pt x="1073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40" name="Google Shape;240;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241" name="Shape 241"/>
        <p:cNvGrpSpPr/>
        <p:nvPr/>
      </p:nvGrpSpPr>
      <p:grpSpPr>
        <a:xfrm>
          <a:off x="0" y="0"/>
          <a:ext cx="0" cy="0"/>
          <a:chOff x="0" y="0"/>
          <a:chExt cx="0" cy="0"/>
        </a:xfrm>
      </p:grpSpPr>
      <p:sp>
        <p:nvSpPr>
          <p:cNvPr id="242" name="Google Shape;24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43" name="Google Shape;243;p30"/>
          <p:cNvSpPr/>
          <p:nvPr/>
        </p:nvSpPr>
        <p:spPr>
          <a:xfrm flipH="1">
            <a:off x="7590591" y="3741180"/>
            <a:ext cx="1620600" cy="145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0" name="Google Shape;20;p4"/>
          <p:cNvSpPr txBox="1"/>
          <p:nvPr>
            <p:ph idx="1" type="body"/>
          </p:nvPr>
        </p:nvSpPr>
        <p:spPr>
          <a:xfrm>
            <a:off x="720000" y="1215751"/>
            <a:ext cx="7704000" cy="375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1" name="Google Shape;21;p4"/>
          <p:cNvGrpSpPr/>
          <p:nvPr/>
        </p:nvGrpSpPr>
        <p:grpSpPr>
          <a:xfrm>
            <a:off x="7676943" y="3752684"/>
            <a:ext cx="1572210" cy="1457714"/>
            <a:chOff x="4276575" y="600075"/>
            <a:chExt cx="4972200" cy="4610100"/>
          </a:xfrm>
        </p:grpSpPr>
        <p:cxnSp>
          <p:nvCxnSpPr>
            <p:cNvPr id="22" name="Google Shape;22;p4"/>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23" name="Google Shape;23;p4"/>
            <p:cNvSpPr/>
            <p:nvPr/>
          </p:nvSpPr>
          <p:spPr>
            <a:xfrm flipH="1">
              <a:off x="4823819" y="1290676"/>
              <a:ext cx="4322700" cy="3891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45" name="Shape 245"/>
        <p:cNvGrpSpPr/>
        <p:nvPr/>
      </p:nvGrpSpPr>
      <p:grpSpPr>
        <a:xfrm>
          <a:off x="0" y="0"/>
          <a:ext cx="0" cy="0"/>
          <a:chOff x="0" y="0"/>
          <a:chExt cx="0" cy="0"/>
        </a:xfrm>
      </p:grpSpPr>
      <p:sp>
        <p:nvSpPr>
          <p:cNvPr id="246" name="Google Shape;246;p31"/>
          <p:cNvSpPr txBox="1"/>
          <p:nvPr>
            <p:ph type="title"/>
          </p:nvPr>
        </p:nvSpPr>
        <p:spPr>
          <a:xfrm>
            <a:off x="747700" y="569950"/>
            <a:ext cx="3824400" cy="11190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sz="7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47" name="Google Shape;247;p31"/>
          <p:cNvSpPr txBox="1"/>
          <p:nvPr>
            <p:ph idx="1" type="subTitle"/>
          </p:nvPr>
        </p:nvSpPr>
        <p:spPr>
          <a:xfrm>
            <a:off x="747700" y="1637675"/>
            <a:ext cx="3824400" cy="95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31"/>
          <p:cNvSpPr txBox="1"/>
          <p:nvPr/>
        </p:nvSpPr>
        <p:spPr>
          <a:xfrm>
            <a:off x="747700" y="3535750"/>
            <a:ext cx="3824400" cy="68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100">
                <a:solidFill>
                  <a:schemeClr val="lt1"/>
                </a:solidFill>
                <a:latin typeface="Mulish"/>
                <a:ea typeface="Mulish"/>
                <a:cs typeface="Mulish"/>
                <a:sym typeface="Mulish"/>
              </a:rPr>
              <a:t>CREDITS:</a:t>
            </a:r>
            <a:r>
              <a:rPr lang="en" sz="1100">
                <a:solidFill>
                  <a:schemeClr val="lt1"/>
                </a:solidFill>
                <a:latin typeface="Mulish"/>
                <a:ea typeface="Mulish"/>
                <a:cs typeface="Mulish"/>
                <a:sym typeface="Mulish"/>
              </a:rPr>
              <a:t> This presentation template was created by </a:t>
            </a:r>
            <a:r>
              <a:rPr b="1" lang="en" sz="1100" u="sng">
                <a:solidFill>
                  <a:schemeClr val="lt1"/>
                </a:solidFill>
                <a:latin typeface="Mulish"/>
                <a:ea typeface="Mulish"/>
                <a:cs typeface="Mulish"/>
                <a:sym typeface="Mulish"/>
                <a:hlinkClick r:id="rId2">
                  <a:extLst>
                    <a:ext uri="{A12FA001-AC4F-418D-AE19-62706E023703}">
                      <ahyp:hlinkClr val="tx"/>
                    </a:ext>
                  </a:extLst>
                </a:hlinkClick>
              </a:rPr>
              <a:t>Slidesgo</a:t>
            </a:r>
            <a:r>
              <a:rPr lang="en" sz="1100">
                <a:solidFill>
                  <a:schemeClr val="lt1"/>
                </a:solidFill>
                <a:latin typeface="Mulish"/>
                <a:ea typeface="Mulish"/>
                <a:cs typeface="Mulish"/>
                <a:sym typeface="Mulish"/>
              </a:rPr>
              <a:t>, and includes icons by </a:t>
            </a:r>
            <a:r>
              <a:rPr b="1" lang="en" sz="1100" u="sng">
                <a:solidFill>
                  <a:schemeClr val="lt1"/>
                </a:solidFill>
                <a:latin typeface="Mulish"/>
                <a:ea typeface="Mulish"/>
                <a:cs typeface="Mulish"/>
                <a:sym typeface="Mulish"/>
                <a:hlinkClick r:id="rId3">
                  <a:extLst>
                    <a:ext uri="{A12FA001-AC4F-418D-AE19-62706E023703}">
                      <ahyp:hlinkClr val="tx"/>
                    </a:ext>
                  </a:extLst>
                </a:hlinkClick>
              </a:rPr>
              <a:t>Flaticon</a:t>
            </a:r>
            <a:r>
              <a:rPr lang="en" sz="1100">
                <a:solidFill>
                  <a:schemeClr val="lt1"/>
                </a:solidFill>
                <a:latin typeface="Mulish"/>
                <a:ea typeface="Mulish"/>
                <a:cs typeface="Mulish"/>
                <a:sym typeface="Mulish"/>
              </a:rPr>
              <a:t>, and infographics &amp; images by </a:t>
            </a:r>
            <a:r>
              <a:rPr b="1" lang="en" sz="1100" u="sng">
                <a:solidFill>
                  <a:schemeClr val="lt1"/>
                </a:solidFill>
                <a:latin typeface="Mulish"/>
                <a:ea typeface="Mulish"/>
                <a:cs typeface="Mulish"/>
                <a:sym typeface="Mulish"/>
                <a:hlinkClick r:id="rId4">
                  <a:extLst>
                    <a:ext uri="{A12FA001-AC4F-418D-AE19-62706E023703}">
                      <ahyp:hlinkClr val="tx"/>
                    </a:ext>
                  </a:extLst>
                </a:hlinkClick>
              </a:rPr>
              <a:t>Freepik</a:t>
            </a:r>
            <a:r>
              <a:rPr lang="en" sz="1100" u="sng">
                <a:solidFill>
                  <a:schemeClr val="lt1"/>
                </a:solidFill>
                <a:latin typeface="Mulish"/>
                <a:ea typeface="Mulish"/>
                <a:cs typeface="Mulish"/>
                <a:sym typeface="Mulish"/>
              </a:rPr>
              <a:t> </a:t>
            </a:r>
            <a:endParaRPr b="1" sz="1100" u="sng">
              <a:solidFill>
                <a:schemeClr val="lt1"/>
              </a:solidFill>
              <a:latin typeface="Mulish"/>
              <a:ea typeface="Mulish"/>
              <a:cs typeface="Mulish"/>
              <a:sym typeface="Mulish"/>
            </a:endParaRPr>
          </a:p>
        </p:txBody>
      </p:sp>
      <p:sp>
        <p:nvSpPr>
          <p:cNvPr id="249" name="Google Shape;24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50" name="Shape 250"/>
        <p:cNvGrpSpPr/>
        <p:nvPr/>
      </p:nvGrpSpPr>
      <p:grpSpPr>
        <a:xfrm>
          <a:off x="0" y="0"/>
          <a:ext cx="0" cy="0"/>
          <a:chOff x="0" y="0"/>
          <a:chExt cx="0" cy="0"/>
        </a:xfrm>
      </p:grpSpPr>
      <p:grpSp>
        <p:nvGrpSpPr>
          <p:cNvPr id="251" name="Google Shape;251;p32"/>
          <p:cNvGrpSpPr/>
          <p:nvPr/>
        </p:nvGrpSpPr>
        <p:grpSpPr>
          <a:xfrm>
            <a:off x="2661975" y="-142875"/>
            <a:ext cx="6491550" cy="5353050"/>
            <a:chOff x="2661975" y="-142875"/>
            <a:chExt cx="6491550" cy="5353050"/>
          </a:xfrm>
        </p:grpSpPr>
        <p:grpSp>
          <p:nvGrpSpPr>
            <p:cNvPr id="252" name="Google Shape;252;p32"/>
            <p:cNvGrpSpPr/>
            <p:nvPr/>
          </p:nvGrpSpPr>
          <p:grpSpPr>
            <a:xfrm flipH="1">
              <a:off x="2661975" y="-114377"/>
              <a:ext cx="6491550" cy="5324552"/>
              <a:chOff x="1600725" y="-6725"/>
              <a:chExt cx="6491550" cy="5143501"/>
            </a:xfrm>
          </p:grpSpPr>
          <p:sp>
            <p:nvSpPr>
              <p:cNvPr id="253" name="Google Shape;253;p32"/>
              <p:cNvSpPr/>
              <p:nvPr/>
            </p:nvSpPr>
            <p:spPr>
              <a:xfrm>
                <a:off x="2641875" y="-6725"/>
                <a:ext cx="5450400" cy="51435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p:nvPr/>
            </p:nvSpPr>
            <p:spPr>
              <a:xfrm>
                <a:off x="1600725" y="-6724"/>
                <a:ext cx="10947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32"/>
            <p:cNvSpPr/>
            <p:nvPr/>
          </p:nvSpPr>
          <p:spPr>
            <a:xfrm rot="10800000">
              <a:off x="4823819" y="-114377"/>
              <a:ext cx="4322700" cy="3891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6" name="Google Shape;256;p32"/>
            <p:cNvCxnSpPr/>
            <p:nvPr/>
          </p:nvCxnSpPr>
          <p:spPr>
            <a:xfrm rot="10800000">
              <a:off x="4276450" y="-142875"/>
              <a:ext cx="4862700" cy="4426500"/>
            </a:xfrm>
            <a:prstGeom prst="straightConnector1">
              <a:avLst/>
            </a:prstGeom>
            <a:noFill/>
            <a:ln cap="flat" cmpd="sng" w="28575">
              <a:solidFill>
                <a:srgbClr val="F5640B"/>
              </a:solidFill>
              <a:prstDash val="solid"/>
              <a:round/>
              <a:headEnd len="med" w="med" type="none"/>
              <a:tailEnd len="med" w="med" type="none"/>
            </a:ln>
          </p:spPr>
        </p:cxnSp>
      </p:grpSp>
      <p:sp>
        <p:nvSpPr>
          <p:cNvPr id="257" name="Google Shape;25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58" name="Shape 258"/>
        <p:cNvGrpSpPr/>
        <p:nvPr/>
      </p:nvGrpSpPr>
      <p:grpSpPr>
        <a:xfrm>
          <a:off x="0" y="0"/>
          <a:ext cx="0" cy="0"/>
          <a:chOff x="0" y="0"/>
          <a:chExt cx="0" cy="0"/>
        </a:xfrm>
      </p:grpSpPr>
      <p:grpSp>
        <p:nvGrpSpPr>
          <p:cNvPr id="259" name="Google Shape;259;p33"/>
          <p:cNvGrpSpPr/>
          <p:nvPr/>
        </p:nvGrpSpPr>
        <p:grpSpPr>
          <a:xfrm>
            <a:off x="-15634" y="-4150"/>
            <a:ext cx="9178914" cy="5195271"/>
            <a:chOff x="-15634" y="-4150"/>
            <a:chExt cx="9178914" cy="5195271"/>
          </a:xfrm>
        </p:grpSpPr>
        <p:grpSp>
          <p:nvGrpSpPr>
            <p:cNvPr id="260" name="Google Shape;260;p33"/>
            <p:cNvGrpSpPr/>
            <p:nvPr/>
          </p:nvGrpSpPr>
          <p:grpSpPr>
            <a:xfrm rot="5400000">
              <a:off x="-72882" y="3676159"/>
              <a:ext cx="1572210" cy="1457714"/>
              <a:chOff x="4276575" y="600075"/>
              <a:chExt cx="4972200" cy="4610100"/>
            </a:xfrm>
          </p:grpSpPr>
          <p:cxnSp>
            <p:nvCxnSpPr>
              <p:cNvPr id="261" name="Google Shape;261;p33"/>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262" name="Google Shape;262;p33"/>
              <p:cNvSpPr/>
              <p:nvPr/>
            </p:nvSpPr>
            <p:spPr>
              <a:xfrm flipH="1">
                <a:off x="4823819" y="1290676"/>
                <a:ext cx="4322700" cy="3891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33"/>
            <p:cNvSpPr/>
            <p:nvPr/>
          </p:nvSpPr>
          <p:spPr>
            <a:xfrm flipH="1">
              <a:off x="7927375" y="-4150"/>
              <a:ext cx="1235905" cy="1193746"/>
            </a:xfrm>
            <a:custGeom>
              <a:rect b="b" l="l" r="r" t="t"/>
              <a:pathLst>
                <a:path extrusionOk="0" h="107303" w="107330">
                  <a:moveTo>
                    <a:pt x="1" y="1"/>
                  </a:moveTo>
                  <a:lnTo>
                    <a:pt x="1" y="107303"/>
                  </a:lnTo>
                  <a:lnTo>
                    <a:pt x="1073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grpSp>
        <p:nvGrpSpPr>
          <p:cNvPr id="26" name="Google Shape;26;p5"/>
          <p:cNvGrpSpPr/>
          <p:nvPr/>
        </p:nvGrpSpPr>
        <p:grpSpPr>
          <a:xfrm>
            <a:off x="-33759" y="-4150"/>
            <a:ext cx="9197033" cy="5222446"/>
            <a:chOff x="-33759" y="-4150"/>
            <a:chExt cx="9197033" cy="5222446"/>
          </a:xfrm>
        </p:grpSpPr>
        <p:sp>
          <p:nvSpPr>
            <p:cNvPr id="27" name="Google Shape;27;p5"/>
            <p:cNvSpPr/>
            <p:nvPr/>
          </p:nvSpPr>
          <p:spPr>
            <a:xfrm flipH="1">
              <a:off x="7429625" y="-4150"/>
              <a:ext cx="1733648" cy="1394939"/>
            </a:xfrm>
            <a:custGeom>
              <a:rect b="b" l="l" r="r" t="t"/>
              <a:pathLst>
                <a:path extrusionOk="0" h="107303" w="107330">
                  <a:moveTo>
                    <a:pt x="1" y="1"/>
                  </a:moveTo>
                  <a:lnTo>
                    <a:pt x="1" y="107303"/>
                  </a:lnTo>
                  <a:lnTo>
                    <a:pt x="1073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5"/>
            <p:cNvGrpSpPr/>
            <p:nvPr/>
          </p:nvGrpSpPr>
          <p:grpSpPr>
            <a:xfrm rot="5400000">
              <a:off x="-91007" y="3703334"/>
              <a:ext cx="1572210" cy="1457714"/>
              <a:chOff x="4276575" y="600075"/>
              <a:chExt cx="4972200" cy="4610100"/>
            </a:xfrm>
          </p:grpSpPr>
          <p:cxnSp>
            <p:nvCxnSpPr>
              <p:cNvPr id="29" name="Google Shape;29;p5"/>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30" name="Google Shape;30;p5"/>
              <p:cNvSpPr/>
              <p:nvPr/>
            </p:nvSpPr>
            <p:spPr>
              <a:xfrm flipH="1">
                <a:off x="4823819" y="1290676"/>
                <a:ext cx="4322700" cy="3891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 name="Google Shape;3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2" name="Google Shape;32;p5"/>
          <p:cNvSpPr txBox="1"/>
          <p:nvPr>
            <p:ph idx="1" type="subTitle"/>
          </p:nvPr>
        </p:nvSpPr>
        <p:spPr>
          <a:xfrm>
            <a:off x="5055284" y="3947124"/>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 name="Google Shape;33;p5"/>
          <p:cNvSpPr txBox="1"/>
          <p:nvPr>
            <p:ph idx="2" type="subTitle"/>
          </p:nvPr>
        </p:nvSpPr>
        <p:spPr>
          <a:xfrm>
            <a:off x="1583300" y="3947124"/>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 name="Google Shape;34;p5"/>
          <p:cNvSpPr txBox="1"/>
          <p:nvPr>
            <p:ph idx="3" type="subTitle"/>
          </p:nvPr>
        </p:nvSpPr>
        <p:spPr>
          <a:xfrm>
            <a:off x="5055275" y="3639100"/>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35" name="Google Shape;35;p5"/>
          <p:cNvSpPr txBox="1"/>
          <p:nvPr>
            <p:ph idx="4" type="subTitle"/>
          </p:nvPr>
        </p:nvSpPr>
        <p:spPr>
          <a:xfrm>
            <a:off x="1583075" y="3639100"/>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gn="ctr">
              <a:lnSpc>
                <a:spcPct val="100000"/>
              </a:lnSpc>
              <a:spcBef>
                <a:spcPts val="0"/>
              </a:spcBef>
              <a:spcAft>
                <a:spcPts val="0"/>
              </a:spcAft>
              <a:buSzPts val="2400"/>
              <a:buFont typeface="Heebo"/>
              <a:buNone/>
              <a:defRPr sz="2400">
                <a:latin typeface="Heebo"/>
                <a:ea typeface="Heebo"/>
                <a:cs typeface="Heebo"/>
                <a:sym typeface="Heebo"/>
              </a:defRPr>
            </a:lvl2pPr>
            <a:lvl3pPr lvl="2" rtl="0" algn="ctr">
              <a:lnSpc>
                <a:spcPct val="100000"/>
              </a:lnSpc>
              <a:spcBef>
                <a:spcPts val="0"/>
              </a:spcBef>
              <a:spcAft>
                <a:spcPts val="0"/>
              </a:spcAft>
              <a:buSzPts val="2400"/>
              <a:buFont typeface="Heebo"/>
              <a:buNone/>
              <a:defRPr sz="2400">
                <a:latin typeface="Heebo"/>
                <a:ea typeface="Heebo"/>
                <a:cs typeface="Heebo"/>
                <a:sym typeface="Heebo"/>
              </a:defRPr>
            </a:lvl3pPr>
            <a:lvl4pPr lvl="3" rtl="0" algn="ctr">
              <a:lnSpc>
                <a:spcPct val="100000"/>
              </a:lnSpc>
              <a:spcBef>
                <a:spcPts val="0"/>
              </a:spcBef>
              <a:spcAft>
                <a:spcPts val="0"/>
              </a:spcAft>
              <a:buSzPts val="2400"/>
              <a:buFont typeface="Heebo"/>
              <a:buNone/>
              <a:defRPr sz="2400">
                <a:latin typeface="Heebo"/>
                <a:ea typeface="Heebo"/>
                <a:cs typeface="Heebo"/>
                <a:sym typeface="Heebo"/>
              </a:defRPr>
            </a:lvl4pPr>
            <a:lvl5pPr lvl="4" rtl="0" algn="ctr">
              <a:lnSpc>
                <a:spcPct val="100000"/>
              </a:lnSpc>
              <a:spcBef>
                <a:spcPts val="0"/>
              </a:spcBef>
              <a:spcAft>
                <a:spcPts val="0"/>
              </a:spcAft>
              <a:buSzPts val="2400"/>
              <a:buFont typeface="Heebo"/>
              <a:buNone/>
              <a:defRPr sz="2400">
                <a:latin typeface="Heebo"/>
                <a:ea typeface="Heebo"/>
                <a:cs typeface="Heebo"/>
                <a:sym typeface="Heebo"/>
              </a:defRPr>
            </a:lvl5pPr>
            <a:lvl6pPr lvl="5" rtl="0" algn="ctr">
              <a:lnSpc>
                <a:spcPct val="100000"/>
              </a:lnSpc>
              <a:spcBef>
                <a:spcPts val="0"/>
              </a:spcBef>
              <a:spcAft>
                <a:spcPts val="0"/>
              </a:spcAft>
              <a:buSzPts val="2400"/>
              <a:buFont typeface="Heebo"/>
              <a:buNone/>
              <a:defRPr sz="2400">
                <a:latin typeface="Heebo"/>
                <a:ea typeface="Heebo"/>
                <a:cs typeface="Heebo"/>
                <a:sym typeface="Heebo"/>
              </a:defRPr>
            </a:lvl6pPr>
            <a:lvl7pPr lvl="6" rtl="0" algn="ctr">
              <a:lnSpc>
                <a:spcPct val="100000"/>
              </a:lnSpc>
              <a:spcBef>
                <a:spcPts val="0"/>
              </a:spcBef>
              <a:spcAft>
                <a:spcPts val="0"/>
              </a:spcAft>
              <a:buSzPts val="2400"/>
              <a:buFont typeface="Heebo"/>
              <a:buNone/>
              <a:defRPr sz="2400">
                <a:latin typeface="Heebo"/>
                <a:ea typeface="Heebo"/>
                <a:cs typeface="Heebo"/>
                <a:sym typeface="Heebo"/>
              </a:defRPr>
            </a:lvl7pPr>
            <a:lvl8pPr lvl="7" rtl="0" algn="ctr">
              <a:lnSpc>
                <a:spcPct val="100000"/>
              </a:lnSpc>
              <a:spcBef>
                <a:spcPts val="0"/>
              </a:spcBef>
              <a:spcAft>
                <a:spcPts val="0"/>
              </a:spcAft>
              <a:buSzPts val="2400"/>
              <a:buFont typeface="Heebo"/>
              <a:buNone/>
              <a:defRPr sz="2400">
                <a:latin typeface="Heebo"/>
                <a:ea typeface="Heebo"/>
                <a:cs typeface="Heebo"/>
                <a:sym typeface="Heebo"/>
              </a:defRPr>
            </a:lvl8pPr>
            <a:lvl9pPr lvl="8" rtl="0" algn="ctr">
              <a:lnSpc>
                <a:spcPct val="100000"/>
              </a:lnSpc>
              <a:spcBef>
                <a:spcPts val="0"/>
              </a:spcBef>
              <a:spcAft>
                <a:spcPts val="0"/>
              </a:spcAft>
              <a:buSzPts val="2400"/>
              <a:buFont typeface="Heebo"/>
              <a:buNone/>
              <a:defRPr sz="2400">
                <a:latin typeface="Heebo"/>
                <a:ea typeface="Heebo"/>
                <a:cs typeface="Heebo"/>
                <a:sym typeface="Heebo"/>
              </a:defRPr>
            </a:lvl9pPr>
          </a:lstStyle>
          <a:p/>
        </p:txBody>
      </p:sp>
      <p:sp>
        <p:nvSpPr>
          <p:cNvPr id="36" name="Google Shape;3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grpSp>
        <p:nvGrpSpPr>
          <p:cNvPr id="38" name="Google Shape;38;p6"/>
          <p:cNvGrpSpPr/>
          <p:nvPr/>
        </p:nvGrpSpPr>
        <p:grpSpPr>
          <a:xfrm>
            <a:off x="2880" y="-51764"/>
            <a:ext cx="9156700" cy="5195314"/>
            <a:chOff x="2880" y="-51764"/>
            <a:chExt cx="9156700" cy="5195314"/>
          </a:xfrm>
        </p:grpSpPr>
        <p:sp>
          <p:nvSpPr>
            <p:cNvPr id="39" name="Google Shape;39;p6"/>
            <p:cNvSpPr/>
            <p:nvPr/>
          </p:nvSpPr>
          <p:spPr>
            <a:xfrm flipH="1" rot="10800000">
              <a:off x="2880" y="3949804"/>
              <a:ext cx="1235905" cy="1193746"/>
            </a:xfrm>
            <a:custGeom>
              <a:rect b="b" l="l" r="r" t="t"/>
              <a:pathLst>
                <a:path extrusionOk="0" h="107303" w="107330">
                  <a:moveTo>
                    <a:pt x="1" y="1"/>
                  </a:moveTo>
                  <a:lnTo>
                    <a:pt x="1" y="107303"/>
                  </a:lnTo>
                  <a:lnTo>
                    <a:pt x="1073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6"/>
            <p:cNvGrpSpPr/>
            <p:nvPr/>
          </p:nvGrpSpPr>
          <p:grpSpPr>
            <a:xfrm rot="-5400000">
              <a:off x="7644618" y="5484"/>
              <a:ext cx="1572210" cy="1457714"/>
              <a:chOff x="4276575" y="600075"/>
              <a:chExt cx="4972200" cy="4610100"/>
            </a:xfrm>
          </p:grpSpPr>
          <p:cxnSp>
            <p:nvCxnSpPr>
              <p:cNvPr id="41" name="Google Shape;41;p6"/>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42" name="Google Shape;42;p6"/>
              <p:cNvSpPr/>
              <p:nvPr/>
            </p:nvSpPr>
            <p:spPr>
              <a:xfrm flipH="1">
                <a:off x="4823819" y="1290676"/>
                <a:ext cx="4322700" cy="3891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 name="Google Shape;4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4" name="Google Shape;44;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txBox="1"/>
          <p:nvPr>
            <p:ph idx="1" type="subTitle"/>
          </p:nvPr>
        </p:nvSpPr>
        <p:spPr>
          <a:xfrm>
            <a:off x="720000" y="1999150"/>
            <a:ext cx="58332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arker Grotesque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47" name="Google Shape;47;p7"/>
          <p:cNvSpPr txBox="1"/>
          <p:nvPr>
            <p:ph type="title"/>
          </p:nvPr>
        </p:nvSpPr>
        <p:spPr>
          <a:xfrm>
            <a:off x="720000" y="902225"/>
            <a:ext cx="5833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8" name="Google Shape;48;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type="title"/>
          </p:nvPr>
        </p:nvSpPr>
        <p:spPr>
          <a:xfrm>
            <a:off x="696600" y="1555975"/>
            <a:ext cx="4461300" cy="14502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1" name="Google Shape;5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9"/>
          <p:cNvSpPr txBox="1"/>
          <p:nvPr>
            <p:ph type="title"/>
          </p:nvPr>
        </p:nvSpPr>
        <p:spPr>
          <a:xfrm>
            <a:off x="713225" y="1396500"/>
            <a:ext cx="3858900" cy="1460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sz="9600"/>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54" name="Google Shape;54;p9"/>
          <p:cNvSpPr txBox="1"/>
          <p:nvPr>
            <p:ph idx="1" type="subTitle"/>
          </p:nvPr>
        </p:nvSpPr>
        <p:spPr>
          <a:xfrm>
            <a:off x="713225" y="2962450"/>
            <a:ext cx="3858900" cy="100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 name="Google Shape;55;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0"/>
          <p:cNvSpPr/>
          <p:nvPr>
            <p:ph idx="2" type="pic"/>
          </p:nvPr>
        </p:nvSpPr>
        <p:spPr>
          <a:xfrm>
            <a:off x="-28650" y="0"/>
            <a:ext cx="9201300" cy="5143500"/>
          </a:xfrm>
          <a:prstGeom prst="rect">
            <a:avLst/>
          </a:prstGeom>
          <a:noFill/>
          <a:ln>
            <a:noFill/>
          </a:ln>
        </p:spPr>
      </p:sp>
      <p:sp>
        <p:nvSpPr>
          <p:cNvPr id="58" name="Google Shape;58;p10"/>
          <p:cNvSpPr txBox="1"/>
          <p:nvPr>
            <p:ph type="title"/>
          </p:nvPr>
        </p:nvSpPr>
        <p:spPr>
          <a:xfrm>
            <a:off x="720000" y="3960175"/>
            <a:ext cx="7704000" cy="6087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59" name="Google Shape;59;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200"/>
              <a:buFont typeface="Heebo SemiBold"/>
              <a:buNone/>
              <a:defRPr sz="3200">
                <a:solidFill>
                  <a:schemeClr val="lt1"/>
                </a:solidFill>
                <a:latin typeface="Heebo SemiBold"/>
                <a:ea typeface="Heebo SemiBold"/>
                <a:cs typeface="Heebo SemiBold"/>
                <a:sym typeface="Heebo SemiBold"/>
              </a:defRPr>
            </a:lvl1pPr>
            <a:lvl2pPr lvl="1" rtl="0">
              <a:spcBef>
                <a:spcPts val="0"/>
              </a:spcBef>
              <a:spcAft>
                <a:spcPts val="0"/>
              </a:spcAft>
              <a:buClr>
                <a:schemeClr val="lt1"/>
              </a:buClr>
              <a:buSzPts val="3200"/>
              <a:buFont typeface="Heebo"/>
              <a:buNone/>
              <a:defRPr b="1" sz="3200">
                <a:solidFill>
                  <a:schemeClr val="lt1"/>
                </a:solidFill>
                <a:latin typeface="Heebo"/>
                <a:ea typeface="Heebo"/>
                <a:cs typeface="Heebo"/>
                <a:sym typeface="Heebo"/>
              </a:defRPr>
            </a:lvl2pPr>
            <a:lvl3pPr lvl="2" rtl="0">
              <a:spcBef>
                <a:spcPts val="0"/>
              </a:spcBef>
              <a:spcAft>
                <a:spcPts val="0"/>
              </a:spcAft>
              <a:buClr>
                <a:schemeClr val="lt1"/>
              </a:buClr>
              <a:buSzPts val="3200"/>
              <a:buFont typeface="Heebo"/>
              <a:buNone/>
              <a:defRPr b="1" sz="3200">
                <a:solidFill>
                  <a:schemeClr val="lt1"/>
                </a:solidFill>
                <a:latin typeface="Heebo"/>
                <a:ea typeface="Heebo"/>
                <a:cs typeface="Heebo"/>
                <a:sym typeface="Heebo"/>
              </a:defRPr>
            </a:lvl3pPr>
            <a:lvl4pPr lvl="3" rtl="0">
              <a:spcBef>
                <a:spcPts val="0"/>
              </a:spcBef>
              <a:spcAft>
                <a:spcPts val="0"/>
              </a:spcAft>
              <a:buClr>
                <a:schemeClr val="lt1"/>
              </a:buClr>
              <a:buSzPts val="3200"/>
              <a:buFont typeface="Heebo"/>
              <a:buNone/>
              <a:defRPr b="1" sz="3200">
                <a:solidFill>
                  <a:schemeClr val="lt1"/>
                </a:solidFill>
                <a:latin typeface="Heebo"/>
                <a:ea typeface="Heebo"/>
                <a:cs typeface="Heebo"/>
                <a:sym typeface="Heebo"/>
              </a:defRPr>
            </a:lvl4pPr>
            <a:lvl5pPr lvl="4" rtl="0">
              <a:spcBef>
                <a:spcPts val="0"/>
              </a:spcBef>
              <a:spcAft>
                <a:spcPts val="0"/>
              </a:spcAft>
              <a:buClr>
                <a:schemeClr val="lt1"/>
              </a:buClr>
              <a:buSzPts val="3200"/>
              <a:buFont typeface="Heebo"/>
              <a:buNone/>
              <a:defRPr b="1" sz="3200">
                <a:solidFill>
                  <a:schemeClr val="lt1"/>
                </a:solidFill>
                <a:latin typeface="Heebo"/>
                <a:ea typeface="Heebo"/>
                <a:cs typeface="Heebo"/>
                <a:sym typeface="Heebo"/>
              </a:defRPr>
            </a:lvl5pPr>
            <a:lvl6pPr lvl="5" rtl="0">
              <a:spcBef>
                <a:spcPts val="0"/>
              </a:spcBef>
              <a:spcAft>
                <a:spcPts val="0"/>
              </a:spcAft>
              <a:buClr>
                <a:schemeClr val="lt1"/>
              </a:buClr>
              <a:buSzPts val="3200"/>
              <a:buFont typeface="Heebo"/>
              <a:buNone/>
              <a:defRPr b="1" sz="3200">
                <a:solidFill>
                  <a:schemeClr val="lt1"/>
                </a:solidFill>
                <a:latin typeface="Heebo"/>
                <a:ea typeface="Heebo"/>
                <a:cs typeface="Heebo"/>
                <a:sym typeface="Heebo"/>
              </a:defRPr>
            </a:lvl6pPr>
            <a:lvl7pPr lvl="6" rtl="0">
              <a:spcBef>
                <a:spcPts val="0"/>
              </a:spcBef>
              <a:spcAft>
                <a:spcPts val="0"/>
              </a:spcAft>
              <a:buClr>
                <a:schemeClr val="lt1"/>
              </a:buClr>
              <a:buSzPts val="3200"/>
              <a:buFont typeface="Heebo"/>
              <a:buNone/>
              <a:defRPr b="1" sz="3200">
                <a:solidFill>
                  <a:schemeClr val="lt1"/>
                </a:solidFill>
                <a:latin typeface="Heebo"/>
                <a:ea typeface="Heebo"/>
                <a:cs typeface="Heebo"/>
                <a:sym typeface="Heebo"/>
              </a:defRPr>
            </a:lvl7pPr>
            <a:lvl8pPr lvl="7" rtl="0">
              <a:spcBef>
                <a:spcPts val="0"/>
              </a:spcBef>
              <a:spcAft>
                <a:spcPts val="0"/>
              </a:spcAft>
              <a:buClr>
                <a:schemeClr val="lt1"/>
              </a:buClr>
              <a:buSzPts val="3200"/>
              <a:buFont typeface="Heebo"/>
              <a:buNone/>
              <a:defRPr b="1" sz="3200">
                <a:solidFill>
                  <a:schemeClr val="lt1"/>
                </a:solidFill>
                <a:latin typeface="Heebo"/>
                <a:ea typeface="Heebo"/>
                <a:cs typeface="Heebo"/>
                <a:sym typeface="Heebo"/>
              </a:defRPr>
            </a:lvl8pPr>
            <a:lvl9pPr lvl="8" rtl="0">
              <a:spcBef>
                <a:spcPts val="0"/>
              </a:spcBef>
              <a:spcAft>
                <a:spcPts val="0"/>
              </a:spcAft>
              <a:buClr>
                <a:schemeClr val="lt1"/>
              </a:buClr>
              <a:buSzPts val="3200"/>
              <a:buFont typeface="Heebo"/>
              <a:buNone/>
              <a:defRPr b="1" sz="3200">
                <a:solidFill>
                  <a:schemeClr val="lt1"/>
                </a:solidFill>
                <a:latin typeface="Heebo"/>
                <a:ea typeface="Heebo"/>
                <a:cs typeface="Heebo"/>
                <a:sym typeface="Heeb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1pPr>
            <a:lvl2pPr indent="-317500" lvl="1" marL="9144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2pPr>
            <a:lvl3pPr indent="-317500" lvl="2" marL="13716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3pPr>
            <a:lvl4pPr indent="-317500" lvl="3" marL="18288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4pPr>
            <a:lvl5pPr indent="-317500" lvl="4" marL="22860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5pPr>
            <a:lvl6pPr indent="-317500" lvl="5" marL="27432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6pPr>
            <a:lvl7pPr indent="-317500" lvl="6" marL="32004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7pPr>
            <a:lvl8pPr indent="-317500" lvl="7" marL="36576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8pPr>
            <a:lvl9pPr indent="-317500" lvl="8" marL="41148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Mulish"/>
                <a:ea typeface="Mulish"/>
                <a:cs typeface="Mulish"/>
                <a:sym typeface="Mulish"/>
              </a:defRPr>
            </a:lvl1pPr>
            <a:lvl2pPr lvl="1" algn="r">
              <a:buNone/>
              <a:defRPr sz="1300">
                <a:solidFill>
                  <a:schemeClr val="lt1"/>
                </a:solidFill>
                <a:latin typeface="Mulish"/>
                <a:ea typeface="Mulish"/>
                <a:cs typeface="Mulish"/>
                <a:sym typeface="Mulish"/>
              </a:defRPr>
            </a:lvl2pPr>
            <a:lvl3pPr lvl="2" algn="r">
              <a:buNone/>
              <a:defRPr sz="1300">
                <a:solidFill>
                  <a:schemeClr val="lt1"/>
                </a:solidFill>
                <a:latin typeface="Mulish"/>
                <a:ea typeface="Mulish"/>
                <a:cs typeface="Mulish"/>
                <a:sym typeface="Mulish"/>
              </a:defRPr>
            </a:lvl3pPr>
            <a:lvl4pPr lvl="3" algn="r">
              <a:buNone/>
              <a:defRPr sz="1300">
                <a:solidFill>
                  <a:schemeClr val="lt1"/>
                </a:solidFill>
                <a:latin typeface="Mulish"/>
                <a:ea typeface="Mulish"/>
                <a:cs typeface="Mulish"/>
                <a:sym typeface="Mulish"/>
              </a:defRPr>
            </a:lvl4pPr>
            <a:lvl5pPr lvl="4" algn="r">
              <a:buNone/>
              <a:defRPr sz="1300">
                <a:solidFill>
                  <a:schemeClr val="lt1"/>
                </a:solidFill>
                <a:latin typeface="Mulish"/>
                <a:ea typeface="Mulish"/>
                <a:cs typeface="Mulish"/>
                <a:sym typeface="Mulish"/>
              </a:defRPr>
            </a:lvl5pPr>
            <a:lvl6pPr lvl="5" algn="r">
              <a:buNone/>
              <a:defRPr sz="1300">
                <a:solidFill>
                  <a:schemeClr val="lt1"/>
                </a:solidFill>
                <a:latin typeface="Mulish"/>
                <a:ea typeface="Mulish"/>
                <a:cs typeface="Mulish"/>
                <a:sym typeface="Mulish"/>
              </a:defRPr>
            </a:lvl6pPr>
            <a:lvl7pPr lvl="6" algn="r">
              <a:buNone/>
              <a:defRPr sz="1300">
                <a:solidFill>
                  <a:schemeClr val="lt1"/>
                </a:solidFill>
                <a:latin typeface="Mulish"/>
                <a:ea typeface="Mulish"/>
                <a:cs typeface="Mulish"/>
                <a:sym typeface="Mulish"/>
              </a:defRPr>
            </a:lvl7pPr>
            <a:lvl8pPr lvl="7" algn="r">
              <a:buNone/>
              <a:defRPr sz="1300">
                <a:solidFill>
                  <a:schemeClr val="lt1"/>
                </a:solidFill>
                <a:latin typeface="Mulish"/>
                <a:ea typeface="Mulish"/>
                <a:cs typeface="Mulish"/>
                <a:sym typeface="Mulish"/>
              </a:defRPr>
            </a:lvl8pPr>
            <a:lvl9pPr lvl="8" algn="r">
              <a:buNone/>
              <a:defRPr sz="1300">
                <a:solidFill>
                  <a:schemeClr val="lt1"/>
                </a:solidFill>
                <a:latin typeface="Mulish"/>
                <a:ea typeface="Mulish"/>
                <a:cs typeface="Mulish"/>
                <a:sym typeface="Mulish"/>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1.jpg"/><Relationship Id="rId5" Type="http://schemas.openxmlformats.org/officeDocument/2006/relationships/image" Target="../media/image2.jpg"/><Relationship Id="rId6"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hyperlink" Target="https://www.apa.org/news/press/releases/2015/02/money-stress" TargetMode="External"/><Relationship Id="rId4" Type="http://schemas.openxmlformats.org/officeDocument/2006/relationships/hyperlink" Target="https://www.jec.senate.gov/public/index.cfm/democrats/2022/8/people-of-color-and-low-income-communities-are-disproportionately-harmed-by-banking-and-financial-exclusion" TargetMode="External"/><Relationship Id="rId9" Type="http://schemas.openxmlformats.org/officeDocument/2006/relationships/hyperlink" Target="https://ir.mtb.com/news-releases/news-release-details/mt-bank-outlines-43-billion-community-growth-plan-support" TargetMode="External"/><Relationship Id="rId5" Type="http://schemas.openxmlformats.org/officeDocument/2006/relationships/hyperlink" Target="https://www.bls.gov/opub/mlr/2020/beyond-bls/employment-barriers-within-low-and-moderate-income-communities.htm#:~:text=LMI%20tracts%20are%2034%20percent,for%20non%2DLMI%20communities" TargetMode="External"/><Relationship Id="rId6" Type="http://schemas.openxmlformats.org/officeDocument/2006/relationships/hyperlink" Target="https://www.sofi.com/learn/content/pawnshop-loan/" TargetMode="External"/><Relationship Id="rId7" Type="http://schemas.openxmlformats.org/officeDocument/2006/relationships/hyperlink" Target="https://time.com/6186290/americans-financial-literacy/" TargetMode="External"/><Relationship Id="rId8" Type="http://schemas.openxmlformats.org/officeDocument/2006/relationships/hyperlink" Target="https://www.linkedin.com/pulse/we-underestimating-impact-financial-literacy-gdp-ambareen-musa-tb6vf/" TargetMode="External"/><Relationship Id="rId10" Type="http://schemas.openxmlformats.org/officeDocument/2006/relationships/hyperlink" Target="https://www.cnbc.com/2023/01/19/heres-how-much-people-say-lack-of-financial-literacy-cost-in-2022.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8.xml"/><Relationship Id="rId3" Type="http://schemas.openxmlformats.org/officeDocument/2006/relationships/hyperlink" Target="https://docs.google.com/spreadsheets/d/1720Ner7w1OCPxc2FNWAEs8-Whz063txOeAyIhJv1jvk/copy#gid=0" TargetMode="Externa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grpSp>
        <p:nvGrpSpPr>
          <p:cNvPr id="269" name="Google Shape;269;p34"/>
          <p:cNvGrpSpPr/>
          <p:nvPr/>
        </p:nvGrpSpPr>
        <p:grpSpPr>
          <a:xfrm>
            <a:off x="2865675" y="-142876"/>
            <a:ext cx="6307275" cy="5352951"/>
            <a:chOff x="2865675" y="-142876"/>
            <a:chExt cx="6307275" cy="5352951"/>
          </a:xfrm>
        </p:grpSpPr>
        <p:grpSp>
          <p:nvGrpSpPr>
            <p:cNvPr id="270" name="Google Shape;270;p34"/>
            <p:cNvGrpSpPr/>
            <p:nvPr/>
          </p:nvGrpSpPr>
          <p:grpSpPr>
            <a:xfrm rot="10800000">
              <a:off x="2865675" y="-142876"/>
              <a:ext cx="6287850" cy="5324551"/>
              <a:chOff x="1600725" y="-6724"/>
              <a:chExt cx="6287850" cy="5143500"/>
            </a:xfrm>
          </p:grpSpPr>
          <p:sp>
            <p:nvSpPr>
              <p:cNvPr id="271" name="Google Shape;271;p34"/>
              <p:cNvSpPr/>
              <p:nvPr/>
            </p:nvSpPr>
            <p:spPr>
              <a:xfrm>
                <a:off x="2641875" y="-6724"/>
                <a:ext cx="5246700" cy="51435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p:nvPr/>
            </p:nvSpPr>
            <p:spPr>
              <a:xfrm>
                <a:off x="1600725" y="-6724"/>
                <a:ext cx="10947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34"/>
            <p:cNvSpPr/>
            <p:nvPr/>
          </p:nvSpPr>
          <p:spPr>
            <a:xfrm flipH="1">
              <a:off x="4823819" y="1290676"/>
              <a:ext cx="4322700" cy="3891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4" name="Google Shape;274;p34"/>
            <p:cNvCxnSpPr/>
            <p:nvPr/>
          </p:nvCxnSpPr>
          <p:spPr>
            <a:xfrm flipH="1">
              <a:off x="4276650" y="753275"/>
              <a:ext cx="4896300" cy="4456800"/>
            </a:xfrm>
            <a:prstGeom prst="straightConnector1">
              <a:avLst/>
            </a:prstGeom>
            <a:noFill/>
            <a:ln cap="flat" cmpd="sng" w="28575">
              <a:solidFill>
                <a:schemeClr val="dk2"/>
              </a:solidFill>
              <a:prstDash val="solid"/>
              <a:round/>
              <a:headEnd len="med" w="med" type="none"/>
              <a:tailEnd len="med" w="med" type="none"/>
            </a:ln>
          </p:spPr>
        </p:cxnSp>
      </p:grpSp>
      <p:sp>
        <p:nvSpPr>
          <p:cNvPr id="275" name="Google Shape;275;p34"/>
          <p:cNvSpPr txBox="1"/>
          <p:nvPr>
            <p:ph type="ctrTitle"/>
          </p:nvPr>
        </p:nvSpPr>
        <p:spPr>
          <a:xfrm>
            <a:off x="444325" y="1434600"/>
            <a:ext cx="4969500" cy="191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M&amp;T Bridge: Building Financial Futures</a:t>
            </a:r>
            <a:endParaRPr/>
          </a:p>
        </p:txBody>
      </p:sp>
      <p:cxnSp>
        <p:nvCxnSpPr>
          <p:cNvPr id="276" name="Google Shape;276;p34"/>
          <p:cNvCxnSpPr/>
          <p:nvPr/>
        </p:nvCxnSpPr>
        <p:spPr>
          <a:xfrm>
            <a:off x="750745" y="3470100"/>
            <a:ext cx="6732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M&amp;T Bridge Program in Action</a:t>
            </a:r>
            <a:r>
              <a:rPr lang="en"/>
              <a:t> </a:t>
            </a:r>
            <a:endParaRPr/>
          </a:p>
        </p:txBody>
      </p:sp>
      <p:sp>
        <p:nvSpPr>
          <p:cNvPr id="427" name="Google Shape;427;p43"/>
          <p:cNvSpPr txBox="1"/>
          <p:nvPr>
            <p:ph idx="1" type="subTitle"/>
          </p:nvPr>
        </p:nvSpPr>
        <p:spPr>
          <a:xfrm>
            <a:off x="4661300" y="1361550"/>
            <a:ext cx="4082700" cy="27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1"/>
                </a:solidFill>
              </a:rPr>
              <a:t>Financial Empowerment &amp; Products:</a:t>
            </a:r>
            <a:endParaRPr b="1" sz="1600">
              <a:solidFill>
                <a:schemeClr val="accent1"/>
              </a:solidFill>
            </a:endParaRPr>
          </a:p>
          <a:p>
            <a:pPr indent="-330200" lvl="0" marL="457200" rtl="0" algn="l">
              <a:spcBef>
                <a:spcPts val="0"/>
              </a:spcBef>
              <a:spcAft>
                <a:spcPts val="0"/>
              </a:spcAft>
              <a:buSzPts val="1600"/>
              <a:buChar char="-"/>
            </a:pPr>
            <a:r>
              <a:rPr lang="en" sz="1600"/>
              <a:t>Create a platform connecting LMI communities to investors, social enterprises, and philanthropists. </a:t>
            </a:r>
            <a:endParaRPr sz="1600"/>
          </a:p>
          <a:p>
            <a:pPr indent="-330200" lvl="0" marL="457200" rtl="0" algn="l">
              <a:spcBef>
                <a:spcPts val="0"/>
              </a:spcBef>
              <a:spcAft>
                <a:spcPts val="0"/>
              </a:spcAft>
              <a:buSzPts val="1600"/>
              <a:buChar char="-"/>
            </a:pPr>
            <a:r>
              <a:rPr lang="en" sz="1600"/>
              <a:t>Develop specialized products like microloans for LMI residents.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
        <p:nvSpPr>
          <p:cNvPr id="428" name="Google Shape;428;p43"/>
          <p:cNvSpPr txBox="1"/>
          <p:nvPr>
            <p:ph idx="2" type="subTitle"/>
          </p:nvPr>
        </p:nvSpPr>
        <p:spPr>
          <a:xfrm>
            <a:off x="460800" y="1361550"/>
            <a:ext cx="4082700" cy="27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1"/>
                </a:solidFill>
              </a:rPr>
              <a:t>Financial Literacy &amp; Inclusion:</a:t>
            </a:r>
            <a:endParaRPr b="1" sz="1600">
              <a:solidFill>
                <a:schemeClr val="accent1"/>
              </a:solidFill>
            </a:endParaRPr>
          </a:p>
          <a:p>
            <a:pPr indent="-330200" lvl="0" marL="457200" rtl="0" algn="l">
              <a:spcBef>
                <a:spcPts val="0"/>
              </a:spcBef>
              <a:spcAft>
                <a:spcPts val="0"/>
              </a:spcAft>
              <a:buSzPts val="1600"/>
              <a:buChar char="-"/>
            </a:pPr>
            <a:r>
              <a:rPr lang="en" sz="1600"/>
              <a:t>Utilizes existing M&amp;T Money Mentor resources.</a:t>
            </a:r>
            <a:endParaRPr sz="1600"/>
          </a:p>
          <a:p>
            <a:pPr indent="-330200" lvl="0" marL="457200" rtl="0" algn="l">
              <a:spcBef>
                <a:spcPts val="0"/>
              </a:spcBef>
              <a:spcAft>
                <a:spcPts val="0"/>
              </a:spcAft>
              <a:buSzPts val="1600"/>
              <a:buChar char="-"/>
            </a:pPr>
            <a:r>
              <a:rPr lang="en" sz="1600"/>
              <a:t>Offer virtual and in-person classes (partner with libraries/community centers/business schools).</a:t>
            </a:r>
            <a:endParaRPr sz="1600"/>
          </a:p>
          <a:p>
            <a:pPr indent="-330200" lvl="0" marL="457200" rtl="0" algn="l">
              <a:spcBef>
                <a:spcPts val="0"/>
              </a:spcBef>
              <a:spcAft>
                <a:spcPts val="0"/>
              </a:spcAft>
              <a:buSzPts val="1600"/>
              <a:buChar char="-"/>
            </a:pPr>
            <a:r>
              <a:rPr lang="en" sz="1600"/>
              <a:t>Include gamification elements like quizzes and games with rewards (e.g., discounts).</a:t>
            </a:r>
            <a:endParaRPr sz="1600"/>
          </a:p>
          <a:p>
            <a:pPr indent="0" lvl="0" marL="0" rtl="0" algn="l">
              <a:spcBef>
                <a:spcPts val="0"/>
              </a:spcBef>
              <a:spcAft>
                <a:spcPts val="0"/>
              </a:spcAft>
              <a:buNone/>
            </a:pPr>
            <a:r>
              <a:t/>
            </a:r>
            <a:endParaRPr sz="1800"/>
          </a:p>
          <a:p>
            <a:pPr indent="0" lvl="0" marL="0" rtl="0" algn="l">
              <a:spcBef>
                <a:spcPts val="0"/>
              </a:spcBef>
              <a:spcAft>
                <a:spcPts val="0"/>
              </a:spcAft>
              <a:buNone/>
            </a:pPr>
            <a:r>
              <a:t/>
            </a:r>
            <a:endParaRPr/>
          </a:p>
        </p:txBody>
      </p:sp>
      <p:cxnSp>
        <p:nvCxnSpPr>
          <p:cNvPr id="429" name="Google Shape;429;p43"/>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430" name="Google Shape;430;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1" name="Google Shape;431;p43"/>
          <p:cNvPicPr preferRelativeResize="0"/>
          <p:nvPr/>
        </p:nvPicPr>
        <p:blipFill>
          <a:blip r:embed="rId3">
            <a:alphaModFix/>
          </a:blip>
          <a:stretch>
            <a:fillRect/>
          </a:stretch>
        </p:blipFill>
        <p:spPr>
          <a:xfrm>
            <a:off x="3074198" y="3585175"/>
            <a:ext cx="1365175" cy="1276325"/>
          </a:xfrm>
          <a:prstGeom prst="rect">
            <a:avLst/>
          </a:prstGeom>
          <a:noFill/>
          <a:ln>
            <a:noFill/>
          </a:ln>
        </p:spPr>
      </p:pic>
      <p:pic>
        <p:nvPicPr>
          <p:cNvPr id="432" name="Google Shape;432;p43"/>
          <p:cNvPicPr preferRelativeResize="0"/>
          <p:nvPr/>
        </p:nvPicPr>
        <p:blipFill>
          <a:blip r:embed="rId4">
            <a:alphaModFix/>
          </a:blip>
          <a:stretch>
            <a:fillRect/>
          </a:stretch>
        </p:blipFill>
        <p:spPr>
          <a:xfrm>
            <a:off x="4439375" y="3585175"/>
            <a:ext cx="3600624" cy="127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4"/>
          <p:cNvSpPr txBox="1"/>
          <p:nvPr>
            <p:ph type="title"/>
          </p:nvPr>
        </p:nvSpPr>
        <p:spPr>
          <a:xfrm>
            <a:off x="720000" y="427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Closing the Digital Divide </a:t>
            </a:r>
            <a:endParaRPr/>
          </a:p>
        </p:txBody>
      </p:sp>
      <p:cxnSp>
        <p:nvCxnSpPr>
          <p:cNvPr id="438" name="Google Shape;438;p44"/>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439" name="Google Shape;439;p44"/>
          <p:cNvSpPr txBox="1"/>
          <p:nvPr/>
        </p:nvSpPr>
        <p:spPr>
          <a:xfrm>
            <a:off x="403200" y="1952050"/>
            <a:ext cx="3643200" cy="313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333333"/>
                </a:solidFill>
                <a:highlight>
                  <a:srgbClr val="FFFFFF"/>
                </a:highlight>
                <a:latin typeface="Mulish"/>
                <a:ea typeface="Mulish"/>
                <a:cs typeface="Mulish"/>
                <a:sym typeface="Mulish"/>
              </a:rPr>
              <a:t>While ACP provides subsidies, barriers to access still remain prominent such: </a:t>
            </a:r>
            <a:endParaRPr sz="1600">
              <a:solidFill>
                <a:srgbClr val="333333"/>
              </a:solidFill>
              <a:highlight>
                <a:srgbClr val="FFFFFF"/>
              </a:highlight>
              <a:latin typeface="Mulish"/>
              <a:ea typeface="Mulish"/>
              <a:cs typeface="Mulish"/>
              <a:sym typeface="Mulish"/>
            </a:endParaRPr>
          </a:p>
          <a:p>
            <a:pPr indent="-330200" lvl="0" marL="914400" rtl="0" algn="l">
              <a:lnSpc>
                <a:spcPct val="115000"/>
              </a:lnSpc>
              <a:spcBef>
                <a:spcPts val="800"/>
              </a:spcBef>
              <a:spcAft>
                <a:spcPts val="0"/>
              </a:spcAft>
              <a:buClr>
                <a:srgbClr val="333333"/>
              </a:buClr>
              <a:buSzPts val="1600"/>
              <a:buFont typeface="Mulish"/>
              <a:buAutoNum type="arabicParenR"/>
            </a:pPr>
            <a:r>
              <a:rPr lang="en" sz="1600">
                <a:solidFill>
                  <a:srgbClr val="333333"/>
                </a:solidFill>
                <a:highlight>
                  <a:srgbClr val="FFFFFF"/>
                </a:highlight>
                <a:latin typeface="Mulish"/>
                <a:ea typeface="Mulish"/>
                <a:cs typeface="Mulish"/>
                <a:sym typeface="Mulish"/>
              </a:rPr>
              <a:t>Understanding eligibility </a:t>
            </a:r>
            <a:r>
              <a:rPr lang="en" sz="1600">
                <a:solidFill>
                  <a:srgbClr val="333333"/>
                </a:solidFill>
                <a:highlight>
                  <a:srgbClr val="FFFFFF"/>
                </a:highlight>
                <a:latin typeface="Mulish"/>
                <a:ea typeface="Mulish"/>
                <a:cs typeface="Mulish"/>
                <a:sym typeface="Mulish"/>
              </a:rPr>
              <a:t>requirements</a:t>
            </a:r>
            <a:r>
              <a:rPr lang="en" sz="1600">
                <a:solidFill>
                  <a:srgbClr val="333333"/>
                </a:solidFill>
                <a:highlight>
                  <a:srgbClr val="FFFFFF"/>
                </a:highlight>
                <a:latin typeface="Mulish"/>
                <a:ea typeface="Mulish"/>
                <a:cs typeface="Mulish"/>
                <a:sym typeface="Mulish"/>
              </a:rPr>
              <a:t> </a:t>
            </a:r>
            <a:endParaRPr sz="1600">
              <a:solidFill>
                <a:srgbClr val="333333"/>
              </a:solidFill>
              <a:highlight>
                <a:srgbClr val="FFFFFF"/>
              </a:highlight>
              <a:latin typeface="Mulish"/>
              <a:ea typeface="Mulish"/>
              <a:cs typeface="Mulish"/>
              <a:sym typeface="Mulish"/>
            </a:endParaRPr>
          </a:p>
          <a:p>
            <a:pPr indent="-330200" lvl="0" marL="914400" rtl="0" algn="l">
              <a:lnSpc>
                <a:spcPct val="115000"/>
              </a:lnSpc>
              <a:spcBef>
                <a:spcPts val="0"/>
              </a:spcBef>
              <a:spcAft>
                <a:spcPts val="0"/>
              </a:spcAft>
              <a:buClr>
                <a:srgbClr val="333333"/>
              </a:buClr>
              <a:buSzPts val="1600"/>
              <a:buFont typeface="Mulish"/>
              <a:buAutoNum type="arabicParenR"/>
            </a:pPr>
            <a:r>
              <a:rPr lang="en" sz="1600">
                <a:solidFill>
                  <a:srgbClr val="333333"/>
                </a:solidFill>
                <a:highlight>
                  <a:srgbClr val="FFFFFF"/>
                </a:highlight>
                <a:latin typeface="Mulish"/>
                <a:ea typeface="Mulish"/>
                <a:cs typeface="Mulish"/>
                <a:sym typeface="Mulish"/>
              </a:rPr>
              <a:t>Limited digital literacy to sign up </a:t>
            </a:r>
            <a:endParaRPr sz="1600">
              <a:solidFill>
                <a:srgbClr val="333333"/>
              </a:solidFill>
              <a:highlight>
                <a:srgbClr val="FFFFFF"/>
              </a:highlight>
              <a:latin typeface="Mulish"/>
              <a:ea typeface="Mulish"/>
              <a:cs typeface="Mulish"/>
              <a:sym typeface="Mulish"/>
            </a:endParaRPr>
          </a:p>
          <a:p>
            <a:pPr indent="-330200" lvl="0" marL="914400" rtl="0" algn="l">
              <a:lnSpc>
                <a:spcPct val="115000"/>
              </a:lnSpc>
              <a:spcBef>
                <a:spcPts val="0"/>
              </a:spcBef>
              <a:spcAft>
                <a:spcPts val="0"/>
              </a:spcAft>
              <a:buClr>
                <a:srgbClr val="333333"/>
              </a:buClr>
              <a:buSzPts val="1600"/>
              <a:buFont typeface="Mulish"/>
              <a:buAutoNum type="arabicParenR"/>
            </a:pPr>
            <a:r>
              <a:rPr lang="en" sz="1600">
                <a:solidFill>
                  <a:srgbClr val="333333"/>
                </a:solidFill>
                <a:highlight>
                  <a:srgbClr val="FFFFFF"/>
                </a:highlight>
                <a:latin typeface="Mulish"/>
                <a:ea typeface="Mulish"/>
                <a:cs typeface="Mulish"/>
                <a:sym typeface="Mulish"/>
              </a:rPr>
              <a:t>Lack of device to sign-up</a:t>
            </a:r>
            <a:endParaRPr sz="1600">
              <a:solidFill>
                <a:srgbClr val="333333"/>
              </a:solidFill>
              <a:highlight>
                <a:srgbClr val="FFFFFF"/>
              </a:highlight>
              <a:latin typeface="Mulish"/>
              <a:ea typeface="Mulish"/>
              <a:cs typeface="Mulish"/>
              <a:sym typeface="Mulish"/>
            </a:endParaRPr>
          </a:p>
          <a:p>
            <a:pPr indent="0" lvl="0" marL="0" rtl="0" algn="l">
              <a:lnSpc>
                <a:spcPct val="115000"/>
              </a:lnSpc>
              <a:spcBef>
                <a:spcPts val="800"/>
              </a:spcBef>
              <a:spcAft>
                <a:spcPts val="800"/>
              </a:spcAft>
              <a:buNone/>
            </a:pPr>
            <a:r>
              <a:t/>
            </a:r>
            <a:endParaRPr sz="1100">
              <a:solidFill>
                <a:srgbClr val="333333"/>
              </a:solidFill>
              <a:latin typeface="Mulish"/>
              <a:ea typeface="Mulish"/>
              <a:cs typeface="Mulish"/>
              <a:sym typeface="Mulish"/>
            </a:endParaRPr>
          </a:p>
        </p:txBody>
      </p:sp>
      <p:sp>
        <p:nvSpPr>
          <p:cNvPr id="440" name="Google Shape;440;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1" name="Google Shape;441;p44"/>
          <p:cNvSpPr txBox="1"/>
          <p:nvPr/>
        </p:nvSpPr>
        <p:spPr>
          <a:xfrm>
            <a:off x="147700" y="1262048"/>
            <a:ext cx="8660400" cy="74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Mulish"/>
                <a:ea typeface="Mulish"/>
                <a:cs typeface="Mulish"/>
                <a:sym typeface="Mulish"/>
              </a:rPr>
              <a:t>Affordable Connectivity Program</a:t>
            </a:r>
            <a:r>
              <a:rPr lang="en" sz="1800">
                <a:solidFill>
                  <a:schemeClr val="lt1"/>
                </a:solidFill>
                <a:latin typeface="Mulish"/>
                <a:ea typeface="Mulish"/>
                <a:cs typeface="Mulish"/>
                <a:sym typeface="Mulish"/>
              </a:rPr>
              <a:t> (ACP) helps households afford Broadband, or high-speed internet, for work, school, healthcare, etc. </a:t>
            </a:r>
            <a:r>
              <a:rPr lang="en" sz="1200">
                <a:solidFill>
                  <a:schemeClr val="lt1"/>
                </a:solidFill>
                <a:latin typeface="Mulish"/>
                <a:ea typeface="Mulish"/>
                <a:cs typeface="Mulish"/>
                <a:sym typeface="Mulish"/>
              </a:rPr>
              <a:t>(FCC, 2024)</a:t>
            </a:r>
            <a:endParaRPr sz="1200">
              <a:solidFill>
                <a:schemeClr val="lt1"/>
              </a:solidFill>
              <a:latin typeface="Mulish"/>
              <a:ea typeface="Mulish"/>
              <a:cs typeface="Mulish"/>
              <a:sym typeface="Mulish"/>
            </a:endParaRPr>
          </a:p>
        </p:txBody>
      </p:sp>
      <p:sp>
        <p:nvSpPr>
          <p:cNvPr id="442" name="Google Shape;442;p44"/>
          <p:cNvSpPr txBox="1"/>
          <p:nvPr/>
        </p:nvSpPr>
        <p:spPr>
          <a:xfrm>
            <a:off x="4532700" y="2163575"/>
            <a:ext cx="3977100" cy="23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accent1"/>
                </a:solidFill>
                <a:latin typeface="Mulish"/>
                <a:ea typeface="Mulish"/>
                <a:cs typeface="Mulish"/>
                <a:sym typeface="Mulish"/>
              </a:rPr>
              <a:t>WHERE M&amp;T BRIDGE COMES IN:</a:t>
            </a:r>
            <a:r>
              <a:rPr b="1" lang="en" sz="1600">
                <a:solidFill>
                  <a:schemeClr val="accent1"/>
                </a:solidFill>
                <a:latin typeface="Mulish"/>
                <a:ea typeface="Mulish"/>
                <a:cs typeface="Mulish"/>
                <a:sym typeface="Mulish"/>
              </a:rPr>
              <a:t> </a:t>
            </a:r>
            <a:endParaRPr b="1" sz="1600">
              <a:solidFill>
                <a:schemeClr val="accent1"/>
              </a:solidFill>
              <a:latin typeface="Mulish"/>
              <a:ea typeface="Mulish"/>
              <a:cs typeface="Mulish"/>
              <a:sym typeface="Mulish"/>
            </a:endParaRPr>
          </a:p>
          <a:p>
            <a:pPr indent="-330200" lvl="0" marL="457200" rtl="0" algn="l">
              <a:spcBef>
                <a:spcPts val="0"/>
              </a:spcBef>
              <a:spcAft>
                <a:spcPts val="0"/>
              </a:spcAft>
              <a:buClr>
                <a:schemeClr val="lt1"/>
              </a:buClr>
              <a:buSzPts val="1600"/>
              <a:buFont typeface="Mulish"/>
              <a:buAutoNum type="arabicParenR"/>
            </a:pPr>
            <a:r>
              <a:rPr lang="en" sz="1600">
                <a:solidFill>
                  <a:schemeClr val="lt1"/>
                </a:solidFill>
                <a:latin typeface="Mulish"/>
                <a:ea typeface="Mulish"/>
                <a:cs typeface="Mulish"/>
                <a:sym typeface="Mulish"/>
              </a:rPr>
              <a:t>Promotes ACP program within communities and assist </a:t>
            </a:r>
            <a:r>
              <a:rPr lang="en" sz="1600">
                <a:solidFill>
                  <a:schemeClr val="lt1"/>
                </a:solidFill>
                <a:latin typeface="Mulish"/>
                <a:ea typeface="Mulish"/>
                <a:cs typeface="Mulish"/>
                <a:sym typeface="Mulish"/>
              </a:rPr>
              <a:t>participants</a:t>
            </a:r>
            <a:r>
              <a:rPr lang="en" sz="1600">
                <a:solidFill>
                  <a:schemeClr val="lt1"/>
                </a:solidFill>
                <a:latin typeface="Mulish"/>
                <a:ea typeface="Mulish"/>
                <a:cs typeface="Mulish"/>
                <a:sym typeface="Mulish"/>
              </a:rPr>
              <a:t> with enrollment </a:t>
            </a:r>
            <a:endParaRPr sz="1600">
              <a:solidFill>
                <a:schemeClr val="lt1"/>
              </a:solidFill>
              <a:latin typeface="Mulish"/>
              <a:ea typeface="Mulish"/>
              <a:cs typeface="Mulish"/>
              <a:sym typeface="Mulish"/>
            </a:endParaRPr>
          </a:p>
          <a:p>
            <a:pPr indent="-330200" lvl="0" marL="457200" rtl="0" algn="l">
              <a:spcBef>
                <a:spcPts val="0"/>
              </a:spcBef>
              <a:spcAft>
                <a:spcPts val="0"/>
              </a:spcAft>
              <a:buClr>
                <a:schemeClr val="lt1"/>
              </a:buClr>
              <a:buSzPts val="1600"/>
              <a:buFont typeface="Mulish"/>
              <a:buAutoNum type="arabicParenR"/>
            </a:pPr>
            <a:r>
              <a:rPr lang="en" sz="1600">
                <a:solidFill>
                  <a:schemeClr val="lt1"/>
                </a:solidFill>
                <a:latin typeface="Mulish"/>
                <a:ea typeface="Mulish"/>
                <a:cs typeface="Mulish"/>
                <a:sym typeface="Mulish"/>
              </a:rPr>
              <a:t>Partner with companies participating in ACP such as Unity Wireless, Inc. </a:t>
            </a:r>
            <a:endParaRPr sz="1600">
              <a:solidFill>
                <a:schemeClr val="lt1"/>
              </a:solidFill>
              <a:latin typeface="Mulish"/>
              <a:ea typeface="Mulish"/>
              <a:cs typeface="Mulish"/>
              <a:sym typeface="Mulish"/>
            </a:endParaRPr>
          </a:p>
          <a:p>
            <a:pPr indent="-330200" lvl="0" marL="457200" rtl="0" algn="l">
              <a:spcBef>
                <a:spcPts val="0"/>
              </a:spcBef>
              <a:spcAft>
                <a:spcPts val="0"/>
              </a:spcAft>
              <a:buClr>
                <a:schemeClr val="lt1"/>
              </a:buClr>
              <a:buSzPts val="1600"/>
              <a:buFont typeface="Mulish"/>
              <a:buAutoNum type="arabicParenR"/>
            </a:pPr>
            <a:r>
              <a:rPr lang="en" sz="1600">
                <a:solidFill>
                  <a:schemeClr val="lt1"/>
                </a:solidFill>
                <a:latin typeface="Mulish"/>
                <a:ea typeface="Mulish"/>
                <a:cs typeface="Mulish"/>
                <a:sym typeface="Mulish"/>
              </a:rPr>
              <a:t>Workshops on digital literacy </a:t>
            </a:r>
            <a:endParaRPr sz="1600">
              <a:solidFill>
                <a:schemeClr val="lt1"/>
              </a:solidFill>
              <a:latin typeface="Mulish"/>
              <a:ea typeface="Mulish"/>
              <a:cs typeface="Mulish"/>
              <a:sym typeface="Mulish"/>
            </a:endParaRPr>
          </a:p>
        </p:txBody>
      </p:sp>
      <p:pic>
        <p:nvPicPr>
          <p:cNvPr descr="Federal Affordable Connectivity Program: How does this program works and  what is the biggest discount you can get? | Marca" id="443" name="Google Shape;443;p44"/>
          <p:cNvPicPr preferRelativeResize="0"/>
          <p:nvPr/>
        </p:nvPicPr>
        <p:blipFill>
          <a:blip r:embed="rId3">
            <a:alphaModFix/>
          </a:blip>
          <a:stretch>
            <a:fillRect/>
          </a:stretch>
        </p:blipFill>
        <p:spPr>
          <a:xfrm>
            <a:off x="4592275" y="2104675"/>
            <a:ext cx="3691850" cy="2358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
                                        <p:tgtEl>
                                          <p:spTgt spid="443"/>
                                        </p:tgtEl>
                                        <p:attrNameLst>
                                          <p:attrName>ppt_y</p:attrName>
                                        </p:attrNameLst>
                                      </p:cBhvr>
                                      <p:tavLst>
                                        <p:tav fmla="" tm="0">
                                          <p:val>
                                            <p:strVal val="#ppt_y"/>
                                          </p:val>
                                        </p:tav>
                                        <p:tav fmla="" tm="100000">
                                          <p:val>
                                            <p:strVal val="#ppt_y-1"/>
                                          </p:val>
                                        </p:tav>
                                      </p:tavLst>
                                    </p:anim>
                                    <p:set>
                                      <p:cBhvr>
                                        <p:cTn dur="1" fill="hold">
                                          <p:stCondLst>
                                            <p:cond delay="500"/>
                                          </p:stCondLst>
                                        </p:cTn>
                                        <p:tgtEl>
                                          <p:spTgt spid="443"/>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442"/>
                                        </p:tgtEl>
                                        <p:attrNameLst>
                                          <p:attrName>style.visibility</p:attrName>
                                        </p:attrNameLst>
                                      </p:cBhvr>
                                      <p:to>
                                        <p:strVal val="visible"/>
                                      </p:to>
                                    </p:set>
                                    <p:anim calcmode="lin" valueType="num">
                                      <p:cBhvr additive="base">
                                        <p:cTn dur="800"/>
                                        <p:tgtEl>
                                          <p:spTgt spid="44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5"/>
          <p:cNvSpPr txBox="1"/>
          <p:nvPr>
            <p:ph type="title"/>
          </p:nvPr>
        </p:nvSpPr>
        <p:spPr>
          <a:xfrm>
            <a:off x="635325"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Creating Tailored Products for LMI Communities</a:t>
            </a:r>
            <a:endParaRPr sz="2700"/>
          </a:p>
        </p:txBody>
      </p:sp>
      <p:graphicFrame>
        <p:nvGraphicFramePr>
          <p:cNvPr id="449" name="Google Shape;449;p45"/>
          <p:cNvGraphicFramePr/>
          <p:nvPr/>
        </p:nvGraphicFramePr>
        <p:xfrm>
          <a:off x="628586" y="1941896"/>
          <a:ext cx="3000000" cy="3000000"/>
        </p:xfrm>
        <a:graphic>
          <a:graphicData uri="http://schemas.openxmlformats.org/drawingml/2006/table">
            <a:tbl>
              <a:tblPr>
                <a:noFill/>
                <a:tableStyleId>{AD6A579D-3422-4D49-85A9-42D132433EF5}</a:tableStyleId>
              </a:tblPr>
              <a:tblGrid>
                <a:gridCol w="2572500"/>
                <a:gridCol w="2554500"/>
                <a:gridCol w="2590500"/>
              </a:tblGrid>
              <a:tr h="837050">
                <a:tc>
                  <a:txBody>
                    <a:bodyPr/>
                    <a:lstStyle/>
                    <a:p>
                      <a:pPr indent="0" lvl="0" marL="0" rtl="0" algn="l">
                        <a:spcBef>
                          <a:spcPts val="0"/>
                        </a:spcBef>
                        <a:spcAft>
                          <a:spcPts val="0"/>
                        </a:spcAft>
                        <a:buNone/>
                      </a:pPr>
                      <a:r>
                        <a:t/>
                      </a:r>
                      <a:endParaRPr>
                        <a:solidFill>
                          <a:schemeClr val="lt1"/>
                        </a:solidFill>
                        <a:latin typeface="Mulish"/>
                        <a:ea typeface="Mulish"/>
                        <a:cs typeface="Mulish"/>
                        <a:sym typeface="Mulish"/>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Mulish"/>
                        <a:ea typeface="Mulish"/>
                        <a:cs typeface="Mulish"/>
                        <a:sym typeface="Mulish"/>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Mulish"/>
                        <a:ea typeface="Mulish"/>
                        <a:cs typeface="Mulish"/>
                        <a:sym typeface="Mulish"/>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837050">
                <a:tc>
                  <a:txBody>
                    <a:bodyPr/>
                    <a:lstStyle/>
                    <a:p>
                      <a:pPr indent="0" lvl="0" marL="0" rtl="0" algn="l">
                        <a:spcBef>
                          <a:spcPts val="0"/>
                        </a:spcBef>
                        <a:spcAft>
                          <a:spcPts val="0"/>
                        </a:spcAft>
                        <a:buNone/>
                      </a:pPr>
                      <a:r>
                        <a:t/>
                      </a:r>
                      <a:endParaRPr>
                        <a:solidFill>
                          <a:schemeClr val="lt1"/>
                        </a:solidFill>
                        <a:latin typeface="Mulish"/>
                        <a:ea typeface="Mulish"/>
                        <a:cs typeface="Mulish"/>
                        <a:sym typeface="Mulish"/>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Mulish"/>
                        <a:ea typeface="Mulish"/>
                        <a:cs typeface="Mulish"/>
                        <a:sym typeface="Mulish"/>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Mulish"/>
                        <a:ea typeface="Mulish"/>
                        <a:cs typeface="Mulish"/>
                        <a:sym typeface="Mulish"/>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cxnSp>
        <p:nvCxnSpPr>
          <p:cNvPr id="450" name="Google Shape;450;p45"/>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451" name="Google Shape;451;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2" name="Google Shape;452;p45"/>
          <p:cNvSpPr/>
          <p:nvPr/>
        </p:nvSpPr>
        <p:spPr>
          <a:xfrm>
            <a:off x="635325" y="2212250"/>
            <a:ext cx="2375972" cy="331150"/>
          </a:xfrm>
          <a:prstGeom prst="rect">
            <a:avLst/>
          </a:prstGeom>
        </p:spPr>
        <p:txBody>
          <a:bodyPr>
            <a:prstTxWarp prst="textPlain"/>
          </a:bodyPr>
          <a:lstStyle/>
          <a:p>
            <a:pPr lvl="0" algn="ctr"/>
            <a:r>
              <a:rPr b="0" i="0">
                <a:ln cap="flat" cmpd="sng" w="9525">
                  <a:solidFill>
                    <a:schemeClr val="lt2"/>
                  </a:solidFill>
                  <a:prstDash val="solid"/>
                  <a:round/>
                  <a:headEnd len="sm" w="sm" type="none"/>
                  <a:tailEnd len="sm" w="sm" type="none"/>
                </a:ln>
                <a:gradFill>
                  <a:gsLst>
                    <a:gs pos="0">
                      <a:srgbClr val="51AB2A"/>
                    </a:gs>
                    <a:gs pos="100000">
                      <a:srgbClr val="203E13"/>
                    </a:gs>
                  </a:gsLst>
                  <a:lin ang="5400012" scaled="0"/>
                </a:gradFill>
                <a:latin typeface="Arial"/>
              </a:rPr>
              <a:t>Secure Balance</a:t>
            </a:r>
          </a:p>
        </p:txBody>
      </p:sp>
      <p:sp>
        <p:nvSpPr>
          <p:cNvPr id="453" name="Google Shape;453;p45"/>
          <p:cNvSpPr/>
          <p:nvPr/>
        </p:nvSpPr>
        <p:spPr>
          <a:xfrm>
            <a:off x="3441063" y="2212238"/>
            <a:ext cx="2092518" cy="331150"/>
          </a:xfrm>
          <a:prstGeom prst="rect">
            <a:avLst/>
          </a:prstGeom>
        </p:spPr>
        <p:txBody>
          <a:bodyPr>
            <a:prstTxWarp prst="textPlain"/>
          </a:bodyPr>
          <a:lstStyle/>
          <a:p>
            <a:pPr lvl="0" algn="ctr"/>
            <a:r>
              <a:rPr b="0" i="0">
                <a:ln cap="flat" cmpd="sng" w="9525">
                  <a:solidFill>
                    <a:schemeClr val="lt2"/>
                  </a:solidFill>
                  <a:prstDash val="solid"/>
                  <a:round/>
                  <a:headEnd len="sm" w="sm" type="none"/>
                  <a:tailEnd len="sm" w="sm" type="none"/>
                </a:ln>
                <a:gradFill>
                  <a:gsLst>
                    <a:gs pos="0">
                      <a:srgbClr val="51AB2A"/>
                    </a:gs>
                    <a:gs pos="100000">
                      <a:srgbClr val="203E13"/>
                    </a:gs>
                  </a:gsLst>
                  <a:lin ang="5400012" scaled="0"/>
                </a:gradFill>
                <a:latin typeface="Arial"/>
              </a:rPr>
              <a:t>SaveRewards</a:t>
            </a:r>
          </a:p>
        </p:txBody>
      </p:sp>
      <p:sp>
        <p:nvSpPr>
          <p:cNvPr id="454" name="Google Shape;454;p45"/>
          <p:cNvSpPr/>
          <p:nvPr/>
        </p:nvSpPr>
        <p:spPr>
          <a:xfrm>
            <a:off x="5963350" y="2170413"/>
            <a:ext cx="2375978" cy="414826"/>
          </a:xfrm>
          <a:prstGeom prst="rect">
            <a:avLst/>
          </a:prstGeom>
        </p:spPr>
        <p:txBody>
          <a:bodyPr>
            <a:prstTxWarp prst="textPlain"/>
          </a:bodyPr>
          <a:lstStyle/>
          <a:p>
            <a:pPr lvl="0" algn="ctr"/>
            <a:r>
              <a:rPr b="0" i="0">
                <a:ln cap="flat" cmpd="sng" w="9525">
                  <a:solidFill>
                    <a:schemeClr val="lt2"/>
                  </a:solidFill>
                  <a:prstDash val="solid"/>
                  <a:round/>
                  <a:headEnd len="sm" w="sm" type="none"/>
                  <a:tailEnd len="sm" w="sm" type="none"/>
                </a:ln>
                <a:gradFill>
                  <a:gsLst>
                    <a:gs pos="0">
                      <a:srgbClr val="51AB2A"/>
                    </a:gs>
                    <a:gs pos="100000">
                      <a:srgbClr val="203E13"/>
                    </a:gs>
                  </a:gsLst>
                  <a:lin ang="5400012" scaled="0"/>
                </a:gradFill>
                <a:latin typeface="Arial"/>
              </a:rPr>
              <a:t>SmartSpend Card</a:t>
            </a:r>
          </a:p>
        </p:txBody>
      </p:sp>
      <p:sp>
        <p:nvSpPr>
          <p:cNvPr id="455" name="Google Shape;455;p45"/>
          <p:cNvSpPr/>
          <p:nvPr/>
        </p:nvSpPr>
        <p:spPr>
          <a:xfrm>
            <a:off x="635325" y="2990063"/>
            <a:ext cx="2375982" cy="414825"/>
          </a:xfrm>
          <a:prstGeom prst="rect">
            <a:avLst/>
          </a:prstGeom>
        </p:spPr>
        <p:txBody>
          <a:bodyPr>
            <a:prstTxWarp prst="textPlain"/>
          </a:bodyPr>
          <a:lstStyle/>
          <a:p>
            <a:pPr lvl="0" algn="ctr"/>
            <a:r>
              <a:rPr b="0" i="0">
                <a:ln cap="flat" cmpd="sng" w="9525">
                  <a:solidFill>
                    <a:schemeClr val="lt2"/>
                  </a:solidFill>
                  <a:prstDash val="solid"/>
                  <a:round/>
                  <a:headEnd len="sm" w="sm" type="none"/>
                  <a:tailEnd len="sm" w="sm" type="none"/>
                </a:ln>
                <a:gradFill>
                  <a:gsLst>
                    <a:gs pos="0">
                      <a:srgbClr val="51AB2A"/>
                    </a:gs>
                    <a:gs pos="100000">
                      <a:srgbClr val="203E13"/>
                    </a:gs>
                  </a:gsLst>
                  <a:lin ang="5400012" scaled="0"/>
                </a:gradFill>
                <a:latin typeface="Arial"/>
              </a:rPr>
              <a:t>FlexFund Solution</a:t>
            </a:r>
          </a:p>
        </p:txBody>
      </p:sp>
      <p:sp>
        <p:nvSpPr>
          <p:cNvPr id="456" name="Google Shape;456;p45"/>
          <p:cNvSpPr/>
          <p:nvPr/>
        </p:nvSpPr>
        <p:spPr>
          <a:xfrm>
            <a:off x="3441075" y="2956254"/>
            <a:ext cx="2092491" cy="572701"/>
          </a:xfrm>
          <a:prstGeom prst="rect">
            <a:avLst/>
          </a:prstGeom>
        </p:spPr>
        <p:txBody>
          <a:bodyPr>
            <a:prstTxWarp prst="textPlain"/>
          </a:bodyPr>
          <a:lstStyle/>
          <a:p>
            <a:pPr lvl="0" algn="ctr"/>
            <a:r>
              <a:rPr b="0" i="0">
                <a:ln cap="flat" cmpd="sng" w="9525">
                  <a:solidFill>
                    <a:schemeClr val="lt2"/>
                  </a:solidFill>
                  <a:prstDash val="solid"/>
                  <a:round/>
                  <a:headEnd len="sm" w="sm" type="none"/>
                  <a:tailEnd len="sm" w="sm" type="none"/>
                </a:ln>
                <a:gradFill>
                  <a:gsLst>
                    <a:gs pos="0">
                      <a:srgbClr val="51AB2A"/>
                    </a:gs>
                    <a:gs pos="100000">
                      <a:srgbClr val="203E13"/>
                    </a:gs>
                  </a:gsLst>
                  <a:lin ang="5400012" scaled="0"/>
                </a:gradFill>
                <a:latin typeface="Arial"/>
              </a:rPr>
              <a:t>EarnEdge Benefits</a:t>
            </a:r>
          </a:p>
        </p:txBody>
      </p:sp>
      <p:sp>
        <p:nvSpPr>
          <p:cNvPr id="457" name="Google Shape;457;p45"/>
          <p:cNvSpPr/>
          <p:nvPr/>
        </p:nvSpPr>
        <p:spPr>
          <a:xfrm>
            <a:off x="5884800" y="2958000"/>
            <a:ext cx="2454521" cy="478950"/>
          </a:xfrm>
          <a:prstGeom prst="rect">
            <a:avLst/>
          </a:prstGeom>
        </p:spPr>
        <p:txBody>
          <a:bodyPr>
            <a:prstTxWarp prst="textPlain"/>
          </a:bodyPr>
          <a:lstStyle/>
          <a:p>
            <a:pPr lvl="0" algn="ctr"/>
            <a:r>
              <a:rPr b="0" i="0">
                <a:ln cap="flat" cmpd="sng" w="9525">
                  <a:solidFill>
                    <a:schemeClr val="lt2"/>
                  </a:solidFill>
                  <a:prstDash val="solid"/>
                  <a:round/>
                  <a:headEnd len="sm" w="sm" type="none"/>
                  <a:tailEnd len="sm" w="sm" type="none"/>
                </a:ln>
                <a:gradFill>
                  <a:gsLst>
                    <a:gs pos="0">
                      <a:srgbClr val="51AB2A"/>
                    </a:gs>
                    <a:gs pos="100000">
                      <a:srgbClr val="203E13"/>
                    </a:gs>
                  </a:gsLst>
                  <a:lin ang="5400012" scaled="0"/>
                </a:gradFill>
                <a:latin typeface="Arial"/>
              </a:rPr>
              <a:t>TaxSmart Account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6"/>
          <p:cNvSpPr txBox="1"/>
          <p:nvPr>
            <p:ph idx="2" type="subTitle"/>
          </p:nvPr>
        </p:nvSpPr>
        <p:spPr>
          <a:xfrm>
            <a:off x="731598" y="3866561"/>
            <a:ext cx="197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Facilitators for virtual classes, curriculum</a:t>
            </a:r>
            <a:endParaRPr/>
          </a:p>
        </p:txBody>
      </p:sp>
      <p:sp>
        <p:nvSpPr>
          <p:cNvPr id="463" name="Google Shape;463;p46"/>
          <p:cNvSpPr txBox="1"/>
          <p:nvPr>
            <p:ph idx="5" type="subTitle"/>
          </p:nvPr>
        </p:nvSpPr>
        <p:spPr>
          <a:xfrm>
            <a:off x="5669800" y="2285400"/>
            <a:ext cx="219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Partnership with Internet Service Providers (ISPs) </a:t>
            </a:r>
            <a:endParaRPr/>
          </a:p>
        </p:txBody>
      </p:sp>
      <p:sp>
        <p:nvSpPr>
          <p:cNvPr id="464" name="Google Shape;464;p46"/>
          <p:cNvSpPr txBox="1"/>
          <p:nvPr>
            <p:ph idx="1" type="subTitle"/>
          </p:nvPr>
        </p:nvSpPr>
        <p:spPr>
          <a:xfrm>
            <a:off x="731600" y="2285399"/>
            <a:ext cx="197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User friendly interface, software</a:t>
            </a:r>
            <a:endParaRPr/>
          </a:p>
        </p:txBody>
      </p:sp>
      <p:sp>
        <p:nvSpPr>
          <p:cNvPr id="465" name="Google Shape;465;p46"/>
          <p:cNvSpPr txBox="1"/>
          <p:nvPr>
            <p:ph idx="3" type="subTitle"/>
          </p:nvPr>
        </p:nvSpPr>
        <p:spPr>
          <a:xfrm>
            <a:off x="3309025" y="2285403"/>
            <a:ext cx="197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Marketing Campaign, Social media, Collab </a:t>
            </a:r>
            <a:endParaRPr/>
          </a:p>
        </p:txBody>
      </p:sp>
      <p:sp>
        <p:nvSpPr>
          <p:cNvPr id="466" name="Google Shape;466;p46"/>
          <p:cNvSpPr txBox="1"/>
          <p:nvPr>
            <p:ph idx="4" type="subTitle"/>
          </p:nvPr>
        </p:nvSpPr>
        <p:spPr>
          <a:xfrm>
            <a:off x="3309023" y="3920215"/>
            <a:ext cx="197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Specialized products tailored for LMI communities</a:t>
            </a:r>
            <a:endParaRPr/>
          </a:p>
        </p:txBody>
      </p:sp>
      <p:sp>
        <p:nvSpPr>
          <p:cNvPr id="467" name="Google Shape;467;p46"/>
          <p:cNvSpPr txBox="1"/>
          <p:nvPr>
            <p:ph idx="6" type="subTitle"/>
          </p:nvPr>
        </p:nvSpPr>
        <p:spPr>
          <a:xfrm>
            <a:off x="5886450" y="3866550"/>
            <a:ext cx="1871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Tracking and analysis</a:t>
            </a:r>
            <a:endParaRPr/>
          </a:p>
        </p:txBody>
      </p:sp>
      <p:sp>
        <p:nvSpPr>
          <p:cNvPr id="468" name="Google Shape;468;p46"/>
          <p:cNvSpPr txBox="1"/>
          <p:nvPr>
            <p:ph idx="7" type="subTitle"/>
          </p:nvPr>
        </p:nvSpPr>
        <p:spPr>
          <a:xfrm>
            <a:off x="730100" y="1485407"/>
            <a:ext cx="1978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Technology Infrastructure</a:t>
            </a:r>
            <a:endParaRPr/>
          </a:p>
        </p:txBody>
      </p:sp>
      <p:sp>
        <p:nvSpPr>
          <p:cNvPr id="469" name="Google Shape;469;p46"/>
          <p:cNvSpPr txBox="1"/>
          <p:nvPr>
            <p:ph idx="8" type="subTitle"/>
          </p:nvPr>
        </p:nvSpPr>
        <p:spPr>
          <a:xfrm>
            <a:off x="730100" y="3222004"/>
            <a:ext cx="1978200" cy="50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Staff Training</a:t>
            </a:r>
            <a:endParaRPr/>
          </a:p>
        </p:txBody>
      </p:sp>
      <p:sp>
        <p:nvSpPr>
          <p:cNvPr id="470" name="Google Shape;470;p46"/>
          <p:cNvSpPr txBox="1"/>
          <p:nvPr>
            <p:ph idx="9" type="subTitle"/>
          </p:nvPr>
        </p:nvSpPr>
        <p:spPr>
          <a:xfrm>
            <a:off x="5669800" y="1485400"/>
            <a:ext cx="219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Digital Inclusion &amp; Partnerships</a:t>
            </a:r>
            <a:endParaRPr/>
          </a:p>
        </p:txBody>
      </p:sp>
      <p:sp>
        <p:nvSpPr>
          <p:cNvPr id="471" name="Google Shape;471;p46"/>
          <p:cNvSpPr txBox="1"/>
          <p:nvPr>
            <p:ph idx="13" type="subTitle"/>
          </p:nvPr>
        </p:nvSpPr>
        <p:spPr>
          <a:xfrm>
            <a:off x="3307525" y="1485404"/>
            <a:ext cx="1978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Marketing &amp; Outreach</a:t>
            </a:r>
            <a:endParaRPr/>
          </a:p>
        </p:txBody>
      </p:sp>
      <p:sp>
        <p:nvSpPr>
          <p:cNvPr id="472" name="Google Shape;472;p46"/>
          <p:cNvSpPr txBox="1"/>
          <p:nvPr>
            <p:ph idx="14" type="subTitle"/>
          </p:nvPr>
        </p:nvSpPr>
        <p:spPr>
          <a:xfrm>
            <a:off x="2914200" y="3186600"/>
            <a:ext cx="2548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Financial Products &amp; Services</a:t>
            </a:r>
            <a:endParaRPr/>
          </a:p>
        </p:txBody>
      </p:sp>
      <p:sp>
        <p:nvSpPr>
          <p:cNvPr id="473" name="Google Shape;473;p46"/>
          <p:cNvSpPr txBox="1"/>
          <p:nvPr>
            <p:ph idx="15" type="subTitle"/>
          </p:nvPr>
        </p:nvSpPr>
        <p:spPr>
          <a:xfrm>
            <a:off x="5779600" y="3186604"/>
            <a:ext cx="1978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Measurement</a:t>
            </a:r>
            <a:endParaRPr/>
          </a:p>
        </p:txBody>
      </p:sp>
      <p:cxnSp>
        <p:nvCxnSpPr>
          <p:cNvPr id="474" name="Google Shape;474;p46"/>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475" name="Google Shape;475;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6" name="Google Shape;476;p46"/>
          <p:cNvSpPr txBox="1"/>
          <p:nvPr>
            <p:ph type="title"/>
          </p:nvPr>
        </p:nvSpPr>
        <p:spPr>
          <a:xfrm>
            <a:off x="444625" y="146975"/>
            <a:ext cx="77040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The Essential Components to Building the Successful Program</a:t>
            </a:r>
            <a:endParaRPr sz="2800"/>
          </a:p>
        </p:txBody>
      </p:sp>
      <p:grpSp>
        <p:nvGrpSpPr>
          <p:cNvPr id="477" name="Google Shape;477;p46"/>
          <p:cNvGrpSpPr/>
          <p:nvPr/>
        </p:nvGrpSpPr>
        <p:grpSpPr>
          <a:xfrm>
            <a:off x="2914207" y="2361346"/>
            <a:ext cx="421914" cy="420796"/>
            <a:chOff x="-937025" y="2064750"/>
            <a:chExt cx="292225" cy="291450"/>
          </a:xfrm>
        </p:grpSpPr>
        <p:sp>
          <p:nvSpPr>
            <p:cNvPr id="478" name="Google Shape;478;p46"/>
            <p:cNvSpPr/>
            <p:nvPr/>
          </p:nvSpPr>
          <p:spPr>
            <a:xfrm>
              <a:off x="-834625" y="2134850"/>
              <a:ext cx="86650" cy="85075"/>
            </a:xfrm>
            <a:custGeom>
              <a:rect b="b" l="l" r="r" t="t"/>
              <a:pathLst>
                <a:path extrusionOk="0" h="3403" w="3466">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6"/>
            <p:cNvSpPr/>
            <p:nvPr/>
          </p:nvSpPr>
          <p:spPr>
            <a:xfrm>
              <a:off x="-936225" y="2304975"/>
              <a:ext cx="289850" cy="51225"/>
            </a:xfrm>
            <a:custGeom>
              <a:rect b="b" l="l" r="r" t="t"/>
              <a:pathLst>
                <a:path extrusionOk="0" h="2049" w="11594">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6"/>
            <p:cNvSpPr/>
            <p:nvPr/>
          </p:nvSpPr>
          <p:spPr>
            <a:xfrm>
              <a:off x="-937025" y="2064750"/>
              <a:ext cx="292225" cy="223125"/>
            </a:xfrm>
            <a:custGeom>
              <a:rect b="b" l="l" r="r" t="t"/>
              <a:pathLst>
                <a:path extrusionOk="0" h="8925" w="11689">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46"/>
          <p:cNvGrpSpPr/>
          <p:nvPr/>
        </p:nvGrpSpPr>
        <p:grpSpPr>
          <a:xfrm>
            <a:off x="5669799" y="2359636"/>
            <a:ext cx="425343" cy="424225"/>
            <a:chOff x="-4570325" y="2405775"/>
            <a:chExt cx="294600" cy="293825"/>
          </a:xfrm>
        </p:grpSpPr>
        <p:sp>
          <p:nvSpPr>
            <p:cNvPr id="482" name="Google Shape;482;p46"/>
            <p:cNvSpPr/>
            <p:nvPr/>
          </p:nvSpPr>
          <p:spPr>
            <a:xfrm>
              <a:off x="-4570325" y="2405775"/>
              <a:ext cx="294600" cy="293825"/>
            </a:xfrm>
            <a:custGeom>
              <a:rect b="b" l="l" r="r" t="t"/>
              <a:pathLst>
                <a:path extrusionOk="0" h="11753" w="11784">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6"/>
            <p:cNvSpPr/>
            <p:nvPr/>
          </p:nvSpPr>
          <p:spPr>
            <a:xfrm>
              <a:off x="-4478175" y="2439650"/>
              <a:ext cx="103975" cy="120525"/>
            </a:xfrm>
            <a:custGeom>
              <a:rect b="b" l="l" r="r" t="t"/>
              <a:pathLst>
                <a:path extrusionOk="0" h="4821" w="4159">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46"/>
          <p:cNvGrpSpPr/>
          <p:nvPr/>
        </p:nvGrpSpPr>
        <p:grpSpPr>
          <a:xfrm>
            <a:off x="390569" y="3947588"/>
            <a:ext cx="409531" cy="410617"/>
            <a:chOff x="6679825" y="2693700"/>
            <a:chExt cx="257875" cy="258575"/>
          </a:xfrm>
        </p:grpSpPr>
        <p:sp>
          <p:nvSpPr>
            <p:cNvPr id="485" name="Google Shape;485;p46"/>
            <p:cNvSpPr/>
            <p:nvPr/>
          </p:nvSpPr>
          <p:spPr>
            <a:xfrm>
              <a:off x="6679825" y="2693700"/>
              <a:ext cx="257875" cy="258575"/>
            </a:xfrm>
            <a:custGeom>
              <a:rect b="b" l="l" r="r" t="t"/>
              <a:pathLst>
                <a:path extrusionOk="0" h="10343" w="10315">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6"/>
            <p:cNvSpPr/>
            <p:nvPr/>
          </p:nvSpPr>
          <p:spPr>
            <a:xfrm flipH="1">
              <a:off x="6679825" y="2693700"/>
              <a:ext cx="257875" cy="258575"/>
            </a:xfrm>
            <a:custGeom>
              <a:rect b="b" l="l" r="r" t="t"/>
              <a:pathLst>
                <a:path extrusionOk="0" h="10343" w="10315">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46"/>
          <p:cNvGrpSpPr/>
          <p:nvPr/>
        </p:nvGrpSpPr>
        <p:grpSpPr>
          <a:xfrm>
            <a:off x="5669845" y="3920228"/>
            <a:ext cx="349565" cy="393598"/>
            <a:chOff x="-1333200" y="2770450"/>
            <a:chExt cx="291450" cy="292225"/>
          </a:xfrm>
        </p:grpSpPr>
        <p:sp>
          <p:nvSpPr>
            <p:cNvPr id="488" name="Google Shape;488;p46"/>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6"/>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46"/>
          <p:cNvGrpSpPr/>
          <p:nvPr/>
        </p:nvGrpSpPr>
        <p:grpSpPr>
          <a:xfrm>
            <a:off x="2942023" y="3985813"/>
            <a:ext cx="366269" cy="262426"/>
            <a:chOff x="-60621600" y="2716100"/>
            <a:chExt cx="316650" cy="226875"/>
          </a:xfrm>
        </p:grpSpPr>
        <p:sp>
          <p:nvSpPr>
            <p:cNvPr id="491" name="Google Shape;491;p46"/>
            <p:cNvSpPr/>
            <p:nvPr/>
          </p:nvSpPr>
          <p:spPr>
            <a:xfrm>
              <a:off x="-60621600" y="2716100"/>
              <a:ext cx="316650" cy="226875"/>
            </a:xfrm>
            <a:custGeom>
              <a:rect b="b" l="l" r="r" t="t"/>
              <a:pathLst>
                <a:path extrusionOk="0" h="9075" w="12666">
                  <a:moveTo>
                    <a:pt x="11374" y="789"/>
                  </a:moveTo>
                  <a:cubicBezTo>
                    <a:pt x="11626" y="789"/>
                    <a:pt x="11815" y="1009"/>
                    <a:pt x="11815" y="1230"/>
                  </a:cubicBezTo>
                  <a:lnTo>
                    <a:pt x="11815" y="1671"/>
                  </a:lnTo>
                  <a:lnTo>
                    <a:pt x="788" y="1671"/>
                  </a:lnTo>
                  <a:lnTo>
                    <a:pt x="788" y="1230"/>
                  </a:lnTo>
                  <a:cubicBezTo>
                    <a:pt x="788" y="1009"/>
                    <a:pt x="977" y="789"/>
                    <a:pt x="1166" y="789"/>
                  </a:cubicBezTo>
                  <a:close/>
                  <a:moveTo>
                    <a:pt x="11815" y="2490"/>
                  </a:moveTo>
                  <a:lnTo>
                    <a:pt x="11815" y="7877"/>
                  </a:lnTo>
                  <a:cubicBezTo>
                    <a:pt x="11815" y="8129"/>
                    <a:pt x="11626" y="8318"/>
                    <a:pt x="11374" y="8318"/>
                  </a:cubicBezTo>
                  <a:lnTo>
                    <a:pt x="1166" y="8318"/>
                  </a:lnTo>
                  <a:cubicBezTo>
                    <a:pt x="946" y="8318"/>
                    <a:pt x="788" y="8129"/>
                    <a:pt x="788" y="7877"/>
                  </a:cubicBezTo>
                  <a:lnTo>
                    <a:pt x="788" y="2490"/>
                  </a:lnTo>
                  <a:close/>
                  <a:moveTo>
                    <a:pt x="1229" y="1"/>
                  </a:moveTo>
                  <a:cubicBezTo>
                    <a:pt x="536" y="1"/>
                    <a:pt x="1" y="568"/>
                    <a:pt x="1" y="1230"/>
                  </a:cubicBezTo>
                  <a:lnTo>
                    <a:pt x="1" y="7846"/>
                  </a:lnTo>
                  <a:cubicBezTo>
                    <a:pt x="1" y="8507"/>
                    <a:pt x="536" y="9074"/>
                    <a:pt x="1229" y="9074"/>
                  </a:cubicBezTo>
                  <a:lnTo>
                    <a:pt x="11406" y="9074"/>
                  </a:lnTo>
                  <a:cubicBezTo>
                    <a:pt x="12099" y="9074"/>
                    <a:pt x="12666" y="8507"/>
                    <a:pt x="12666" y="7846"/>
                  </a:cubicBezTo>
                  <a:lnTo>
                    <a:pt x="12666" y="1230"/>
                  </a:lnTo>
                  <a:cubicBezTo>
                    <a:pt x="12634" y="568"/>
                    <a:pt x="12099" y="1"/>
                    <a:pt x="114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6"/>
            <p:cNvSpPr/>
            <p:nvPr/>
          </p:nvSpPr>
          <p:spPr>
            <a:xfrm>
              <a:off x="-60546775" y="2798025"/>
              <a:ext cx="166225" cy="104775"/>
            </a:xfrm>
            <a:custGeom>
              <a:rect b="b" l="l" r="r" t="t"/>
              <a:pathLst>
                <a:path extrusionOk="0" h="4191" w="6649">
                  <a:moveTo>
                    <a:pt x="2080" y="883"/>
                  </a:moveTo>
                  <a:cubicBezTo>
                    <a:pt x="2332" y="883"/>
                    <a:pt x="2553" y="946"/>
                    <a:pt x="2805" y="1072"/>
                  </a:cubicBezTo>
                  <a:cubicBezTo>
                    <a:pt x="2647" y="1387"/>
                    <a:pt x="2521" y="1733"/>
                    <a:pt x="2521" y="2080"/>
                  </a:cubicBezTo>
                  <a:cubicBezTo>
                    <a:pt x="2521" y="2489"/>
                    <a:pt x="2647" y="2804"/>
                    <a:pt x="2805" y="3119"/>
                  </a:cubicBezTo>
                  <a:cubicBezTo>
                    <a:pt x="2584" y="3245"/>
                    <a:pt x="2364" y="3308"/>
                    <a:pt x="2080" y="3308"/>
                  </a:cubicBezTo>
                  <a:cubicBezTo>
                    <a:pt x="1418" y="3308"/>
                    <a:pt x="820" y="2741"/>
                    <a:pt x="820" y="2048"/>
                  </a:cubicBezTo>
                  <a:cubicBezTo>
                    <a:pt x="820" y="1418"/>
                    <a:pt x="1418" y="883"/>
                    <a:pt x="2080" y="883"/>
                  </a:cubicBezTo>
                  <a:close/>
                  <a:moveTo>
                    <a:pt x="4569" y="883"/>
                  </a:moveTo>
                  <a:cubicBezTo>
                    <a:pt x="5231" y="883"/>
                    <a:pt x="5798" y="1418"/>
                    <a:pt x="5798" y="2080"/>
                  </a:cubicBezTo>
                  <a:cubicBezTo>
                    <a:pt x="5798" y="2741"/>
                    <a:pt x="5231" y="3340"/>
                    <a:pt x="4569" y="3340"/>
                  </a:cubicBezTo>
                  <a:cubicBezTo>
                    <a:pt x="3907" y="3340"/>
                    <a:pt x="3340" y="2804"/>
                    <a:pt x="3340" y="2080"/>
                  </a:cubicBezTo>
                  <a:cubicBezTo>
                    <a:pt x="3309" y="1418"/>
                    <a:pt x="3907" y="883"/>
                    <a:pt x="4569" y="883"/>
                  </a:cubicBezTo>
                  <a:close/>
                  <a:moveTo>
                    <a:pt x="2080" y="0"/>
                  </a:moveTo>
                  <a:cubicBezTo>
                    <a:pt x="946" y="0"/>
                    <a:pt x="1" y="946"/>
                    <a:pt x="1" y="2080"/>
                  </a:cubicBezTo>
                  <a:cubicBezTo>
                    <a:pt x="1" y="3245"/>
                    <a:pt x="946" y="4191"/>
                    <a:pt x="2080" y="4191"/>
                  </a:cubicBezTo>
                  <a:cubicBezTo>
                    <a:pt x="2521" y="4191"/>
                    <a:pt x="2962" y="4033"/>
                    <a:pt x="3340" y="3749"/>
                  </a:cubicBezTo>
                  <a:cubicBezTo>
                    <a:pt x="3687" y="4033"/>
                    <a:pt x="4128" y="4191"/>
                    <a:pt x="4569" y="4191"/>
                  </a:cubicBezTo>
                  <a:cubicBezTo>
                    <a:pt x="5703" y="4191"/>
                    <a:pt x="6648" y="3245"/>
                    <a:pt x="6648" y="2080"/>
                  </a:cubicBezTo>
                  <a:cubicBezTo>
                    <a:pt x="6648" y="946"/>
                    <a:pt x="5703" y="0"/>
                    <a:pt x="4569" y="0"/>
                  </a:cubicBezTo>
                  <a:cubicBezTo>
                    <a:pt x="4096" y="0"/>
                    <a:pt x="3655" y="158"/>
                    <a:pt x="3340" y="441"/>
                  </a:cubicBezTo>
                  <a:cubicBezTo>
                    <a:pt x="2994" y="158"/>
                    <a:pt x="2553" y="0"/>
                    <a:pt x="20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 name="Google Shape;493;p46"/>
          <p:cNvSpPr/>
          <p:nvPr/>
        </p:nvSpPr>
        <p:spPr>
          <a:xfrm>
            <a:off x="444613" y="2341184"/>
            <a:ext cx="421914" cy="420759"/>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7"/>
          <p:cNvSpPr txBox="1"/>
          <p:nvPr>
            <p:ph type="title"/>
          </p:nvPr>
        </p:nvSpPr>
        <p:spPr>
          <a:xfrm>
            <a:off x="58350" y="344125"/>
            <a:ext cx="8793600" cy="85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The Significant Untapped Market is a Potential Profit for M&amp;T</a:t>
            </a:r>
            <a:endParaRPr sz="2400"/>
          </a:p>
        </p:txBody>
      </p:sp>
      <p:sp>
        <p:nvSpPr>
          <p:cNvPr id="499" name="Google Shape;499;p47"/>
          <p:cNvSpPr txBox="1"/>
          <p:nvPr/>
        </p:nvSpPr>
        <p:spPr>
          <a:xfrm>
            <a:off x="538800" y="1373950"/>
            <a:ext cx="36987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Mulish"/>
                <a:ea typeface="Mulish"/>
                <a:cs typeface="Mulish"/>
                <a:sym typeface="Mulish"/>
              </a:rPr>
              <a:t>Baltimore </a:t>
            </a:r>
            <a:r>
              <a:rPr lang="en" sz="1900">
                <a:solidFill>
                  <a:schemeClr val="lt1"/>
                </a:solidFill>
                <a:latin typeface="Mulish"/>
                <a:ea typeface="Mulish"/>
                <a:cs typeface="Mulish"/>
                <a:sym typeface="Mulish"/>
              </a:rPr>
              <a:t>Metropolitan</a:t>
            </a:r>
            <a:r>
              <a:rPr lang="en" sz="1900">
                <a:solidFill>
                  <a:schemeClr val="lt1"/>
                </a:solidFill>
                <a:latin typeface="Mulish"/>
                <a:ea typeface="Mulish"/>
                <a:cs typeface="Mulish"/>
                <a:sym typeface="Mulish"/>
              </a:rPr>
              <a:t> Population</a:t>
            </a:r>
            <a:endParaRPr sz="2500">
              <a:solidFill>
                <a:schemeClr val="lt1"/>
              </a:solidFill>
              <a:latin typeface="Heebo SemiBold"/>
              <a:ea typeface="Heebo SemiBold"/>
              <a:cs typeface="Heebo SemiBold"/>
              <a:sym typeface="Heebo SemiBold"/>
            </a:endParaRPr>
          </a:p>
        </p:txBody>
      </p:sp>
      <p:sp>
        <p:nvSpPr>
          <p:cNvPr id="500" name="Google Shape;500;p47"/>
          <p:cNvSpPr txBox="1"/>
          <p:nvPr/>
        </p:nvSpPr>
        <p:spPr>
          <a:xfrm>
            <a:off x="5895669" y="1310800"/>
            <a:ext cx="18219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2"/>
                </a:solidFill>
                <a:latin typeface="Heebo SemiBold"/>
                <a:ea typeface="Heebo SemiBold"/>
                <a:cs typeface="Heebo SemiBold"/>
                <a:sym typeface="Heebo SemiBold"/>
              </a:rPr>
              <a:t>2,840,000</a:t>
            </a:r>
            <a:endParaRPr sz="2200">
              <a:solidFill>
                <a:schemeClr val="lt2"/>
              </a:solidFill>
              <a:latin typeface="Heebo SemiBold"/>
              <a:ea typeface="Heebo SemiBold"/>
              <a:cs typeface="Heebo SemiBold"/>
              <a:sym typeface="Heebo SemiBold"/>
            </a:endParaRPr>
          </a:p>
        </p:txBody>
      </p:sp>
      <p:sp>
        <p:nvSpPr>
          <p:cNvPr id="501" name="Google Shape;501;p47"/>
          <p:cNvSpPr txBox="1"/>
          <p:nvPr/>
        </p:nvSpPr>
        <p:spPr>
          <a:xfrm>
            <a:off x="538800" y="2175438"/>
            <a:ext cx="4028400" cy="4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Mulish"/>
                <a:ea typeface="Mulish"/>
                <a:cs typeface="Mulish"/>
                <a:sym typeface="Mulish"/>
              </a:rPr>
              <a:t>Total Population Unbanked (5.9%) and Underbanked (12.2%)</a:t>
            </a:r>
            <a:endParaRPr sz="1700">
              <a:solidFill>
                <a:schemeClr val="lt1"/>
              </a:solidFill>
              <a:latin typeface="Mulish"/>
              <a:ea typeface="Mulish"/>
              <a:cs typeface="Mulish"/>
              <a:sym typeface="Mulish"/>
            </a:endParaRPr>
          </a:p>
        </p:txBody>
      </p:sp>
      <p:cxnSp>
        <p:nvCxnSpPr>
          <p:cNvPr id="502" name="Google Shape;502;p47"/>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503" name="Google Shape;503;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4" name="Google Shape;504;p47"/>
          <p:cNvSpPr txBox="1"/>
          <p:nvPr/>
        </p:nvSpPr>
        <p:spPr>
          <a:xfrm>
            <a:off x="6035869" y="2105850"/>
            <a:ext cx="18219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2"/>
                </a:solidFill>
                <a:latin typeface="Heebo SemiBold"/>
                <a:ea typeface="Heebo SemiBold"/>
                <a:cs typeface="Heebo SemiBold"/>
                <a:sym typeface="Heebo SemiBold"/>
              </a:rPr>
              <a:t>514,000</a:t>
            </a:r>
            <a:endParaRPr sz="2200">
              <a:solidFill>
                <a:schemeClr val="lt2"/>
              </a:solidFill>
              <a:latin typeface="Heebo SemiBold"/>
              <a:ea typeface="Heebo SemiBold"/>
              <a:cs typeface="Heebo SemiBold"/>
              <a:sym typeface="Heebo SemiBold"/>
            </a:endParaRPr>
          </a:p>
        </p:txBody>
      </p:sp>
      <p:cxnSp>
        <p:nvCxnSpPr>
          <p:cNvPr id="505" name="Google Shape;505;p47"/>
          <p:cNvCxnSpPr/>
          <p:nvPr/>
        </p:nvCxnSpPr>
        <p:spPr>
          <a:xfrm flipH="1" rot="10800000">
            <a:off x="4237500" y="1580350"/>
            <a:ext cx="1428600" cy="3900"/>
          </a:xfrm>
          <a:prstGeom prst="straightConnector1">
            <a:avLst/>
          </a:prstGeom>
          <a:noFill/>
          <a:ln cap="flat" cmpd="sng" w="9525">
            <a:solidFill>
              <a:schemeClr val="accent1"/>
            </a:solidFill>
            <a:prstDash val="solid"/>
            <a:round/>
            <a:headEnd len="med" w="med" type="none"/>
            <a:tailEnd len="med" w="med" type="triangle"/>
          </a:ln>
        </p:spPr>
      </p:cxnSp>
      <p:cxnSp>
        <p:nvCxnSpPr>
          <p:cNvPr id="506" name="Google Shape;506;p47"/>
          <p:cNvCxnSpPr/>
          <p:nvPr/>
        </p:nvCxnSpPr>
        <p:spPr>
          <a:xfrm flipH="1" rot="10800000">
            <a:off x="4521800" y="2377350"/>
            <a:ext cx="1428600" cy="3900"/>
          </a:xfrm>
          <a:prstGeom prst="straightConnector1">
            <a:avLst/>
          </a:prstGeom>
          <a:noFill/>
          <a:ln cap="flat" cmpd="sng" w="9525">
            <a:solidFill>
              <a:schemeClr val="accent1"/>
            </a:solidFill>
            <a:prstDash val="solid"/>
            <a:round/>
            <a:headEnd len="med" w="med" type="none"/>
            <a:tailEnd len="med" w="med" type="triangle"/>
          </a:ln>
        </p:spPr>
      </p:cxnSp>
      <p:sp>
        <p:nvSpPr>
          <p:cNvPr id="507" name="Google Shape;507;p47"/>
          <p:cNvSpPr txBox="1"/>
          <p:nvPr/>
        </p:nvSpPr>
        <p:spPr>
          <a:xfrm>
            <a:off x="240100" y="2878963"/>
            <a:ext cx="43659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ulish"/>
                <a:ea typeface="Mulish"/>
                <a:cs typeface="Mulish"/>
                <a:sym typeface="Mulish"/>
              </a:rPr>
              <a:t>“The World Economic Forum reports that in economies with higher financial literacy, the average use of banking services increases by </a:t>
            </a:r>
            <a:r>
              <a:rPr lang="en">
                <a:solidFill>
                  <a:schemeClr val="lt2"/>
                </a:solidFill>
                <a:latin typeface="Mulish"/>
                <a:ea typeface="Mulish"/>
                <a:cs typeface="Mulish"/>
                <a:sym typeface="Mulish"/>
              </a:rPr>
              <a:t>14%</a:t>
            </a:r>
            <a:r>
              <a:rPr lang="en">
                <a:solidFill>
                  <a:schemeClr val="lt1"/>
                </a:solidFill>
                <a:latin typeface="Mulish"/>
                <a:ea typeface="Mulish"/>
                <a:cs typeface="Mulish"/>
                <a:sym typeface="Mulish"/>
              </a:rPr>
              <a:t>.” (Musa, 2024)</a:t>
            </a:r>
            <a:endParaRPr/>
          </a:p>
        </p:txBody>
      </p:sp>
      <p:cxnSp>
        <p:nvCxnSpPr>
          <p:cNvPr id="508" name="Google Shape;508;p47"/>
          <p:cNvCxnSpPr/>
          <p:nvPr/>
        </p:nvCxnSpPr>
        <p:spPr>
          <a:xfrm flipH="1" rot="10800000">
            <a:off x="4467075" y="3335700"/>
            <a:ext cx="1428600" cy="3900"/>
          </a:xfrm>
          <a:prstGeom prst="straightConnector1">
            <a:avLst/>
          </a:prstGeom>
          <a:noFill/>
          <a:ln cap="flat" cmpd="sng" w="9525">
            <a:solidFill>
              <a:schemeClr val="accent1"/>
            </a:solidFill>
            <a:prstDash val="solid"/>
            <a:round/>
            <a:headEnd len="med" w="med" type="none"/>
            <a:tailEnd len="med" w="med" type="triangle"/>
          </a:ln>
        </p:spPr>
      </p:cxnSp>
      <p:sp>
        <p:nvSpPr>
          <p:cNvPr id="509" name="Google Shape;509;p47"/>
          <p:cNvSpPr txBox="1"/>
          <p:nvPr/>
        </p:nvSpPr>
        <p:spPr>
          <a:xfrm>
            <a:off x="6035869" y="3064200"/>
            <a:ext cx="18219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2"/>
                </a:solidFill>
                <a:latin typeface="Heebo SemiBold"/>
                <a:ea typeface="Heebo SemiBold"/>
                <a:cs typeface="Heebo SemiBold"/>
                <a:sym typeface="Heebo SemiBold"/>
              </a:rPr>
              <a:t>~72,000</a:t>
            </a:r>
            <a:endParaRPr sz="2200">
              <a:solidFill>
                <a:schemeClr val="lt2"/>
              </a:solidFill>
              <a:latin typeface="Heebo SemiBold"/>
              <a:ea typeface="Heebo SemiBold"/>
              <a:cs typeface="Heebo SemiBold"/>
              <a:sym typeface="Heebo SemiBold"/>
            </a:endParaRPr>
          </a:p>
        </p:txBody>
      </p:sp>
      <p:sp>
        <p:nvSpPr>
          <p:cNvPr id="510" name="Google Shape;510;p47"/>
          <p:cNvSpPr/>
          <p:nvPr/>
        </p:nvSpPr>
        <p:spPr>
          <a:xfrm>
            <a:off x="7204875" y="2337375"/>
            <a:ext cx="711050" cy="976925"/>
          </a:xfrm>
          <a:custGeom>
            <a:rect b="b" l="l" r="r" t="t"/>
            <a:pathLst>
              <a:path extrusionOk="0" h="39077" w="28442">
                <a:moveTo>
                  <a:pt x="5373" y="0"/>
                </a:moveTo>
                <a:cubicBezTo>
                  <a:pt x="9199" y="3826"/>
                  <a:pt x="29227" y="16445"/>
                  <a:pt x="28331" y="22958"/>
                </a:cubicBezTo>
                <a:cubicBezTo>
                  <a:pt x="27436" y="29471"/>
                  <a:pt x="4722" y="36391"/>
                  <a:pt x="0" y="39077"/>
                </a:cubicBezTo>
              </a:path>
            </a:pathLst>
          </a:custGeom>
          <a:noFill/>
          <a:ln cap="flat" cmpd="sng" w="9525">
            <a:solidFill>
              <a:schemeClr val="dk2"/>
            </a:solidFill>
            <a:prstDash val="solid"/>
            <a:round/>
            <a:headEnd len="med" w="med" type="none"/>
            <a:tailEnd len="med" w="med" type="none"/>
          </a:ln>
        </p:spPr>
      </p:sp>
      <p:sp>
        <p:nvSpPr>
          <p:cNvPr id="511" name="Google Shape;511;p47"/>
          <p:cNvSpPr txBox="1"/>
          <p:nvPr/>
        </p:nvSpPr>
        <p:spPr>
          <a:xfrm>
            <a:off x="7915925" y="2361438"/>
            <a:ext cx="10215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sh"/>
                <a:ea typeface="Mulish"/>
                <a:cs typeface="Mulish"/>
                <a:sym typeface="Mulish"/>
              </a:rPr>
              <a:t>Multiplied by 14%</a:t>
            </a:r>
            <a:endParaRPr>
              <a:solidFill>
                <a:schemeClr val="lt1"/>
              </a:solidFill>
              <a:latin typeface="Mulish"/>
              <a:ea typeface="Mulish"/>
              <a:cs typeface="Mulish"/>
              <a:sym typeface="Mulish"/>
            </a:endParaRPr>
          </a:p>
        </p:txBody>
      </p:sp>
      <p:sp>
        <p:nvSpPr>
          <p:cNvPr id="512" name="Google Shape;512;p47"/>
          <p:cNvSpPr txBox="1"/>
          <p:nvPr/>
        </p:nvSpPr>
        <p:spPr>
          <a:xfrm>
            <a:off x="205200" y="3834400"/>
            <a:ext cx="43659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ulish"/>
                <a:ea typeface="Mulish"/>
                <a:cs typeface="Mulish"/>
                <a:sym typeface="Mulish"/>
              </a:rPr>
              <a:t>From a survey from the National Financial Educators Council, the average cost per individual of poor financial literacy was</a:t>
            </a:r>
            <a:r>
              <a:rPr lang="en">
                <a:solidFill>
                  <a:schemeClr val="lt2"/>
                </a:solidFill>
                <a:latin typeface="Mulish"/>
                <a:ea typeface="Mulish"/>
                <a:cs typeface="Mulish"/>
                <a:sym typeface="Mulish"/>
              </a:rPr>
              <a:t> $1,819.</a:t>
            </a:r>
            <a:r>
              <a:rPr lang="en">
                <a:solidFill>
                  <a:schemeClr val="lt1"/>
                </a:solidFill>
                <a:latin typeface="Mulish"/>
                <a:ea typeface="Mulish"/>
                <a:cs typeface="Mulish"/>
                <a:sym typeface="Mulish"/>
              </a:rPr>
              <a:t> (O'Brien, 2023)</a:t>
            </a:r>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p:txBody>
      </p:sp>
      <p:cxnSp>
        <p:nvCxnSpPr>
          <p:cNvPr id="513" name="Google Shape;513;p47"/>
          <p:cNvCxnSpPr/>
          <p:nvPr/>
        </p:nvCxnSpPr>
        <p:spPr>
          <a:xfrm flipH="1" rot="10800000">
            <a:off x="4521800" y="4208575"/>
            <a:ext cx="1428600" cy="3900"/>
          </a:xfrm>
          <a:prstGeom prst="straightConnector1">
            <a:avLst/>
          </a:prstGeom>
          <a:noFill/>
          <a:ln cap="flat" cmpd="sng" w="9525">
            <a:solidFill>
              <a:schemeClr val="accent1"/>
            </a:solidFill>
            <a:prstDash val="solid"/>
            <a:round/>
            <a:headEnd len="med" w="med" type="none"/>
            <a:tailEnd len="med" w="med" type="triangle"/>
          </a:ln>
        </p:spPr>
      </p:cxnSp>
      <p:sp>
        <p:nvSpPr>
          <p:cNvPr id="514" name="Google Shape;514;p47"/>
          <p:cNvSpPr txBox="1"/>
          <p:nvPr/>
        </p:nvSpPr>
        <p:spPr>
          <a:xfrm>
            <a:off x="5950400" y="4022550"/>
            <a:ext cx="23178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Heebo SemiBold"/>
                <a:ea typeface="Heebo SemiBold"/>
                <a:cs typeface="Heebo SemiBold"/>
                <a:sym typeface="Heebo SemiBold"/>
              </a:rPr>
              <a:t>T</a:t>
            </a:r>
            <a:r>
              <a:rPr lang="en">
                <a:solidFill>
                  <a:schemeClr val="lt2"/>
                </a:solidFill>
                <a:latin typeface="Heebo SemiBold"/>
                <a:ea typeface="Heebo SemiBold"/>
                <a:cs typeface="Heebo SemiBold"/>
                <a:sym typeface="Heebo SemiBold"/>
              </a:rPr>
              <a:t>otal increase in money towards banking services:</a:t>
            </a:r>
            <a:endParaRPr sz="2400">
              <a:solidFill>
                <a:schemeClr val="lt2"/>
              </a:solidFill>
              <a:latin typeface="Heebo SemiBold"/>
              <a:ea typeface="Heebo SemiBold"/>
              <a:cs typeface="Heebo SemiBold"/>
              <a:sym typeface="Heebo SemiBold"/>
            </a:endParaRPr>
          </a:p>
          <a:p>
            <a:pPr indent="0" lvl="0" marL="0" rtl="0" algn="l">
              <a:spcBef>
                <a:spcPts val="0"/>
              </a:spcBef>
              <a:spcAft>
                <a:spcPts val="0"/>
              </a:spcAft>
              <a:buNone/>
            </a:pPr>
            <a:r>
              <a:rPr b="1" lang="en" sz="2200">
                <a:solidFill>
                  <a:schemeClr val="accent1"/>
                </a:solidFill>
                <a:latin typeface="Heebo"/>
                <a:ea typeface="Heebo"/>
                <a:cs typeface="Heebo"/>
                <a:sym typeface="Heebo"/>
              </a:rPr>
              <a:t>~$131,000,000</a:t>
            </a:r>
            <a:endParaRPr b="1" sz="2200">
              <a:solidFill>
                <a:schemeClr val="accent1"/>
              </a:solidFill>
              <a:latin typeface="Heebo"/>
              <a:ea typeface="Heebo"/>
              <a:cs typeface="Heebo"/>
              <a:sym typeface="Heebo"/>
            </a:endParaRPr>
          </a:p>
          <a:p>
            <a:pPr indent="0" lvl="0" marL="0" rtl="0" algn="l">
              <a:spcBef>
                <a:spcPts val="0"/>
              </a:spcBef>
              <a:spcAft>
                <a:spcPts val="0"/>
              </a:spcAft>
              <a:buNone/>
            </a:pPr>
            <a:r>
              <a:t/>
            </a:r>
            <a:endParaRPr sz="2200">
              <a:solidFill>
                <a:schemeClr val="lt2"/>
              </a:solidFill>
              <a:latin typeface="Heebo SemiBold"/>
              <a:ea typeface="Heebo SemiBold"/>
              <a:cs typeface="Heebo SemiBold"/>
              <a:sym typeface="Heebo SemiBold"/>
            </a:endParaRPr>
          </a:p>
        </p:txBody>
      </p:sp>
      <p:sp>
        <p:nvSpPr>
          <p:cNvPr id="515" name="Google Shape;515;p47"/>
          <p:cNvSpPr/>
          <p:nvPr/>
        </p:nvSpPr>
        <p:spPr>
          <a:xfrm>
            <a:off x="7314775" y="3436425"/>
            <a:ext cx="719575" cy="696050"/>
          </a:xfrm>
          <a:custGeom>
            <a:rect b="b" l="l" r="r" t="t"/>
            <a:pathLst>
              <a:path extrusionOk="0" h="27842" w="28783">
                <a:moveTo>
                  <a:pt x="0" y="0"/>
                </a:moveTo>
                <a:cubicBezTo>
                  <a:pt x="4722" y="1547"/>
                  <a:pt x="25563" y="4640"/>
                  <a:pt x="28331" y="9280"/>
                </a:cubicBezTo>
                <a:cubicBezTo>
                  <a:pt x="31099" y="13920"/>
                  <a:pt x="18562" y="24748"/>
                  <a:pt x="16608" y="27842"/>
                </a:cubicBezTo>
              </a:path>
            </a:pathLst>
          </a:custGeom>
          <a:noFill/>
          <a:ln cap="flat" cmpd="sng" w="9525">
            <a:solidFill>
              <a:schemeClr val="dk2"/>
            </a:solidFill>
            <a:prstDash val="solid"/>
            <a:round/>
            <a:headEnd len="med" w="med" type="none"/>
            <a:tailEnd len="med" w="med" type="none"/>
          </a:ln>
        </p:spPr>
      </p:sp>
      <p:sp>
        <p:nvSpPr>
          <p:cNvPr id="516" name="Google Shape;516;p47"/>
          <p:cNvSpPr txBox="1"/>
          <p:nvPr/>
        </p:nvSpPr>
        <p:spPr>
          <a:xfrm>
            <a:off x="8034350" y="3289963"/>
            <a:ext cx="10215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sh"/>
                <a:ea typeface="Mulish"/>
                <a:cs typeface="Mulish"/>
                <a:sym typeface="Mulish"/>
              </a:rPr>
              <a:t>Multiplied by $1,819</a:t>
            </a:r>
            <a:endParaRPr>
              <a:solidFill>
                <a:schemeClr val="lt1"/>
              </a:solidFill>
              <a:latin typeface="Mulish"/>
              <a:ea typeface="Mulish"/>
              <a:cs typeface="Mulish"/>
              <a:sym typeface="Mulish"/>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8"/>
          <p:cNvSpPr txBox="1"/>
          <p:nvPr>
            <p:ph type="title"/>
          </p:nvPr>
        </p:nvSpPr>
        <p:spPr>
          <a:xfrm>
            <a:off x="531600" y="449725"/>
            <a:ext cx="8080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Preventing CyberSecurity and Partnership Risks</a:t>
            </a:r>
            <a:endParaRPr sz="2800"/>
          </a:p>
        </p:txBody>
      </p:sp>
      <p:cxnSp>
        <p:nvCxnSpPr>
          <p:cNvPr id="522" name="Google Shape;522;p48"/>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523" name="Google Shape;523;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24" name="Google Shape;524;p48"/>
          <p:cNvGrpSpPr/>
          <p:nvPr/>
        </p:nvGrpSpPr>
        <p:grpSpPr>
          <a:xfrm>
            <a:off x="2047186" y="1657183"/>
            <a:ext cx="762920" cy="848352"/>
            <a:chOff x="-4572700" y="2764950"/>
            <a:chExt cx="293025" cy="293000"/>
          </a:xfrm>
        </p:grpSpPr>
        <p:sp>
          <p:nvSpPr>
            <p:cNvPr id="525" name="Google Shape;525;p48"/>
            <p:cNvSpPr/>
            <p:nvPr/>
          </p:nvSpPr>
          <p:spPr>
            <a:xfrm>
              <a:off x="-4572700" y="2764950"/>
              <a:ext cx="293025" cy="293000"/>
            </a:xfrm>
            <a:custGeom>
              <a:rect b="b" l="l" r="r" t="t"/>
              <a:pathLst>
                <a:path extrusionOk="0" h="11720" w="11721">
                  <a:moveTo>
                    <a:pt x="10681" y="2048"/>
                  </a:moveTo>
                  <a:cubicBezTo>
                    <a:pt x="10870" y="2048"/>
                    <a:pt x="11027" y="2206"/>
                    <a:pt x="11027" y="2395"/>
                  </a:cubicBezTo>
                  <a:lnTo>
                    <a:pt x="11027" y="7246"/>
                  </a:lnTo>
                  <a:cubicBezTo>
                    <a:pt x="11027" y="7435"/>
                    <a:pt x="10870" y="7593"/>
                    <a:pt x="10681" y="7593"/>
                  </a:cubicBezTo>
                  <a:lnTo>
                    <a:pt x="1072" y="7593"/>
                  </a:lnTo>
                  <a:cubicBezTo>
                    <a:pt x="883" y="7593"/>
                    <a:pt x="725" y="7435"/>
                    <a:pt x="725" y="7246"/>
                  </a:cubicBezTo>
                  <a:lnTo>
                    <a:pt x="725" y="2395"/>
                  </a:lnTo>
                  <a:cubicBezTo>
                    <a:pt x="725" y="2206"/>
                    <a:pt x="883" y="2048"/>
                    <a:pt x="1072" y="2048"/>
                  </a:cubicBezTo>
                  <a:close/>
                  <a:moveTo>
                    <a:pt x="4821" y="8286"/>
                  </a:moveTo>
                  <a:lnTo>
                    <a:pt x="4821" y="8979"/>
                  </a:lnTo>
                  <a:lnTo>
                    <a:pt x="3435" y="8979"/>
                  </a:lnTo>
                  <a:lnTo>
                    <a:pt x="3435" y="8286"/>
                  </a:lnTo>
                  <a:close/>
                  <a:moveTo>
                    <a:pt x="8287" y="8286"/>
                  </a:moveTo>
                  <a:lnTo>
                    <a:pt x="8287" y="8979"/>
                  </a:lnTo>
                  <a:lnTo>
                    <a:pt x="6869" y="8979"/>
                  </a:lnTo>
                  <a:lnTo>
                    <a:pt x="6869" y="8286"/>
                  </a:lnTo>
                  <a:close/>
                  <a:moveTo>
                    <a:pt x="6207" y="8254"/>
                  </a:moveTo>
                  <a:lnTo>
                    <a:pt x="6207" y="11027"/>
                  </a:lnTo>
                  <a:lnTo>
                    <a:pt x="5514" y="11027"/>
                  </a:lnTo>
                  <a:lnTo>
                    <a:pt x="5514" y="8254"/>
                  </a:lnTo>
                  <a:close/>
                  <a:moveTo>
                    <a:pt x="1733" y="0"/>
                  </a:moveTo>
                  <a:cubicBezTo>
                    <a:pt x="1544" y="0"/>
                    <a:pt x="1387" y="158"/>
                    <a:pt x="1387" y="347"/>
                  </a:cubicBezTo>
                  <a:cubicBezTo>
                    <a:pt x="1387" y="536"/>
                    <a:pt x="1544" y="693"/>
                    <a:pt x="1733" y="693"/>
                  </a:cubicBezTo>
                  <a:lnTo>
                    <a:pt x="2112" y="693"/>
                  </a:lnTo>
                  <a:lnTo>
                    <a:pt x="2112" y="1355"/>
                  </a:lnTo>
                  <a:lnTo>
                    <a:pt x="1072" y="1355"/>
                  </a:lnTo>
                  <a:cubicBezTo>
                    <a:pt x="536" y="1355"/>
                    <a:pt x="64" y="1827"/>
                    <a:pt x="64" y="2395"/>
                  </a:cubicBezTo>
                  <a:lnTo>
                    <a:pt x="64" y="7246"/>
                  </a:lnTo>
                  <a:cubicBezTo>
                    <a:pt x="64" y="7782"/>
                    <a:pt x="536" y="8254"/>
                    <a:pt x="1072" y="8254"/>
                  </a:cubicBezTo>
                  <a:lnTo>
                    <a:pt x="2773" y="8254"/>
                  </a:lnTo>
                  <a:lnTo>
                    <a:pt x="2773" y="8916"/>
                  </a:lnTo>
                  <a:lnTo>
                    <a:pt x="1733" y="8916"/>
                  </a:lnTo>
                  <a:cubicBezTo>
                    <a:pt x="1544" y="8916"/>
                    <a:pt x="1387" y="9074"/>
                    <a:pt x="1387" y="9294"/>
                  </a:cubicBezTo>
                  <a:cubicBezTo>
                    <a:pt x="1387" y="9483"/>
                    <a:pt x="1544" y="9641"/>
                    <a:pt x="1733" y="9641"/>
                  </a:cubicBezTo>
                  <a:lnTo>
                    <a:pt x="4821" y="9641"/>
                  </a:lnTo>
                  <a:lnTo>
                    <a:pt x="4821" y="11027"/>
                  </a:lnTo>
                  <a:lnTo>
                    <a:pt x="379" y="11027"/>
                  </a:lnTo>
                  <a:cubicBezTo>
                    <a:pt x="158" y="11027"/>
                    <a:pt x="1" y="11184"/>
                    <a:pt x="1" y="11373"/>
                  </a:cubicBezTo>
                  <a:cubicBezTo>
                    <a:pt x="1" y="11562"/>
                    <a:pt x="158" y="11720"/>
                    <a:pt x="379" y="11720"/>
                  </a:cubicBezTo>
                  <a:lnTo>
                    <a:pt x="11342" y="11720"/>
                  </a:lnTo>
                  <a:cubicBezTo>
                    <a:pt x="11563" y="11720"/>
                    <a:pt x="11721" y="11562"/>
                    <a:pt x="11721" y="11373"/>
                  </a:cubicBezTo>
                  <a:cubicBezTo>
                    <a:pt x="11721" y="11184"/>
                    <a:pt x="11563" y="11027"/>
                    <a:pt x="11342" y="11027"/>
                  </a:cubicBezTo>
                  <a:lnTo>
                    <a:pt x="6869" y="11027"/>
                  </a:lnTo>
                  <a:lnTo>
                    <a:pt x="6869" y="9641"/>
                  </a:lnTo>
                  <a:lnTo>
                    <a:pt x="9988" y="9641"/>
                  </a:lnTo>
                  <a:cubicBezTo>
                    <a:pt x="10177" y="9641"/>
                    <a:pt x="10334" y="9483"/>
                    <a:pt x="10334" y="9294"/>
                  </a:cubicBezTo>
                  <a:cubicBezTo>
                    <a:pt x="10334" y="9074"/>
                    <a:pt x="10177" y="8916"/>
                    <a:pt x="9988" y="8916"/>
                  </a:cubicBezTo>
                  <a:lnTo>
                    <a:pt x="8948" y="8916"/>
                  </a:lnTo>
                  <a:lnTo>
                    <a:pt x="8948" y="8254"/>
                  </a:lnTo>
                  <a:lnTo>
                    <a:pt x="10681" y="8254"/>
                  </a:lnTo>
                  <a:cubicBezTo>
                    <a:pt x="11248" y="8254"/>
                    <a:pt x="11721" y="7782"/>
                    <a:pt x="11721" y="7246"/>
                  </a:cubicBezTo>
                  <a:lnTo>
                    <a:pt x="11721" y="2395"/>
                  </a:lnTo>
                  <a:cubicBezTo>
                    <a:pt x="11721" y="1827"/>
                    <a:pt x="11248" y="1355"/>
                    <a:pt x="10681" y="1355"/>
                  </a:cubicBezTo>
                  <a:lnTo>
                    <a:pt x="9673" y="1355"/>
                  </a:lnTo>
                  <a:lnTo>
                    <a:pt x="9673" y="693"/>
                  </a:lnTo>
                  <a:lnTo>
                    <a:pt x="10019" y="693"/>
                  </a:lnTo>
                  <a:cubicBezTo>
                    <a:pt x="10208" y="693"/>
                    <a:pt x="10366" y="536"/>
                    <a:pt x="10366" y="347"/>
                  </a:cubicBezTo>
                  <a:cubicBezTo>
                    <a:pt x="10366" y="158"/>
                    <a:pt x="10208" y="0"/>
                    <a:pt x="10019" y="0"/>
                  </a:cubicBezTo>
                  <a:lnTo>
                    <a:pt x="8633" y="0"/>
                  </a:lnTo>
                  <a:cubicBezTo>
                    <a:pt x="8444" y="0"/>
                    <a:pt x="8287" y="158"/>
                    <a:pt x="8287" y="347"/>
                  </a:cubicBezTo>
                  <a:cubicBezTo>
                    <a:pt x="8287" y="536"/>
                    <a:pt x="8444" y="693"/>
                    <a:pt x="8633" y="693"/>
                  </a:cubicBezTo>
                  <a:lnTo>
                    <a:pt x="8980" y="693"/>
                  </a:lnTo>
                  <a:lnTo>
                    <a:pt x="8980" y="1355"/>
                  </a:lnTo>
                  <a:lnTo>
                    <a:pt x="6207" y="1355"/>
                  </a:lnTo>
                  <a:lnTo>
                    <a:pt x="6207" y="693"/>
                  </a:lnTo>
                  <a:lnTo>
                    <a:pt x="6554" y="693"/>
                  </a:lnTo>
                  <a:cubicBezTo>
                    <a:pt x="6743" y="693"/>
                    <a:pt x="6900" y="536"/>
                    <a:pt x="6900" y="347"/>
                  </a:cubicBezTo>
                  <a:cubicBezTo>
                    <a:pt x="6900" y="158"/>
                    <a:pt x="6743" y="0"/>
                    <a:pt x="6554" y="0"/>
                  </a:cubicBezTo>
                  <a:lnTo>
                    <a:pt x="5168" y="0"/>
                  </a:lnTo>
                  <a:cubicBezTo>
                    <a:pt x="4978" y="0"/>
                    <a:pt x="4821" y="158"/>
                    <a:pt x="4821" y="347"/>
                  </a:cubicBezTo>
                  <a:cubicBezTo>
                    <a:pt x="4821" y="536"/>
                    <a:pt x="4978" y="693"/>
                    <a:pt x="5168" y="693"/>
                  </a:cubicBezTo>
                  <a:lnTo>
                    <a:pt x="5514" y="693"/>
                  </a:lnTo>
                  <a:lnTo>
                    <a:pt x="5514" y="1355"/>
                  </a:lnTo>
                  <a:lnTo>
                    <a:pt x="2773" y="1355"/>
                  </a:lnTo>
                  <a:lnTo>
                    <a:pt x="2773" y="693"/>
                  </a:lnTo>
                  <a:lnTo>
                    <a:pt x="3120" y="693"/>
                  </a:lnTo>
                  <a:cubicBezTo>
                    <a:pt x="3309" y="693"/>
                    <a:pt x="3466" y="536"/>
                    <a:pt x="3466" y="347"/>
                  </a:cubicBezTo>
                  <a:cubicBezTo>
                    <a:pt x="3466" y="158"/>
                    <a:pt x="3309" y="0"/>
                    <a:pt x="3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8"/>
            <p:cNvSpPr/>
            <p:nvPr/>
          </p:nvSpPr>
          <p:spPr>
            <a:xfrm>
              <a:off x="-4538825" y="2833475"/>
              <a:ext cx="86650" cy="104775"/>
            </a:xfrm>
            <a:custGeom>
              <a:rect b="b" l="l" r="r" t="t"/>
              <a:pathLst>
                <a:path extrusionOk="0" h="4191" w="3466">
                  <a:moveTo>
                    <a:pt x="2804" y="662"/>
                  </a:moveTo>
                  <a:lnTo>
                    <a:pt x="2804" y="3466"/>
                  </a:lnTo>
                  <a:lnTo>
                    <a:pt x="757" y="3466"/>
                  </a:lnTo>
                  <a:lnTo>
                    <a:pt x="757" y="662"/>
                  </a:lnTo>
                  <a:close/>
                  <a:moveTo>
                    <a:pt x="347" y="0"/>
                  </a:moveTo>
                  <a:cubicBezTo>
                    <a:pt x="158" y="0"/>
                    <a:pt x="0" y="158"/>
                    <a:pt x="0" y="347"/>
                  </a:cubicBezTo>
                  <a:lnTo>
                    <a:pt x="0" y="3812"/>
                  </a:lnTo>
                  <a:cubicBezTo>
                    <a:pt x="0" y="4033"/>
                    <a:pt x="158" y="4190"/>
                    <a:pt x="347" y="4190"/>
                  </a:cubicBezTo>
                  <a:lnTo>
                    <a:pt x="3119" y="4190"/>
                  </a:lnTo>
                  <a:cubicBezTo>
                    <a:pt x="3308" y="4190"/>
                    <a:pt x="3466" y="4033"/>
                    <a:pt x="3466" y="3812"/>
                  </a:cubicBezTo>
                  <a:lnTo>
                    <a:pt x="3466" y="347"/>
                  </a:lnTo>
                  <a:cubicBezTo>
                    <a:pt x="3466" y="158"/>
                    <a:pt x="3308" y="0"/>
                    <a:pt x="31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8"/>
            <p:cNvSpPr/>
            <p:nvPr/>
          </p:nvSpPr>
          <p:spPr>
            <a:xfrm>
              <a:off x="-4435650" y="2902775"/>
              <a:ext cx="121325" cy="17350"/>
            </a:xfrm>
            <a:custGeom>
              <a:rect b="b" l="l" r="r" t="t"/>
              <a:pathLst>
                <a:path extrusionOk="0" h="694" w="4853">
                  <a:moveTo>
                    <a:pt x="347" y="1"/>
                  </a:moveTo>
                  <a:cubicBezTo>
                    <a:pt x="158" y="1"/>
                    <a:pt x="1" y="158"/>
                    <a:pt x="1" y="347"/>
                  </a:cubicBezTo>
                  <a:cubicBezTo>
                    <a:pt x="32" y="536"/>
                    <a:pt x="158" y="694"/>
                    <a:pt x="347" y="694"/>
                  </a:cubicBezTo>
                  <a:lnTo>
                    <a:pt x="4506" y="694"/>
                  </a:lnTo>
                  <a:cubicBezTo>
                    <a:pt x="4695" y="694"/>
                    <a:pt x="4852" y="536"/>
                    <a:pt x="4852" y="347"/>
                  </a:cubicBezTo>
                  <a:cubicBezTo>
                    <a:pt x="4852" y="158"/>
                    <a:pt x="4695" y="1"/>
                    <a:pt x="4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8"/>
            <p:cNvSpPr/>
            <p:nvPr/>
          </p:nvSpPr>
          <p:spPr>
            <a:xfrm>
              <a:off x="-4435650" y="2867325"/>
              <a:ext cx="121325" cy="17350"/>
            </a:xfrm>
            <a:custGeom>
              <a:rect b="b" l="l" r="r" t="t"/>
              <a:pathLst>
                <a:path extrusionOk="0" h="694" w="4853">
                  <a:moveTo>
                    <a:pt x="347" y="1"/>
                  </a:moveTo>
                  <a:cubicBezTo>
                    <a:pt x="158" y="1"/>
                    <a:pt x="1" y="158"/>
                    <a:pt x="1" y="347"/>
                  </a:cubicBezTo>
                  <a:cubicBezTo>
                    <a:pt x="32" y="568"/>
                    <a:pt x="158" y="694"/>
                    <a:pt x="347" y="694"/>
                  </a:cubicBezTo>
                  <a:lnTo>
                    <a:pt x="4506" y="694"/>
                  </a:lnTo>
                  <a:cubicBezTo>
                    <a:pt x="4695" y="694"/>
                    <a:pt x="4852" y="536"/>
                    <a:pt x="4852" y="347"/>
                  </a:cubicBezTo>
                  <a:cubicBezTo>
                    <a:pt x="4852" y="158"/>
                    <a:pt x="4695" y="1"/>
                    <a:pt x="4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8"/>
            <p:cNvSpPr/>
            <p:nvPr/>
          </p:nvSpPr>
          <p:spPr>
            <a:xfrm>
              <a:off x="-4435650" y="2833475"/>
              <a:ext cx="121325" cy="18125"/>
            </a:xfrm>
            <a:custGeom>
              <a:rect b="b" l="l" r="r" t="t"/>
              <a:pathLst>
                <a:path extrusionOk="0" h="725" w="4853">
                  <a:moveTo>
                    <a:pt x="347" y="0"/>
                  </a:moveTo>
                  <a:cubicBezTo>
                    <a:pt x="158" y="0"/>
                    <a:pt x="1" y="158"/>
                    <a:pt x="1" y="347"/>
                  </a:cubicBezTo>
                  <a:cubicBezTo>
                    <a:pt x="32" y="567"/>
                    <a:pt x="158" y="725"/>
                    <a:pt x="347" y="725"/>
                  </a:cubicBezTo>
                  <a:lnTo>
                    <a:pt x="4506" y="725"/>
                  </a:lnTo>
                  <a:cubicBezTo>
                    <a:pt x="4695" y="725"/>
                    <a:pt x="4852" y="567"/>
                    <a:pt x="4852" y="347"/>
                  </a:cubicBezTo>
                  <a:cubicBezTo>
                    <a:pt x="4852" y="158"/>
                    <a:pt x="4695" y="0"/>
                    <a:pt x="45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48"/>
          <p:cNvGrpSpPr/>
          <p:nvPr/>
        </p:nvGrpSpPr>
        <p:grpSpPr>
          <a:xfrm>
            <a:off x="6182543" y="1694895"/>
            <a:ext cx="918498" cy="772896"/>
            <a:chOff x="-6713450" y="2397900"/>
            <a:chExt cx="295375" cy="291450"/>
          </a:xfrm>
        </p:grpSpPr>
        <p:sp>
          <p:nvSpPr>
            <p:cNvPr id="531" name="Google Shape;531;p48"/>
            <p:cNvSpPr/>
            <p:nvPr/>
          </p:nvSpPr>
          <p:spPr>
            <a:xfrm>
              <a:off x="-6628400" y="2465650"/>
              <a:ext cx="69350" cy="17350"/>
            </a:xfrm>
            <a:custGeom>
              <a:rect b="b" l="l" r="r" t="t"/>
              <a:pathLst>
                <a:path extrusionOk="0" h="694" w="2774">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8"/>
            <p:cNvSpPr/>
            <p:nvPr/>
          </p:nvSpPr>
          <p:spPr>
            <a:xfrm>
              <a:off x="-6713450" y="2397900"/>
              <a:ext cx="295375" cy="291450"/>
            </a:xfrm>
            <a:custGeom>
              <a:rect b="b" l="l" r="r" t="t"/>
              <a:pathLst>
                <a:path extrusionOk="0" h="11658" w="11815">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48"/>
          <p:cNvSpPr txBox="1"/>
          <p:nvPr/>
        </p:nvSpPr>
        <p:spPr>
          <a:xfrm>
            <a:off x="1063100" y="2650050"/>
            <a:ext cx="3017700" cy="181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Mulish"/>
              <a:buChar char="➔"/>
            </a:pPr>
            <a:r>
              <a:rPr lang="en">
                <a:solidFill>
                  <a:schemeClr val="lt1"/>
                </a:solidFill>
                <a:latin typeface="Mulish"/>
                <a:ea typeface="Mulish"/>
                <a:cs typeface="Mulish"/>
                <a:sym typeface="Mulish"/>
              </a:rPr>
              <a:t>Information Security Awareness Program</a:t>
            </a:r>
            <a:endParaRPr>
              <a:solidFill>
                <a:schemeClr val="lt1"/>
              </a:solidFill>
              <a:latin typeface="Mulish"/>
              <a:ea typeface="Mulish"/>
              <a:cs typeface="Mulish"/>
              <a:sym typeface="Mulish"/>
            </a:endParaRPr>
          </a:p>
          <a:p>
            <a:pPr indent="0" lvl="0" marL="457200" rtl="0" algn="l">
              <a:spcBef>
                <a:spcPts val="0"/>
              </a:spcBef>
              <a:spcAft>
                <a:spcPts val="0"/>
              </a:spcAft>
              <a:buNone/>
            </a:pPr>
            <a:r>
              <a:t/>
            </a:r>
            <a:endParaRPr>
              <a:solidFill>
                <a:schemeClr val="lt1"/>
              </a:solidFill>
              <a:latin typeface="Mulish"/>
              <a:ea typeface="Mulish"/>
              <a:cs typeface="Mulish"/>
              <a:sym typeface="Mulish"/>
            </a:endParaRPr>
          </a:p>
          <a:p>
            <a:pPr indent="-317500" lvl="0" marL="457200" rtl="0" algn="l">
              <a:spcBef>
                <a:spcPts val="0"/>
              </a:spcBef>
              <a:spcAft>
                <a:spcPts val="0"/>
              </a:spcAft>
              <a:buClr>
                <a:schemeClr val="lt2"/>
              </a:buClr>
              <a:buSzPts val="1400"/>
              <a:buFont typeface="Mulish"/>
              <a:buChar char="➔"/>
            </a:pPr>
            <a:r>
              <a:rPr lang="en">
                <a:solidFill>
                  <a:schemeClr val="lt1"/>
                </a:solidFill>
                <a:latin typeface="Mulish"/>
                <a:ea typeface="Mulish"/>
                <a:cs typeface="Mulish"/>
                <a:sym typeface="Mulish"/>
              </a:rPr>
              <a:t>Employment of Multiple Layers of Security and Defense </a:t>
            </a:r>
            <a:endParaRPr>
              <a:solidFill>
                <a:schemeClr val="lt1"/>
              </a:solidFill>
              <a:latin typeface="Mulish"/>
              <a:ea typeface="Mulish"/>
              <a:cs typeface="Mulish"/>
              <a:sym typeface="Mulish"/>
            </a:endParaRPr>
          </a:p>
        </p:txBody>
      </p:sp>
      <p:sp>
        <p:nvSpPr>
          <p:cNvPr id="534" name="Google Shape;534;p48"/>
          <p:cNvSpPr txBox="1"/>
          <p:nvPr/>
        </p:nvSpPr>
        <p:spPr>
          <a:xfrm>
            <a:off x="5063200" y="2650050"/>
            <a:ext cx="3017700" cy="181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Mulish"/>
              <a:buChar char="➔"/>
            </a:pPr>
            <a:r>
              <a:rPr lang="en">
                <a:solidFill>
                  <a:schemeClr val="lt1"/>
                </a:solidFill>
                <a:latin typeface="Mulish"/>
                <a:ea typeface="Mulish"/>
                <a:cs typeface="Mulish"/>
                <a:sym typeface="Mulish"/>
              </a:rPr>
              <a:t>Establish Memorandum of Understanding (MOU)</a:t>
            </a:r>
            <a:endParaRPr>
              <a:solidFill>
                <a:schemeClr val="lt1"/>
              </a:solidFill>
              <a:latin typeface="Mulish"/>
              <a:ea typeface="Mulish"/>
              <a:cs typeface="Mulish"/>
              <a:sym typeface="Mulish"/>
            </a:endParaRPr>
          </a:p>
          <a:p>
            <a:pPr indent="0" lvl="0" marL="457200" rtl="0" algn="l">
              <a:spcBef>
                <a:spcPts val="0"/>
              </a:spcBef>
              <a:spcAft>
                <a:spcPts val="0"/>
              </a:spcAft>
              <a:buNone/>
            </a:pPr>
            <a:r>
              <a:t/>
            </a:r>
            <a:endParaRPr>
              <a:solidFill>
                <a:schemeClr val="lt1"/>
              </a:solidFill>
              <a:latin typeface="Mulish"/>
              <a:ea typeface="Mulish"/>
              <a:cs typeface="Mulish"/>
              <a:sym typeface="Mulish"/>
            </a:endParaRPr>
          </a:p>
          <a:p>
            <a:pPr indent="-317500" lvl="0" marL="457200" rtl="0" algn="l">
              <a:spcBef>
                <a:spcPts val="0"/>
              </a:spcBef>
              <a:spcAft>
                <a:spcPts val="0"/>
              </a:spcAft>
              <a:buClr>
                <a:schemeClr val="lt2"/>
              </a:buClr>
              <a:buSzPts val="1400"/>
              <a:buFont typeface="Mulish"/>
              <a:buChar char="➔"/>
            </a:pPr>
            <a:r>
              <a:rPr lang="en">
                <a:solidFill>
                  <a:schemeClr val="lt1"/>
                </a:solidFill>
                <a:latin typeface="Mulish"/>
                <a:ea typeface="Mulish"/>
                <a:cs typeface="Mulish"/>
                <a:sym typeface="Mulish"/>
              </a:rPr>
              <a:t>Offer </a:t>
            </a:r>
            <a:r>
              <a:rPr lang="en">
                <a:solidFill>
                  <a:schemeClr val="lt1"/>
                </a:solidFill>
                <a:latin typeface="Mulish"/>
                <a:ea typeface="Mulish"/>
                <a:cs typeface="Mulish"/>
                <a:sym typeface="Mulish"/>
              </a:rPr>
              <a:t>training</a:t>
            </a:r>
            <a:r>
              <a:rPr lang="en">
                <a:solidFill>
                  <a:schemeClr val="lt1"/>
                </a:solidFill>
                <a:latin typeface="Mulish"/>
                <a:ea typeface="Mulish"/>
                <a:cs typeface="Mulish"/>
                <a:sym typeface="Mulish"/>
              </a:rPr>
              <a:t> sessions </a:t>
            </a:r>
            <a:endParaRPr>
              <a:solidFill>
                <a:schemeClr val="lt1"/>
              </a:solidFill>
              <a:latin typeface="Mulish"/>
              <a:ea typeface="Mulish"/>
              <a:cs typeface="Mulish"/>
              <a:sym typeface="Mulish"/>
            </a:endParaRPr>
          </a:p>
          <a:p>
            <a:pPr indent="0" lvl="0" marL="0" rtl="0" algn="l">
              <a:spcBef>
                <a:spcPts val="0"/>
              </a:spcBef>
              <a:spcAft>
                <a:spcPts val="0"/>
              </a:spcAft>
              <a:buNone/>
            </a:pPr>
            <a:r>
              <a:t/>
            </a:r>
            <a:endParaRPr>
              <a:solidFill>
                <a:schemeClr val="lt1"/>
              </a:solidFill>
              <a:latin typeface="Mulish"/>
              <a:ea typeface="Mulish"/>
              <a:cs typeface="Mulish"/>
              <a:sym typeface="Mulish"/>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grpSp>
        <p:nvGrpSpPr>
          <p:cNvPr id="539" name="Google Shape;539;p49"/>
          <p:cNvGrpSpPr/>
          <p:nvPr/>
        </p:nvGrpSpPr>
        <p:grpSpPr>
          <a:xfrm>
            <a:off x="-62294" y="-218968"/>
            <a:ext cx="9253929" cy="5553226"/>
            <a:chOff x="-62294" y="-218968"/>
            <a:chExt cx="9253929" cy="5553226"/>
          </a:xfrm>
        </p:grpSpPr>
        <p:grpSp>
          <p:nvGrpSpPr>
            <p:cNvPr id="540" name="Google Shape;540;p49"/>
            <p:cNvGrpSpPr/>
            <p:nvPr/>
          </p:nvGrpSpPr>
          <p:grpSpPr>
            <a:xfrm rot="5400000">
              <a:off x="-228802" y="2176401"/>
              <a:ext cx="3324364" cy="2991349"/>
              <a:chOff x="4276352" y="709708"/>
              <a:chExt cx="5001300" cy="4500300"/>
            </a:xfrm>
          </p:grpSpPr>
          <p:cxnSp>
            <p:nvCxnSpPr>
              <p:cNvPr id="541" name="Google Shape;541;p49"/>
              <p:cNvCxnSpPr/>
              <p:nvPr/>
            </p:nvCxnSpPr>
            <p:spPr>
              <a:xfrm rot="5400000">
                <a:off x="4526852" y="459208"/>
                <a:ext cx="4500300" cy="5001300"/>
              </a:xfrm>
              <a:prstGeom prst="straightConnector1">
                <a:avLst/>
              </a:prstGeom>
              <a:noFill/>
              <a:ln cap="flat" cmpd="sng" w="28575">
                <a:solidFill>
                  <a:schemeClr val="dk2"/>
                </a:solidFill>
                <a:prstDash val="solid"/>
                <a:round/>
                <a:headEnd len="med" w="med" type="none"/>
                <a:tailEnd len="med" w="med" type="none"/>
              </a:ln>
            </p:spPr>
          </p:cxnSp>
          <p:sp>
            <p:nvSpPr>
              <p:cNvPr id="542" name="Google Shape;542;p49"/>
              <p:cNvSpPr/>
              <p:nvPr/>
            </p:nvSpPr>
            <p:spPr>
              <a:xfrm flipH="1">
                <a:off x="4823819" y="1290676"/>
                <a:ext cx="4322700" cy="38910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49"/>
            <p:cNvGrpSpPr/>
            <p:nvPr/>
          </p:nvGrpSpPr>
          <p:grpSpPr>
            <a:xfrm rot="-5400000">
              <a:off x="4775153" y="-52076"/>
              <a:ext cx="4583374" cy="4249590"/>
              <a:chOff x="4276575" y="600075"/>
              <a:chExt cx="4972200" cy="4610100"/>
            </a:xfrm>
          </p:grpSpPr>
          <p:cxnSp>
            <p:nvCxnSpPr>
              <p:cNvPr id="544" name="Google Shape;544;p49"/>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545" name="Google Shape;545;p49"/>
              <p:cNvSpPr/>
              <p:nvPr/>
            </p:nvSpPr>
            <p:spPr>
              <a:xfrm flipH="1">
                <a:off x="4823819" y="1290676"/>
                <a:ext cx="4322700" cy="3891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46" name="Google Shape;546;p49"/>
          <p:cNvCxnSpPr/>
          <p:nvPr/>
        </p:nvCxnSpPr>
        <p:spPr>
          <a:xfrm>
            <a:off x="2274745" y="3317700"/>
            <a:ext cx="673200" cy="0"/>
          </a:xfrm>
          <a:prstGeom prst="straightConnector1">
            <a:avLst/>
          </a:prstGeom>
          <a:noFill/>
          <a:ln cap="flat" cmpd="sng" w="28575">
            <a:solidFill>
              <a:schemeClr val="dk2"/>
            </a:solidFill>
            <a:prstDash val="solid"/>
            <a:round/>
            <a:headEnd len="med" w="med" type="none"/>
            <a:tailEnd len="med" w="med" type="none"/>
          </a:ln>
        </p:spPr>
      </p:cxnSp>
      <p:sp>
        <p:nvSpPr>
          <p:cNvPr id="547" name="Google Shape;54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8" name="Google Shape;548;p49"/>
          <p:cNvSpPr txBox="1"/>
          <p:nvPr>
            <p:ph idx="2" type="title"/>
          </p:nvPr>
        </p:nvSpPr>
        <p:spPr>
          <a:xfrm>
            <a:off x="1029075" y="1907775"/>
            <a:ext cx="2136300" cy="97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0">
                <a:solidFill>
                  <a:srgbClr val="D9D9D9"/>
                </a:solidFill>
              </a:rPr>
              <a:t>03</a:t>
            </a:r>
            <a:endParaRPr sz="10000">
              <a:solidFill>
                <a:srgbClr val="D9D9D9"/>
              </a:solidFill>
            </a:endParaRPr>
          </a:p>
        </p:txBody>
      </p:sp>
      <p:sp>
        <p:nvSpPr>
          <p:cNvPr id="549" name="Google Shape;549;p49"/>
          <p:cNvSpPr txBox="1"/>
          <p:nvPr/>
        </p:nvSpPr>
        <p:spPr>
          <a:xfrm>
            <a:off x="1936150" y="1686000"/>
            <a:ext cx="61620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700">
                <a:solidFill>
                  <a:schemeClr val="accent1"/>
                </a:solidFill>
                <a:latin typeface="Mulish"/>
                <a:ea typeface="Mulish"/>
                <a:cs typeface="Mulish"/>
                <a:sym typeface="Mulish"/>
              </a:rPr>
              <a:t>Alignment with </a:t>
            </a:r>
            <a:endParaRPr b="1" sz="4700">
              <a:solidFill>
                <a:schemeClr val="accent1"/>
              </a:solidFill>
              <a:latin typeface="Mulish"/>
              <a:ea typeface="Mulish"/>
              <a:cs typeface="Mulish"/>
              <a:sym typeface="Mulish"/>
            </a:endParaRPr>
          </a:p>
          <a:p>
            <a:pPr indent="0" lvl="0" marL="0" rtl="0" algn="l">
              <a:spcBef>
                <a:spcPts val="0"/>
              </a:spcBef>
              <a:spcAft>
                <a:spcPts val="0"/>
              </a:spcAft>
              <a:buNone/>
            </a:pPr>
            <a:r>
              <a:rPr b="1" lang="en" sz="4700">
                <a:solidFill>
                  <a:schemeClr val="accent1"/>
                </a:solidFill>
                <a:latin typeface="Mulish"/>
                <a:ea typeface="Mulish"/>
                <a:cs typeface="Mulish"/>
                <a:sym typeface="Mulish"/>
              </a:rPr>
              <a:t>M&amp;T</a:t>
            </a:r>
            <a:endParaRPr/>
          </a:p>
        </p:txBody>
      </p:sp>
      <p:sp>
        <p:nvSpPr>
          <p:cNvPr id="550" name="Google Shape;550;p49"/>
          <p:cNvSpPr txBox="1"/>
          <p:nvPr/>
        </p:nvSpPr>
        <p:spPr>
          <a:xfrm>
            <a:off x="2257350" y="3471875"/>
            <a:ext cx="46293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sh"/>
                <a:ea typeface="Mulish"/>
                <a:cs typeface="Mulish"/>
                <a:sym typeface="Mulish"/>
              </a:rPr>
              <a:t>Strengthening M&amp;T and LMI Communities Together</a:t>
            </a:r>
            <a:endParaRPr>
              <a:solidFill>
                <a:schemeClr val="lt1"/>
              </a:solidFill>
              <a:latin typeface="Mulish"/>
              <a:ea typeface="Mulish"/>
              <a:cs typeface="Mulish"/>
              <a:sym typeface="Mulish"/>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0"/>
          <p:cNvSpPr txBox="1"/>
          <p:nvPr>
            <p:ph type="title"/>
          </p:nvPr>
        </p:nvSpPr>
        <p:spPr>
          <a:xfrm>
            <a:off x="720000" y="138875"/>
            <a:ext cx="77040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M&amp;T Bank Outlines $43 Billion Community Growth Plan </a:t>
            </a:r>
            <a:r>
              <a:rPr lang="en" sz="1400"/>
              <a:t>(M&amp;T Bank, 2021) </a:t>
            </a:r>
            <a:endParaRPr sz="1400"/>
          </a:p>
        </p:txBody>
      </p:sp>
      <p:sp>
        <p:nvSpPr>
          <p:cNvPr id="556" name="Google Shape;556;p50"/>
          <p:cNvSpPr txBox="1"/>
          <p:nvPr>
            <p:ph idx="1" type="subTitle"/>
          </p:nvPr>
        </p:nvSpPr>
        <p:spPr>
          <a:xfrm>
            <a:off x="722867" y="2974001"/>
            <a:ext cx="2091000" cy="7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focuses on LMI communities and communities of color</a:t>
            </a:r>
            <a:endParaRPr/>
          </a:p>
        </p:txBody>
      </p:sp>
      <p:sp>
        <p:nvSpPr>
          <p:cNvPr id="557" name="Google Shape;557;p50"/>
          <p:cNvSpPr txBox="1"/>
          <p:nvPr>
            <p:ph idx="2" type="subTitle"/>
          </p:nvPr>
        </p:nvSpPr>
        <p:spPr>
          <a:xfrm>
            <a:off x="3123950" y="2974000"/>
            <a:ext cx="2503500" cy="14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rogram provides the groundwork for successful loan applications within the Community Growth Plan</a:t>
            </a:r>
            <a:endParaRPr/>
          </a:p>
        </p:txBody>
      </p:sp>
      <p:sp>
        <p:nvSpPr>
          <p:cNvPr id="558" name="Google Shape;558;p50"/>
          <p:cNvSpPr txBox="1"/>
          <p:nvPr>
            <p:ph idx="3" type="subTitle"/>
          </p:nvPr>
        </p:nvSpPr>
        <p:spPr>
          <a:xfrm>
            <a:off x="5900625" y="2974000"/>
            <a:ext cx="2726100" cy="14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Prepares LMI borrowers for successful loan applications under the Community Growth Plan</a:t>
            </a:r>
            <a:endParaRPr/>
          </a:p>
        </p:txBody>
      </p:sp>
      <p:sp>
        <p:nvSpPr>
          <p:cNvPr id="559" name="Google Shape;559;p50"/>
          <p:cNvSpPr txBox="1"/>
          <p:nvPr>
            <p:ph idx="4" type="subTitle"/>
          </p:nvPr>
        </p:nvSpPr>
        <p:spPr>
          <a:xfrm>
            <a:off x="722875" y="2519425"/>
            <a:ext cx="22788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560" name="Google Shape;560;p50"/>
          <p:cNvSpPr txBox="1"/>
          <p:nvPr>
            <p:ph idx="5" type="subTitle"/>
          </p:nvPr>
        </p:nvSpPr>
        <p:spPr>
          <a:xfrm>
            <a:off x="3208638" y="2519425"/>
            <a:ext cx="22788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Complimentary</a:t>
            </a:r>
            <a:endParaRPr/>
          </a:p>
        </p:txBody>
      </p:sp>
      <p:sp>
        <p:nvSpPr>
          <p:cNvPr id="561" name="Google Shape;561;p50"/>
          <p:cNvSpPr txBox="1"/>
          <p:nvPr>
            <p:ph idx="6" type="subTitle"/>
          </p:nvPr>
        </p:nvSpPr>
        <p:spPr>
          <a:xfrm>
            <a:off x="5900626" y="2519425"/>
            <a:ext cx="2422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Feeder Program</a:t>
            </a:r>
            <a:endParaRPr/>
          </a:p>
        </p:txBody>
      </p:sp>
      <p:grpSp>
        <p:nvGrpSpPr>
          <p:cNvPr id="562" name="Google Shape;562;p50"/>
          <p:cNvGrpSpPr/>
          <p:nvPr/>
        </p:nvGrpSpPr>
        <p:grpSpPr>
          <a:xfrm>
            <a:off x="920045" y="1833857"/>
            <a:ext cx="358349" cy="353587"/>
            <a:chOff x="-34421275" y="2631050"/>
            <a:chExt cx="295375" cy="291450"/>
          </a:xfrm>
        </p:grpSpPr>
        <p:sp>
          <p:nvSpPr>
            <p:cNvPr id="563" name="Google Shape;563;p50"/>
            <p:cNvSpPr/>
            <p:nvPr/>
          </p:nvSpPr>
          <p:spPr>
            <a:xfrm>
              <a:off x="-34421275" y="2639125"/>
              <a:ext cx="288275" cy="283375"/>
            </a:xfrm>
            <a:custGeom>
              <a:rect b="b" l="l" r="r" t="t"/>
              <a:pathLst>
                <a:path extrusionOk="0" h="11335" w="11531">
                  <a:moveTo>
                    <a:pt x="5592" y="717"/>
                  </a:moveTo>
                  <a:cubicBezTo>
                    <a:pt x="5679" y="717"/>
                    <a:pt x="5766" y="749"/>
                    <a:pt x="5829" y="812"/>
                  </a:cubicBezTo>
                  <a:lnTo>
                    <a:pt x="10680" y="5663"/>
                  </a:lnTo>
                  <a:cubicBezTo>
                    <a:pt x="10775" y="5758"/>
                    <a:pt x="10775" y="6010"/>
                    <a:pt x="10680" y="6136"/>
                  </a:cubicBezTo>
                  <a:cubicBezTo>
                    <a:pt x="10617" y="6183"/>
                    <a:pt x="10523" y="6207"/>
                    <a:pt x="10432" y="6207"/>
                  </a:cubicBezTo>
                  <a:cubicBezTo>
                    <a:pt x="10342" y="6207"/>
                    <a:pt x="10255" y="6183"/>
                    <a:pt x="10208" y="6136"/>
                  </a:cubicBezTo>
                  <a:lnTo>
                    <a:pt x="5356" y="1284"/>
                  </a:lnTo>
                  <a:cubicBezTo>
                    <a:pt x="5230" y="1158"/>
                    <a:pt x="5230" y="938"/>
                    <a:pt x="5356" y="812"/>
                  </a:cubicBezTo>
                  <a:cubicBezTo>
                    <a:pt x="5419" y="749"/>
                    <a:pt x="5506" y="717"/>
                    <a:pt x="5592" y="717"/>
                  </a:cubicBezTo>
                  <a:close/>
                  <a:moveTo>
                    <a:pt x="8444" y="7239"/>
                  </a:moveTo>
                  <a:lnTo>
                    <a:pt x="8538" y="7396"/>
                  </a:lnTo>
                  <a:cubicBezTo>
                    <a:pt x="8696" y="7554"/>
                    <a:pt x="8664" y="7806"/>
                    <a:pt x="8475" y="7932"/>
                  </a:cubicBezTo>
                  <a:lnTo>
                    <a:pt x="5923" y="9223"/>
                  </a:lnTo>
                  <a:cubicBezTo>
                    <a:pt x="5873" y="9261"/>
                    <a:pt x="5819" y="9278"/>
                    <a:pt x="5763" y="9278"/>
                  </a:cubicBezTo>
                  <a:cubicBezTo>
                    <a:pt x="5678" y="9278"/>
                    <a:pt x="5590" y="9237"/>
                    <a:pt x="5514" y="9160"/>
                  </a:cubicBezTo>
                  <a:lnTo>
                    <a:pt x="5230" y="8877"/>
                  </a:lnTo>
                  <a:cubicBezTo>
                    <a:pt x="6301" y="8089"/>
                    <a:pt x="7341" y="7617"/>
                    <a:pt x="8444" y="7239"/>
                  </a:cubicBezTo>
                  <a:close/>
                  <a:moveTo>
                    <a:pt x="5230" y="2198"/>
                  </a:moveTo>
                  <a:lnTo>
                    <a:pt x="9294" y="6230"/>
                  </a:lnTo>
                  <a:cubicBezTo>
                    <a:pt x="7908" y="6703"/>
                    <a:pt x="5797" y="7270"/>
                    <a:pt x="3560" y="9381"/>
                  </a:cubicBezTo>
                  <a:lnTo>
                    <a:pt x="2080" y="7932"/>
                  </a:lnTo>
                  <a:cubicBezTo>
                    <a:pt x="3340" y="6608"/>
                    <a:pt x="4285" y="5033"/>
                    <a:pt x="4852" y="3395"/>
                  </a:cubicBezTo>
                  <a:lnTo>
                    <a:pt x="5230" y="2198"/>
                  </a:lnTo>
                  <a:close/>
                  <a:moveTo>
                    <a:pt x="1138" y="8089"/>
                  </a:moveTo>
                  <a:cubicBezTo>
                    <a:pt x="1229" y="8089"/>
                    <a:pt x="1323" y="8121"/>
                    <a:pt x="1386" y="8184"/>
                  </a:cubicBezTo>
                  <a:lnTo>
                    <a:pt x="3308" y="10105"/>
                  </a:lnTo>
                  <a:cubicBezTo>
                    <a:pt x="3434" y="10231"/>
                    <a:pt x="3434" y="10452"/>
                    <a:pt x="3308" y="10578"/>
                  </a:cubicBezTo>
                  <a:cubicBezTo>
                    <a:pt x="3245" y="10641"/>
                    <a:pt x="3159" y="10673"/>
                    <a:pt x="3072" y="10673"/>
                  </a:cubicBezTo>
                  <a:cubicBezTo>
                    <a:pt x="2985" y="10673"/>
                    <a:pt x="2899" y="10641"/>
                    <a:pt x="2836" y="10578"/>
                  </a:cubicBezTo>
                  <a:lnTo>
                    <a:pt x="914" y="8656"/>
                  </a:lnTo>
                  <a:cubicBezTo>
                    <a:pt x="788" y="8530"/>
                    <a:pt x="788" y="8278"/>
                    <a:pt x="914" y="8184"/>
                  </a:cubicBezTo>
                  <a:cubicBezTo>
                    <a:pt x="961" y="8121"/>
                    <a:pt x="1048" y="8089"/>
                    <a:pt x="1138" y="8089"/>
                  </a:cubicBezTo>
                  <a:close/>
                  <a:moveTo>
                    <a:pt x="5565" y="0"/>
                  </a:moveTo>
                  <a:cubicBezTo>
                    <a:pt x="5301" y="0"/>
                    <a:pt x="5041" y="103"/>
                    <a:pt x="4852" y="307"/>
                  </a:cubicBezTo>
                  <a:cubicBezTo>
                    <a:pt x="4474" y="654"/>
                    <a:pt x="4442" y="1158"/>
                    <a:pt x="4694" y="1568"/>
                  </a:cubicBezTo>
                  <a:lnTo>
                    <a:pt x="4159" y="3143"/>
                  </a:lnTo>
                  <a:cubicBezTo>
                    <a:pt x="3655" y="4655"/>
                    <a:pt x="2710" y="6199"/>
                    <a:pt x="1575" y="7428"/>
                  </a:cubicBezTo>
                  <a:cubicBezTo>
                    <a:pt x="1422" y="7357"/>
                    <a:pt x="1259" y="7321"/>
                    <a:pt x="1100" y="7321"/>
                  </a:cubicBezTo>
                  <a:cubicBezTo>
                    <a:pt x="834" y="7321"/>
                    <a:pt x="575" y="7420"/>
                    <a:pt x="378" y="7617"/>
                  </a:cubicBezTo>
                  <a:cubicBezTo>
                    <a:pt x="0" y="8026"/>
                    <a:pt x="0" y="8688"/>
                    <a:pt x="378" y="9066"/>
                  </a:cubicBezTo>
                  <a:lnTo>
                    <a:pt x="2363" y="11051"/>
                  </a:lnTo>
                  <a:cubicBezTo>
                    <a:pt x="2552" y="11240"/>
                    <a:pt x="2820" y="11334"/>
                    <a:pt x="3088" y="11334"/>
                  </a:cubicBezTo>
                  <a:cubicBezTo>
                    <a:pt x="3356" y="11334"/>
                    <a:pt x="3623" y="11240"/>
                    <a:pt x="3812" y="11051"/>
                  </a:cubicBezTo>
                  <a:cubicBezTo>
                    <a:pt x="4127" y="10736"/>
                    <a:pt x="4222" y="10263"/>
                    <a:pt x="4001" y="9853"/>
                  </a:cubicBezTo>
                  <a:cubicBezTo>
                    <a:pt x="4222" y="9664"/>
                    <a:pt x="4442" y="9475"/>
                    <a:pt x="4694" y="9286"/>
                  </a:cubicBezTo>
                  <a:lnTo>
                    <a:pt x="5041" y="9633"/>
                  </a:lnTo>
                  <a:cubicBezTo>
                    <a:pt x="5238" y="9830"/>
                    <a:pt x="5496" y="9928"/>
                    <a:pt x="5755" y="9928"/>
                  </a:cubicBezTo>
                  <a:cubicBezTo>
                    <a:pt x="5910" y="9928"/>
                    <a:pt x="6065" y="9893"/>
                    <a:pt x="6207" y="9822"/>
                  </a:cubicBezTo>
                  <a:lnTo>
                    <a:pt x="8790" y="8530"/>
                  </a:lnTo>
                  <a:cubicBezTo>
                    <a:pt x="9357" y="8215"/>
                    <a:pt x="9515" y="7459"/>
                    <a:pt x="9137" y="6986"/>
                  </a:cubicBezTo>
                  <a:lnTo>
                    <a:pt x="9893" y="6766"/>
                  </a:lnTo>
                  <a:cubicBezTo>
                    <a:pt x="10050" y="6858"/>
                    <a:pt x="10229" y="6906"/>
                    <a:pt x="10412" y="6906"/>
                  </a:cubicBezTo>
                  <a:cubicBezTo>
                    <a:pt x="10668" y="6906"/>
                    <a:pt x="10932" y="6811"/>
                    <a:pt x="11153" y="6608"/>
                  </a:cubicBezTo>
                  <a:cubicBezTo>
                    <a:pt x="11531" y="6199"/>
                    <a:pt x="11531" y="5537"/>
                    <a:pt x="11153" y="5128"/>
                  </a:cubicBezTo>
                  <a:lnTo>
                    <a:pt x="6301" y="307"/>
                  </a:lnTo>
                  <a:cubicBezTo>
                    <a:pt x="6096" y="103"/>
                    <a:pt x="5829" y="0"/>
                    <a:pt x="55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0"/>
            <p:cNvSpPr/>
            <p:nvPr/>
          </p:nvSpPr>
          <p:spPr>
            <a:xfrm>
              <a:off x="-34181850" y="2644625"/>
              <a:ext cx="41775" cy="41575"/>
            </a:xfrm>
            <a:custGeom>
              <a:rect b="b" l="l" r="r" t="t"/>
              <a:pathLst>
                <a:path extrusionOk="0" h="1663" w="1671">
                  <a:moveTo>
                    <a:pt x="1328" y="1"/>
                  </a:moveTo>
                  <a:cubicBezTo>
                    <a:pt x="1237" y="1"/>
                    <a:pt x="1151" y="40"/>
                    <a:pt x="1103" y="119"/>
                  </a:cubicBezTo>
                  <a:lnTo>
                    <a:pt x="95" y="1096"/>
                  </a:lnTo>
                  <a:cubicBezTo>
                    <a:pt x="1" y="1222"/>
                    <a:pt x="1" y="1442"/>
                    <a:pt x="95" y="1568"/>
                  </a:cubicBezTo>
                  <a:cubicBezTo>
                    <a:pt x="158" y="1631"/>
                    <a:pt x="253" y="1663"/>
                    <a:pt x="343" y="1663"/>
                  </a:cubicBezTo>
                  <a:cubicBezTo>
                    <a:pt x="434" y="1663"/>
                    <a:pt x="521" y="1631"/>
                    <a:pt x="568" y="1568"/>
                  </a:cubicBezTo>
                  <a:lnTo>
                    <a:pt x="1576" y="592"/>
                  </a:lnTo>
                  <a:cubicBezTo>
                    <a:pt x="1671" y="466"/>
                    <a:pt x="1671" y="213"/>
                    <a:pt x="1576" y="119"/>
                  </a:cubicBezTo>
                  <a:cubicBezTo>
                    <a:pt x="1513" y="40"/>
                    <a:pt x="1418" y="1"/>
                    <a:pt x="13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0"/>
            <p:cNvSpPr/>
            <p:nvPr/>
          </p:nvSpPr>
          <p:spPr>
            <a:xfrm>
              <a:off x="-34217275" y="2631050"/>
              <a:ext cx="17350" cy="41775"/>
            </a:xfrm>
            <a:custGeom>
              <a:rect b="b" l="l" r="r" t="t"/>
              <a:pathLst>
                <a:path extrusionOk="0" h="1671" w="694">
                  <a:moveTo>
                    <a:pt x="347" y="0"/>
                  </a:moveTo>
                  <a:cubicBezTo>
                    <a:pt x="158" y="0"/>
                    <a:pt x="0" y="158"/>
                    <a:pt x="0" y="347"/>
                  </a:cubicBezTo>
                  <a:lnTo>
                    <a:pt x="0" y="1324"/>
                  </a:lnTo>
                  <a:cubicBezTo>
                    <a:pt x="0" y="1513"/>
                    <a:pt x="158" y="1670"/>
                    <a:pt x="347" y="1670"/>
                  </a:cubicBezTo>
                  <a:cubicBezTo>
                    <a:pt x="536" y="1670"/>
                    <a:pt x="693" y="1513"/>
                    <a:pt x="693" y="1324"/>
                  </a:cubicBezTo>
                  <a:lnTo>
                    <a:pt x="693" y="347"/>
                  </a:lnTo>
                  <a:cubicBezTo>
                    <a:pt x="693" y="158"/>
                    <a:pt x="536" y="0"/>
                    <a:pt x="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0"/>
            <p:cNvSpPr/>
            <p:nvPr/>
          </p:nvSpPr>
          <p:spPr>
            <a:xfrm>
              <a:off x="-34168450" y="2704300"/>
              <a:ext cx="42550" cy="18125"/>
            </a:xfrm>
            <a:custGeom>
              <a:rect b="b" l="l" r="r" t="t"/>
              <a:pathLst>
                <a:path extrusionOk="0" h="725" w="1702">
                  <a:moveTo>
                    <a:pt x="347" y="0"/>
                  </a:moveTo>
                  <a:cubicBezTo>
                    <a:pt x="158" y="0"/>
                    <a:pt x="0" y="158"/>
                    <a:pt x="0" y="378"/>
                  </a:cubicBezTo>
                  <a:cubicBezTo>
                    <a:pt x="0" y="567"/>
                    <a:pt x="158" y="725"/>
                    <a:pt x="347" y="725"/>
                  </a:cubicBezTo>
                  <a:lnTo>
                    <a:pt x="1355" y="725"/>
                  </a:lnTo>
                  <a:cubicBezTo>
                    <a:pt x="1544" y="725"/>
                    <a:pt x="1702" y="567"/>
                    <a:pt x="1702" y="378"/>
                  </a:cubicBezTo>
                  <a:cubicBezTo>
                    <a:pt x="1670" y="158"/>
                    <a:pt x="1544" y="0"/>
                    <a:pt x="1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 name="Google Shape;567;p50"/>
          <p:cNvSpPr/>
          <p:nvPr/>
        </p:nvSpPr>
        <p:spPr>
          <a:xfrm>
            <a:off x="3510245" y="1833387"/>
            <a:ext cx="353587" cy="354527"/>
          </a:xfrm>
          <a:custGeom>
            <a:rect b="b" l="l" r="r" t="t"/>
            <a:pathLst>
              <a:path extrusionOk="0" h="11689" w="11658">
                <a:moveTo>
                  <a:pt x="2868" y="8538"/>
                </a:moveTo>
                <a:cubicBezTo>
                  <a:pt x="3025" y="8948"/>
                  <a:pt x="3340" y="9263"/>
                  <a:pt x="3781" y="9452"/>
                </a:cubicBezTo>
                <a:cubicBezTo>
                  <a:pt x="3403" y="9389"/>
                  <a:pt x="2364" y="9231"/>
                  <a:pt x="2080" y="8916"/>
                </a:cubicBezTo>
                <a:cubicBezTo>
                  <a:pt x="2143" y="8885"/>
                  <a:pt x="2332" y="8727"/>
                  <a:pt x="2868" y="8538"/>
                </a:cubicBezTo>
                <a:close/>
                <a:moveTo>
                  <a:pt x="8791" y="8538"/>
                </a:moveTo>
                <a:cubicBezTo>
                  <a:pt x="9326" y="8727"/>
                  <a:pt x="9547" y="8885"/>
                  <a:pt x="9578" y="8916"/>
                </a:cubicBezTo>
                <a:cubicBezTo>
                  <a:pt x="9295" y="9231"/>
                  <a:pt x="8287" y="9389"/>
                  <a:pt x="7877" y="9452"/>
                </a:cubicBezTo>
                <a:cubicBezTo>
                  <a:pt x="8287" y="9294"/>
                  <a:pt x="8602" y="8948"/>
                  <a:pt x="8791" y="8538"/>
                </a:cubicBezTo>
                <a:close/>
                <a:moveTo>
                  <a:pt x="5829" y="725"/>
                </a:moveTo>
                <a:cubicBezTo>
                  <a:pt x="6018" y="725"/>
                  <a:pt x="6176" y="883"/>
                  <a:pt x="6176" y="1072"/>
                </a:cubicBezTo>
                <a:lnTo>
                  <a:pt x="6176" y="4537"/>
                </a:lnTo>
                <a:cubicBezTo>
                  <a:pt x="6176" y="4695"/>
                  <a:pt x="6302" y="4821"/>
                  <a:pt x="6428" y="4852"/>
                </a:cubicBezTo>
                <a:cubicBezTo>
                  <a:pt x="6455" y="4858"/>
                  <a:pt x="6482" y="4860"/>
                  <a:pt x="6508" y="4860"/>
                </a:cubicBezTo>
                <a:cubicBezTo>
                  <a:pt x="6637" y="4860"/>
                  <a:pt x="6754" y="4799"/>
                  <a:pt x="6806" y="4695"/>
                </a:cubicBezTo>
                <a:lnTo>
                  <a:pt x="8287" y="2237"/>
                </a:lnTo>
                <a:cubicBezTo>
                  <a:pt x="8326" y="2139"/>
                  <a:pt x="8415" y="2090"/>
                  <a:pt x="8514" y="2090"/>
                </a:cubicBezTo>
                <a:cubicBezTo>
                  <a:pt x="8574" y="2090"/>
                  <a:pt x="8637" y="2107"/>
                  <a:pt x="8696" y="2143"/>
                </a:cubicBezTo>
                <a:cubicBezTo>
                  <a:pt x="8854" y="2206"/>
                  <a:pt x="8948" y="2426"/>
                  <a:pt x="8854" y="2615"/>
                </a:cubicBezTo>
                <a:lnTo>
                  <a:pt x="7656" y="5041"/>
                </a:lnTo>
                <a:cubicBezTo>
                  <a:pt x="7562" y="5262"/>
                  <a:pt x="7656" y="5451"/>
                  <a:pt x="7814" y="5514"/>
                </a:cubicBezTo>
                <a:cubicBezTo>
                  <a:pt x="7851" y="5551"/>
                  <a:pt x="7898" y="5569"/>
                  <a:pt x="7949" y="5569"/>
                </a:cubicBezTo>
                <a:cubicBezTo>
                  <a:pt x="8028" y="5569"/>
                  <a:pt x="8116" y="5527"/>
                  <a:pt x="8192" y="5451"/>
                </a:cubicBezTo>
                <a:cubicBezTo>
                  <a:pt x="9630" y="4282"/>
                  <a:pt x="9701" y="4254"/>
                  <a:pt x="9704" y="4254"/>
                </a:cubicBezTo>
                <a:cubicBezTo>
                  <a:pt x="9704" y="4254"/>
                  <a:pt x="9704" y="4254"/>
                  <a:pt x="9704" y="4254"/>
                </a:cubicBezTo>
                <a:cubicBezTo>
                  <a:pt x="9752" y="4206"/>
                  <a:pt x="9838" y="4183"/>
                  <a:pt x="9929" y="4183"/>
                </a:cubicBezTo>
                <a:cubicBezTo>
                  <a:pt x="10019" y="4183"/>
                  <a:pt x="10114" y="4206"/>
                  <a:pt x="10177" y="4254"/>
                </a:cubicBezTo>
                <a:cubicBezTo>
                  <a:pt x="10271" y="4380"/>
                  <a:pt x="10271" y="4632"/>
                  <a:pt x="10177" y="4726"/>
                </a:cubicBezTo>
                <a:lnTo>
                  <a:pt x="8318" y="6585"/>
                </a:lnTo>
                <a:cubicBezTo>
                  <a:pt x="8224" y="6680"/>
                  <a:pt x="8192" y="6743"/>
                  <a:pt x="8192" y="6837"/>
                </a:cubicBezTo>
                <a:lnTo>
                  <a:pt x="8192" y="7940"/>
                </a:lnTo>
                <a:cubicBezTo>
                  <a:pt x="8192" y="8349"/>
                  <a:pt x="7908" y="8759"/>
                  <a:pt x="7499" y="8916"/>
                </a:cubicBezTo>
                <a:cubicBezTo>
                  <a:pt x="7184" y="9042"/>
                  <a:pt x="6932" y="9263"/>
                  <a:pt x="6869" y="9609"/>
                </a:cubicBezTo>
                <a:cubicBezTo>
                  <a:pt x="6491" y="9672"/>
                  <a:pt x="6144" y="9672"/>
                  <a:pt x="5798" y="9672"/>
                </a:cubicBezTo>
                <a:cubicBezTo>
                  <a:pt x="5451" y="9672"/>
                  <a:pt x="5073" y="9672"/>
                  <a:pt x="4726" y="9609"/>
                </a:cubicBezTo>
                <a:cubicBezTo>
                  <a:pt x="4663" y="9294"/>
                  <a:pt x="4411" y="9042"/>
                  <a:pt x="4096" y="8916"/>
                </a:cubicBezTo>
                <a:cubicBezTo>
                  <a:pt x="3655" y="8759"/>
                  <a:pt x="3403" y="8381"/>
                  <a:pt x="3403" y="7940"/>
                </a:cubicBezTo>
                <a:cubicBezTo>
                  <a:pt x="3403" y="7562"/>
                  <a:pt x="3277" y="7247"/>
                  <a:pt x="2994" y="6963"/>
                </a:cubicBezTo>
                <a:lnTo>
                  <a:pt x="1418" y="5388"/>
                </a:lnTo>
                <a:cubicBezTo>
                  <a:pt x="1355" y="5293"/>
                  <a:pt x="1355" y="5041"/>
                  <a:pt x="1513" y="4947"/>
                </a:cubicBezTo>
                <a:cubicBezTo>
                  <a:pt x="1568" y="4873"/>
                  <a:pt x="1667" y="4842"/>
                  <a:pt x="1758" y="4842"/>
                </a:cubicBezTo>
                <a:cubicBezTo>
                  <a:pt x="1823" y="4842"/>
                  <a:pt x="1883" y="4858"/>
                  <a:pt x="1923" y="4884"/>
                </a:cubicBezTo>
                <a:cubicBezTo>
                  <a:pt x="3718" y="6238"/>
                  <a:pt x="3592" y="6144"/>
                  <a:pt x="3750" y="6207"/>
                </a:cubicBezTo>
                <a:cubicBezTo>
                  <a:pt x="3834" y="6207"/>
                  <a:pt x="3876" y="6221"/>
                  <a:pt x="3913" y="6221"/>
                </a:cubicBezTo>
                <a:cubicBezTo>
                  <a:pt x="3932" y="6221"/>
                  <a:pt x="3949" y="6217"/>
                  <a:pt x="3970" y="6207"/>
                </a:cubicBezTo>
                <a:cubicBezTo>
                  <a:pt x="5231" y="6238"/>
                  <a:pt x="5483" y="6617"/>
                  <a:pt x="5483" y="7215"/>
                </a:cubicBezTo>
                <a:cubicBezTo>
                  <a:pt x="5483" y="7404"/>
                  <a:pt x="5640" y="7562"/>
                  <a:pt x="5829" y="7562"/>
                </a:cubicBezTo>
                <a:cubicBezTo>
                  <a:pt x="6018" y="7562"/>
                  <a:pt x="6176" y="7404"/>
                  <a:pt x="6176" y="7215"/>
                </a:cubicBezTo>
                <a:cubicBezTo>
                  <a:pt x="6176" y="6554"/>
                  <a:pt x="5924" y="6081"/>
                  <a:pt x="5388" y="5797"/>
                </a:cubicBezTo>
                <a:cubicBezTo>
                  <a:pt x="5073" y="5640"/>
                  <a:pt x="4663" y="5514"/>
                  <a:pt x="4128" y="5514"/>
                </a:cubicBezTo>
                <a:cubicBezTo>
                  <a:pt x="3624" y="4348"/>
                  <a:pt x="2836" y="2647"/>
                  <a:pt x="2805" y="2615"/>
                </a:cubicBezTo>
                <a:cubicBezTo>
                  <a:pt x="2710" y="2458"/>
                  <a:pt x="2805" y="2206"/>
                  <a:pt x="2962" y="2143"/>
                </a:cubicBezTo>
                <a:cubicBezTo>
                  <a:pt x="3015" y="2111"/>
                  <a:pt x="3071" y="2097"/>
                  <a:pt x="3126" y="2097"/>
                </a:cubicBezTo>
                <a:cubicBezTo>
                  <a:pt x="3235" y="2097"/>
                  <a:pt x="3340" y="2153"/>
                  <a:pt x="3403" y="2237"/>
                </a:cubicBezTo>
                <a:lnTo>
                  <a:pt x="4852" y="4695"/>
                </a:lnTo>
                <a:cubicBezTo>
                  <a:pt x="4905" y="4799"/>
                  <a:pt x="5022" y="4860"/>
                  <a:pt x="5150" y="4860"/>
                </a:cubicBezTo>
                <a:cubicBezTo>
                  <a:pt x="5176" y="4860"/>
                  <a:pt x="5204" y="4858"/>
                  <a:pt x="5231" y="4852"/>
                </a:cubicBezTo>
                <a:cubicBezTo>
                  <a:pt x="5388" y="4821"/>
                  <a:pt x="5483" y="4695"/>
                  <a:pt x="5483" y="4537"/>
                </a:cubicBezTo>
                <a:lnTo>
                  <a:pt x="5483" y="1072"/>
                </a:lnTo>
                <a:cubicBezTo>
                  <a:pt x="5483" y="883"/>
                  <a:pt x="5640" y="725"/>
                  <a:pt x="5829" y="725"/>
                </a:cubicBezTo>
                <a:close/>
                <a:moveTo>
                  <a:pt x="8822" y="7310"/>
                </a:moveTo>
                <a:cubicBezTo>
                  <a:pt x="10082" y="7688"/>
                  <a:pt x="10901" y="8318"/>
                  <a:pt x="10901" y="8916"/>
                </a:cubicBezTo>
                <a:cubicBezTo>
                  <a:pt x="10996" y="9925"/>
                  <a:pt x="8791" y="10996"/>
                  <a:pt x="5829" y="10996"/>
                </a:cubicBezTo>
                <a:cubicBezTo>
                  <a:pt x="2868" y="10996"/>
                  <a:pt x="662" y="9988"/>
                  <a:pt x="662" y="8948"/>
                </a:cubicBezTo>
                <a:cubicBezTo>
                  <a:pt x="662" y="8412"/>
                  <a:pt x="1387" y="7814"/>
                  <a:pt x="2490" y="7404"/>
                </a:cubicBezTo>
                <a:lnTo>
                  <a:pt x="2553" y="7499"/>
                </a:lnTo>
                <a:cubicBezTo>
                  <a:pt x="2679" y="7625"/>
                  <a:pt x="2773" y="7782"/>
                  <a:pt x="2773" y="7940"/>
                </a:cubicBezTo>
                <a:cubicBezTo>
                  <a:pt x="2206" y="8097"/>
                  <a:pt x="1387" y="8349"/>
                  <a:pt x="1387" y="8948"/>
                </a:cubicBezTo>
                <a:cubicBezTo>
                  <a:pt x="1387" y="9231"/>
                  <a:pt x="1544" y="9452"/>
                  <a:pt x="1860" y="9672"/>
                </a:cubicBezTo>
                <a:cubicBezTo>
                  <a:pt x="2773" y="10208"/>
                  <a:pt x="4726" y="10334"/>
                  <a:pt x="5798" y="10334"/>
                </a:cubicBezTo>
                <a:cubicBezTo>
                  <a:pt x="6869" y="10334"/>
                  <a:pt x="8822" y="10208"/>
                  <a:pt x="9736" y="9672"/>
                </a:cubicBezTo>
                <a:cubicBezTo>
                  <a:pt x="10051" y="9452"/>
                  <a:pt x="10208" y="9231"/>
                  <a:pt x="10208" y="8948"/>
                </a:cubicBezTo>
                <a:cubicBezTo>
                  <a:pt x="10208" y="8349"/>
                  <a:pt x="9421" y="8097"/>
                  <a:pt x="8822" y="7940"/>
                </a:cubicBezTo>
                <a:lnTo>
                  <a:pt x="8822" y="7310"/>
                </a:lnTo>
                <a:close/>
                <a:moveTo>
                  <a:pt x="5829" y="1"/>
                </a:moveTo>
                <a:cubicBezTo>
                  <a:pt x="5294" y="1"/>
                  <a:pt x="4821" y="473"/>
                  <a:pt x="4821" y="1072"/>
                </a:cubicBezTo>
                <a:lnTo>
                  <a:pt x="4821" y="3309"/>
                </a:lnTo>
                <a:lnTo>
                  <a:pt x="4002" y="1954"/>
                </a:lnTo>
                <a:cubicBezTo>
                  <a:pt x="3807" y="1608"/>
                  <a:pt x="3464" y="1440"/>
                  <a:pt x="3115" y="1440"/>
                </a:cubicBezTo>
                <a:cubicBezTo>
                  <a:pt x="2956" y="1440"/>
                  <a:pt x="2795" y="1475"/>
                  <a:pt x="2647" y="1544"/>
                </a:cubicBezTo>
                <a:cubicBezTo>
                  <a:pt x="2143" y="1765"/>
                  <a:pt x="1923" y="2426"/>
                  <a:pt x="2175" y="2930"/>
                </a:cubicBezTo>
                <a:cubicBezTo>
                  <a:pt x="2206" y="2993"/>
                  <a:pt x="2679" y="4033"/>
                  <a:pt x="3088" y="4915"/>
                </a:cubicBezTo>
                <a:lnTo>
                  <a:pt x="2332" y="4380"/>
                </a:lnTo>
                <a:cubicBezTo>
                  <a:pt x="2157" y="4233"/>
                  <a:pt x="1933" y="4162"/>
                  <a:pt x="1710" y="4162"/>
                </a:cubicBezTo>
                <a:cubicBezTo>
                  <a:pt x="1452" y="4162"/>
                  <a:pt x="1195" y="4257"/>
                  <a:pt x="1009" y="4443"/>
                </a:cubicBezTo>
                <a:cubicBezTo>
                  <a:pt x="599" y="4852"/>
                  <a:pt x="599" y="5514"/>
                  <a:pt x="1009" y="5923"/>
                </a:cubicBezTo>
                <a:lnTo>
                  <a:pt x="1986" y="6900"/>
                </a:lnTo>
                <a:cubicBezTo>
                  <a:pt x="725" y="7404"/>
                  <a:pt x="1" y="8160"/>
                  <a:pt x="1" y="8948"/>
                </a:cubicBezTo>
                <a:cubicBezTo>
                  <a:pt x="1" y="9736"/>
                  <a:pt x="631" y="10460"/>
                  <a:pt x="1828" y="10964"/>
                </a:cubicBezTo>
                <a:cubicBezTo>
                  <a:pt x="2868" y="11437"/>
                  <a:pt x="4348" y="11689"/>
                  <a:pt x="5829" y="11689"/>
                </a:cubicBezTo>
                <a:cubicBezTo>
                  <a:pt x="8948" y="11689"/>
                  <a:pt x="11658" y="10586"/>
                  <a:pt x="11658" y="8979"/>
                </a:cubicBezTo>
                <a:cubicBezTo>
                  <a:pt x="11658" y="8003"/>
                  <a:pt x="10744" y="7184"/>
                  <a:pt x="9169" y="6680"/>
                </a:cubicBezTo>
                <a:lnTo>
                  <a:pt x="10649" y="5199"/>
                </a:lnTo>
                <a:cubicBezTo>
                  <a:pt x="11027" y="4821"/>
                  <a:pt x="11027" y="4159"/>
                  <a:pt x="10649" y="3750"/>
                </a:cubicBezTo>
                <a:cubicBezTo>
                  <a:pt x="10445" y="3561"/>
                  <a:pt x="10185" y="3466"/>
                  <a:pt x="9929" y="3466"/>
                </a:cubicBezTo>
                <a:cubicBezTo>
                  <a:pt x="9673" y="3466"/>
                  <a:pt x="9421" y="3561"/>
                  <a:pt x="9232" y="3750"/>
                </a:cubicBezTo>
                <a:cubicBezTo>
                  <a:pt x="9137" y="3844"/>
                  <a:pt x="9074" y="3876"/>
                  <a:pt x="8948" y="4002"/>
                </a:cubicBezTo>
                <a:cubicBezTo>
                  <a:pt x="8980" y="3876"/>
                  <a:pt x="9421" y="3025"/>
                  <a:pt x="9484" y="2930"/>
                </a:cubicBezTo>
                <a:cubicBezTo>
                  <a:pt x="9736" y="2426"/>
                  <a:pt x="9547" y="1765"/>
                  <a:pt x="9011" y="1544"/>
                </a:cubicBezTo>
                <a:cubicBezTo>
                  <a:pt x="8873" y="1475"/>
                  <a:pt x="8719" y="1440"/>
                  <a:pt x="8564" y="1440"/>
                </a:cubicBezTo>
                <a:cubicBezTo>
                  <a:pt x="8226" y="1440"/>
                  <a:pt x="7883" y="1608"/>
                  <a:pt x="7688" y="1954"/>
                </a:cubicBezTo>
                <a:lnTo>
                  <a:pt x="6869" y="3309"/>
                </a:lnTo>
                <a:lnTo>
                  <a:pt x="6869" y="1072"/>
                </a:lnTo>
                <a:cubicBezTo>
                  <a:pt x="6869" y="505"/>
                  <a:pt x="6396" y="1"/>
                  <a:pt x="58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0"/>
          <p:cNvSpPr/>
          <p:nvPr/>
        </p:nvSpPr>
        <p:spPr>
          <a:xfrm>
            <a:off x="6095683" y="1833870"/>
            <a:ext cx="353587" cy="353557"/>
          </a:xfrm>
          <a:custGeom>
            <a:rect b="b" l="l" r="r" t="t"/>
            <a:pathLst>
              <a:path extrusionOk="0" h="11657" w="11658">
                <a:moveTo>
                  <a:pt x="5829" y="662"/>
                </a:moveTo>
                <a:cubicBezTo>
                  <a:pt x="6396" y="662"/>
                  <a:pt x="6869" y="1134"/>
                  <a:pt x="6869" y="1670"/>
                </a:cubicBezTo>
                <a:cubicBezTo>
                  <a:pt x="6869" y="2237"/>
                  <a:pt x="6396" y="2741"/>
                  <a:pt x="5829" y="2741"/>
                </a:cubicBezTo>
                <a:cubicBezTo>
                  <a:pt x="5294" y="2710"/>
                  <a:pt x="4821" y="2237"/>
                  <a:pt x="4821" y="1670"/>
                </a:cubicBezTo>
                <a:cubicBezTo>
                  <a:pt x="4821" y="1134"/>
                  <a:pt x="5294" y="662"/>
                  <a:pt x="5829" y="662"/>
                </a:cubicBezTo>
                <a:close/>
                <a:moveTo>
                  <a:pt x="5829" y="3403"/>
                </a:moveTo>
                <a:cubicBezTo>
                  <a:pt x="7058" y="3403"/>
                  <a:pt x="8034" y="4316"/>
                  <a:pt x="8192" y="5451"/>
                </a:cubicBezTo>
                <a:lnTo>
                  <a:pt x="3466" y="5451"/>
                </a:lnTo>
                <a:cubicBezTo>
                  <a:pt x="3624" y="4285"/>
                  <a:pt x="4600" y="3403"/>
                  <a:pt x="5829" y="3403"/>
                </a:cubicBezTo>
                <a:close/>
                <a:moveTo>
                  <a:pt x="1702" y="8885"/>
                </a:moveTo>
                <a:cubicBezTo>
                  <a:pt x="2269" y="8885"/>
                  <a:pt x="2710" y="9357"/>
                  <a:pt x="2710" y="9924"/>
                </a:cubicBezTo>
                <a:cubicBezTo>
                  <a:pt x="2710" y="10460"/>
                  <a:pt x="2269" y="10932"/>
                  <a:pt x="1702" y="10932"/>
                </a:cubicBezTo>
                <a:cubicBezTo>
                  <a:pt x="1135" y="10932"/>
                  <a:pt x="694" y="10460"/>
                  <a:pt x="694" y="9924"/>
                </a:cubicBezTo>
                <a:cubicBezTo>
                  <a:pt x="694" y="9357"/>
                  <a:pt x="1135" y="8885"/>
                  <a:pt x="1702" y="8885"/>
                </a:cubicBezTo>
                <a:close/>
                <a:moveTo>
                  <a:pt x="5829" y="8885"/>
                </a:moveTo>
                <a:cubicBezTo>
                  <a:pt x="6396" y="8885"/>
                  <a:pt x="6869" y="9357"/>
                  <a:pt x="6869" y="9924"/>
                </a:cubicBezTo>
                <a:cubicBezTo>
                  <a:pt x="6869" y="10460"/>
                  <a:pt x="6396" y="10932"/>
                  <a:pt x="5829" y="10932"/>
                </a:cubicBezTo>
                <a:cubicBezTo>
                  <a:pt x="5294" y="10932"/>
                  <a:pt x="4821" y="10460"/>
                  <a:pt x="4821" y="9924"/>
                </a:cubicBezTo>
                <a:cubicBezTo>
                  <a:pt x="4821" y="9357"/>
                  <a:pt x="5294" y="8885"/>
                  <a:pt x="5829" y="8885"/>
                </a:cubicBezTo>
                <a:close/>
                <a:moveTo>
                  <a:pt x="9956" y="8885"/>
                </a:moveTo>
                <a:cubicBezTo>
                  <a:pt x="10523" y="8885"/>
                  <a:pt x="10996" y="9357"/>
                  <a:pt x="10996" y="9924"/>
                </a:cubicBezTo>
                <a:cubicBezTo>
                  <a:pt x="10996" y="10460"/>
                  <a:pt x="10523" y="10932"/>
                  <a:pt x="9956" y="10932"/>
                </a:cubicBezTo>
                <a:cubicBezTo>
                  <a:pt x="9421" y="10932"/>
                  <a:pt x="8948" y="10460"/>
                  <a:pt x="8948" y="9924"/>
                </a:cubicBezTo>
                <a:cubicBezTo>
                  <a:pt x="8948" y="9357"/>
                  <a:pt x="9421" y="8885"/>
                  <a:pt x="9956" y="8885"/>
                </a:cubicBezTo>
                <a:close/>
                <a:moveTo>
                  <a:pt x="5829" y="0"/>
                </a:moveTo>
                <a:cubicBezTo>
                  <a:pt x="4884" y="0"/>
                  <a:pt x="4128" y="725"/>
                  <a:pt x="4128" y="1670"/>
                </a:cubicBezTo>
                <a:cubicBezTo>
                  <a:pt x="4128" y="2143"/>
                  <a:pt x="4285" y="2584"/>
                  <a:pt x="4663" y="2899"/>
                </a:cubicBezTo>
                <a:lnTo>
                  <a:pt x="4695" y="2930"/>
                </a:lnTo>
                <a:cubicBezTo>
                  <a:pt x="3561" y="3403"/>
                  <a:pt x="2773" y="4505"/>
                  <a:pt x="2773" y="5766"/>
                </a:cubicBezTo>
                <a:cubicBezTo>
                  <a:pt x="2773" y="5955"/>
                  <a:pt x="2931" y="6144"/>
                  <a:pt x="3120" y="6144"/>
                </a:cubicBezTo>
                <a:lnTo>
                  <a:pt x="5514" y="6144"/>
                </a:lnTo>
                <a:lnTo>
                  <a:pt x="5514" y="6837"/>
                </a:lnTo>
                <a:lnTo>
                  <a:pt x="2395" y="6837"/>
                </a:lnTo>
                <a:cubicBezTo>
                  <a:pt x="1860" y="6837"/>
                  <a:pt x="1387" y="7309"/>
                  <a:pt x="1387" y="7876"/>
                </a:cubicBezTo>
                <a:lnTo>
                  <a:pt x="1387" y="8254"/>
                </a:lnTo>
                <a:cubicBezTo>
                  <a:pt x="599" y="8412"/>
                  <a:pt x="1" y="9137"/>
                  <a:pt x="1" y="9956"/>
                </a:cubicBezTo>
                <a:cubicBezTo>
                  <a:pt x="1" y="10901"/>
                  <a:pt x="757" y="11657"/>
                  <a:pt x="1702" y="11657"/>
                </a:cubicBezTo>
                <a:cubicBezTo>
                  <a:pt x="2647" y="11657"/>
                  <a:pt x="3403" y="10901"/>
                  <a:pt x="3403" y="9956"/>
                </a:cubicBezTo>
                <a:cubicBezTo>
                  <a:pt x="3403" y="9137"/>
                  <a:pt x="2805" y="8412"/>
                  <a:pt x="2017" y="8254"/>
                </a:cubicBezTo>
                <a:lnTo>
                  <a:pt x="2017" y="7876"/>
                </a:lnTo>
                <a:cubicBezTo>
                  <a:pt x="2017" y="7656"/>
                  <a:pt x="2175" y="7498"/>
                  <a:pt x="2364" y="7498"/>
                </a:cubicBezTo>
                <a:lnTo>
                  <a:pt x="5483" y="7498"/>
                </a:lnTo>
                <a:lnTo>
                  <a:pt x="5483" y="8223"/>
                </a:lnTo>
                <a:cubicBezTo>
                  <a:pt x="4695" y="8380"/>
                  <a:pt x="4096" y="9074"/>
                  <a:pt x="4096" y="9924"/>
                </a:cubicBezTo>
                <a:cubicBezTo>
                  <a:pt x="4096" y="10869"/>
                  <a:pt x="4852" y="11594"/>
                  <a:pt x="5798" y="11594"/>
                </a:cubicBezTo>
                <a:cubicBezTo>
                  <a:pt x="6743" y="11594"/>
                  <a:pt x="7499" y="10869"/>
                  <a:pt x="7499" y="9924"/>
                </a:cubicBezTo>
                <a:cubicBezTo>
                  <a:pt x="7499" y="9074"/>
                  <a:pt x="6900" y="8380"/>
                  <a:pt x="6113" y="8223"/>
                </a:cubicBezTo>
                <a:lnTo>
                  <a:pt x="6113" y="7498"/>
                </a:lnTo>
                <a:lnTo>
                  <a:pt x="9232" y="7498"/>
                </a:lnTo>
                <a:cubicBezTo>
                  <a:pt x="9421" y="7498"/>
                  <a:pt x="9578" y="7656"/>
                  <a:pt x="9578" y="7876"/>
                </a:cubicBezTo>
                <a:lnTo>
                  <a:pt x="9578" y="8254"/>
                </a:lnTo>
                <a:cubicBezTo>
                  <a:pt x="8791" y="8412"/>
                  <a:pt x="8192" y="9137"/>
                  <a:pt x="8192" y="9956"/>
                </a:cubicBezTo>
                <a:cubicBezTo>
                  <a:pt x="8192" y="10901"/>
                  <a:pt x="8948" y="11657"/>
                  <a:pt x="9893" y="11657"/>
                </a:cubicBezTo>
                <a:cubicBezTo>
                  <a:pt x="10838" y="11657"/>
                  <a:pt x="11595" y="10901"/>
                  <a:pt x="11595" y="9956"/>
                </a:cubicBezTo>
                <a:cubicBezTo>
                  <a:pt x="11658" y="9074"/>
                  <a:pt x="11059" y="8412"/>
                  <a:pt x="10271" y="8254"/>
                </a:cubicBezTo>
                <a:lnTo>
                  <a:pt x="10271" y="7876"/>
                </a:lnTo>
                <a:cubicBezTo>
                  <a:pt x="10271" y="7309"/>
                  <a:pt x="9799" y="6837"/>
                  <a:pt x="9263" y="6837"/>
                </a:cubicBezTo>
                <a:lnTo>
                  <a:pt x="6144" y="6837"/>
                </a:lnTo>
                <a:lnTo>
                  <a:pt x="6144" y="6144"/>
                </a:lnTo>
                <a:lnTo>
                  <a:pt x="8539" y="6144"/>
                </a:lnTo>
                <a:cubicBezTo>
                  <a:pt x="8759" y="6144"/>
                  <a:pt x="8917" y="5955"/>
                  <a:pt x="8917" y="5766"/>
                </a:cubicBezTo>
                <a:cubicBezTo>
                  <a:pt x="8917" y="4474"/>
                  <a:pt x="8129" y="3371"/>
                  <a:pt x="6963" y="2930"/>
                </a:cubicBezTo>
                <a:lnTo>
                  <a:pt x="7026" y="2899"/>
                </a:lnTo>
                <a:cubicBezTo>
                  <a:pt x="7341" y="2584"/>
                  <a:pt x="7530" y="2143"/>
                  <a:pt x="7530" y="1670"/>
                </a:cubicBezTo>
                <a:cubicBezTo>
                  <a:pt x="7530" y="725"/>
                  <a:pt x="6774" y="0"/>
                  <a:pt x="58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9" name="Google Shape;569;p50"/>
          <p:cNvCxnSpPr/>
          <p:nvPr/>
        </p:nvCxnSpPr>
        <p:spPr>
          <a:xfrm>
            <a:off x="3396505" y="2400790"/>
            <a:ext cx="544500" cy="0"/>
          </a:xfrm>
          <a:prstGeom prst="straightConnector1">
            <a:avLst/>
          </a:prstGeom>
          <a:noFill/>
          <a:ln cap="flat" cmpd="sng" w="28575">
            <a:solidFill>
              <a:schemeClr val="dk2"/>
            </a:solidFill>
            <a:prstDash val="solid"/>
            <a:round/>
            <a:headEnd len="med" w="med" type="none"/>
            <a:tailEnd len="med" w="med" type="none"/>
          </a:ln>
        </p:spPr>
      </p:cxnSp>
      <p:cxnSp>
        <p:nvCxnSpPr>
          <p:cNvPr id="570" name="Google Shape;570;p50"/>
          <p:cNvCxnSpPr/>
          <p:nvPr/>
        </p:nvCxnSpPr>
        <p:spPr>
          <a:xfrm>
            <a:off x="6000226" y="2400790"/>
            <a:ext cx="544500" cy="0"/>
          </a:xfrm>
          <a:prstGeom prst="straightConnector1">
            <a:avLst/>
          </a:prstGeom>
          <a:noFill/>
          <a:ln cap="flat" cmpd="sng" w="28575">
            <a:solidFill>
              <a:schemeClr val="dk2"/>
            </a:solidFill>
            <a:prstDash val="solid"/>
            <a:round/>
            <a:headEnd len="med" w="med" type="none"/>
            <a:tailEnd len="med" w="med" type="none"/>
          </a:ln>
        </p:spPr>
      </p:cxnSp>
      <p:cxnSp>
        <p:nvCxnSpPr>
          <p:cNvPr id="571" name="Google Shape;571;p50"/>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cxnSp>
        <p:nvCxnSpPr>
          <p:cNvPr id="572" name="Google Shape;572;p50"/>
          <p:cNvCxnSpPr/>
          <p:nvPr/>
        </p:nvCxnSpPr>
        <p:spPr>
          <a:xfrm>
            <a:off x="792783" y="2400790"/>
            <a:ext cx="544500" cy="0"/>
          </a:xfrm>
          <a:prstGeom prst="straightConnector1">
            <a:avLst/>
          </a:prstGeom>
          <a:noFill/>
          <a:ln cap="flat" cmpd="sng" w="28575">
            <a:solidFill>
              <a:schemeClr val="dk2"/>
            </a:solidFill>
            <a:prstDash val="solid"/>
            <a:round/>
            <a:headEnd len="med" w="med" type="none"/>
            <a:tailEnd len="med" w="med" type="none"/>
          </a:ln>
        </p:spPr>
      </p:cxnSp>
      <p:sp>
        <p:nvSpPr>
          <p:cNvPr id="573" name="Google Shape;573;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 Compliance </a:t>
            </a:r>
            <a:endParaRPr/>
          </a:p>
        </p:txBody>
      </p:sp>
      <p:cxnSp>
        <p:nvCxnSpPr>
          <p:cNvPr id="579" name="Google Shape;579;p51"/>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580" name="Google Shape;580;p51"/>
          <p:cNvSpPr txBox="1"/>
          <p:nvPr/>
        </p:nvSpPr>
        <p:spPr>
          <a:xfrm>
            <a:off x="509400" y="2500750"/>
            <a:ext cx="7914600" cy="246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333333"/>
                </a:solidFill>
                <a:highlight>
                  <a:srgbClr val="FFFFFF"/>
                </a:highlight>
                <a:latin typeface="Mulish"/>
                <a:ea typeface="Mulish"/>
                <a:cs typeface="Mulish"/>
                <a:sym typeface="Mulish"/>
              </a:rPr>
              <a:t>Under the CRA, M&amp;T is compliant through:</a:t>
            </a:r>
            <a:endParaRPr sz="1600">
              <a:solidFill>
                <a:srgbClr val="333333"/>
              </a:solidFill>
              <a:highlight>
                <a:srgbClr val="FFFFFF"/>
              </a:highlight>
              <a:latin typeface="Mulish"/>
              <a:ea typeface="Mulish"/>
              <a:cs typeface="Mulish"/>
              <a:sym typeface="Mulish"/>
            </a:endParaRPr>
          </a:p>
          <a:p>
            <a:pPr indent="-330200" lvl="0" marL="457200" rtl="0" algn="l">
              <a:lnSpc>
                <a:spcPct val="115000"/>
              </a:lnSpc>
              <a:spcBef>
                <a:spcPts val="800"/>
              </a:spcBef>
              <a:spcAft>
                <a:spcPts val="0"/>
              </a:spcAft>
              <a:buClr>
                <a:srgbClr val="333333"/>
              </a:buClr>
              <a:buSzPts val="1600"/>
              <a:buFont typeface="Mulish"/>
              <a:buChar char="●"/>
            </a:pPr>
            <a:r>
              <a:rPr lang="en" sz="1600">
                <a:solidFill>
                  <a:srgbClr val="333333"/>
                </a:solidFill>
                <a:highlight>
                  <a:srgbClr val="FFFFFF"/>
                </a:highlight>
                <a:latin typeface="Mulish"/>
                <a:ea typeface="Mulish"/>
                <a:cs typeface="Mulish"/>
                <a:sym typeface="Mulish"/>
              </a:rPr>
              <a:t>Providing financial opportunities for low-moderate income communities (below 80% of the area median income)</a:t>
            </a:r>
            <a:endParaRPr sz="1600">
              <a:solidFill>
                <a:srgbClr val="333333"/>
              </a:solidFill>
              <a:highlight>
                <a:srgbClr val="FFFFFF"/>
              </a:highlight>
              <a:latin typeface="Mulish"/>
              <a:ea typeface="Mulish"/>
              <a:cs typeface="Mulish"/>
              <a:sym typeface="Mulish"/>
            </a:endParaRPr>
          </a:p>
          <a:p>
            <a:pPr indent="-330200" lvl="0" marL="457200" rtl="0" algn="l">
              <a:lnSpc>
                <a:spcPct val="115000"/>
              </a:lnSpc>
              <a:spcBef>
                <a:spcPts val="0"/>
              </a:spcBef>
              <a:spcAft>
                <a:spcPts val="0"/>
              </a:spcAft>
              <a:buClr>
                <a:srgbClr val="333333"/>
              </a:buClr>
              <a:buSzPts val="1600"/>
              <a:buFont typeface="Mulish"/>
              <a:buChar char="●"/>
            </a:pPr>
            <a:r>
              <a:rPr lang="en" sz="1600">
                <a:solidFill>
                  <a:srgbClr val="333333"/>
                </a:solidFill>
                <a:highlight>
                  <a:srgbClr val="FFFFFF"/>
                </a:highlight>
                <a:latin typeface="Mulish"/>
                <a:ea typeface="Mulish"/>
                <a:cs typeface="Mulish"/>
                <a:sym typeface="Mulish"/>
              </a:rPr>
              <a:t>Offering flexible products to enhance the level of lending in LMI geographies</a:t>
            </a:r>
            <a:endParaRPr sz="1600">
              <a:solidFill>
                <a:srgbClr val="333333"/>
              </a:solidFill>
              <a:highlight>
                <a:srgbClr val="FFFFFF"/>
              </a:highlight>
              <a:latin typeface="Mulish"/>
              <a:ea typeface="Mulish"/>
              <a:cs typeface="Mulish"/>
              <a:sym typeface="Mulish"/>
            </a:endParaRPr>
          </a:p>
          <a:p>
            <a:pPr indent="-330200" lvl="0" marL="457200" rtl="0" algn="l">
              <a:lnSpc>
                <a:spcPct val="115000"/>
              </a:lnSpc>
              <a:spcBef>
                <a:spcPts val="0"/>
              </a:spcBef>
              <a:spcAft>
                <a:spcPts val="0"/>
              </a:spcAft>
              <a:buClr>
                <a:srgbClr val="333333"/>
              </a:buClr>
              <a:buSzPts val="1600"/>
              <a:buFont typeface="Mulish"/>
              <a:buChar char="●"/>
            </a:pPr>
            <a:r>
              <a:rPr lang="en" sz="1600">
                <a:solidFill>
                  <a:srgbClr val="333333"/>
                </a:solidFill>
                <a:highlight>
                  <a:srgbClr val="FFFFFF"/>
                </a:highlight>
                <a:latin typeface="Mulish"/>
                <a:ea typeface="Mulish"/>
                <a:cs typeface="Mulish"/>
                <a:sym typeface="Mulish"/>
              </a:rPr>
              <a:t>Ensuring LMI communities are financially literate and have access to online financial resources</a:t>
            </a:r>
            <a:endParaRPr sz="1600">
              <a:solidFill>
                <a:srgbClr val="333333"/>
              </a:solidFill>
              <a:highlight>
                <a:srgbClr val="FFFFFF"/>
              </a:highlight>
              <a:latin typeface="Mulish"/>
              <a:ea typeface="Mulish"/>
              <a:cs typeface="Mulish"/>
              <a:sym typeface="Mulish"/>
            </a:endParaRPr>
          </a:p>
          <a:p>
            <a:pPr indent="0" lvl="0" marL="0" rtl="0" algn="l">
              <a:lnSpc>
                <a:spcPct val="115000"/>
              </a:lnSpc>
              <a:spcBef>
                <a:spcPts val="800"/>
              </a:spcBef>
              <a:spcAft>
                <a:spcPts val="800"/>
              </a:spcAft>
              <a:buNone/>
            </a:pPr>
            <a:r>
              <a:t/>
            </a:r>
            <a:endParaRPr sz="1300">
              <a:solidFill>
                <a:srgbClr val="333333"/>
              </a:solidFill>
              <a:highlight>
                <a:srgbClr val="FFFFFF"/>
              </a:highlight>
              <a:latin typeface="Mulish"/>
              <a:ea typeface="Mulish"/>
              <a:cs typeface="Mulish"/>
              <a:sym typeface="Mulish"/>
            </a:endParaRPr>
          </a:p>
        </p:txBody>
      </p:sp>
      <p:sp>
        <p:nvSpPr>
          <p:cNvPr id="581" name="Google Shape;581;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2" name="Google Shape;582;p51"/>
          <p:cNvSpPr txBox="1"/>
          <p:nvPr/>
        </p:nvSpPr>
        <p:spPr>
          <a:xfrm>
            <a:off x="233425" y="1368550"/>
            <a:ext cx="8660400" cy="13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ulish"/>
                <a:ea typeface="Mulish"/>
                <a:cs typeface="Mulish"/>
                <a:sym typeface="Mulish"/>
              </a:rPr>
              <a:t>CRA is designed to encourage banks to help </a:t>
            </a:r>
            <a:r>
              <a:rPr b="1" lang="en" sz="1800">
                <a:solidFill>
                  <a:schemeClr val="lt2"/>
                </a:solidFill>
                <a:latin typeface="Mulish"/>
                <a:ea typeface="Mulish"/>
                <a:cs typeface="Mulish"/>
                <a:sym typeface="Mulish"/>
              </a:rPr>
              <a:t>rebuild </a:t>
            </a:r>
            <a:r>
              <a:rPr lang="en" sz="1800">
                <a:solidFill>
                  <a:schemeClr val="lt1"/>
                </a:solidFill>
                <a:latin typeface="Mulish"/>
                <a:ea typeface="Mulish"/>
                <a:cs typeface="Mulish"/>
                <a:sym typeface="Mulish"/>
              </a:rPr>
              <a:t>and </a:t>
            </a:r>
            <a:r>
              <a:rPr b="1" lang="en" sz="1800">
                <a:solidFill>
                  <a:schemeClr val="lt2"/>
                </a:solidFill>
                <a:latin typeface="Mulish"/>
                <a:ea typeface="Mulish"/>
                <a:cs typeface="Mulish"/>
                <a:sym typeface="Mulish"/>
              </a:rPr>
              <a:t>revitalize</a:t>
            </a:r>
            <a:r>
              <a:rPr lang="en" sz="1800">
                <a:solidFill>
                  <a:schemeClr val="lt1"/>
                </a:solidFill>
                <a:latin typeface="Mulish"/>
                <a:ea typeface="Mulish"/>
                <a:cs typeface="Mulish"/>
                <a:sym typeface="Mulish"/>
              </a:rPr>
              <a:t> communities through </a:t>
            </a:r>
            <a:r>
              <a:rPr b="1" lang="en" sz="1800">
                <a:solidFill>
                  <a:schemeClr val="lt2"/>
                </a:solidFill>
                <a:latin typeface="Mulish"/>
                <a:ea typeface="Mulish"/>
                <a:cs typeface="Mulish"/>
                <a:sym typeface="Mulish"/>
              </a:rPr>
              <a:t>sound lending</a:t>
            </a:r>
            <a:r>
              <a:rPr lang="en" sz="1800">
                <a:solidFill>
                  <a:schemeClr val="lt1"/>
                </a:solidFill>
                <a:latin typeface="Mulish"/>
                <a:ea typeface="Mulish"/>
                <a:cs typeface="Mulish"/>
                <a:sym typeface="Mulish"/>
              </a:rPr>
              <a:t> and </a:t>
            </a:r>
            <a:r>
              <a:rPr b="1" lang="en" sz="1800">
                <a:solidFill>
                  <a:schemeClr val="lt2"/>
                </a:solidFill>
                <a:latin typeface="Mulish"/>
                <a:ea typeface="Mulish"/>
                <a:cs typeface="Mulish"/>
                <a:sym typeface="Mulish"/>
              </a:rPr>
              <a:t>good business judgment</a:t>
            </a:r>
            <a:r>
              <a:rPr lang="en" sz="1800">
                <a:solidFill>
                  <a:schemeClr val="lt1"/>
                </a:solidFill>
                <a:latin typeface="Mulish"/>
                <a:ea typeface="Mulish"/>
                <a:cs typeface="Mulish"/>
                <a:sym typeface="Mulish"/>
              </a:rPr>
              <a:t> that </a:t>
            </a:r>
            <a:r>
              <a:rPr b="1" lang="en" sz="1800">
                <a:solidFill>
                  <a:schemeClr val="lt2"/>
                </a:solidFill>
                <a:latin typeface="Mulish"/>
                <a:ea typeface="Mulish"/>
                <a:cs typeface="Mulish"/>
                <a:sym typeface="Mulish"/>
              </a:rPr>
              <a:t>benefits</a:t>
            </a:r>
            <a:r>
              <a:rPr lang="en" sz="1800">
                <a:solidFill>
                  <a:schemeClr val="lt1"/>
                </a:solidFill>
                <a:latin typeface="Mulish"/>
                <a:ea typeface="Mulish"/>
                <a:cs typeface="Mulish"/>
                <a:sym typeface="Mulish"/>
              </a:rPr>
              <a:t> the banks and the communities they serve. </a:t>
            </a:r>
            <a:endParaRPr sz="1800">
              <a:solidFill>
                <a:schemeClr val="lt1"/>
              </a:solidFill>
              <a:latin typeface="Mulish"/>
              <a:ea typeface="Mulish"/>
              <a:cs typeface="Mulish"/>
              <a:sym typeface="Mulish"/>
            </a:endParaRPr>
          </a:p>
        </p:txBody>
      </p:sp>
      <p:pic>
        <p:nvPicPr>
          <p:cNvPr descr="Compliance in the Era of COVID-19: The CRA | ADI Consulting" id="583" name="Google Shape;583;p51"/>
          <p:cNvPicPr preferRelativeResize="0"/>
          <p:nvPr/>
        </p:nvPicPr>
        <p:blipFill>
          <a:blip r:embed="rId3">
            <a:alphaModFix/>
          </a:blip>
          <a:stretch>
            <a:fillRect/>
          </a:stretch>
        </p:blipFill>
        <p:spPr>
          <a:xfrm>
            <a:off x="4116575" y="138100"/>
            <a:ext cx="2576274" cy="1186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2"/>
          <p:cNvSpPr txBox="1"/>
          <p:nvPr>
            <p:ph type="title"/>
          </p:nvPr>
        </p:nvSpPr>
        <p:spPr>
          <a:xfrm>
            <a:off x="750750" y="147150"/>
            <a:ext cx="3223200" cy="163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Stakeholder Engagement</a:t>
            </a:r>
            <a:endParaRPr/>
          </a:p>
        </p:txBody>
      </p:sp>
      <p:pic>
        <p:nvPicPr>
          <p:cNvPr id="589" name="Google Shape;589;p52"/>
          <p:cNvPicPr preferRelativeResize="0"/>
          <p:nvPr>
            <p:ph idx="2" type="pic"/>
          </p:nvPr>
        </p:nvPicPr>
        <p:blipFill rotWithShape="1">
          <a:blip r:embed="rId3">
            <a:alphaModFix/>
          </a:blip>
          <a:srcRect b="0" l="16967" r="20812" t="0"/>
          <a:stretch/>
        </p:blipFill>
        <p:spPr>
          <a:xfrm>
            <a:off x="4352925" y="0"/>
            <a:ext cx="4791076" cy="5143499"/>
          </a:xfrm>
          <a:prstGeom prst="rect">
            <a:avLst/>
          </a:prstGeom>
        </p:spPr>
      </p:pic>
      <p:grpSp>
        <p:nvGrpSpPr>
          <p:cNvPr id="590" name="Google Shape;590;p52"/>
          <p:cNvGrpSpPr/>
          <p:nvPr/>
        </p:nvGrpSpPr>
        <p:grpSpPr>
          <a:xfrm>
            <a:off x="5727800" y="-19050"/>
            <a:ext cx="3432600" cy="5162507"/>
            <a:chOff x="5727800" y="-19050"/>
            <a:chExt cx="3432600" cy="5162507"/>
          </a:xfrm>
        </p:grpSpPr>
        <p:sp>
          <p:nvSpPr>
            <p:cNvPr id="591" name="Google Shape;591;p52"/>
            <p:cNvSpPr/>
            <p:nvPr/>
          </p:nvSpPr>
          <p:spPr>
            <a:xfrm flipH="1" rot="5400000">
              <a:off x="6007702" y="1990760"/>
              <a:ext cx="3207289" cy="3098106"/>
            </a:xfrm>
            <a:custGeom>
              <a:rect b="b" l="l" r="r" t="t"/>
              <a:pathLst>
                <a:path extrusionOk="0" h="107303" w="107330">
                  <a:moveTo>
                    <a:pt x="1" y="1"/>
                  </a:moveTo>
                  <a:lnTo>
                    <a:pt x="1" y="107303"/>
                  </a:lnTo>
                  <a:lnTo>
                    <a:pt x="1073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2"/>
            <p:cNvSpPr/>
            <p:nvPr/>
          </p:nvSpPr>
          <p:spPr>
            <a:xfrm rot="10800000">
              <a:off x="7084100" y="-19050"/>
              <a:ext cx="2076300" cy="21549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3" name="Google Shape;593;p52"/>
            <p:cNvCxnSpPr/>
            <p:nvPr/>
          </p:nvCxnSpPr>
          <p:spPr>
            <a:xfrm flipH="1">
              <a:off x="5727800" y="1593850"/>
              <a:ext cx="3432600" cy="3549600"/>
            </a:xfrm>
            <a:prstGeom prst="straightConnector1">
              <a:avLst/>
            </a:prstGeom>
            <a:noFill/>
            <a:ln cap="flat" cmpd="sng" w="28575">
              <a:solidFill>
                <a:schemeClr val="dk2"/>
              </a:solidFill>
              <a:prstDash val="solid"/>
              <a:round/>
              <a:headEnd len="med" w="med" type="none"/>
              <a:tailEnd len="med" w="med" type="none"/>
            </a:ln>
          </p:spPr>
        </p:cxnSp>
      </p:grpSp>
      <p:cxnSp>
        <p:nvCxnSpPr>
          <p:cNvPr id="594" name="Google Shape;594;p52"/>
          <p:cNvCxnSpPr/>
          <p:nvPr/>
        </p:nvCxnSpPr>
        <p:spPr>
          <a:xfrm>
            <a:off x="793520" y="1855325"/>
            <a:ext cx="673200" cy="0"/>
          </a:xfrm>
          <a:prstGeom prst="straightConnector1">
            <a:avLst/>
          </a:prstGeom>
          <a:noFill/>
          <a:ln cap="flat" cmpd="sng" w="28575">
            <a:solidFill>
              <a:schemeClr val="dk2"/>
            </a:solidFill>
            <a:prstDash val="solid"/>
            <a:round/>
            <a:headEnd len="med" w="med" type="none"/>
            <a:tailEnd len="med" w="med" type="none"/>
          </a:ln>
        </p:spPr>
      </p:cxnSp>
      <p:sp>
        <p:nvSpPr>
          <p:cNvPr id="595" name="Google Shape;595;p52"/>
          <p:cNvSpPr txBox="1"/>
          <p:nvPr/>
        </p:nvSpPr>
        <p:spPr>
          <a:xfrm>
            <a:off x="1323012" y="1904325"/>
            <a:ext cx="2940000" cy="57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Mulish"/>
                <a:ea typeface="Mulish"/>
                <a:cs typeface="Mulish"/>
                <a:sym typeface="Mulish"/>
              </a:rPr>
              <a:t>Community Workshops &amp; Forums</a:t>
            </a:r>
            <a:endParaRPr sz="1700">
              <a:solidFill>
                <a:schemeClr val="lt1"/>
              </a:solidFill>
              <a:latin typeface="Mulish"/>
              <a:ea typeface="Mulish"/>
              <a:cs typeface="Mulish"/>
              <a:sym typeface="Mulish"/>
            </a:endParaRPr>
          </a:p>
        </p:txBody>
      </p:sp>
      <p:sp>
        <p:nvSpPr>
          <p:cNvPr id="596" name="Google Shape;596;p52"/>
          <p:cNvSpPr txBox="1"/>
          <p:nvPr/>
        </p:nvSpPr>
        <p:spPr>
          <a:xfrm>
            <a:off x="674835" y="1903725"/>
            <a:ext cx="5988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Heebo SemiBold"/>
                <a:ea typeface="Heebo SemiBold"/>
                <a:cs typeface="Heebo SemiBold"/>
                <a:sym typeface="Heebo SemiBold"/>
              </a:rPr>
              <a:t>A.</a:t>
            </a:r>
            <a:endParaRPr sz="2200">
              <a:solidFill>
                <a:schemeClr val="lt1"/>
              </a:solidFill>
              <a:latin typeface="Heebo SemiBold"/>
              <a:ea typeface="Heebo SemiBold"/>
              <a:cs typeface="Heebo SemiBold"/>
              <a:sym typeface="Heebo SemiBold"/>
            </a:endParaRPr>
          </a:p>
        </p:txBody>
      </p:sp>
      <p:sp>
        <p:nvSpPr>
          <p:cNvPr id="597" name="Google Shape;597;p52"/>
          <p:cNvSpPr txBox="1"/>
          <p:nvPr/>
        </p:nvSpPr>
        <p:spPr>
          <a:xfrm>
            <a:off x="1323012" y="2536518"/>
            <a:ext cx="2940000" cy="57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Mulish"/>
                <a:ea typeface="Mulish"/>
                <a:cs typeface="Mulish"/>
                <a:sym typeface="Mulish"/>
              </a:rPr>
              <a:t>Advisory Boards</a:t>
            </a:r>
            <a:endParaRPr sz="1700">
              <a:solidFill>
                <a:schemeClr val="lt1"/>
              </a:solidFill>
              <a:latin typeface="Mulish"/>
              <a:ea typeface="Mulish"/>
              <a:cs typeface="Mulish"/>
              <a:sym typeface="Mulish"/>
            </a:endParaRPr>
          </a:p>
        </p:txBody>
      </p:sp>
      <p:sp>
        <p:nvSpPr>
          <p:cNvPr id="598" name="Google Shape;598;p52"/>
          <p:cNvSpPr txBox="1"/>
          <p:nvPr/>
        </p:nvSpPr>
        <p:spPr>
          <a:xfrm>
            <a:off x="674835" y="2536519"/>
            <a:ext cx="598800" cy="572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Heebo SemiBold"/>
                <a:ea typeface="Heebo SemiBold"/>
                <a:cs typeface="Heebo SemiBold"/>
                <a:sym typeface="Heebo SemiBold"/>
              </a:rPr>
              <a:t>B.</a:t>
            </a:r>
            <a:endParaRPr sz="2200">
              <a:solidFill>
                <a:schemeClr val="lt1"/>
              </a:solidFill>
              <a:latin typeface="Heebo SemiBold"/>
              <a:ea typeface="Heebo SemiBold"/>
              <a:cs typeface="Heebo SemiBold"/>
              <a:sym typeface="Heebo SemiBold"/>
            </a:endParaRPr>
          </a:p>
        </p:txBody>
      </p:sp>
      <p:sp>
        <p:nvSpPr>
          <p:cNvPr id="599" name="Google Shape;599;p52"/>
          <p:cNvSpPr txBox="1"/>
          <p:nvPr/>
        </p:nvSpPr>
        <p:spPr>
          <a:xfrm>
            <a:off x="1323012" y="3168712"/>
            <a:ext cx="2940000" cy="57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Mulish"/>
                <a:ea typeface="Mulish"/>
                <a:cs typeface="Mulish"/>
                <a:sym typeface="Mulish"/>
              </a:rPr>
              <a:t>Surveys and Feedback Mechanism</a:t>
            </a:r>
            <a:endParaRPr sz="1700">
              <a:solidFill>
                <a:schemeClr val="lt1"/>
              </a:solidFill>
              <a:latin typeface="Mulish"/>
              <a:ea typeface="Mulish"/>
              <a:cs typeface="Mulish"/>
              <a:sym typeface="Mulish"/>
            </a:endParaRPr>
          </a:p>
        </p:txBody>
      </p:sp>
      <p:sp>
        <p:nvSpPr>
          <p:cNvPr id="600" name="Google Shape;600;p52"/>
          <p:cNvSpPr txBox="1"/>
          <p:nvPr/>
        </p:nvSpPr>
        <p:spPr>
          <a:xfrm>
            <a:off x="674835" y="3168712"/>
            <a:ext cx="598800" cy="572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Heebo SemiBold"/>
                <a:ea typeface="Heebo SemiBold"/>
                <a:cs typeface="Heebo SemiBold"/>
                <a:sym typeface="Heebo SemiBold"/>
              </a:rPr>
              <a:t>C.</a:t>
            </a:r>
            <a:endParaRPr sz="2200">
              <a:solidFill>
                <a:schemeClr val="lt1"/>
              </a:solidFill>
              <a:latin typeface="Heebo SemiBold"/>
              <a:ea typeface="Heebo SemiBold"/>
              <a:cs typeface="Heebo SemiBold"/>
              <a:sym typeface="Heebo SemiBold"/>
            </a:endParaRPr>
          </a:p>
        </p:txBody>
      </p:sp>
      <p:sp>
        <p:nvSpPr>
          <p:cNvPr id="601" name="Google Shape;601;p52"/>
          <p:cNvSpPr txBox="1"/>
          <p:nvPr/>
        </p:nvSpPr>
        <p:spPr>
          <a:xfrm>
            <a:off x="1323012" y="3801505"/>
            <a:ext cx="2940000" cy="57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Mulish"/>
                <a:ea typeface="Mulish"/>
                <a:cs typeface="Mulish"/>
                <a:sym typeface="Mulish"/>
              </a:rPr>
              <a:t>Community Events</a:t>
            </a:r>
            <a:endParaRPr sz="1700">
              <a:solidFill>
                <a:schemeClr val="lt1"/>
              </a:solidFill>
              <a:latin typeface="Mulish"/>
              <a:ea typeface="Mulish"/>
              <a:cs typeface="Mulish"/>
              <a:sym typeface="Mulish"/>
            </a:endParaRPr>
          </a:p>
        </p:txBody>
      </p:sp>
      <p:sp>
        <p:nvSpPr>
          <p:cNvPr id="602" name="Google Shape;602;p52"/>
          <p:cNvSpPr txBox="1"/>
          <p:nvPr/>
        </p:nvSpPr>
        <p:spPr>
          <a:xfrm>
            <a:off x="674835" y="3800906"/>
            <a:ext cx="5988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Heebo SemiBold"/>
                <a:ea typeface="Heebo SemiBold"/>
                <a:cs typeface="Heebo SemiBold"/>
                <a:sym typeface="Heebo SemiBold"/>
              </a:rPr>
              <a:t>D.</a:t>
            </a:r>
            <a:endParaRPr sz="2200">
              <a:solidFill>
                <a:schemeClr val="lt1"/>
              </a:solidFill>
              <a:latin typeface="Heebo SemiBold"/>
              <a:ea typeface="Heebo SemiBold"/>
              <a:cs typeface="Heebo SemiBold"/>
              <a:sym typeface="Heebo SemiBold"/>
            </a:endParaRPr>
          </a:p>
        </p:txBody>
      </p:sp>
      <p:sp>
        <p:nvSpPr>
          <p:cNvPr id="603" name="Google Shape;603;p52"/>
          <p:cNvSpPr txBox="1"/>
          <p:nvPr/>
        </p:nvSpPr>
        <p:spPr>
          <a:xfrm>
            <a:off x="1323012" y="4433698"/>
            <a:ext cx="2940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Mulish"/>
                <a:ea typeface="Mulish"/>
                <a:cs typeface="Mulish"/>
                <a:sym typeface="Mulish"/>
              </a:rPr>
              <a:t>Regular Communication &amp; Updates</a:t>
            </a:r>
            <a:endParaRPr sz="1700">
              <a:solidFill>
                <a:schemeClr val="lt1"/>
              </a:solidFill>
              <a:latin typeface="Mulish"/>
              <a:ea typeface="Mulish"/>
              <a:cs typeface="Mulish"/>
              <a:sym typeface="Mulish"/>
            </a:endParaRPr>
          </a:p>
        </p:txBody>
      </p:sp>
      <p:sp>
        <p:nvSpPr>
          <p:cNvPr id="604" name="Google Shape;604;p52"/>
          <p:cNvSpPr txBox="1"/>
          <p:nvPr/>
        </p:nvSpPr>
        <p:spPr>
          <a:xfrm>
            <a:off x="674849" y="4433700"/>
            <a:ext cx="598800" cy="572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Heebo SemiBold"/>
                <a:ea typeface="Heebo SemiBold"/>
                <a:cs typeface="Heebo SemiBold"/>
                <a:sym typeface="Heebo SemiBold"/>
              </a:rPr>
              <a:t>E.</a:t>
            </a:r>
            <a:endParaRPr sz="2200">
              <a:solidFill>
                <a:schemeClr val="lt1"/>
              </a:solidFill>
              <a:latin typeface="Heebo SemiBold"/>
              <a:ea typeface="Heebo SemiBold"/>
              <a:cs typeface="Heebo SemiBold"/>
              <a:sym typeface="Heebo SemiBold"/>
            </a:endParaRPr>
          </a:p>
        </p:txBody>
      </p:sp>
      <p:cxnSp>
        <p:nvCxnSpPr>
          <p:cNvPr id="605" name="Google Shape;605;p52"/>
          <p:cNvCxnSpPr/>
          <p:nvPr/>
        </p:nvCxnSpPr>
        <p:spPr>
          <a:xfrm flipH="1">
            <a:off x="7296202" y="3963473"/>
            <a:ext cx="1864200" cy="1728300"/>
          </a:xfrm>
          <a:prstGeom prst="straightConnector1">
            <a:avLst/>
          </a:prstGeom>
          <a:noFill/>
          <a:ln cap="flat" cmpd="sng" w="28575">
            <a:solidFill>
              <a:schemeClr val="dk2"/>
            </a:solidFill>
            <a:prstDash val="solid"/>
            <a:round/>
            <a:headEnd len="med" w="med" type="none"/>
            <a:tailEnd len="med" w="med" type="none"/>
          </a:ln>
        </p:spPr>
      </p:cxnSp>
      <p:sp>
        <p:nvSpPr>
          <p:cNvPr id="606" name="Google Shape;606;p52"/>
          <p:cNvSpPr txBox="1"/>
          <p:nvPr>
            <p:ph idx="12" type="sldNum"/>
          </p:nvPr>
        </p:nvSpPr>
        <p:spPr>
          <a:xfrm>
            <a:off x="8467659" y="52310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p:nvPr/>
        </p:nvSpPr>
        <p:spPr>
          <a:xfrm flipH="1">
            <a:off x="1005195" y="2271083"/>
            <a:ext cx="1185000" cy="1066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5"/>
          <p:cNvSpPr txBox="1"/>
          <p:nvPr>
            <p:ph idx="3" type="subTitle"/>
          </p:nvPr>
        </p:nvSpPr>
        <p:spPr>
          <a:xfrm>
            <a:off x="172525" y="3510537"/>
            <a:ext cx="25056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Johnny Hoang</a:t>
            </a:r>
            <a:endParaRPr sz="2000"/>
          </a:p>
        </p:txBody>
      </p:sp>
      <p:pic>
        <p:nvPicPr>
          <p:cNvPr id="283" name="Google Shape;283;p35"/>
          <p:cNvPicPr preferRelativeResize="0"/>
          <p:nvPr/>
        </p:nvPicPr>
        <p:blipFill rotWithShape="1">
          <a:blip r:embed="rId3">
            <a:alphaModFix/>
          </a:blip>
          <a:srcRect b="24930" l="0" r="0" t="3635"/>
          <a:stretch/>
        </p:blipFill>
        <p:spPr>
          <a:xfrm>
            <a:off x="593139" y="1636075"/>
            <a:ext cx="1608000" cy="1608000"/>
          </a:xfrm>
          <a:prstGeom prst="rect">
            <a:avLst/>
          </a:prstGeom>
          <a:noFill/>
          <a:ln>
            <a:noFill/>
          </a:ln>
        </p:spPr>
      </p:pic>
      <p:sp>
        <p:nvSpPr>
          <p:cNvPr id="284" name="Google Shape;284;p35"/>
          <p:cNvSpPr txBox="1"/>
          <p:nvPr>
            <p:ph type="title"/>
          </p:nvPr>
        </p:nvSpPr>
        <p:spPr>
          <a:xfrm>
            <a:off x="720000" y="4796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a:t>
            </a:r>
            <a:endParaRPr/>
          </a:p>
        </p:txBody>
      </p:sp>
      <p:sp>
        <p:nvSpPr>
          <p:cNvPr id="285" name="Google Shape;285;p35"/>
          <p:cNvSpPr txBox="1"/>
          <p:nvPr>
            <p:ph idx="1" type="subTitle"/>
          </p:nvPr>
        </p:nvSpPr>
        <p:spPr>
          <a:xfrm>
            <a:off x="172534" y="3818561"/>
            <a:ext cx="2505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B.S Psychology</a:t>
            </a:r>
            <a:endParaRPr/>
          </a:p>
          <a:p>
            <a:pPr indent="0" lvl="0" marL="0" rtl="0" algn="ctr">
              <a:spcBef>
                <a:spcPts val="0"/>
              </a:spcBef>
              <a:spcAft>
                <a:spcPts val="0"/>
              </a:spcAft>
              <a:buNone/>
            </a:pPr>
            <a:r>
              <a:rPr lang="en"/>
              <a:t>MiM</a:t>
            </a:r>
            <a:endParaRPr/>
          </a:p>
        </p:txBody>
      </p:sp>
      <p:cxnSp>
        <p:nvCxnSpPr>
          <p:cNvPr id="286" name="Google Shape;286;p35"/>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287" name="Google Shape;287;p35"/>
          <p:cNvSpPr/>
          <p:nvPr/>
        </p:nvSpPr>
        <p:spPr>
          <a:xfrm flipH="1">
            <a:off x="3207420" y="2279458"/>
            <a:ext cx="1185000" cy="1066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txBox="1"/>
          <p:nvPr>
            <p:ph idx="3" type="subTitle"/>
          </p:nvPr>
        </p:nvSpPr>
        <p:spPr>
          <a:xfrm>
            <a:off x="2252875" y="3518912"/>
            <a:ext cx="25056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Sydney Smith</a:t>
            </a:r>
            <a:endParaRPr sz="2000"/>
          </a:p>
        </p:txBody>
      </p:sp>
      <p:pic>
        <p:nvPicPr>
          <p:cNvPr id="289" name="Google Shape;289;p35"/>
          <p:cNvPicPr preferRelativeResize="0"/>
          <p:nvPr/>
        </p:nvPicPr>
        <p:blipFill rotWithShape="1">
          <a:blip r:embed="rId4">
            <a:alphaModFix/>
          </a:blip>
          <a:srcRect b="0" l="0" r="0" t="0"/>
          <a:stretch/>
        </p:blipFill>
        <p:spPr>
          <a:xfrm>
            <a:off x="2701664" y="1635650"/>
            <a:ext cx="1608000" cy="1608000"/>
          </a:xfrm>
          <a:prstGeom prst="rect">
            <a:avLst/>
          </a:prstGeom>
          <a:noFill/>
          <a:ln>
            <a:noFill/>
          </a:ln>
        </p:spPr>
      </p:pic>
      <p:sp>
        <p:nvSpPr>
          <p:cNvPr id="290" name="Google Shape;290;p35"/>
          <p:cNvSpPr txBox="1"/>
          <p:nvPr>
            <p:ph idx="1" type="subTitle"/>
          </p:nvPr>
        </p:nvSpPr>
        <p:spPr>
          <a:xfrm>
            <a:off x="2252884" y="3826936"/>
            <a:ext cx="2505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B.S Finance</a:t>
            </a:r>
            <a:endParaRPr/>
          </a:p>
          <a:p>
            <a:pPr indent="0" lvl="0" marL="0" rtl="0" algn="ctr">
              <a:spcBef>
                <a:spcPts val="0"/>
              </a:spcBef>
              <a:spcAft>
                <a:spcPts val="0"/>
              </a:spcAft>
              <a:buNone/>
            </a:pPr>
            <a:r>
              <a:rPr lang="en"/>
              <a:t>MiM</a:t>
            </a:r>
            <a:endParaRPr/>
          </a:p>
        </p:txBody>
      </p:sp>
      <p:sp>
        <p:nvSpPr>
          <p:cNvPr id="291" name="Google Shape;291;p35"/>
          <p:cNvSpPr/>
          <p:nvPr/>
        </p:nvSpPr>
        <p:spPr>
          <a:xfrm flipH="1">
            <a:off x="7476545" y="2270658"/>
            <a:ext cx="1185000" cy="1066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
          <p:cNvSpPr txBox="1"/>
          <p:nvPr>
            <p:ph idx="3" type="subTitle"/>
          </p:nvPr>
        </p:nvSpPr>
        <p:spPr>
          <a:xfrm>
            <a:off x="6643875" y="3510112"/>
            <a:ext cx="25056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Katelyn Israel</a:t>
            </a:r>
            <a:endParaRPr sz="2000"/>
          </a:p>
        </p:txBody>
      </p:sp>
      <p:pic>
        <p:nvPicPr>
          <p:cNvPr id="293" name="Google Shape;293;p35"/>
          <p:cNvPicPr preferRelativeResize="0"/>
          <p:nvPr/>
        </p:nvPicPr>
        <p:blipFill rotWithShape="1">
          <a:blip r:embed="rId5">
            <a:alphaModFix/>
          </a:blip>
          <a:srcRect b="0" l="0" r="0" t="0"/>
          <a:stretch/>
        </p:blipFill>
        <p:spPr>
          <a:xfrm>
            <a:off x="7012164" y="1635638"/>
            <a:ext cx="1608000" cy="1608000"/>
          </a:xfrm>
          <a:prstGeom prst="rect">
            <a:avLst/>
          </a:prstGeom>
          <a:noFill/>
          <a:ln>
            <a:noFill/>
          </a:ln>
        </p:spPr>
      </p:pic>
      <p:sp>
        <p:nvSpPr>
          <p:cNvPr id="294" name="Google Shape;294;p35"/>
          <p:cNvSpPr txBox="1"/>
          <p:nvPr>
            <p:ph idx="1" type="subTitle"/>
          </p:nvPr>
        </p:nvSpPr>
        <p:spPr>
          <a:xfrm>
            <a:off x="6643884" y="3818136"/>
            <a:ext cx="2505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 Psychology</a:t>
            </a:r>
            <a:endParaRPr/>
          </a:p>
          <a:p>
            <a:pPr indent="0" lvl="0" marL="0" rtl="0" algn="ctr">
              <a:spcBef>
                <a:spcPts val="0"/>
              </a:spcBef>
              <a:spcAft>
                <a:spcPts val="0"/>
              </a:spcAft>
              <a:buNone/>
            </a:pPr>
            <a:r>
              <a:rPr lang="en"/>
              <a:t>MiM</a:t>
            </a:r>
            <a:endParaRPr/>
          </a:p>
        </p:txBody>
      </p:sp>
      <p:sp>
        <p:nvSpPr>
          <p:cNvPr id="295" name="Google Shape;295;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5"/>
          <p:cNvSpPr txBox="1"/>
          <p:nvPr>
            <p:ph idx="4" type="subTitle"/>
          </p:nvPr>
        </p:nvSpPr>
        <p:spPr>
          <a:xfrm>
            <a:off x="4408013" y="3518900"/>
            <a:ext cx="25056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Isha Joshi</a:t>
            </a:r>
            <a:endParaRPr sz="2000"/>
          </a:p>
        </p:txBody>
      </p:sp>
      <p:sp>
        <p:nvSpPr>
          <p:cNvPr id="297" name="Google Shape;297;p35"/>
          <p:cNvSpPr txBox="1"/>
          <p:nvPr>
            <p:ph idx="2" type="subTitle"/>
          </p:nvPr>
        </p:nvSpPr>
        <p:spPr>
          <a:xfrm>
            <a:off x="4408238" y="3826924"/>
            <a:ext cx="2505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BBA, MBA</a:t>
            </a:r>
            <a:endParaRPr/>
          </a:p>
          <a:p>
            <a:pPr indent="0" lvl="0" marL="0" rtl="0" algn="ctr">
              <a:spcBef>
                <a:spcPts val="0"/>
              </a:spcBef>
              <a:spcAft>
                <a:spcPts val="0"/>
              </a:spcAft>
              <a:buNone/>
            </a:pPr>
            <a:r>
              <a:rPr lang="en"/>
              <a:t>MFin</a:t>
            </a:r>
            <a:endParaRPr/>
          </a:p>
        </p:txBody>
      </p:sp>
      <p:sp>
        <p:nvSpPr>
          <p:cNvPr id="298" name="Google Shape;298;p35"/>
          <p:cNvSpPr/>
          <p:nvPr/>
        </p:nvSpPr>
        <p:spPr>
          <a:xfrm flipH="1">
            <a:off x="5420232" y="2279883"/>
            <a:ext cx="1185000" cy="1066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35"/>
          <p:cNvPicPr preferRelativeResize="0"/>
          <p:nvPr/>
        </p:nvPicPr>
        <p:blipFill rotWithShape="1">
          <a:blip r:embed="rId6">
            <a:alphaModFix/>
          </a:blip>
          <a:srcRect b="0" l="0" r="0" t="0"/>
          <a:stretch/>
        </p:blipFill>
        <p:spPr>
          <a:xfrm>
            <a:off x="4914477" y="1636075"/>
            <a:ext cx="1608000" cy="160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grpSp>
        <p:nvGrpSpPr>
          <p:cNvPr id="611" name="Google Shape;611;p53"/>
          <p:cNvGrpSpPr/>
          <p:nvPr/>
        </p:nvGrpSpPr>
        <p:grpSpPr>
          <a:xfrm>
            <a:off x="-62294" y="-218968"/>
            <a:ext cx="9253929" cy="5553226"/>
            <a:chOff x="-62294" y="-218968"/>
            <a:chExt cx="9253929" cy="5553226"/>
          </a:xfrm>
        </p:grpSpPr>
        <p:grpSp>
          <p:nvGrpSpPr>
            <p:cNvPr id="612" name="Google Shape;612;p53"/>
            <p:cNvGrpSpPr/>
            <p:nvPr/>
          </p:nvGrpSpPr>
          <p:grpSpPr>
            <a:xfrm rot="5400000">
              <a:off x="-228802" y="2176401"/>
              <a:ext cx="3324364" cy="2991349"/>
              <a:chOff x="4276352" y="709708"/>
              <a:chExt cx="5001300" cy="4500300"/>
            </a:xfrm>
          </p:grpSpPr>
          <p:cxnSp>
            <p:nvCxnSpPr>
              <p:cNvPr id="613" name="Google Shape;613;p53"/>
              <p:cNvCxnSpPr/>
              <p:nvPr/>
            </p:nvCxnSpPr>
            <p:spPr>
              <a:xfrm rot="5400000">
                <a:off x="4526852" y="459208"/>
                <a:ext cx="4500300" cy="5001300"/>
              </a:xfrm>
              <a:prstGeom prst="straightConnector1">
                <a:avLst/>
              </a:prstGeom>
              <a:noFill/>
              <a:ln cap="flat" cmpd="sng" w="28575">
                <a:solidFill>
                  <a:schemeClr val="dk2"/>
                </a:solidFill>
                <a:prstDash val="solid"/>
                <a:round/>
                <a:headEnd len="med" w="med" type="none"/>
                <a:tailEnd len="med" w="med" type="none"/>
              </a:ln>
            </p:spPr>
          </p:cxnSp>
          <p:sp>
            <p:nvSpPr>
              <p:cNvPr id="614" name="Google Shape;614;p53"/>
              <p:cNvSpPr/>
              <p:nvPr/>
            </p:nvSpPr>
            <p:spPr>
              <a:xfrm flipH="1">
                <a:off x="4823819" y="1290676"/>
                <a:ext cx="4322700" cy="38910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53"/>
            <p:cNvGrpSpPr/>
            <p:nvPr/>
          </p:nvGrpSpPr>
          <p:grpSpPr>
            <a:xfrm rot="-5400000">
              <a:off x="4775153" y="-52076"/>
              <a:ext cx="4583374" cy="4249590"/>
              <a:chOff x="4276575" y="600075"/>
              <a:chExt cx="4972200" cy="4610100"/>
            </a:xfrm>
          </p:grpSpPr>
          <p:cxnSp>
            <p:nvCxnSpPr>
              <p:cNvPr id="616" name="Google Shape;616;p53"/>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617" name="Google Shape;617;p53"/>
              <p:cNvSpPr/>
              <p:nvPr/>
            </p:nvSpPr>
            <p:spPr>
              <a:xfrm flipH="1">
                <a:off x="4823819" y="1290676"/>
                <a:ext cx="4322700" cy="3891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618" name="Google Shape;618;p53"/>
          <p:cNvCxnSpPr/>
          <p:nvPr/>
        </p:nvCxnSpPr>
        <p:spPr>
          <a:xfrm>
            <a:off x="2274745" y="3317700"/>
            <a:ext cx="673200" cy="0"/>
          </a:xfrm>
          <a:prstGeom prst="straightConnector1">
            <a:avLst/>
          </a:prstGeom>
          <a:noFill/>
          <a:ln cap="flat" cmpd="sng" w="28575">
            <a:solidFill>
              <a:schemeClr val="dk2"/>
            </a:solidFill>
            <a:prstDash val="solid"/>
            <a:round/>
            <a:headEnd len="med" w="med" type="none"/>
            <a:tailEnd len="med" w="med" type="none"/>
          </a:ln>
        </p:spPr>
      </p:cxnSp>
      <p:sp>
        <p:nvSpPr>
          <p:cNvPr id="619" name="Google Shape;61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0" name="Google Shape;620;p53"/>
          <p:cNvSpPr txBox="1"/>
          <p:nvPr>
            <p:ph idx="2" type="title"/>
          </p:nvPr>
        </p:nvSpPr>
        <p:spPr>
          <a:xfrm>
            <a:off x="1018350" y="2072088"/>
            <a:ext cx="2136300" cy="97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0">
                <a:solidFill>
                  <a:srgbClr val="D9D9D9"/>
                </a:solidFill>
              </a:rPr>
              <a:t>04</a:t>
            </a:r>
            <a:endParaRPr sz="10000">
              <a:solidFill>
                <a:srgbClr val="D9D9D9"/>
              </a:solidFill>
            </a:endParaRPr>
          </a:p>
        </p:txBody>
      </p:sp>
      <p:sp>
        <p:nvSpPr>
          <p:cNvPr id="621" name="Google Shape;621;p53"/>
          <p:cNvSpPr txBox="1"/>
          <p:nvPr/>
        </p:nvSpPr>
        <p:spPr>
          <a:xfrm>
            <a:off x="1889475" y="1939275"/>
            <a:ext cx="61620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700">
                <a:solidFill>
                  <a:schemeClr val="accent1"/>
                </a:solidFill>
                <a:latin typeface="Mulish"/>
                <a:ea typeface="Mulish"/>
                <a:cs typeface="Mulish"/>
                <a:sym typeface="Mulish"/>
              </a:rPr>
              <a:t>Conclusion</a:t>
            </a:r>
            <a:endParaRPr/>
          </a:p>
        </p:txBody>
      </p:sp>
      <p:sp>
        <p:nvSpPr>
          <p:cNvPr id="622" name="Google Shape;622;p53"/>
          <p:cNvSpPr txBox="1"/>
          <p:nvPr/>
        </p:nvSpPr>
        <p:spPr>
          <a:xfrm>
            <a:off x="2233963" y="3536150"/>
            <a:ext cx="4661400" cy="4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sh"/>
                <a:ea typeface="Mulish"/>
                <a:cs typeface="Mulish"/>
                <a:sym typeface="Mulish"/>
              </a:rPr>
              <a:t>Planting the Seeds of Prosperity</a:t>
            </a:r>
            <a:endParaRPr>
              <a:solidFill>
                <a:schemeClr val="lt1"/>
              </a:solidFill>
              <a:latin typeface="Mulish"/>
              <a:ea typeface="Mulish"/>
              <a:cs typeface="Mulish"/>
              <a:sym typeface="Mulish"/>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54"/>
          <p:cNvSpPr txBox="1"/>
          <p:nvPr>
            <p:ph type="title"/>
          </p:nvPr>
        </p:nvSpPr>
        <p:spPr>
          <a:xfrm>
            <a:off x="657325" y="1371225"/>
            <a:ext cx="4122900" cy="146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000"/>
              <a:t>Goal</a:t>
            </a:r>
            <a:endParaRPr sz="7000"/>
          </a:p>
        </p:txBody>
      </p:sp>
      <p:sp>
        <p:nvSpPr>
          <p:cNvPr id="628" name="Google Shape;628;p54"/>
          <p:cNvSpPr txBox="1"/>
          <p:nvPr>
            <p:ph idx="1" type="subTitle"/>
          </p:nvPr>
        </p:nvSpPr>
        <p:spPr>
          <a:xfrm>
            <a:off x="713225" y="3018350"/>
            <a:ext cx="3768600" cy="16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1"/>
                </a:solidFill>
              </a:rPr>
              <a:t>M&amp;T Bridge</a:t>
            </a:r>
            <a:r>
              <a:rPr lang="en" sz="2000"/>
              <a:t> will increase financial literacy, bridge the digital divide, and give LMI residents endless opportunities</a:t>
            </a:r>
            <a:endParaRPr sz="2000"/>
          </a:p>
        </p:txBody>
      </p:sp>
      <p:grpSp>
        <p:nvGrpSpPr>
          <p:cNvPr id="629" name="Google Shape;629;p54"/>
          <p:cNvGrpSpPr/>
          <p:nvPr/>
        </p:nvGrpSpPr>
        <p:grpSpPr>
          <a:xfrm>
            <a:off x="3709725" y="-142975"/>
            <a:ext cx="5556125" cy="5353150"/>
            <a:chOff x="3709725" y="-142975"/>
            <a:chExt cx="5556125" cy="5353150"/>
          </a:xfrm>
        </p:grpSpPr>
        <p:sp>
          <p:nvSpPr>
            <p:cNvPr id="630" name="Google Shape;630;p54"/>
            <p:cNvSpPr/>
            <p:nvPr/>
          </p:nvSpPr>
          <p:spPr>
            <a:xfrm flipH="1">
              <a:off x="3709725" y="-114525"/>
              <a:ext cx="5450400" cy="53247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1" name="Google Shape;631;p54"/>
            <p:cNvCxnSpPr/>
            <p:nvPr/>
          </p:nvCxnSpPr>
          <p:spPr>
            <a:xfrm rot="10800000">
              <a:off x="4276550" y="-142975"/>
              <a:ext cx="4989300" cy="4570200"/>
            </a:xfrm>
            <a:prstGeom prst="straightConnector1">
              <a:avLst/>
            </a:prstGeom>
            <a:noFill/>
            <a:ln cap="flat" cmpd="sng" w="28575">
              <a:solidFill>
                <a:schemeClr val="dk2"/>
              </a:solidFill>
              <a:prstDash val="solid"/>
              <a:round/>
              <a:headEnd len="med" w="med" type="none"/>
              <a:tailEnd len="med" w="med" type="none"/>
            </a:ln>
          </p:spPr>
        </p:cxnSp>
        <p:sp>
          <p:nvSpPr>
            <p:cNvPr id="632" name="Google Shape;632;p54"/>
            <p:cNvSpPr/>
            <p:nvPr/>
          </p:nvSpPr>
          <p:spPr>
            <a:xfrm rot="10800000">
              <a:off x="4833344" y="-114525"/>
              <a:ext cx="4322700" cy="3891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33" name="Google Shape;633;p54"/>
          <p:cNvCxnSpPr/>
          <p:nvPr/>
        </p:nvCxnSpPr>
        <p:spPr>
          <a:xfrm>
            <a:off x="750745" y="2831925"/>
            <a:ext cx="673200" cy="0"/>
          </a:xfrm>
          <a:prstGeom prst="straightConnector1">
            <a:avLst/>
          </a:prstGeom>
          <a:noFill/>
          <a:ln cap="flat" cmpd="sng" w="28575">
            <a:solidFill>
              <a:schemeClr val="dk2"/>
            </a:solidFill>
            <a:prstDash val="solid"/>
            <a:round/>
            <a:headEnd len="med" w="med" type="none"/>
            <a:tailEnd len="med" w="med" type="none"/>
          </a:ln>
        </p:spPr>
      </p:cxnSp>
      <p:sp>
        <p:nvSpPr>
          <p:cNvPr id="634" name="Google Shape;634;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40" name="Google Shape;640;p55"/>
          <p:cNvPicPr preferRelativeResize="0"/>
          <p:nvPr/>
        </p:nvPicPr>
        <p:blipFill>
          <a:blip r:embed="rId3">
            <a:alphaModFix/>
          </a:blip>
          <a:stretch>
            <a:fillRect/>
          </a:stretch>
        </p:blipFill>
        <p:spPr>
          <a:xfrm>
            <a:off x="943225" y="1081375"/>
            <a:ext cx="4303176" cy="3199275"/>
          </a:xfrm>
          <a:prstGeom prst="rect">
            <a:avLst/>
          </a:prstGeom>
          <a:noFill/>
          <a:ln>
            <a:noFill/>
          </a:ln>
        </p:spPr>
      </p:pic>
      <p:pic>
        <p:nvPicPr>
          <p:cNvPr id="641" name="Google Shape;641;p55"/>
          <p:cNvPicPr preferRelativeResize="0"/>
          <p:nvPr/>
        </p:nvPicPr>
        <p:blipFill>
          <a:blip r:embed="rId4">
            <a:alphaModFix/>
          </a:blip>
          <a:stretch>
            <a:fillRect/>
          </a:stretch>
        </p:blipFill>
        <p:spPr>
          <a:xfrm>
            <a:off x="5878200" y="967488"/>
            <a:ext cx="1942250" cy="33816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000"/>
                                        <p:tgtEl>
                                          <p:spTgt spid="6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56"/>
          <p:cNvSpPr txBox="1"/>
          <p:nvPr>
            <p:ph type="title"/>
          </p:nvPr>
        </p:nvSpPr>
        <p:spPr>
          <a:xfrm>
            <a:off x="720000" y="219825"/>
            <a:ext cx="7704000" cy="86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A Symbiotic Program </a:t>
            </a:r>
            <a:r>
              <a:rPr lang="en" sz="2900"/>
              <a:t>Ensuring</a:t>
            </a:r>
            <a:r>
              <a:rPr lang="en" sz="2900"/>
              <a:t> Benefits for Both Parties</a:t>
            </a:r>
            <a:endParaRPr sz="2900"/>
          </a:p>
        </p:txBody>
      </p:sp>
      <p:cxnSp>
        <p:nvCxnSpPr>
          <p:cNvPr id="647" name="Google Shape;647;p56"/>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648" name="Google Shape;648;p56"/>
          <p:cNvSpPr/>
          <p:nvPr/>
        </p:nvSpPr>
        <p:spPr>
          <a:xfrm>
            <a:off x="4646075" y="1345375"/>
            <a:ext cx="4007100" cy="5553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lt1"/>
                </a:solidFill>
                <a:latin typeface="Heebo SemiBold"/>
                <a:ea typeface="Heebo SemiBold"/>
                <a:cs typeface="Heebo SemiBold"/>
                <a:sym typeface="Heebo SemiBold"/>
              </a:rPr>
              <a:t>Benefits for LMI Communities</a:t>
            </a:r>
            <a:endParaRPr sz="2200">
              <a:solidFill>
                <a:schemeClr val="lt1"/>
              </a:solidFill>
              <a:latin typeface="Heebo SemiBold"/>
              <a:ea typeface="Heebo SemiBold"/>
              <a:cs typeface="Heebo SemiBold"/>
              <a:sym typeface="Heebo SemiBold"/>
            </a:endParaRPr>
          </a:p>
        </p:txBody>
      </p:sp>
      <p:sp>
        <p:nvSpPr>
          <p:cNvPr id="649" name="Google Shape;649;p56"/>
          <p:cNvSpPr/>
          <p:nvPr/>
        </p:nvSpPr>
        <p:spPr>
          <a:xfrm>
            <a:off x="716235" y="1339525"/>
            <a:ext cx="3779100" cy="567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lt1"/>
                </a:solidFill>
                <a:latin typeface="Heebo SemiBold"/>
                <a:ea typeface="Heebo SemiBold"/>
                <a:cs typeface="Heebo SemiBold"/>
                <a:sym typeface="Heebo SemiBold"/>
              </a:rPr>
              <a:t>Benefits for M&amp;T Bank</a:t>
            </a:r>
            <a:endParaRPr sz="2200">
              <a:solidFill>
                <a:schemeClr val="lt1"/>
              </a:solidFill>
              <a:latin typeface="Heebo SemiBold"/>
              <a:ea typeface="Heebo SemiBold"/>
              <a:cs typeface="Heebo SemiBold"/>
              <a:sym typeface="Heebo SemiBold"/>
            </a:endParaRPr>
          </a:p>
        </p:txBody>
      </p:sp>
      <p:sp>
        <p:nvSpPr>
          <p:cNvPr id="650" name="Google Shape;650;p56"/>
          <p:cNvSpPr txBox="1"/>
          <p:nvPr/>
        </p:nvSpPr>
        <p:spPr>
          <a:xfrm>
            <a:off x="713225" y="2090525"/>
            <a:ext cx="3785100" cy="1506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Enhanced Reputation</a:t>
            </a:r>
            <a:endParaRPr sz="1600">
              <a:solidFill>
                <a:schemeClr val="lt1"/>
              </a:solidFill>
              <a:latin typeface="Mulish"/>
              <a:ea typeface="Mulish"/>
              <a:cs typeface="Mulish"/>
              <a:sym typeface="Mulish"/>
            </a:endParaRPr>
          </a:p>
          <a:p>
            <a:pPr indent="-342900" lvl="0" marL="457200" rtl="0" algn="l">
              <a:spcBef>
                <a:spcPts val="0"/>
              </a:spcBef>
              <a:spcAft>
                <a:spcPts val="0"/>
              </a:spcAft>
              <a:buClr>
                <a:schemeClr val="lt1"/>
              </a:buClr>
              <a:buSzPts val="1800"/>
              <a:buFont typeface="Mulish"/>
              <a:buAutoNum type="arabicPeriod"/>
            </a:pPr>
            <a:r>
              <a:rPr lang="en" sz="1600">
                <a:solidFill>
                  <a:srgbClr val="0D0D0D"/>
                </a:solidFill>
                <a:highlight>
                  <a:srgbClr val="FFFFFF"/>
                </a:highlight>
                <a:latin typeface="Mulish"/>
                <a:ea typeface="Mulish"/>
                <a:cs typeface="Mulish"/>
                <a:sym typeface="Mulish"/>
              </a:rPr>
              <a:t>Customer Acquisition and Retention</a:t>
            </a:r>
            <a:endParaRPr sz="1600">
              <a:solidFill>
                <a:srgbClr val="0D0D0D"/>
              </a:solidFill>
              <a:highlight>
                <a:srgbClr val="FFFFFF"/>
              </a:highlight>
              <a:latin typeface="Mulish"/>
              <a:ea typeface="Mulish"/>
              <a:cs typeface="Mulish"/>
              <a:sym typeface="Mulish"/>
            </a:endParaRPr>
          </a:p>
          <a:p>
            <a:pPr indent="-330200" lvl="0" marL="457200" rtl="0" algn="l">
              <a:spcBef>
                <a:spcPts val="0"/>
              </a:spcBef>
              <a:spcAft>
                <a:spcPts val="0"/>
              </a:spcAft>
              <a:buClr>
                <a:srgbClr val="0D0D0D"/>
              </a:buClr>
              <a:buSzPts val="1600"/>
              <a:buFont typeface="Mulish"/>
              <a:buAutoNum type="arabicPeriod"/>
            </a:pPr>
            <a:r>
              <a:rPr lang="en" sz="1600">
                <a:solidFill>
                  <a:srgbClr val="0D0D0D"/>
                </a:solidFill>
                <a:highlight>
                  <a:srgbClr val="FFFFFF"/>
                </a:highlight>
                <a:latin typeface="Mulish"/>
                <a:ea typeface="Mulish"/>
                <a:cs typeface="Mulish"/>
                <a:sym typeface="Mulish"/>
              </a:rPr>
              <a:t>Market Expansion </a:t>
            </a:r>
            <a:endParaRPr sz="1600">
              <a:solidFill>
                <a:srgbClr val="0D0D0D"/>
              </a:solidFill>
              <a:highlight>
                <a:srgbClr val="FFFFFF"/>
              </a:highlight>
              <a:latin typeface="Mulish"/>
              <a:ea typeface="Mulish"/>
              <a:cs typeface="Mulish"/>
              <a:sym typeface="Mulish"/>
            </a:endParaRPr>
          </a:p>
          <a:p>
            <a:pPr indent="-330200" lvl="0" marL="457200" rtl="0" algn="l">
              <a:spcBef>
                <a:spcPts val="0"/>
              </a:spcBef>
              <a:spcAft>
                <a:spcPts val="0"/>
              </a:spcAft>
              <a:buClr>
                <a:srgbClr val="0D0D0D"/>
              </a:buClr>
              <a:buSzPts val="1600"/>
              <a:buFont typeface="Mulish"/>
              <a:buAutoNum type="arabicPeriod"/>
            </a:pPr>
            <a:r>
              <a:rPr lang="en" sz="1600">
                <a:solidFill>
                  <a:srgbClr val="0D0D0D"/>
                </a:solidFill>
                <a:highlight>
                  <a:srgbClr val="FFFFFF"/>
                </a:highlight>
                <a:latin typeface="Mulish"/>
                <a:ea typeface="Mulish"/>
                <a:cs typeface="Mulish"/>
                <a:sym typeface="Mulish"/>
              </a:rPr>
              <a:t>Innovation &amp; Differentiation</a:t>
            </a:r>
            <a:endParaRPr sz="1600">
              <a:solidFill>
                <a:srgbClr val="0D0D0D"/>
              </a:solidFill>
              <a:highlight>
                <a:srgbClr val="FFFFFF"/>
              </a:highlight>
              <a:latin typeface="Mulish"/>
              <a:ea typeface="Mulish"/>
              <a:cs typeface="Mulish"/>
              <a:sym typeface="Mulish"/>
            </a:endParaRPr>
          </a:p>
        </p:txBody>
      </p:sp>
      <p:sp>
        <p:nvSpPr>
          <p:cNvPr id="651" name="Google Shape;651;p56"/>
          <p:cNvSpPr txBox="1"/>
          <p:nvPr/>
        </p:nvSpPr>
        <p:spPr>
          <a:xfrm>
            <a:off x="4495325" y="2090521"/>
            <a:ext cx="3784800" cy="1874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Financial Inclusion</a:t>
            </a:r>
            <a:endParaRPr sz="1600">
              <a:solidFill>
                <a:schemeClr val="lt1"/>
              </a:solidFill>
              <a:latin typeface="Mulish"/>
              <a:ea typeface="Mulish"/>
              <a:cs typeface="Mulish"/>
              <a:sym typeface="Mulish"/>
            </a:endParaRPr>
          </a:p>
          <a:p>
            <a:pPr indent="-330200" lvl="0" marL="457200" rtl="0" algn="l">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Improves Financial Literacy </a:t>
            </a:r>
            <a:endParaRPr sz="1600">
              <a:solidFill>
                <a:schemeClr val="lt1"/>
              </a:solidFill>
              <a:latin typeface="Mulish"/>
              <a:ea typeface="Mulish"/>
              <a:cs typeface="Mulish"/>
              <a:sym typeface="Mulish"/>
            </a:endParaRPr>
          </a:p>
          <a:p>
            <a:pPr indent="-330200" lvl="0" marL="457200" rtl="0" algn="l">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Entrepreneurship Support</a:t>
            </a:r>
            <a:endParaRPr sz="1600">
              <a:solidFill>
                <a:schemeClr val="lt1"/>
              </a:solidFill>
              <a:latin typeface="Mulish"/>
              <a:ea typeface="Mulish"/>
              <a:cs typeface="Mulish"/>
              <a:sym typeface="Mulish"/>
            </a:endParaRPr>
          </a:p>
          <a:p>
            <a:pPr indent="-330200" lvl="0" marL="457200" rtl="0" algn="l">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Digital Inclusion</a:t>
            </a:r>
            <a:endParaRPr sz="1600">
              <a:solidFill>
                <a:schemeClr val="lt1"/>
              </a:solidFill>
              <a:latin typeface="Mulish"/>
              <a:ea typeface="Mulish"/>
              <a:cs typeface="Mulish"/>
              <a:sym typeface="Mulish"/>
            </a:endParaRPr>
          </a:p>
        </p:txBody>
      </p:sp>
      <p:sp>
        <p:nvSpPr>
          <p:cNvPr id="652" name="Google Shape;652;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7"/>
          <p:cNvSpPr txBox="1"/>
          <p:nvPr>
            <p:ph idx="1" type="subTitle"/>
          </p:nvPr>
        </p:nvSpPr>
        <p:spPr>
          <a:xfrm>
            <a:off x="692925" y="1382325"/>
            <a:ext cx="5881800" cy="21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“Someone’s sitting in the shade today because someone planted a tree a long time ago.”</a:t>
            </a:r>
            <a:endParaRPr sz="3200"/>
          </a:p>
        </p:txBody>
      </p:sp>
      <p:sp>
        <p:nvSpPr>
          <p:cNvPr id="658" name="Google Shape;658;p57"/>
          <p:cNvSpPr txBox="1"/>
          <p:nvPr>
            <p:ph type="title"/>
          </p:nvPr>
        </p:nvSpPr>
        <p:spPr>
          <a:xfrm>
            <a:off x="692936" y="3664538"/>
            <a:ext cx="4360200" cy="5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—Warren Buffett</a:t>
            </a:r>
            <a:endParaRPr sz="1900"/>
          </a:p>
        </p:txBody>
      </p:sp>
      <p:grpSp>
        <p:nvGrpSpPr>
          <p:cNvPr id="659" name="Google Shape;659;p57"/>
          <p:cNvGrpSpPr/>
          <p:nvPr/>
        </p:nvGrpSpPr>
        <p:grpSpPr>
          <a:xfrm>
            <a:off x="4465275" y="-142725"/>
            <a:ext cx="4733925" cy="5352900"/>
            <a:chOff x="4465275" y="-142725"/>
            <a:chExt cx="4733925" cy="5352900"/>
          </a:xfrm>
        </p:grpSpPr>
        <p:sp>
          <p:nvSpPr>
            <p:cNvPr id="660" name="Google Shape;660;p57"/>
            <p:cNvSpPr/>
            <p:nvPr/>
          </p:nvSpPr>
          <p:spPr>
            <a:xfrm rot="10800000">
              <a:off x="4465275" y="-142725"/>
              <a:ext cx="4707300" cy="45879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7"/>
            <p:cNvSpPr/>
            <p:nvPr/>
          </p:nvSpPr>
          <p:spPr>
            <a:xfrm flipH="1">
              <a:off x="5986029" y="2177234"/>
              <a:ext cx="3193500" cy="3010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2" name="Google Shape;662;p57"/>
            <p:cNvCxnSpPr/>
            <p:nvPr/>
          </p:nvCxnSpPr>
          <p:spPr>
            <a:xfrm flipH="1">
              <a:off x="5506200" y="1671975"/>
              <a:ext cx="3693000" cy="3538200"/>
            </a:xfrm>
            <a:prstGeom prst="straightConnector1">
              <a:avLst/>
            </a:prstGeom>
            <a:noFill/>
            <a:ln cap="flat" cmpd="sng" w="28575">
              <a:solidFill>
                <a:schemeClr val="dk2"/>
              </a:solidFill>
              <a:prstDash val="solid"/>
              <a:round/>
              <a:headEnd len="med" w="med" type="none"/>
              <a:tailEnd len="med" w="med" type="none"/>
            </a:ln>
          </p:spPr>
        </p:cxnSp>
      </p:grpSp>
      <p:cxnSp>
        <p:nvCxnSpPr>
          <p:cNvPr id="663" name="Google Shape;663;p57"/>
          <p:cNvCxnSpPr/>
          <p:nvPr/>
        </p:nvCxnSpPr>
        <p:spPr>
          <a:xfrm>
            <a:off x="750745" y="3614054"/>
            <a:ext cx="673200" cy="0"/>
          </a:xfrm>
          <a:prstGeom prst="straightConnector1">
            <a:avLst/>
          </a:prstGeom>
          <a:noFill/>
          <a:ln cap="flat" cmpd="sng" w="28575">
            <a:solidFill>
              <a:schemeClr val="dk2"/>
            </a:solidFill>
            <a:prstDash val="solid"/>
            <a:round/>
            <a:headEnd len="med" w="med" type="none"/>
            <a:tailEnd len="med" w="med" type="none"/>
          </a:ln>
        </p:spPr>
      </p:cxnSp>
      <p:sp>
        <p:nvSpPr>
          <p:cNvPr id="664" name="Google Shape;664;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8"/>
          <p:cNvSpPr txBox="1"/>
          <p:nvPr>
            <p:ph type="title"/>
          </p:nvPr>
        </p:nvSpPr>
        <p:spPr>
          <a:xfrm>
            <a:off x="453850" y="1672200"/>
            <a:ext cx="5076600" cy="111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670" name="Google Shape;670;p58"/>
          <p:cNvSpPr txBox="1"/>
          <p:nvPr/>
        </p:nvSpPr>
        <p:spPr>
          <a:xfrm>
            <a:off x="747700" y="4278250"/>
            <a:ext cx="38244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Mulish Medium"/>
                <a:ea typeface="Mulish Medium"/>
                <a:cs typeface="Mulish Medium"/>
                <a:sym typeface="Mulish Medium"/>
              </a:rPr>
              <a:t>Please keep this slide for attribution</a:t>
            </a:r>
            <a:endParaRPr sz="1100">
              <a:solidFill>
                <a:schemeClr val="lt1"/>
              </a:solidFill>
              <a:latin typeface="Mulish Medium"/>
              <a:ea typeface="Mulish Medium"/>
              <a:cs typeface="Mulish Medium"/>
              <a:sym typeface="Mulish Medium"/>
            </a:endParaRPr>
          </a:p>
        </p:txBody>
      </p:sp>
      <p:cxnSp>
        <p:nvCxnSpPr>
          <p:cNvPr id="671" name="Google Shape;671;p58"/>
          <p:cNvCxnSpPr/>
          <p:nvPr/>
        </p:nvCxnSpPr>
        <p:spPr>
          <a:xfrm>
            <a:off x="750745" y="3317700"/>
            <a:ext cx="673200" cy="0"/>
          </a:xfrm>
          <a:prstGeom prst="straightConnector1">
            <a:avLst/>
          </a:prstGeom>
          <a:noFill/>
          <a:ln cap="flat" cmpd="sng" w="28575">
            <a:solidFill>
              <a:schemeClr val="dk2"/>
            </a:solidFill>
            <a:prstDash val="solid"/>
            <a:round/>
            <a:headEnd len="med" w="med" type="none"/>
            <a:tailEnd len="med" w="med" type="none"/>
          </a:ln>
        </p:spPr>
      </p:cxnSp>
      <p:sp>
        <p:nvSpPr>
          <p:cNvPr id="672" name="Google Shape;67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3" name="Google Shape;673;p58"/>
          <p:cNvSpPr/>
          <p:nvPr/>
        </p:nvSpPr>
        <p:spPr>
          <a:xfrm>
            <a:off x="453850" y="3529850"/>
            <a:ext cx="3824400" cy="1008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ulish"/>
              <a:ea typeface="Mulish"/>
              <a:cs typeface="Mulish"/>
              <a:sym typeface="Mulish"/>
            </a:endParaRPr>
          </a:p>
        </p:txBody>
      </p:sp>
      <p:grpSp>
        <p:nvGrpSpPr>
          <p:cNvPr id="674" name="Google Shape;674;p58"/>
          <p:cNvGrpSpPr/>
          <p:nvPr/>
        </p:nvGrpSpPr>
        <p:grpSpPr>
          <a:xfrm>
            <a:off x="3696119" y="-142876"/>
            <a:ext cx="5450400" cy="5353076"/>
            <a:chOff x="3696119" y="-142876"/>
            <a:chExt cx="5450400" cy="5353076"/>
          </a:xfrm>
        </p:grpSpPr>
        <p:sp>
          <p:nvSpPr>
            <p:cNvPr id="675" name="Google Shape;675;p58"/>
            <p:cNvSpPr/>
            <p:nvPr/>
          </p:nvSpPr>
          <p:spPr>
            <a:xfrm flipH="1">
              <a:off x="3696119" y="-142876"/>
              <a:ext cx="5450400" cy="53247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8"/>
            <p:cNvSpPr/>
            <p:nvPr/>
          </p:nvSpPr>
          <p:spPr>
            <a:xfrm rot="10800000">
              <a:off x="4823819" y="-142876"/>
              <a:ext cx="4322700" cy="3891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7" name="Google Shape;677;p58"/>
            <p:cNvCxnSpPr/>
            <p:nvPr/>
          </p:nvCxnSpPr>
          <p:spPr>
            <a:xfrm flipH="1">
              <a:off x="4276675" y="512200"/>
              <a:ext cx="4867200" cy="4698000"/>
            </a:xfrm>
            <a:prstGeom prst="straightConnector1">
              <a:avLst/>
            </a:prstGeom>
            <a:noFill/>
            <a:ln cap="flat" cmpd="sng" w="28575">
              <a:solidFill>
                <a:schemeClr val="dk2"/>
              </a:solidFill>
              <a:prstDash val="solid"/>
              <a:round/>
              <a:headEnd len="med" w="med" type="none"/>
              <a:tailEnd len="med" w="med" type="none"/>
            </a:ln>
          </p:spPr>
        </p:cxnSp>
      </p:grpSp>
      <p:pic>
        <p:nvPicPr>
          <p:cNvPr id="678" name="Google Shape;678;p58"/>
          <p:cNvPicPr preferRelativeResize="0"/>
          <p:nvPr/>
        </p:nvPicPr>
        <p:blipFill>
          <a:blip r:embed="rId3">
            <a:alphaModFix/>
          </a:blip>
          <a:stretch>
            <a:fillRect/>
          </a:stretch>
        </p:blipFill>
        <p:spPr>
          <a:xfrm>
            <a:off x="604225" y="3663924"/>
            <a:ext cx="3824399" cy="6890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59"/>
          <p:cNvSpPr txBox="1"/>
          <p:nvPr>
            <p:ph type="title"/>
          </p:nvPr>
        </p:nvSpPr>
        <p:spPr>
          <a:xfrm>
            <a:off x="720000" y="205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References</a:t>
            </a:r>
            <a:endParaRPr sz="2200"/>
          </a:p>
        </p:txBody>
      </p:sp>
      <p:sp>
        <p:nvSpPr>
          <p:cNvPr id="684" name="Google Shape;684;p59"/>
          <p:cNvSpPr txBox="1"/>
          <p:nvPr>
            <p:ph idx="2" type="subTitle"/>
          </p:nvPr>
        </p:nvSpPr>
        <p:spPr>
          <a:xfrm>
            <a:off x="112725" y="469475"/>
            <a:ext cx="8750100" cy="4602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700">
                <a:solidFill>
                  <a:srgbClr val="444444"/>
                </a:solidFill>
                <a:highlight>
                  <a:schemeClr val="dk1"/>
                </a:highlight>
              </a:rPr>
              <a:t>American Psychological Association. (2015, February 4). </a:t>
            </a:r>
            <a:r>
              <a:rPr i="1" lang="en" sz="700">
                <a:solidFill>
                  <a:srgbClr val="444444"/>
                </a:solidFill>
              </a:rPr>
              <a:t>APA survey shows money stress weighing on Americans’ health nationwide</a:t>
            </a:r>
            <a:r>
              <a:rPr lang="en" sz="700">
                <a:solidFill>
                  <a:srgbClr val="444444"/>
                </a:solidFill>
                <a:highlight>
                  <a:schemeClr val="dk1"/>
                </a:highlight>
              </a:rPr>
              <a:t> [Press release]. </a:t>
            </a:r>
            <a:endParaRPr sz="700">
              <a:solidFill>
                <a:srgbClr val="444444"/>
              </a:solidFill>
              <a:highlight>
                <a:schemeClr val="dk1"/>
              </a:highlight>
            </a:endParaRPr>
          </a:p>
          <a:p>
            <a:pPr indent="457200" lvl="0" marL="0" rtl="0" algn="l">
              <a:lnSpc>
                <a:spcPct val="115000"/>
              </a:lnSpc>
              <a:spcBef>
                <a:spcPts val="1200"/>
              </a:spcBef>
              <a:spcAft>
                <a:spcPts val="0"/>
              </a:spcAft>
              <a:buNone/>
            </a:pPr>
            <a:r>
              <a:rPr lang="en" sz="700" u="sng">
                <a:solidFill>
                  <a:schemeClr val="hlink"/>
                </a:solidFill>
                <a:highlight>
                  <a:schemeClr val="dk1"/>
                </a:highlight>
                <a:hlinkClick r:id="rId3"/>
              </a:rPr>
              <a:t>https://www.apa.org/news/press/releases/2015/02/money-stress</a:t>
            </a:r>
            <a:r>
              <a:rPr lang="en" sz="700">
                <a:solidFill>
                  <a:srgbClr val="444444"/>
                </a:solidFill>
                <a:highlight>
                  <a:schemeClr val="dk1"/>
                </a:highlight>
              </a:rPr>
              <a:t> </a:t>
            </a:r>
            <a:endParaRPr sz="700"/>
          </a:p>
          <a:p>
            <a:pPr indent="0" lvl="0" marL="0" rtl="0" algn="l">
              <a:spcBef>
                <a:spcPts val="1200"/>
              </a:spcBef>
              <a:spcAft>
                <a:spcPts val="0"/>
              </a:spcAft>
              <a:buNone/>
            </a:pPr>
            <a:r>
              <a:rPr lang="en" sz="700"/>
              <a:t>Beyer, D. (2022). </a:t>
            </a:r>
            <a:r>
              <a:rPr i="1" lang="en" sz="700"/>
              <a:t>People of Color and Low-Income Communities Are Disproportionately Harmed by Banking and Financial Exclusion</a:t>
            </a:r>
            <a:r>
              <a:rPr lang="en" sz="700"/>
              <a:t>. Joint</a:t>
            </a:r>
            <a:endParaRPr sz="700"/>
          </a:p>
          <a:p>
            <a:pPr indent="0" lvl="0" marL="457200" rtl="0" algn="l">
              <a:spcBef>
                <a:spcPts val="800"/>
              </a:spcBef>
              <a:spcAft>
                <a:spcPts val="0"/>
              </a:spcAft>
              <a:buNone/>
            </a:pPr>
            <a:r>
              <a:rPr lang="en" sz="700"/>
              <a:t>Economic Committee Democrats. </a:t>
            </a:r>
            <a:r>
              <a:rPr lang="en" sz="700" u="sng">
                <a:solidFill>
                  <a:schemeClr val="hlink"/>
                </a:solidFill>
                <a:hlinkClick r:id="rId4"/>
              </a:rPr>
              <a:t>https://www.jec.senate.gov/public/index.cfm/democrats/2022/8/people-of-color-and-low-income-communities-are-disproportionately-harmed-by-banking-and-financial-exclusion</a:t>
            </a:r>
            <a:r>
              <a:rPr lang="en" sz="700"/>
              <a:t> </a:t>
            </a:r>
            <a:endParaRPr sz="700"/>
          </a:p>
          <a:p>
            <a:pPr indent="0" lvl="0" marL="0" rtl="0" algn="l">
              <a:lnSpc>
                <a:spcPct val="115000"/>
              </a:lnSpc>
              <a:spcBef>
                <a:spcPts val="1200"/>
              </a:spcBef>
              <a:spcAft>
                <a:spcPts val="0"/>
              </a:spcAft>
              <a:buNone/>
            </a:pPr>
            <a:r>
              <a:rPr lang="en" sz="700"/>
              <a:t>Dr. Joanne, L. (2021, May 10). Op-ed: Make financial literacy in underserved communities a national priority. CNBC.</a:t>
            </a:r>
            <a:endParaRPr sz="700"/>
          </a:p>
          <a:p>
            <a:pPr indent="0" lvl="0" marL="457200" rtl="0" algn="l">
              <a:lnSpc>
                <a:spcPct val="115000"/>
              </a:lnSpc>
              <a:spcBef>
                <a:spcPts val="1200"/>
              </a:spcBef>
              <a:spcAft>
                <a:spcPts val="0"/>
              </a:spcAft>
              <a:buNone/>
            </a:pPr>
            <a:r>
              <a:rPr lang="en" sz="700"/>
              <a:t>https://www.cnbc.com/2021/05/02/op-ed-why-financial-literacy-needs-to-be-a-national-priority.html</a:t>
            </a:r>
            <a:r>
              <a:rPr lang="en" sz="700">
                <a:solidFill>
                  <a:srgbClr val="000000"/>
                </a:solidFill>
                <a:latin typeface="Arial"/>
                <a:ea typeface="Arial"/>
                <a:cs typeface="Arial"/>
                <a:sym typeface="Arial"/>
              </a:rPr>
              <a:t> </a:t>
            </a:r>
            <a:endParaRPr sz="700"/>
          </a:p>
          <a:p>
            <a:pPr indent="0" lvl="0" marL="0" rtl="0" algn="l">
              <a:lnSpc>
                <a:spcPct val="115000"/>
              </a:lnSpc>
              <a:spcBef>
                <a:spcPts val="1200"/>
              </a:spcBef>
              <a:spcAft>
                <a:spcPts val="0"/>
              </a:spcAft>
              <a:buNone/>
            </a:pPr>
            <a:r>
              <a:rPr lang="en" sz="700"/>
              <a:t>FDIC National Survey of Unbanked and Underbanked Households. (2021). https://www.fdic.gov/analysis/household-survey/2021appendix.pdf </a:t>
            </a:r>
            <a:endParaRPr sz="700"/>
          </a:p>
          <a:p>
            <a:pPr indent="0" lvl="0" marL="0" rtl="0" algn="l">
              <a:lnSpc>
                <a:spcPct val="100000"/>
              </a:lnSpc>
              <a:spcBef>
                <a:spcPts val="1200"/>
              </a:spcBef>
              <a:spcAft>
                <a:spcPts val="0"/>
              </a:spcAft>
              <a:buNone/>
            </a:pPr>
            <a:r>
              <a:rPr lang="en" sz="700"/>
              <a:t>Huynh, N. L., (2020). </a:t>
            </a:r>
            <a:r>
              <a:rPr i="1" lang="en" sz="700"/>
              <a:t>Employment Barriers Within Low - and Moderate - Income Communities</a:t>
            </a:r>
            <a:r>
              <a:rPr lang="en" sz="700"/>
              <a:t>. U.S Bureau of Labor Statistics. </a:t>
            </a:r>
            <a:endParaRPr sz="700"/>
          </a:p>
          <a:p>
            <a:pPr indent="0" lvl="0" marL="457200" rtl="0" algn="l">
              <a:lnSpc>
                <a:spcPct val="100000"/>
              </a:lnSpc>
              <a:spcBef>
                <a:spcPts val="800"/>
              </a:spcBef>
              <a:spcAft>
                <a:spcPts val="0"/>
              </a:spcAft>
              <a:buNone/>
            </a:pPr>
            <a:r>
              <a:rPr lang="en" sz="700" u="sng">
                <a:solidFill>
                  <a:schemeClr val="hlink"/>
                </a:solidFill>
                <a:hlinkClick r:id="rId5"/>
              </a:rPr>
              <a:t>https://www.bls.gov/opub/mlr/2020/beyond-bls/employment-barriers-within-low-and-moderate-income-communities.htm#:~:text=LMI%20tracts%20are%2034%20percent,for%20non%2DLMI%20communities</a:t>
            </a:r>
            <a:r>
              <a:rPr lang="en" sz="700"/>
              <a:t> </a:t>
            </a:r>
            <a:endParaRPr sz="700"/>
          </a:p>
          <a:p>
            <a:pPr indent="0" lvl="0" marL="0" rtl="0" algn="l">
              <a:lnSpc>
                <a:spcPct val="100000"/>
              </a:lnSpc>
              <a:spcBef>
                <a:spcPts val="800"/>
              </a:spcBef>
              <a:spcAft>
                <a:spcPts val="0"/>
              </a:spcAft>
              <a:buNone/>
            </a:pPr>
            <a:r>
              <a:rPr lang="en" sz="700"/>
              <a:t>Kilham, A. (2022). </a:t>
            </a:r>
            <a:r>
              <a:rPr i="1" lang="en" sz="700"/>
              <a:t>Pawnshop Loan: What is it &amp; How Does it Work? </a:t>
            </a:r>
            <a:r>
              <a:rPr lang="en" sz="700"/>
              <a:t>SoFI Learn. </a:t>
            </a:r>
            <a:r>
              <a:rPr lang="en" sz="700" u="sng">
                <a:solidFill>
                  <a:schemeClr val="hlink"/>
                </a:solidFill>
                <a:hlinkClick r:id="rId6"/>
              </a:rPr>
              <a:t>https://www.sofi.com/learn/content/pawnshop-loan/</a:t>
            </a:r>
            <a:r>
              <a:rPr lang="en" sz="700"/>
              <a:t> </a:t>
            </a:r>
            <a:endParaRPr sz="700"/>
          </a:p>
          <a:p>
            <a:pPr indent="0" lvl="0" marL="0" rtl="0" algn="l">
              <a:lnSpc>
                <a:spcPct val="115000"/>
              </a:lnSpc>
              <a:spcBef>
                <a:spcPts val="1200"/>
              </a:spcBef>
              <a:spcAft>
                <a:spcPts val="0"/>
              </a:spcAft>
              <a:buNone/>
            </a:pPr>
            <a:r>
              <a:rPr lang="en" sz="700"/>
              <a:t>Mcmillan, D., &amp; Bryant, J. H. (2022, June 10). Financial Literacy Education could help many Americans. Time. </a:t>
            </a:r>
            <a:r>
              <a:rPr lang="en" sz="700" u="sng">
                <a:solidFill>
                  <a:schemeClr val="hlink"/>
                </a:solidFill>
                <a:hlinkClick r:id="rId7"/>
              </a:rPr>
              <a:t>https://time.com/6186290/americans-financial-literacy/</a:t>
            </a:r>
            <a:r>
              <a:rPr lang="en" sz="700"/>
              <a:t>  </a:t>
            </a:r>
            <a:endParaRPr sz="700"/>
          </a:p>
          <a:p>
            <a:pPr indent="0" lvl="0" marL="0" rtl="0" algn="l">
              <a:lnSpc>
                <a:spcPct val="115000"/>
              </a:lnSpc>
              <a:spcBef>
                <a:spcPts val="1200"/>
              </a:spcBef>
              <a:spcAft>
                <a:spcPts val="0"/>
              </a:spcAft>
              <a:buNone/>
            </a:pPr>
            <a:r>
              <a:rPr lang="en" sz="700"/>
              <a:t>Musa, A. (2024, February 11). Are we underestimating the impact of Financial Literacy and GDP?. LinkedIn.</a:t>
            </a:r>
            <a:endParaRPr sz="700"/>
          </a:p>
          <a:p>
            <a:pPr indent="0" lvl="0" marL="457200" rtl="0" algn="l">
              <a:lnSpc>
                <a:spcPct val="115000"/>
              </a:lnSpc>
              <a:spcBef>
                <a:spcPts val="1200"/>
              </a:spcBef>
              <a:spcAft>
                <a:spcPts val="0"/>
              </a:spcAft>
              <a:buNone/>
            </a:pPr>
            <a:r>
              <a:rPr lang="en" sz="700"/>
              <a:t> </a:t>
            </a:r>
            <a:r>
              <a:rPr lang="en" sz="700" u="sng">
                <a:solidFill>
                  <a:schemeClr val="hlink"/>
                </a:solidFill>
                <a:hlinkClick r:id="rId8"/>
              </a:rPr>
              <a:t>https://www.linkedin.com/pulse/we-underestimating-impact-financial-literacy-gdp-ambareen-musa-tb6vf/</a:t>
            </a:r>
            <a:r>
              <a:rPr lang="en" sz="700"/>
              <a:t>  </a:t>
            </a:r>
            <a:endParaRPr sz="700"/>
          </a:p>
          <a:p>
            <a:pPr indent="0" lvl="0" marL="0" rtl="0" algn="l">
              <a:spcBef>
                <a:spcPts val="1200"/>
              </a:spcBef>
              <a:spcAft>
                <a:spcPts val="0"/>
              </a:spcAft>
              <a:buNone/>
            </a:pPr>
            <a:r>
              <a:rPr lang="en" sz="700"/>
              <a:t>M&amp;T Bank. (2021). </a:t>
            </a:r>
            <a:r>
              <a:rPr i="1" lang="en" sz="700"/>
              <a:t>M&amp;T Bank Outlines $43 Billion Community Growth Plan To Support Underserved, Communities of Color and Small</a:t>
            </a:r>
            <a:endParaRPr i="1" sz="700"/>
          </a:p>
          <a:p>
            <a:pPr indent="0" lvl="0" marL="457200" rtl="0" algn="l">
              <a:spcBef>
                <a:spcPts val="800"/>
              </a:spcBef>
              <a:spcAft>
                <a:spcPts val="0"/>
              </a:spcAft>
              <a:buNone/>
            </a:pPr>
            <a:r>
              <a:rPr i="1" lang="en" sz="700"/>
              <a:t> Businesses</a:t>
            </a:r>
            <a:r>
              <a:rPr lang="en" sz="700"/>
              <a:t>. M&amp;T Bank. </a:t>
            </a:r>
            <a:r>
              <a:rPr lang="en" sz="700" u="sng">
                <a:solidFill>
                  <a:schemeClr val="hlink"/>
                </a:solidFill>
                <a:hlinkClick r:id="rId9"/>
              </a:rPr>
              <a:t>https://ir.mtb.com/news-releases/news-release-details/mt-bank-outlines-43-billion-community-growth-plan-support</a:t>
            </a:r>
            <a:r>
              <a:rPr lang="en" sz="700"/>
              <a:t> </a:t>
            </a:r>
            <a:endParaRPr sz="700"/>
          </a:p>
          <a:p>
            <a:pPr indent="0" lvl="0" marL="0" rtl="0" algn="l">
              <a:lnSpc>
                <a:spcPct val="115000"/>
              </a:lnSpc>
              <a:spcBef>
                <a:spcPts val="1200"/>
              </a:spcBef>
              <a:spcAft>
                <a:spcPts val="0"/>
              </a:spcAft>
              <a:buNone/>
            </a:pPr>
            <a:r>
              <a:rPr lang="en" sz="700"/>
              <a:t>O’Brien, S. (2023, January 19). Lack of financial literacy cost 15% of adults at least $10,000 in 2022. here’s how the rest fareed. CNBC. </a:t>
            </a:r>
            <a:endParaRPr sz="700"/>
          </a:p>
          <a:p>
            <a:pPr indent="0" lvl="0" marL="457200" rtl="0" algn="l">
              <a:lnSpc>
                <a:spcPct val="115000"/>
              </a:lnSpc>
              <a:spcBef>
                <a:spcPts val="1200"/>
              </a:spcBef>
              <a:spcAft>
                <a:spcPts val="0"/>
              </a:spcAft>
              <a:buNone/>
            </a:pPr>
            <a:r>
              <a:rPr lang="en" sz="700" u="sng">
                <a:solidFill>
                  <a:schemeClr val="hlink"/>
                </a:solidFill>
                <a:hlinkClick r:id="rId10"/>
              </a:rPr>
              <a:t>https://www.cnbc.com/2023/01/19/heres-how-much-people-say-lack-of-financial-literacy-cost-in-2022.html</a:t>
            </a:r>
            <a:endParaRPr sz="700"/>
          </a:p>
          <a:p>
            <a:pPr indent="0" lvl="0" marL="457200" rtl="0" algn="l">
              <a:lnSpc>
                <a:spcPct val="115000"/>
              </a:lnSpc>
              <a:spcBef>
                <a:spcPts val="1200"/>
              </a:spcBef>
              <a:spcAft>
                <a:spcPts val="0"/>
              </a:spcAft>
              <a:buNone/>
            </a:pPr>
            <a:r>
              <a:rPr lang="en" sz="800"/>
              <a:t> </a:t>
            </a:r>
            <a:endParaRPr sz="1200">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t/>
            </a:r>
            <a:endParaRPr sz="900"/>
          </a:p>
          <a:p>
            <a:pPr indent="0" lvl="0" marL="0" rtl="0" algn="l">
              <a:lnSpc>
                <a:spcPct val="115000"/>
              </a:lnSpc>
              <a:spcBef>
                <a:spcPts val="1200"/>
              </a:spcBef>
              <a:spcAft>
                <a:spcPts val="0"/>
              </a:spcAft>
              <a:buNone/>
            </a:pPr>
            <a:r>
              <a:t/>
            </a:r>
            <a:endParaRPr sz="900"/>
          </a:p>
          <a:p>
            <a:pPr indent="0" lvl="0" marL="0" rtl="0" algn="l">
              <a:lnSpc>
                <a:spcPct val="115000"/>
              </a:lnSpc>
              <a:spcBef>
                <a:spcPts val="1200"/>
              </a:spcBef>
              <a:spcAft>
                <a:spcPts val="0"/>
              </a:spcAft>
              <a:buNone/>
            </a:pPr>
            <a:r>
              <a:t/>
            </a:r>
            <a:endParaRPr sz="900"/>
          </a:p>
          <a:p>
            <a:pPr indent="0" lvl="0" marL="457200" rtl="0" algn="l">
              <a:lnSpc>
                <a:spcPct val="100000"/>
              </a:lnSpc>
              <a:spcBef>
                <a:spcPts val="1200"/>
              </a:spcBef>
              <a:spcAft>
                <a:spcPts val="0"/>
              </a:spcAft>
              <a:buNone/>
            </a:pPr>
            <a:r>
              <a:t/>
            </a:r>
            <a:endParaRPr sz="900"/>
          </a:p>
        </p:txBody>
      </p:sp>
      <p:grpSp>
        <p:nvGrpSpPr>
          <p:cNvPr id="685" name="Google Shape;685;p59"/>
          <p:cNvGrpSpPr/>
          <p:nvPr/>
        </p:nvGrpSpPr>
        <p:grpSpPr>
          <a:xfrm flipH="1" rot="-5400000">
            <a:off x="6619286" y="2665331"/>
            <a:ext cx="2629797" cy="2438282"/>
            <a:chOff x="4276575" y="600075"/>
            <a:chExt cx="4972200" cy="4610100"/>
          </a:xfrm>
        </p:grpSpPr>
        <p:cxnSp>
          <p:nvCxnSpPr>
            <p:cNvPr id="686" name="Google Shape;686;p59"/>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687" name="Google Shape;687;p59"/>
            <p:cNvSpPr/>
            <p:nvPr/>
          </p:nvSpPr>
          <p:spPr>
            <a:xfrm flipH="1">
              <a:off x="4823819" y="1290676"/>
              <a:ext cx="4322700" cy="3891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8" name="Google Shape;688;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60"/>
          <p:cNvSpPr txBox="1"/>
          <p:nvPr>
            <p:ph type="title"/>
          </p:nvPr>
        </p:nvSpPr>
        <p:spPr>
          <a:xfrm>
            <a:off x="696600" y="1555975"/>
            <a:ext cx="4461300" cy="145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APPENDIX</a:t>
            </a:r>
            <a:endParaRPr/>
          </a:p>
        </p:txBody>
      </p:sp>
      <p:grpSp>
        <p:nvGrpSpPr>
          <p:cNvPr id="694" name="Google Shape;694;p60"/>
          <p:cNvGrpSpPr/>
          <p:nvPr/>
        </p:nvGrpSpPr>
        <p:grpSpPr>
          <a:xfrm>
            <a:off x="2661975" y="-142875"/>
            <a:ext cx="6491550" cy="5353050"/>
            <a:chOff x="2661975" y="-142875"/>
            <a:chExt cx="6491550" cy="5353050"/>
          </a:xfrm>
        </p:grpSpPr>
        <p:grpSp>
          <p:nvGrpSpPr>
            <p:cNvPr id="695" name="Google Shape;695;p60"/>
            <p:cNvGrpSpPr/>
            <p:nvPr/>
          </p:nvGrpSpPr>
          <p:grpSpPr>
            <a:xfrm flipH="1">
              <a:off x="2661975" y="-114377"/>
              <a:ext cx="6491550" cy="5324552"/>
              <a:chOff x="1600725" y="-6725"/>
              <a:chExt cx="6491550" cy="5143501"/>
            </a:xfrm>
          </p:grpSpPr>
          <p:sp>
            <p:nvSpPr>
              <p:cNvPr id="696" name="Google Shape;696;p60"/>
              <p:cNvSpPr/>
              <p:nvPr/>
            </p:nvSpPr>
            <p:spPr>
              <a:xfrm>
                <a:off x="2641875" y="-6725"/>
                <a:ext cx="5450400" cy="51435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0"/>
              <p:cNvSpPr/>
              <p:nvPr/>
            </p:nvSpPr>
            <p:spPr>
              <a:xfrm>
                <a:off x="1600725" y="-6724"/>
                <a:ext cx="10947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8" name="Google Shape;698;p60"/>
            <p:cNvSpPr/>
            <p:nvPr/>
          </p:nvSpPr>
          <p:spPr>
            <a:xfrm rot="10800000">
              <a:off x="4823819" y="-114377"/>
              <a:ext cx="4322700" cy="3891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9" name="Google Shape;699;p60"/>
            <p:cNvCxnSpPr/>
            <p:nvPr/>
          </p:nvCxnSpPr>
          <p:spPr>
            <a:xfrm rot="10800000">
              <a:off x="4276450" y="-142875"/>
              <a:ext cx="4862700" cy="4426500"/>
            </a:xfrm>
            <a:prstGeom prst="straightConnector1">
              <a:avLst/>
            </a:prstGeom>
            <a:noFill/>
            <a:ln cap="flat" cmpd="sng" w="28575">
              <a:solidFill>
                <a:schemeClr val="dk2"/>
              </a:solidFill>
              <a:prstDash val="solid"/>
              <a:round/>
              <a:headEnd len="med" w="med" type="none"/>
              <a:tailEnd len="med" w="med" type="none"/>
            </a:ln>
          </p:spPr>
        </p:cxnSp>
      </p:grpSp>
      <p:cxnSp>
        <p:nvCxnSpPr>
          <p:cNvPr id="700" name="Google Shape;700;p60"/>
          <p:cNvCxnSpPr/>
          <p:nvPr/>
        </p:nvCxnSpPr>
        <p:spPr>
          <a:xfrm>
            <a:off x="750745" y="3241500"/>
            <a:ext cx="673200" cy="0"/>
          </a:xfrm>
          <a:prstGeom prst="straightConnector1">
            <a:avLst/>
          </a:prstGeom>
          <a:noFill/>
          <a:ln cap="flat" cmpd="sng" w="28575">
            <a:solidFill>
              <a:schemeClr val="dk2"/>
            </a:solidFill>
            <a:prstDash val="solid"/>
            <a:round/>
            <a:headEnd len="med" w="med" type="none"/>
            <a:tailEnd len="med" w="med" type="none"/>
          </a:ln>
        </p:spPr>
      </p:cxnSp>
      <p:sp>
        <p:nvSpPr>
          <p:cNvPr id="701" name="Google Shape;701;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61"/>
          <p:cNvSpPr/>
          <p:nvPr/>
        </p:nvSpPr>
        <p:spPr>
          <a:xfrm>
            <a:off x="5809175" y="2061375"/>
            <a:ext cx="204600" cy="204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1"/>
          <p:cNvSpPr txBox="1"/>
          <p:nvPr>
            <p:ph type="title"/>
          </p:nvPr>
        </p:nvSpPr>
        <p:spPr>
          <a:xfrm>
            <a:off x="630525" y="126725"/>
            <a:ext cx="7704000" cy="9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Issues of Equity, and the Social Problems that Reinforce them, are Tied to Financial Literacy</a:t>
            </a:r>
            <a:endParaRPr sz="2800"/>
          </a:p>
        </p:txBody>
      </p:sp>
      <p:sp>
        <p:nvSpPr>
          <p:cNvPr id="708" name="Google Shape;708;p61"/>
          <p:cNvSpPr txBox="1"/>
          <p:nvPr/>
        </p:nvSpPr>
        <p:spPr>
          <a:xfrm>
            <a:off x="630525" y="4355975"/>
            <a:ext cx="4712100" cy="6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Mulish"/>
                <a:ea typeface="Mulish"/>
                <a:cs typeface="Mulish"/>
                <a:sym typeface="Mulish"/>
              </a:rPr>
              <a:t>Women almost consistently have higher levels of stress than men when it comes to discussing finances and </a:t>
            </a:r>
            <a:r>
              <a:rPr lang="en" sz="1100">
                <a:solidFill>
                  <a:schemeClr val="lt1"/>
                </a:solidFill>
                <a:latin typeface="Mulish"/>
                <a:ea typeface="Mulish"/>
                <a:cs typeface="Mulish"/>
                <a:sym typeface="Mulish"/>
              </a:rPr>
              <a:t>financial</a:t>
            </a:r>
            <a:r>
              <a:rPr lang="en" sz="1100">
                <a:solidFill>
                  <a:schemeClr val="lt1"/>
                </a:solidFill>
                <a:latin typeface="Mulish"/>
                <a:ea typeface="Mulish"/>
                <a:cs typeface="Mulish"/>
                <a:sym typeface="Mulish"/>
              </a:rPr>
              <a:t> literacy </a:t>
            </a:r>
            <a:r>
              <a:rPr lang="en" sz="900">
                <a:solidFill>
                  <a:schemeClr val="lt1"/>
                </a:solidFill>
                <a:latin typeface="Mulish"/>
                <a:ea typeface="Mulish"/>
                <a:cs typeface="Mulish"/>
                <a:sym typeface="Mulish"/>
              </a:rPr>
              <a:t>(GFLEC, 2021)</a:t>
            </a:r>
            <a:endParaRPr b="1" sz="900" u="sng">
              <a:solidFill>
                <a:schemeClr val="lt1"/>
              </a:solidFill>
              <a:latin typeface="Mulish"/>
              <a:ea typeface="Mulish"/>
              <a:cs typeface="Mulish"/>
              <a:sym typeface="Mulish"/>
            </a:endParaRPr>
          </a:p>
        </p:txBody>
      </p:sp>
      <p:sp>
        <p:nvSpPr>
          <p:cNvPr id="709" name="Google Shape;709;p61"/>
          <p:cNvSpPr txBox="1"/>
          <p:nvPr/>
        </p:nvSpPr>
        <p:spPr>
          <a:xfrm>
            <a:off x="6139575" y="1155525"/>
            <a:ext cx="2715600" cy="187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Heebo SemiBold"/>
                <a:ea typeface="Heebo SemiBold"/>
                <a:cs typeface="Heebo SemiBold"/>
                <a:sym typeface="Heebo SemiBold"/>
              </a:rPr>
              <a:t>A higher degree of financial worries is associated with </a:t>
            </a:r>
            <a:r>
              <a:rPr lang="en" sz="2000" u="sng">
                <a:solidFill>
                  <a:schemeClr val="lt1"/>
                </a:solidFill>
                <a:latin typeface="Heebo SemiBold"/>
                <a:ea typeface="Heebo SemiBold"/>
                <a:cs typeface="Heebo SemiBold"/>
                <a:sym typeface="Heebo SemiBold"/>
              </a:rPr>
              <a:t>higher psychological distress</a:t>
            </a:r>
            <a:r>
              <a:rPr lang="en" sz="1800" u="sng">
                <a:solidFill>
                  <a:schemeClr val="lt1"/>
                </a:solidFill>
                <a:latin typeface="Heebo SemiBold"/>
                <a:ea typeface="Heebo SemiBold"/>
                <a:cs typeface="Heebo SemiBold"/>
                <a:sym typeface="Heebo SemiBold"/>
              </a:rPr>
              <a:t> </a:t>
            </a:r>
            <a:endParaRPr sz="2300" u="sng">
              <a:solidFill>
                <a:srgbClr val="103235"/>
              </a:solidFill>
              <a:latin typeface="Heebo SemiBold"/>
              <a:ea typeface="Heebo SemiBold"/>
              <a:cs typeface="Heebo SemiBold"/>
              <a:sym typeface="Heebo SemiBold"/>
            </a:endParaRPr>
          </a:p>
        </p:txBody>
      </p:sp>
      <p:sp>
        <p:nvSpPr>
          <p:cNvPr id="710" name="Google Shape;710;p61"/>
          <p:cNvSpPr txBox="1"/>
          <p:nvPr/>
        </p:nvSpPr>
        <p:spPr>
          <a:xfrm>
            <a:off x="6139575" y="3108575"/>
            <a:ext cx="2624700" cy="454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Heebo SemiBold"/>
                <a:ea typeface="Heebo SemiBold"/>
                <a:cs typeface="Heebo SemiBold"/>
                <a:sym typeface="Heebo SemiBold"/>
              </a:rPr>
              <a:t>Social Stress Theory</a:t>
            </a:r>
            <a:endParaRPr sz="2100">
              <a:solidFill>
                <a:schemeClr val="lt1"/>
              </a:solidFill>
              <a:latin typeface="Heebo SemiBold"/>
              <a:ea typeface="Heebo SemiBold"/>
              <a:cs typeface="Heebo SemiBold"/>
              <a:sym typeface="Heebo SemiBold"/>
            </a:endParaRPr>
          </a:p>
        </p:txBody>
      </p:sp>
      <p:sp>
        <p:nvSpPr>
          <p:cNvPr id="711" name="Google Shape;711;p61"/>
          <p:cNvSpPr/>
          <p:nvPr/>
        </p:nvSpPr>
        <p:spPr>
          <a:xfrm>
            <a:off x="5809175" y="3209138"/>
            <a:ext cx="204600" cy="20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2" name="Google Shape;712;p61"/>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cxnSp>
        <p:nvCxnSpPr>
          <p:cNvPr id="713" name="Google Shape;713;p61"/>
          <p:cNvCxnSpPr/>
          <p:nvPr/>
        </p:nvCxnSpPr>
        <p:spPr>
          <a:xfrm flipH="1">
            <a:off x="7385327" y="3482273"/>
            <a:ext cx="1864200" cy="1728300"/>
          </a:xfrm>
          <a:prstGeom prst="straightConnector1">
            <a:avLst/>
          </a:prstGeom>
          <a:noFill/>
          <a:ln cap="flat" cmpd="sng" w="28575">
            <a:solidFill>
              <a:schemeClr val="dk2"/>
            </a:solidFill>
            <a:prstDash val="solid"/>
            <a:round/>
            <a:headEnd len="med" w="med" type="none"/>
            <a:tailEnd len="med" w="med" type="none"/>
          </a:ln>
        </p:spPr>
      </p:cxnSp>
      <p:sp>
        <p:nvSpPr>
          <p:cNvPr id="714" name="Google Shape;714;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5" name="Google Shape;715;p61"/>
          <p:cNvSpPr txBox="1"/>
          <p:nvPr/>
        </p:nvSpPr>
        <p:spPr>
          <a:xfrm>
            <a:off x="6139575" y="3632400"/>
            <a:ext cx="2862300" cy="454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Heebo SemiBold"/>
                <a:ea typeface="Heebo SemiBold"/>
                <a:cs typeface="Heebo SemiBold"/>
                <a:sym typeface="Heebo SemiBold"/>
              </a:rPr>
              <a:t>Socio-Economic</a:t>
            </a:r>
            <a:endParaRPr sz="2000">
              <a:solidFill>
                <a:schemeClr val="lt1"/>
              </a:solidFill>
              <a:latin typeface="Heebo SemiBold"/>
              <a:ea typeface="Heebo SemiBold"/>
              <a:cs typeface="Heebo SemiBold"/>
              <a:sym typeface="Heebo SemiBold"/>
            </a:endParaRPr>
          </a:p>
        </p:txBody>
      </p:sp>
      <p:sp>
        <p:nvSpPr>
          <p:cNvPr id="716" name="Google Shape;716;p61"/>
          <p:cNvSpPr/>
          <p:nvPr/>
        </p:nvSpPr>
        <p:spPr>
          <a:xfrm>
            <a:off x="5809175" y="3768613"/>
            <a:ext cx="204600" cy="20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 name="Google Shape;717;p61"/>
          <p:cNvCxnSpPr/>
          <p:nvPr/>
        </p:nvCxnSpPr>
        <p:spPr>
          <a:xfrm flipH="1">
            <a:off x="7241277" y="4691473"/>
            <a:ext cx="1864200" cy="1728300"/>
          </a:xfrm>
          <a:prstGeom prst="straightConnector1">
            <a:avLst/>
          </a:prstGeom>
          <a:noFill/>
          <a:ln cap="flat" cmpd="sng" w="28575">
            <a:solidFill>
              <a:schemeClr val="dk2"/>
            </a:solidFill>
            <a:prstDash val="solid"/>
            <a:round/>
            <a:headEnd len="med" w="med" type="none"/>
            <a:tailEnd len="med" w="med" type="none"/>
          </a:ln>
        </p:spPr>
      </p:cxnSp>
      <p:pic>
        <p:nvPicPr>
          <p:cNvPr id="718" name="Google Shape;718;p61" title="Gráfico">
            <a:hlinkClick r:id="rId3"/>
          </p:cNvPr>
          <p:cNvPicPr preferRelativeResize="0"/>
          <p:nvPr/>
        </p:nvPicPr>
        <p:blipFill>
          <a:blip r:embed="rId4">
            <a:alphaModFix/>
          </a:blip>
          <a:stretch>
            <a:fillRect/>
          </a:stretch>
        </p:blipFill>
        <p:spPr>
          <a:xfrm>
            <a:off x="630525" y="1319575"/>
            <a:ext cx="4644634" cy="28723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Investing in the </a:t>
            </a:r>
            <a:r>
              <a:rPr lang="en"/>
              <a:t>future</a:t>
            </a:r>
            <a:endParaRPr/>
          </a:p>
        </p:txBody>
      </p:sp>
      <p:cxnSp>
        <p:nvCxnSpPr>
          <p:cNvPr id="724" name="Google Shape;724;p62"/>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725" name="Google Shape;725;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26" name="Google Shape;726;p62"/>
          <p:cNvPicPr preferRelativeResize="0"/>
          <p:nvPr/>
        </p:nvPicPr>
        <p:blipFill>
          <a:blip r:embed="rId3">
            <a:alphaModFix/>
          </a:blip>
          <a:stretch>
            <a:fillRect/>
          </a:stretch>
        </p:blipFill>
        <p:spPr>
          <a:xfrm>
            <a:off x="384175" y="1389375"/>
            <a:ext cx="8172600" cy="2688900"/>
          </a:xfrm>
          <a:prstGeom prst="snip2DiagRect">
            <a:avLst>
              <a:gd fmla="val 0" name="adj1"/>
              <a:gd fmla="val 16667" name="adj2"/>
            </a:avLst>
          </a:prstGeom>
          <a:noFill/>
          <a:ln>
            <a:noFill/>
          </a:ln>
        </p:spPr>
      </p:pic>
      <p:sp>
        <p:nvSpPr>
          <p:cNvPr id="727" name="Google Shape;727;p62"/>
          <p:cNvSpPr txBox="1"/>
          <p:nvPr/>
        </p:nvSpPr>
        <p:spPr>
          <a:xfrm>
            <a:off x="384175" y="4226650"/>
            <a:ext cx="5531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ulish"/>
                <a:ea typeface="Mulish"/>
                <a:cs typeface="Mulish"/>
                <a:sym typeface="Mulish"/>
              </a:rPr>
              <a:t>“</a:t>
            </a:r>
            <a:r>
              <a:rPr lang="en">
                <a:solidFill>
                  <a:schemeClr val="lt1"/>
                </a:solidFill>
                <a:latin typeface="Mulish"/>
                <a:ea typeface="Mulish"/>
                <a:cs typeface="Mulish"/>
                <a:sym typeface="Mulish"/>
              </a:rPr>
              <a:t>The World Economic Forum reports that in economies with higher financial literacy, the average use of banking services increases by </a:t>
            </a:r>
            <a:r>
              <a:rPr b="1" lang="en">
                <a:solidFill>
                  <a:schemeClr val="lt2"/>
                </a:solidFill>
                <a:latin typeface="Mulish"/>
                <a:ea typeface="Mulish"/>
                <a:cs typeface="Mulish"/>
                <a:sym typeface="Mulish"/>
              </a:rPr>
              <a:t>14%</a:t>
            </a:r>
            <a:r>
              <a:rPr lang="en">
                <a:solidFill>
                  <a:schemeClr val="lt1"/>
                </a:solidFill>
                <a:latin typeface="Mulish"/>
                <a:ea typeface="Mulish"/>
                <a:cs typeface="Mulish"/>
                <a:sym typeface="Mulish"/>
              </a:rPr>
              <a:t>.” (Musa, 2024)</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305" name="Google Shape;305;p36"/>
          <p:cNvSpPr txBox="1"/>
          <p:nvPr>
            <p:ph idx="7" type="title"/>
          </p:nvPr>
        </p:nvSpPr>
        <p:spPr>
          <a:xfrm>
            <a:off x="388500" y="1583618"/>
            <a:ext cx="1098000" cy="8232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D9D9D9"/>
                </a:solidFill>
              </a:rPr>
              <a:t>01</a:t>
            </a:r>
            <a:endParaRPr sz="4600">
              <a:solidFill>
                <a:srgbClr val="D9D9D9"/>
              </a:solidFill>
            </a:endParaRPr>
          </a:p>
        </p:txBody>
      </p:sp>
      <p:sp>
        <p:nvSpPr>
          <p:cNvPr id="306" name="Google Shape;306;p36"/>
          <p:cNvSpPr txBox="1"/>
          <p:nvPr>
            <p:ph idx="16" type="subTitle"/>
          </p:nvPr>
        </p:nvSpPr>
        <p:spPr>
          <a:xfrm>
            <a:off x="904050" y="1800825"/>
            <a:ext cx="3887400" cy="39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Identifying The Landscape</a:t>
            </a:r>
            <a:endParaRPr sz="2400">
              <a:solidFill>
                <a:schemeClr val="accent1"/>
              </a:solidFill>
            </a:endParaRPr>
          </a:p>
        </p:txBody>
      </p:sp>
      <p:cxnSp>
        <p:nvCxnSpPr>
          <p:cNvPr id="307" name="Google Shape;307;p36"/>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308" name="Google Shape;308;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09" name="Google Shape;309;p36"/>
          <p:cNvGrpSpPr/>
          <p:nvPr/>
        </p:nvGrpSpPr>
        <p:grpSpPr>
          <a:xfrm rot="-5400000">
            <a:off x="6619286" y="95756"/>
            <a:ext cx="2629797" cy="2438282"/>
            <a:chOff x="4276575" y="600075"/>
            <a:chExt cx="4972200" cy="4610100"/>
          </a:xfrm>
        </p:grpSpPr>
        <p:cxnSp>
          <p:nvCxnSpPr>
            <p:cNvPr id="310" name="Google Shape;310;p36"/>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311" name="Google Shape;311;p36"/>
            <p:cNvSpPr/>
            <p:nvPr/>
          </p:nvSpPr>
          <p:spPr>
            <a:xfrm flipH="1">
              <a:off x="4823819" y="1290676"/>
              <a:ext cx="4322700" cy="3891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36"/>
          <p:cNvSpPr txBox="1"/>
          <p:nvPr>
            <p:ph idx="7" type="title"/>
          </p:nvPr>
        </p:nvSpPr>
        <p:spPr>
          <a:xfrm>
            <a:off x="388500" y="2626280"/>
            <a:ext cx="1098000" cy="8232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D9D9D9"/>
                </a:solidFill>
              </a:rPr>
              <a:t>02</a:t>
            </a:r>
            <a:endParaRPr sz="4600">
              <a:solidFill>
                <a:srgbClr val="D9D9D9"/>
              </a:solidFill>
            </a:endParaRPr>
          </a:p>
        </p:txBody>
      </p:sp>
      <p:sp>
        <p:nvSpPr>
          <p:cNvPr id="313" name="Google Shape;313;p36"/>
          <p:cNvSpPr txBox="1"/>
          <p:nvPr>
            <p:ph idx="16" type="subTitle"/>
          </p:nvPr>
        </p:nvSpPr>
        <p:spPr>
          <a:xfrm>
            <a:off x="904050" y="2880275"/>
            <a:ext cx="3887400" cy="39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1"/>
                </a:solidFill>
              </a:rPr>
              <a:t>The M&amp;T Bridge Program </a:t>
            </a:r>
            <a:endParaRPr sz="2400">
              <a:solidFill>
                <a:schemeClr val="accent1"/>
              </a:solidFill>
            </a:endParaRPr>
          </a:p>
        </p:txBody>
      </p:sp>
      <p:sp>
        <p:nvSpPr>
          <p:cNvPr id="314" name="Google Shape;314;p36"/>
          <p:cNvSpPr txBox="1"/>
          <p:nvPr>
            <p:ph idx="7" type="title"/>
          </p:nvPr>
        </p:nvSpPr>
        <p:spPr>
          <a:xfrm>
            <a:off x="388500" y="3748255"/>
            <a:ext cx="1098000" cy="8232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D9D9D9"/>
                </a:solidFill>
              </a:rPr>
              <a:t>03</a:t>
            </a:r>
            <a:endParaRPr sz="4600">
              <a:solidFill>
                <a:srgbClr val="D9D9D9"/>
              </a:solidFill>
            </a:endParaRPr>
          </a:p>
        </p:txBody>
      </p:sp>
      <p:sp>
        <p:nvSpPr>
          <p:cNvPr id="315" name="Google Shape;315;p36"/>
          <p:cNvSpPr txBox="1"/>
          <p:nvPr>
            <p:ph idx="16" type="subTitle"/>
          </p:nvPr>
        </p:nvSpPr>
        <p:spPr>
          <a:xfrm>
            <a:off x="904050" y="3959713"/>
            <a:ext cx="3887400" cy="39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1"/>
                </a:solidFill>
              </a:rPr>
              <a:t>Alignment with M&amp;T</a:t>
            </a:r>
            <a:endParaRPr sz="2400">
              <a:solidFill>
                <a:schemeClr val="accent1"/>
              </a:solidFill>
            </a:endParaRPr>
          </a:p>
        </p:txBody>
      </p:sp>
      <p:sp>
        <p:nvSpPr>
          <p:cNvPr id="316" name="Google Shape;316;p36"/>
          <p:cNvSpPr txBox="1"/>
          <p:nvPr>
            <p:ph idx="7" type="title"/>
          </p:nvPr>
        </p:nvSpPr>
        <p:spPr>
          <a:xfrm>
            <a:off x="4565275" y="3748255"/>
            <a:ext cx="1098000" cy="8232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D9D9D9"/>
                </a:solidFill>
              </a:rPr>
              <a:t>04</a:t>
            </a:r>
            <a:endParaRPr sz="4600">
              <a:solidFill>
                <a:srgbClr val="D9D9D9"/>
              </a:solidFill>
            </a:endParaRPr>
          </a:p>
        </p:txBody>
      </p:sp>
      <p:sp>
        <p:nvSpPr>
          <p:cNvPr id="317" name="Google Shape;317;p36"/>
          <p:cNvSpPr txBox="1"/>
          <p:nvPr>
            <p:ph idx="16" type="subTitle"/>
          </p:nvPr>
        </p:nvSpPr>
        <p:spPr>
          <a:xfrm>
            <a:off x="5154675" y="3962613"/>
            <a:ext cx="3887400" cy="39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1"/>
                </a:solidFill>
              </a:rPr>
              <a:t>Conclusion</a:t>
            </a:r>
            <a:endParaRPr sz="2400">
              <a:solidFill>
                <a:schemeClr val="accent1"/>
              </a:solidFill>
            </a:endParaRPr>
          </a:p>
        </p:txBody>
      </p:sp>
      <p:cxnSp>
        <p:nvCxnSpPr>
          <p:cNvPr id="318" name="Google Shape;318;p36"/>
          <p:cNvCxnSpPr>
            <a:stCxn id="306" idx="2"/>
            <a:endCxn id="313" idx="0"/>
          </p:cNvCxnSpPr>
          <p:nvPr/>
        </p:nvCxnSpPr>
        <p:spPr>
          <a:xfrm>
            <a:off x="2847750" y="2195325"/>
            <a:ext cx="0" cy="684900"/>
          </a:xfrm>
          <a:prstGeom prst="straightConnector1">
            <a:avLst/>
          </a:prstGeom>
          <a:noFill/>
          <a:ln cap="flat" cmpd="sng" w="9525">
            <a:solidFill>
              <a:schemeClr val="dk2"/>
            </a:solidFill>
            <a:prstDash val="solid"/>
            <a:round/>
            <a:headEnd len="med" w="med" type="none"/>
            <a:tailEnd len="med" w="med" type="triangle"/>
          </a:ln>
        </p:spPr>
      </p:cxnSp>
      <p:cxnSp>
        <p:nvCxnSpPr>
          <p:cNvPr id="319" name="Google Shape;319;p36"/>
          <p:cNvCxnSpPr>
            <a:stCxn id="313" idx="2"/>
            <a:endCxn id="315" idx="0"/>
          </p:cNvCxnSpPr>
          <p:nvPr/>
        </p:nvCxnSpPr>
        <p:spPr>
          <a:xfrm>
            <a:off x="2847750" y="3274775"/>
            <a:ext cx="0" cy="68490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36"/>
          <p:cNvCxnSpPr>
            <a:endCxn id="316" idx="1"/>
          </p:cNvCxnSpPr>
          <p:nvPr/>
        </p:nvCxnSpPr>
        <p:spPr>
          <a:xfrm>
            <a:off x="4072075" y="4157755"/>
            <a:ext cx="493200" cy="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 Compliance </a:t>
            </a:r>
            <a:endParaRPr/>
          </a:p>
        </p:txBody>
      </p:sp>
      <p:cxnSp>
        <p:nvCxnSpPr>
          <p:cNvPr id="733" name="Google Shape;733;p63"/>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734" name="Google Shape;734;p63"/>
          <p:cNvSpPr txBox="1"/>
          <p:nvPr/>
        </p:nvSpPr>
        <p:spPr>
          <a:xfrm>
            <a:off x="1173925" y="2475450"/>
            <a:ext cx="6779400" cy="20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333333"/>
                </a:solidFill>
                <a:highlight>
                  <a:srgbClr val="FFFFFF"/>
                </a:highlight>
                <a:latin typeface="Mulish"/>
                <a:ea typeface="Mulish"/>
                <a:cs typeface="Mulish"/>
                <a:sym typeface="Mulish"/>
              </a:rPr>
              <a:t>Under the CRA:</a:t>
            </a:r>
            <a:endParaRPr sz="1600">
              <a:solidFill>
                <a:srgbClr val="333333"/>
              </a:solidFill>
              <a:highlight>
                <a:srgbClr val="FFFFFF"/>
              </a:highlight>
              <a:latin typeface="Mulish"/>
              <a:ea typeface="Mulish"/>
              <a:cs typeface="Mulish"/>
              <a:sym typeface="Mulish"/>
            </a:endParaRPr>
          </a:p>
          <a:p>
            <a:pPr indent="-330200" lvl="0" marL="457200" rtl="0" algn="l">
              <a:lnSpc>
                <a:spcPct val="115000"/>
              </a:lnSpc>
              <a:spcBef>
                <a:spcPts val="800"/>
              </a:spcBef>
              <a:spcAft>
                <a:spcPts val="0"/>
              </a:spcAft>
              <a:buSzPts val="1600"/>
              <a:buFont typeface="Mulish"/>
              <a:buChar char="●"/>
            </a:pPr>
            <a:r>
              <a:rPr lang="en" sz="1600">
                <a:solidFill>
                  <a:srgbClr val="333333"/>
                </a:solidFill>
                <a:highlight>
                  <a:srgbClr val="FFFFFF"/>
                </a:highlight>
                <a:latin typeface="Mulish"/>
                <a:ea typeface="Mulish"/>
                <a:cs typeface="Mulish"/>
                <a:sym typeface="Mulish"/>
              </a:rPr>
              <a:t>A </a:t>
            </a:r>
            <a:r>
              <a:rPr b="1" lang="en" sz="1600">
                <a:solidFill>
                  <a:schemeClr val="lt2"/>
                </a:solidFill>
                <a:highlight>
                  <a:srgbClr val="FFFFFF"/>
                </a:highlight>
                <a:latin typeface="Mulish"/>
                <a:ea typeface="Mulish"/>
                <a:cs typeface="Mulish"/>
                <a:sym typeface="Mulish"/>
              </a:rPr>
              <a:t>low-income</a:t>
            </a:r>
            <a:r>
              <a:rPr lang="en" sz="1600">
                <a:solidFill>
                  <a:srgbClr val="333333"/>
                </a:solidFill>
                <a:highlight>
                  <a:srgbClr val="FFFFFF"/>
                </a:highlight>
                <a:latin typeface="Mulish"/>
                <a:ea typeface="Mulish"/>
                <a:cs typeface="Mulish"/>
                <a:sym typeface="Mulish"/>
              </a:rPr>
              <a:t> community means there is a </a:t>
            </a:r>
            <a:r>
              <a:rPr b="1" lang="en" sz="1600">
                <a:solidFill>
                  <a:schemeClr val="lt2"/>
                </a:solidFill>
                <a:highlight>
                  <a:srgbClr val="FFFFFF"/>
                </a:highlight>
                <a:latin typeface="Mulish"/>
                <a:ea typeface="Mulish"/>
                <a:cs typeface="Mulish"/>
                <a:sym typeface="Mulish"/>
              </a:rPr>
              <a:t>median family income of less than 50 percent</a:t>
            </a:r>
            <a:r>
              <a:rPr lang="en" sz="1600">
                <a:solidFill>
                  <a:srgbClr val="333333"/>
                </a:solidFill>
                <a:highlight>
                  <a:srgbClr val="FFFFFF"/>
                </a:highlight>
                <a:latin typeface="Mulish"/>
                <a:ea typeface="Mulish"/>
                <a:cs typeface="Mulish"/>
                <a:sym typeface="Mulish"/>
              </a:rPr>
              <a:t> of the area median income. </a:t>
            </a:r>
            <a:endParaRPr sz="1600">
              <a:solidFill>
                <a:srgbClr val="333333"/>
              </a:solidFill>
              <a:highlight>
                <a:srgbClr val="FFFFFF"/>
              </a:highlight>
              <a:latin typeface="Mulish"/>
              <a:ea typeface="Mulish"/>
              <a:cs typeface="Mulish"/>
              <a:sym typeface="Mulish"/>
            </a:endParaRPr>
          </a:p>
          <a:p>
            <a:pPr indent="-330200" lvl="0" marL="457200" rtl="0" algn="l">
              <a:lnSpc>
                <a:spcPct val="115000"/>
              </a:lnSpc>
              <a:spcBef>
                <a:spcPts val="0"/>
              </a:spcBef>
              <a:spcAft>
                <a:spcPts val="0"/>
              </a:spcAft>
              <a:buSzPts val="1600"/>
              <a:buFont typeface="Mulish"/>
              <a:buChar char="●"/>
            </a:pPr>
            <a:r>
              <a:rPr lang="en" sz="1600">
                <a:solidFill>
                  <a:srgbClr val="333333"/>
                </a:solidFill>
                <a:highlight>
                  <a:srgbClr val="FFFFFF"/>
                </a:highlight>
                <a:latin typeface="Mulish"/>
                <a:ea typeface="Mulish"/>
                <a:cs typeface="Mulish"/>
                <a:sym typeface="Mulish"/>
              </a:rPr>
              <a:t>A </a:t>
            </a:r>
            <a:r>
              <a:rPr b="1" lang="en" sz="1600">
                <a:solidFill>
                  <a:schemeClr val="lt2"/>
                </a:solidFill>
                <a:highlight>
                  <a:srgbClr val="FFFFFF"/>
                </a:highlight>
                <a:latin typeface="Mulish"/>
                <a:ea typeface="Mulish"/>
                <a:cs typeface="Mulish"/>
                <a:sym typeface="Mulish"/>
              </a:rPr>
              <a:t>moderate-income</a:t>
            </a:r>
            <a:r>
              <a:rPr lang="en" sz="1600">
                <a:solidFill>
                  <a:srgbClr val="333333"/>
                </a:solidFill>
                <a:highlight>
                  <a:srgbClr val="FFFFFF"/>
                </a:highlight>
                <a:latin typeface="Mulish"/>
                <a:ea typeface="Mulish"/>
                <a:cs typeface="Mulish"/>
                <a:sym typeface="Mulish"/>
              </a:rPr>
              <a:t> community means that the median family income is at </a:t>
            </a:r>
            <a:r>
              <a:rPr b="1" lang="en" sz="1600">
                <a:solidFill>
                  <a:schemeClr val="lt2"/>
                </a:solidFill>
                <a:highlight>
                  <a:srgbClr val="FFFFFF"/>
                </a:highlight>
                <a:latin typeface="Mulish"/>
                <a:ea typeface="Mulish"/>
                <a:cs typeface="Mulish"/>
                <a:sym typeface="Mulish"/>
              </a:rPr>
              <a:t>least 50 percent</a:t>
            </a:r>
            <a:r>
              <a:rPr lang="en" sz="1600">
                <a:solidFill>
                  <a:srgbClr val="333333"/>
                </a:solidFill>
                <a:highlight>
                  <a:srgbClr val="FFFFFF"/>
                </a:highlight>
                <a:latin typeface="Mulish"/>
                <a:ea typeface="Mulish"/>
                <a:cs typeface="Mulish"/>
                <a:sym typeface="Mulish"/>
              </a:rPr>
              <a:t> </a:t>
            </a:r>
            <a:r>
              <a:rPr lang="en" sz="1600" u="sng">
                <a:solidFill>
                  <a:srgbClr val="333333"/>
                </a:solidFill>
                <a:highlight>
                  <a:srgbClr val="FFFFFF"/>
                </a:highlight>
                <a:latin typeface="Mulish"/>
                <a:ea typeface="Mulish"/>
                <a:cs typeface="Mulish"/>
                <a:sym typeface="Mulish"/>
              </a:rPr>
              <a:t>AND</a:t>
            </a:r>
            <a:r>
              <a:rPr lang="en" sz="1600">
                <a:solidFill>
                  <a:srgbClr val="333333"/>
                </a:solidFill>
                <a:highlight>
                  <a:srgbClr val="FFFFFF"/>
                </a:highlight>
                <a:latin typeface="Mulish"/>
                <a:ea typeface="Mulish"/>
                <a:cs typeface="Mulish"/>
                <a:sym typeface="Mulish"/>
              </a:rPr>
              <a:t> </a:t>
            </a:r>
            <a:r>
              <a:rPr b="1" lang="en" sz="1600">
                <a:solidFill>
                  <a:schemeClr val="lt2"/>
                </a:solidFill>
                <a:highlight>
                  <a:srgbClr val="FFFFFF"/>
                </a:highlight>
                <a:latin typeface="Mulish"/>
                <a:ea typeface="Mulish"/>
                <a:cs typeface="Mulish"/>
                <a:sym typeface="Mulish"/>
              </a:rPr>
              <a:t>less than 80</a:t>
            </a:r>
            <a:r>
              <a:rPr lang="en" sz="1600">
                <a:solidFill>
                  <a:srgbClr val="333333"/>
                </a:solidFill>
                <a:highlight>
                  <a:srgbClr val="FFFFFF"/>
                </a:highlight>
                <a:latin typeface="Mulish"/>
                <a:ea typeface="Mulish"/>
                <a:cs typeface="Mulish"/>
                <a:sym typeface="Mulish"/>
              </a:rPr>
              <a:t> percent of the area median income.</a:t>
            </a:r>
            <a:endParaRPr sz="1600">
              <a:solidFill>
                <a:srgbClr val="333333"/>
              </a:solidFill>
              <a:highlight>
                <a:srgbClr val="FFFFFF"/>
              </a:highlight>
              <a:latin typeface="Mulish"/>
              <a:ea typeface="Mulish"/>
              <a:cs typeface="Mulish"/>
              <a:sym typeface="Mulish"/>
            </a:endParaRPr>
          </a:p>
          <a:p>
            <a:pPr indent="0" lvl="0" marL="0" rtl="0" algn="l">
              <a:lnSpc>
                <a:spcPct val="115000"/>
              </a:lnSpc>
              <a:spcBef>
                <a:spcPts val="800"/>
              </a:spcBef>
              <a:spcAft>
                <a:spcPts val="800"/>
              </a:spcAft>
              <a:buNone/>
            </a:pPr>
            <a:r>
              <a:t/>
            </a:r>
            <a:endParaRPr sz="1300">
              <a:solidFill>
                <a:srgbClr val="333333"/>
              </a:solidFill>
              <a:highlight>
                <a:srgbClr val="FFFFFF"/>
              </a:highlight>
              <a:latin typeface="Mulish"/>
              <a:ea typeface="Mulish"/>
              <a:cs typeface="Mulish"/>
              <a:sym typeface="Mulish"/>
            </a:endParaRPr>
          </a:p>
        </p:txBody>
      </p:sp>
      <p:sp>
        <p:nvSpPr>
          <p:cNvPr id="735" name="Google Shape;735;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6" name="Google Shape;736;p63"/>
          <p:cNvSpPr txBox="1"/>
          <p:nvPr/>
        </p:nvSpPr>
        <p:spPr>
          <a:xfrm>
            <a:off x="233425" y="1368550"/>
            <a:ext cx="8660400" cy="13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ulish"/>
                <a:ea typeface="Mulish"/>
                <a:cs typeface="Mulish"/>
                <a:sym typeface="Mulish"/>
              </a:rPr>
              <a:t>CRA is designed to encourage banks to help </a:t>
            </a:r>
            <a:r>
              <a:rPr b="1" lang="en" sz="1800">
                <a:solidFill>
                  <a:schemeClr val="lt2"/>
                </a:solidFill>
                <a:latin typeface="Mulish"/>
                <a:ea typeface="Mulish"/>
                <a:cs typeface="Mulish"/>
                <a:sym typeface="Mulish"/>
              </a:rPr>
              <a:t>rebuild </a:t>
            </a:r>
            <a:r>
              <a:rPr lang="en" sz="1800">
                <a:solidFill>
                  <a:schemeClr val="lt1"/>
                </a:solidFill>
                <a:latin typeface="Mulish"/>
                <a:ea typeface="Mulish"/>
                <a:cs typeface="Mulish"/>
                <a:sym typeface="Mulish"/>
              </a:rPr>
              <a:t>and </a:t>
            </a:r>
            <a:r>
              <a:rPr b="1" lang="en" sz="1800">
                <a:solidFill>
                  <a:schemeClr val="lt2"/>
                </a:solidFill>
                <a:latin typeface="Mulish"/>
                <a:ea typeface="Mulish"/>
                <a:cs typeface="Mulish"/>
                <a:sym typeface="Mulish"/>
              </a:rPr>
              <a:t>revitalize</a:t>
            </a:r>
            <a:r>
              <a:rPr lang="en" sz="1800">
                <a:solidFill>
                  <a:schemeClr val="lt1"/>
                </a:solidFill>
                <a:latin typeface="Mulish"/>
                <a:ea typeface="Mulish"/>
                <a:cs typeface="Mulish"/>
                <a:sym typeface="Mulish"/>
              </a:rPr>
              <a:t> communities through </a:t>
            </a:r>
            <a:r>
              <a:rPr b="1" lang="en" sz="1800">
                <a:solidFill>
                  <a:schemeClr val="lt2"/>
                </a:solidFill>
                <a:latin typeface="Mulish"/>
                <a:ea typeface="Mulish"/>
                <a:cs typeface="Mulish"/>
                <a:sym typeface="Mulish"/>
              </a:rPr>
              <a:t>sound lending</a:t>
            </a:r>
            <a:r>
              <a:rPr lang="en" sz="1800">
                <a:solidFill>
                  <a:schemeClr val="lt1"/>
                </a:solidFill>
                <a:latin typeface="Mulish"/>
                <a:ea typeface="Mulish"/>
                <a:cs typeface="Mulish"/>
                <a:sym typeface="Mulish"/>
              </a:rPr>
              <a:t> and </a:t>
            </a:r>
            <a:r>
              <a:rPr b="1" lang="en" sz="1800">
                <a:solidFill>
                  <a:schemeClr val="lt2"/>
                </a:solidFill>
                <a:latin typeface="Mulish"/>
                <a:ea typeface="Mulish"/>
                <a:cs typeface="Mulish"/>
                <a:sym typeface="Mulish"/>
              </a:rPr>
              <a:t>good business judgment</a:t>
            </a:r>
            <a:r>
              <a:rPr lang="en" sz="1800">
                <a:solidFill>
                  <a:schemeClr val="lt1"/>
                </a:solidFill>
                <a:latin typeface="Mulish"/>
                <a:ea typeface="Mulish"/>
                <a:cs typeface="Mulish"/>
                <a:sym typeface="Mulish"/>
              </a:rPr>
              <a:t> that </a:t>
            </a:r>
            <a:r>
              <a:rPr b="1" lang="en" sz="1800">
                <a:solidFill>
                  <a:schemeClr val="lt2"/>
                </a:solidFill>
                <a:latin typeface="Mulish"/>
                <a:ea typeface="Mulish"/>
                <a:cs typeface="Mulish"/>
                <a:sym typeface="Mulish"/>
              </a:rPr>
              <a:t>benefits</a:t>
            </a:r>
            <a:r>
              <a:rPr lang="en" sz="1800">
                <a:solidFill>
                  <a:schemeClr val="lt1"/>
                </a:solidFill>
                <a:latin typeface="Mulish"/>
                <a:ea typeface="Mulish"/>
                <a:cs typeface="Mulish"/>
                <a:sym typeface="Mulish"/>
              </a:rPr>
              <a:t> the banks and the communities they serve. </a:t>
            </a:r>
            <a:endParaRPr sz="1800">
              <a:solidFill>
                <a:schemeClr val="lt1"/>
              </a:solidFill>
              <a:latin typeface="Mulish"/>
              <a:ea typeface="Mulish"/>
              <a:cs typeface="Mulish"/>
              <a:sym typeface="Mulish"/>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Scalability </a:t>
            </a:r>
            <a:endParaRPr/>
          </a:p>
        </p:txBody>
      </p:sp>
      <p:sp>
        <p:nvSpPr>
          <p:cNvPr id="742" name="Google Shape;742;p64"/>
          <p:cNvSpPr txBox="1"/>
          <p:nvPr/>
        </p:nvSpPr>
        <p:spPr>
          <a:xfrm>
            <a:off x="720946" y="1519109"/>
            <a:ext cx="5538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Heebo"/>
                <a:ea typeface="Heebo"/>
                <a:cs typeface="Heebo"/>
                <a:sym typeface="Heebo"/>
              </a:rPr>
              <a:t>1.</a:t>
            </a:r>
            <a:endParaRPr sz="2400">
              <a:solidFill>
                <a:schemeClr val="lt1"/>
              </a:solidFill>
              <a:latin typeface="Heebo"/>
              <a:ea typeface="Heebo"/>
              <a:cs typeface="Heebo"/>
              <a:sym typeface="Heebo"/>
            </a:endParaRPr>
          </a:p>
        </p:txBody>
      </p:sp>
      <p:sp>
        <p:nvSpPr>
          <p:cNvPr id="743" name="Google Shape;743;p64"/>
          <p:cNvSpPr txBox="1"/>
          <p:nvPr/>
        </p:nvSpPr>
        <p:spPr>
          <a:xfrm>
            <a:off x="1277175" y="1449050"/>
            <a:ext cx="1971900" cy="68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Heebo SemiBold"/>
                <a:ea typeface="Heebo SemiBold"/>
                <a:cs typeface="Heebo SemiBold"/>
                <a:sym typeface="Heebo SemiBold"/>
              </a:rPr>
              <a:t>Train-The-Trainer Model</a:t>
            </a:r>
            <a:endParaRPr sz="1700">
              <a:solidFill>
                <a:schemeClr val="lt1"/>
              </a:solidFill>
              <a:latin typeface="Heebo SemiBold"/>
              <a:ea typeface="Heebo SemiBold"/>
              <a:cs typeface="Heebo SemiBold"/>
              <a:sym typeface="Heebo SemiBold"/>
            </a:endParaRPr>
          </a:p>
        </p:txBody>
      </p:sp>
      <p:sp>
        <p:nvSpPr>
          <p:cNvPr id="744" name="Google Shape;744;p64"/>
          <p:cNvSpPr txBox="1"/>
          <p:nvPr/>
        </p:nvSpPr>
        <p:spPr>
          <a:xfrm>
            <a:off x="3774240" y="1519100"/>
            <a:ext cx="4648800" cy="5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ulish"/>
                <a:ea typeface="Mulish"/>
                <a:cs typeface="Mulish"/>
                <a:sym typeface="Mulish"/>
              </a:rPr>
              <a:t>Train M&amp;T staff and community partner to deliver financial literacy workshops</a:t>
            </a:r>
            <a:endParaRPr>
              <a:solidFill>
                <a:schemeClr val="lt1"/>
              </a:solidFill>
              <a:latin typeface="Mulish"/>
              <a:ea typeface="Mulish"/>
              <a:cs typeface="Mulish"/>
              <a:sym typeface="Mulish"/>
            </a:endParaRPr>
          </a:p>
        </p:txBody>
      </p:sp>
      <p:cxnSp>
        <p:nvCxnSpPr>
          <p:cNvPr id="745" name="Google Shape;745;p64"/>
          <p:cNvCxnSpPr>
            <a:stCxn id="743" idx="3"/>
            <a:endCxn id="744" idx="1"/>
          </p:cNvCxnSpPr>
          <p:nvPr/>
        </p:nvCxnSpPr>
        <p:spPr>
          <a:xfrm>
            <a:off x="3249075" y="1789100"/>
            <a:ext cx="525300" cy="3600"/>
          </a:xfrm>
          <a:prstGeom prst="straightConnector1">
            <a:avLst/>
          </a:prstGeom>
          <a:noFill/>
          <a:ln cap="flat" cmpd="sng" w="19050">
            <a:solidFill>
              <a:schemeClr val="lt1"/>
            </a:solidFill>
            <a:prstDash val="solid"/>
            <a:round/>
            <a:headEnd len="med" w="med" type="none"/>
            <a:tailEnd len="med" w="med" type="triangle"/>
          </a:ln>
        </p:spPr>
      </p:cxnSp>
      <p:sp>
        <p:nvSpPr>
          <p:cNvPr id="746" name="Google Shape;746;p64"/>
          <p:cNvSpPr txBox="1"/>
          <p:nvPr/>
        </p:nvSpPr>
        <p:spPr>
          <a:xfrm>
            <a:off x="723371" y="2567394"/>
            <a:ext cx="5538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Heebo"/>
                <a:ea typeface="Heebo"/>
                <a:cs typeface="Heebo"/>
                <a:sym typeface="Heebo"/>
              </a:rPr>
              <a:t>2.</a:t>
            </a:r>
            <a:endParaRPr sz="2400">
              <a:solidFill>
                <a:schemeClr val="lt1"/>
              </a:solidFill>
              <a:latin typeface="Heebo"/>
              <a:ea typeface="Heebo"/>
              <a:cs typeface="Heebo"/>
              <a:sym typeface="Heebo"/>
            </a:endParaRPr>
          </a:p>
        </p:txBody>
      </p:sp>
      <p:sp>
        <p:nvSpPr>
          <p:cNvPr id="747" name="Google Shape;747;p64"/>
          <p:cNvSpPr txBox="1"/>
          <p:nvPr/>
        </p:nvSpPr>
        <p:spPr>
          <a:xfrm>
            <a:off x="1446525" y="2497200"/>
            <a:ext cx="1805100" cy="68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Heebo SemiBold"/>
                <a:ea typeface="Heebo SemiBold"/>
                <a:cs typeface="Heebo SemiBold"/>
                <a:sym typeface="Heebo SemiBold"/>
              </a:rPr>
              <a:t>M&amp;T Branches as Hubs</a:t>
            </a:r>
            <a:endParaRPr sz="1700">
              <a:solidFill>
                <a:schemeClr val="lt1"/>
              </a:solidFill>
              <a:latin typeface="Heebo SemiBold"/>
              <a:ea typeface="Heebo SemiBold"/>
              <a:cs typeface="Heebo SemiBold"/>
              <a:sym typeface="Heebo SemiBold"/>
            </a:endParaRPr>
          </a:p>
        </p:txBody>
      </p:sp>
      <p:sp>
        <p:nvSpPr>
          <p:cNvPr id="748" name="Google Shape;748;p64"/>
          <p:cNvSpPr txBox="1"/>
          <p:nvPr/>
        </p:nvSpPr>
        <p:spPr>
          <a:xfrm>
            <a:off x="3771847" y="2567387"/>
            <a:ext cx="4648800" cy="5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ulish"/>
                <a:ea typeface="Mulish"/>
                <a:cs typeface="Mulish"/>
                <a:sym typeface="Mulish"/>
              </a:rPr>
              <a:t>Utilize for program activities </a:t>
            </a:r>
            <a:endParaRPr>
              <a:solidFill>
                <a:schemeClr val="lt1"/>
              </a:solidFill>
              <a:latin typeface="Mulish"/>
              <a:ea typeface="Mulish"/>
              <a:cs typeface="Mulish"/>
              <a:sym typeface="Mulish"/>
            </a:endParaRPr>
          </a:p>
        </p:txBody>
      </p:sp>
      <p:cxnSp>
        <p:nvCxnSpPr>
          <p:cNvPr id="749" name="Google Shape;749;p64"/>
          <p:cNvCxnSpPr>
            <a:stCxn id="747" idx="3"/>
            <a:endCxn id="748" idx="1"/>
          </p:cNvCxnSpPr>
          <p:nvPr/>
        </p:nvCxnSpPr>
        <p:spPr>
          <a:xfrm>
            <a:off x="3251625" y="2837250"/>
            <a:ext cx="520200" cy="3600"/>
          </a:xfrm>
          <a:prstGeom prst="straightConnector1">
            <a:avLst/>
          </a:prstGeom>
          <a:noFill/>
          <a:ln cap="flat" cmpd="sng" w="19050">
            <a:solidFill>
              <a:schemeClr val="lt1"/>
            </a:solidFill>
            <a:prstDash val="solid"/>
            <a:round/>
            <a:headEnd len="med" w="med" type="none"/>
            <a:tailEnd len="med" w="med" type="triangle"/>
          </a:ln>
        </p:spPr>
      </p:cxnSp>
      <p:sp>
        <p:nvSpPr>
          <p:cNvPr id="750" name="Google Shape;750;p64"/>
          <p:cNvSpPr txBox="1"/>
          <p:nvPr/>
        </p:nvSpPr>
        <p:spPr>
          <a:xfrm>
            <a:off x="705871" y="3780155"/>
            <a:ext cx="5538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Heebo"/>
                <a:ea typeface="Heebo"/>
                <a:cs typeface="Heebo"/>
                <a:sym typeface="Heebo"/>
              </a:rPr>
              <a:t>3.</a:t>
            </a:r>
            <a:endParaRPr sz="2400">
              <a:solidFill>
                <a:schemeClr val="lt1"/>
              </a:solidFill>
              <a:latin typeface="Heebo"/>
              <a:ea typeface="Heebo"/>
              <a:cs typeface="Heebo"/>
              <a:sym typeface="Heebo"/>
            </a:endParaRPr>
          </a:p>
        </p:txBody>
      </p:sp>
      <p:sp>
        <p:nvSpPr>
          <p:cNvPr id="751" name="Google Shape;751;p64"/>
          <p:cNvSpPr txBox="1"/>
          <p:nvPr/>
        </p:nvSpPr>
        <p:spPr>
          <a:xfrm>
            <a:off x="1429025" y="3587400"/>
            <a:ext cx="1805100" cy="9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Heebo SemiBold"/>
                <a:ea typeface="Heebo SemiBold"/>
                <a:cs typeface="Heebo SemiBold"/>
                <a:sym typeface="Heebo SemiBold"/>
              </a:rPr>
              <a:t>Pilot the Program</a:t>
            </a:r>
            <a:endParaRPr sz="1700">
              <a:solidFill>
                <a:schemeClr val="lt1"/>
              </a:solidFill>
              <a:latin typeface="Heebo SemiBold"/>
              <a:ea typeface="Heebo SemiBold"/>
              <a:cs typeface="Heebo SemiBold"/>
              <a:sym typeface="Heebo SemiBold"/>
            </a:endParaRPr>
          </a:p>
        </p:txBody>
      </p:sp>
      <p:sp>
        <p:nvSpPr>
          <p:cNvPr id="752" name="Google Shape;752;p64"/>
          <p:cNvSpPr txBox="1"/>
          <p:nvPr/>
        </p:nvSpPr>
        <p:spPr>
          <a:xfrm>
            <a:off x="3766173" y="3780150"/>
            <a:ext cx="4648800" cy="5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ulish"/>
                <a:ea typeface="Mulish"/>
                <a:cs typeface="Mulish"/>
                <a:sym typeface="Mulish"/>
              </a:rPr>
              <a:t>Begin in a few LMI Communities, gather data &amp; feedback, refine program for broader rollout access</a:t>
            </a:r>
            <a:endParaRPr>
              <a:solidFill>
                <a:schemeClr val="lt1"/>
              </a:solidFill>
              <a:latin typeface="Mulish"/>
              <a:ea typeface="Mulish"/>
              <a:cs typeface="Mulish"/>
              <a:sym typeface="Mulish"/>
            </a:endParaRPr>
          </a:p>
        </p:txBody>
      </p:sp>
      <p:cxnSp>
        <p:nvCxnSpPr>
          <p:cNvPr id="753" name="Google Shape;753;p64"/>
          <p:cNvCxnSpPr>
            <a:stCxn id="751" idx="3"/>
            <a:endCxn id="752" idx="1"/>
          </p:cNvCxnSpPr>
          <p:nvPr/>
        </p:nvCxnSpPr>
        <p:spPr>
          <a:xfrm>
            <a:off x="3234125" y="4053300"/>
            <a:ext cx="531900" cy="300"/>
          </a:xfrm>
          <a:prstGeom prst="straightConnector1">
            <a:avLst/>
          </a:prstGeom>
          <a:noFill/>
          <a:ln cap="flat" cmpd="sng" w="19050">
            <a:solidFill>
              <a:schemeClr val="lt1"/>
            </a:solidFill>
            <a:prstDash val="solid"/>
            <a:round/>
            <a:headEnd len="med" w="med" type="none"/>
            <a:tailEnd len="med" w="med" type="triangle"/>
          </a:ln>
        </p:spPr>
      </p:cxnSp>
      <p:cxnSp>
        <p:nvCxnSpPr>
          <p:cNvPr id="754" name="Google Shape;754;p64"/>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755" name="Google Shape;755;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65"/>
          <p:cNvSpPr txBox="1"/>
          <p:nvPr>
            <p:ph type="title"/>
          </p:nvPr>
        </p:nvSpPr>
        <p:spPr>
          <a:xfrm>
            <a:off x="372775" y="314775"/>
            <a:ext cx="77040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Black Consumers are the Most Likely to be the Group of Unbanked Consumers in the U.S </a:t>
            </a:r>
            <a:endParaRPr sz="1800"/>
          </a:p>
        </p:txBody>
      </p:sp>
      <p:cxnSp>
        <p:nvCxnSpPr>
          <p:cNvPr id="761" name="Google Shape;761;p65"/>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762" name="Google Shape;762;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763" name="Google Shape;763;p65"/>
          <p:cNvGrpSpPr/>
          <p:nvPr/>
        </p:nvGrpSpPr>
        <p:grpSpPr>
          <a:xfrm>
            <a:off x="5057900" y="-19150"/>
            <a:ext cx="4102500" cy="5162700"/>
            <a:chOff x="5057900" y="-19150"/>
            <a:chExt cx="4102500" cy="5162700"/>
          </a:xfrm>
        </p:grpSpPr>
        <p:sp>
          <p:nvSpPr>
            <p:cNvPr id="764" name="Google Shape;764;p65"/>
            <p:cNvSpPr/>
            <p:nvPr/>
          </p:nvSpPr>
          <p:spPr>
            <a:xfrm flipH="1" rot="5400000">
              <a:off x="5392509" y="1375550"/>
              <a:ext cx="3833291" cy="3702490"/>
            </a:xfrm>
            <a:custGeom>
              <a:rect b="b" l="l" r="r" t="t"/>
              <a:pathLst>
                <a:path extrusionOk="0" h="107303" w="107330">
                  <a:moveTo>
                    <a:pt x="1" y="1"/>
                  </a:moveTo>
                  <a:lnTo>
                    <a:pt x="1" y="107303"/>
                  </a:lnTo>
                  <a:lnTo>
                    <a:pt x="1073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5"/>
            <p:cNvSpPr/>
            <p:nvPr/>
          </p:nvSpPr>
          <p:spPr>
            <a:xfrm rot="10800000">
              <a:off x="7386800" y="-19150"/>
              <a:ext cx="1773600" cy="18408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6" name="Google Shape;766;p65"/>
            <p:cNvCxnSpPr>
              <a:stCxn id="765" idx="1"/>
            </p:cNvCxnSpPr>
            <p:nvPr/>
          </p:nvCxnSpPr>
          <p:spPr>
            <a:xfrm flipH="1">
              <a:off x="5057900" y="901250"/>
              <a:ext cx="4102500" cy="4242300"/>
            </a:xfrm>
            <a:prstGeom prst="straightConnector1">
              <a:avLst/>
            </a:prstGeom>
            <a:noFill/>
            <a:ln cap="flat" cmpd="sng" w="28575">
              <a:solidFill>
                <a:schemeClr val="dk2"/>
              </a:solidFill>
              <a:prstDash val="solid"/>
              <a:round/>
              <a:headEnd len="med" w="med" type="none"/>
              <a:tailEnd len="med" w="med" type="none"/>
            </a:ln>
          </p:spPr>
        </p:cxnSp>
      </p:grpSp>
      <p:sp>
        <p:nvSpPr>
          <p:cNvPr id="767" name="Google Shape;767;p65"/>
          <p:cNvSpPr txBox="1"/>
          <p:nvPr/>
        </p:nvSpPr>
        <p:spPr>
          <a:xfrm>
            <a:off x="4948175" y="1446825"/>
            <a:ext cx="2358300" cy="14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sh"/>
                <a:ea typeface="Mulish"/>
                <a:cs typeface="Mulish"/>
                <a:sym typeface="Mulish"/>
              </a:rPr>
              <a:t>Estimated national </a:t>
            </a:r>
            <a:r>
              <a:rPr lang="en">
                <a:solidFill>
                  <a:schemeClr val="lt1"/>
                </a:solidFill>
                <a:latin typeface="Mulish"/>
                <a:ea typeface="Mulish"/>
                <a:cs typeface="Mulish"/>
                <a:sym typeface="Mulish"/>
              </a:rPr>
              <a:t>percentage</a:t>
            </a:r>
            <a:r>
              <a:rPr lang="en">
                <a:solidFill>
                  <a:schemeClr val="lt1"/>
                </a:solidFill>
                <a:latin typeface="Mulish"/>
                <a:ea typeface="Mulish"/>
                <a:cs typeface="Mulish"/>
                <a:sym typeface="Mulish"/>
              </a:rPr>
              <a:t> of unbanked consumers by race in the entire U.S Population</a:t>
            </a:r>
            <a:endParaRPr>
              <a:solidFill>
                <a:schemeClr val="lt1"/>
              </a:solidFill>
              <a:latin typeface="Mulish"/>
              <a:ea typeface="Mulish"/>
              <a:cs typeface="Mulish"/>
              <a:sym typeface="Mulish"/>
            </a:endParaRPr>
          </a:p>
        </p:txBody>
      </p:sp>
      <p:pic>
        <p:nvPicPr>
          <p:cNvPr id="768" name="Google Shape;768;p65"/>
          <p:cNvPicPr preferRelativeResize="0"/>
          <p:nvPr/>
        </p:nvPicPr>
        <p:blipFill>
          <a:blip r:embed="rId3">
            <a:alphaModFix/>
          </a:blip>
          <a:stretch>
            <a:fillRect/>
          </a:stretch>
        </p:blipFill>
        <p:spPr>
          <a:xfrm>
            <a:off x="253725" y="1413000"/>
            <a:ext cx="3848100" cy="2428875"/>
          </a:xfrm>
          <a:prstGeom prst="rect">
            <a:avLst/>
          </a:prstGeom>
          <a:noFill/>
          <a:ln>
            <a:noFill/>
          </a:ln>
        </p:spPr>
      </p:pic>
      <p:cxnSp>
        <p:nvCxnSpPr>
          <p:cNvPr id="769" name="Google Shape;769;p65"/>
          <p:cNvCxnSpPr/>
          <p:nvPr/>
        </p:nvCxnSpPr>
        <p:spPr>
          <a:xfrm flipH="1" rot="10800000">
            <a:off x="1934100" y="1902600"/>
            <a:ext cx="2891400" cy="31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66"/>
          <p:cNvSpPr txBox="1"/>
          <p:nvPr>
            <p:ph type="title"/>
          </p:nvPr>
        </p:nvSpPr>
        <p:spPr>
          <a:xfrm>
            <a:off x="372775" y="204425"/>
            <a:ext cx="7704000" cy="8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Fintechs and online-only banks with fee-free model remain well-positioned to capture an unbanked segment that puts affordability above all </a:t>
            </a:r>
            <a:endParaRPr sz="1800"/>
          </a:p>
        </p:txBody>
      </p:sp>
      <p:cxnSp>
        <p:nvCxnSpPr>
          <p:cNvPr id="775" name="Google Shape;775;p66"/>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776" name="Google Shape;776;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777" name="Google Shape;777;p66"/>
          <p:cNvGrpSpPr/>
          <p:nvPr/>
        </p:nvGrpSpPr>
        <p:grpSpPr>
          <a:xfrm>
            <a:off x="5057900" y="-19150"/>
            <a:ext cx="4102500" cy="5162700"/>
            <a:chOff x="5057900" y="-19150"/>
            <a:chExt cx="4102500" cy="5162700"/>
          </a:xfrm>
        </p:grpSpPr>
        <p:sp>
          <p:nvSpPr>
            <p:cNvPr id="778" name="Google Shape;778;p66"/>
            <p:cNvSpPr/>
            <p:nvPr/>
          </p:nvSpPr>
          <p:spPr>
            <a:xfrm flipH="1" rot="5400000">
              <a:off x="5392509" y="1375550"/>
              <a:ext cx="3833291" cy="3702490"/>
            </a:xfrm>
            <a:custGeom>
              <a:rect b="b" l="l" r="r" t="t"/>
              <a:pathLst>
                <a:path extrusionOk="0" h="107303" w="107330">
                  <a:moveTo>
                    <a:pt x="1" y="1"/>
                  </a:moveTo>
                  <a:lnTo>
                    <a:pt x="1" y="107303"/>
                  </a:lnTo>
                  <a:lnTo>
                    <a:pt x="1073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6"/>
            <p:cNvSpPr/>
            <p:nvPr/>
          </p:nvSpPr>
          <p:spPr>
            <a:xfrm rot="10800000">
              <a:off x="7386800" y="-19150"/>
              <a:ext cx="1773600" cy="18408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0" name="Google Shape;780;p66"/>
            <p:cNvCxnSpPr>
              <a:stCxn id="779" idx="1"/>
            </p:cNvCxnSpPr>
            <p:nvPr/>
          </p:nvCxnSpPr>
          <p:spPr>
            <a:xfrm flipH="1">
              <a:off x="5057900" y="901250"/>
              <a:ext cx="4102500" cy="4242300"/>
            </a:xfrm>
            <a:prstGeom prst="straightConnector1">
              <a:avLst/>
            </a:prstGeom>
            <a:noFill/>
            <a:ln cap="flat" cmpd="sng" w="28575">
              <a:solidFill>
                <a:schemeClr val="dk2"/>
              </a:solidFill>
              <a:prstDash val="solid"/>
              <a:round/>
              <a:headEnd len="med" w="med" type="none"/>
              <a:tailEnd len="med" w="med" type="none"/>
            </a:ln>
          </p:spPr>
        </p:cxnSp>
      </p:grpSp>
      <p:pic>
        <p:nvPicPr>
          <p:cNvPr id="781" name="Google Shape;781;p66"/>
          <p:cNvPicPr preferRelativeResize="0"/>
          <p:nvPr/>
        </p:nvPicPr>
        <p:blipFill>
          <a:blip r:embed="rId3">
            <a:alphaModFix/>
          </a:blip>
          <a:stretch>
            <a:fillRect/>
          </a:stretch>
        </p:blipFill>
        <p:spPr>
          <a:xfrm>
            <a:off x="434525" y="1211475"/>
            <a:ext cx="2609925" cy="1787992"/>
          </a:xfrm>
          <a:prstGeom prst="rect">
            <a:avLst/>
          </a:prstGeom>
          <a:noFill/>
          <a:ln>
            <a:noFill/>
          </a:ln>
        </p:spPr>
      </p:pic>
      <p:pic>
        <p:nvPicPr>
          <p:cNvPr id="782" name="Google Shape;782;p66"/>
          <p:cNvPicPr preferRelativeResize="0"/>
          <p:nvPr/>
        </p:nvPicPr>
        <p:blipFill>
          <a:blip r:embed="rId4">
            <a:alphaModFix/>
          </a:blip>
          <a:stretch>
            <a:fillRect/>
          </a:stretch>
        </p:blipFill>
        <p:spPr>
          <a:xfrm>
            <a:off x="3155627" y="1323375"/>
            <a:ext cx="2832727" cy="1788000"/>
          </a:xfrm>
          <a:prstGeom prst="rect">
            <a:avLst/>
          </a:prstGeom>
          <a:noFill/>
          <a:ln>
            <a:noFill/>
          </a:ln>
        </p:spPr>
      </p:pic>
      <p:pic>
        <p:nvPicPr>
          <p:cNvPr id="783" name="Google Shape;783;p66"/>
          <p:cNvPicPr preferRelativeResize="0"/>
          <p:nvPr/>
        </p:nvPicPr>
        <p:blipFill>
          <a:blip r:embed="rId5">
            <a:alphaModFix/>
          </a:blip>
          <a:stretch>
            <a:fillRect/>
          </a:stretch>
        </p:blipFill>
        <p:spPr>
          <a:xfrm>
            <a:off x="1734975" y="3111375"/>
            <a:ext cx="2609925" cy="1958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67"/>
          <p:cNvSpPr txBox="1"/>
          <p:nvPr>
            <p:ph type="title"/>
          </p:nvPr>
        </p:nvSpPr>
        <p:spPr>
          <a:xfrm>
            <a:off x="372775" y="204425"/>
            <a:ext cx="7704000" cy="8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Affordable Connectivity Program - 10 Tips for Outreach Partners </a:t>
            </a:r>
            <a:endParaRPr sz="1800"/>
          </a:p>
        </p:txBody>
      </p:sp>
      <p:cxnSp>
        <p:nvCxnSpPr>
          <p:cNvPr id="789" name="Google Shape;789;p67"/>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790" name="Google Shape;790;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791" name="Google Shape;791;p67"/>
          <p:cNvGrpSpPr/>
          <p:nvPr/>
        </p:nvGrpSpPr>
        <p:grpSpPr>
          <a:xfrm>
            <a:off x="5057900" y="-19150"/>
            <a:ext cx="4102500" cy="5162700"/>
            <a:chOff x="5057900" y="-19150"/>
            <a:chExt cx="4102500" cy="5162700"/>
          </a:xfrm>
        </p:grpSpPr>
        <p:sp>
          <p:nvSpPr>
            <p:cNvPr id="792" name="Google Shape;792;p67"/>
            <p:cNvSpPr/>
            <p:nvPr/>
          </p:nvSpPr>
          <p:spPr>
            <a:xfrm flipH="1" rot="5400000">
              <a:off x="5392509" y="1375550"/>
              <a:ext cx="3833291" cy="3702490"/>
            </a:xfrm>
            <a:custGeom>
              <a:rect b="b" l="l" r="r" t="t"/>
              <a:pathLst>
                <a:path extrusionOk="0" h="107303" w="107330">
                  <a:moveTo>
                    <a:pt x="1" y="1"/>
                  </a:moveTo>
                  <a:lnTo>
                    <a:pt x="1" y="107303"/>
                  </a:lnTo>
                  <a:lnTo>
                    <a:pt x="1073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7"/>
            <p:cNvSpPr/>
            <p:nvPr/>
          </p:nvSpPr>
          <p:spPr>
            <a:xfrm rot="10800000">
              <a:off x="7386800" y="-19150"/>
              <a:ext cx="1773600" cy="18408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4" name="Google Shape;794;p67"/>
            <p:cNvCxnSpPr>
              <a:stCxn id="793" idx="1"/>
            </p:cNvCxnSpPr>
            <p:nvPr/>
          </p:nvCxnSpPr>
          <p:spPr>
            <a:xfrm flipH="1">
              <a:off x="5057900" y="901250"/>
              <a:ext cx="4102500" cy="4242300"/>
            </a:xfrm>
            <a:prstGeom prst="straightConnector1">
              <a:avLst/>
            </a:prstGeom>
            <a:noFill/>
            <a:ln cap="flat" cmpd="sng" w="28575">
              <a:solidFill>
                <a:schemeClr val="dk2"/>
              </a:solidFill>
              <a:prstDash val="solid"/>
              <a:round/>
              <a:headEnd len="med" w="med" type="none"/>
              <a:tailEnd len="med" w="med" type="none"/>
            </a:ln>
          </p:spPr>
        </p:cxnSp>
      </p:grpSp>
      <p:pic>
        <p:nvPicPr>
          <p:cNvPr id="795" name="Google Shape;795;p67"/>
          <p:cNvPicPr preferRelativeResize="0"/>
          <p:nvPr/>
        </p:nvPicPr>
        <p:blipFill>
          <a:blip r:embed="rId3">
            <a:alphaModFix/>
          </a:blip>
          <a:stretch>
            <a:fillRect/>
          </a:stretch>
        </p:blipFill>
        <p:spPr>
          <a:xfrm>
            <a:off x="2003826" y="747700"/>
            <a:ext cx="3826550" cy="4248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68"/>
          <p:cNvSpPr txBox="1"/>
          <p:nvPr>
            <p:ph type="title"/>
          </p:nvPr>
        </p:nvSpPr>
        <p:spPr>
          <a:xfrm>
            <a:off x="372775" y="204425"/>
            <a:ext cx="7704000" cy="8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FCC Letter to Congress</a:t>
            </a:r>
            <a:endParaRPr sz="1800"/>
          </a:p>
        </p:txBody>
      </p:sp>
      <p:cxnSp>
        <p:nvCxnSpPr>
          <p:cNvPr id="801" name="Google Shape;801;p68"/>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802" name="Google Shape;802;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03" name="Google Shape;803;p68"/>
          <p:cNvGrpSpPr/>
          <p:nvPr/>
        </p:nvGrpSpPr>
        <p:grpSpPr>
          <a:xfrm>
            <a:off x="5057900" y="-19150"/>
            <a:ext cx="4102500" cy="5162700"/>
            <a:chOff x="5057900" y="-19150"/>
            <a:chExt cx="4102500" cy="5162700"/>
          </a:xfrm>
        </p:grpSpPr>
        <p:sp>
          <p:nvSpPr>
            <p:cNvPr id="804" name="Google Shape;804;p68"/>
            <p:cNvSpPr/>
            <p:nvPr/>
          </p:nvSpPr>
          <p:spPr>
            <a:xfrm flipH="1" rot="5400000">
              <a:off x="5392509" y="1375550"/>
              <a:ext cx="3833291" cy="3702490"/>
            </a:xfrm>
            <a:custGeom>
              <a:rect b="b" l="l" r="r" t="t"/>
              <a:pathLst>
                <a:path extrusionOk="0" h="107303" w="107330">
                  <a:moveTo>
                    <a:pt x="1" y="1"/>
                  </a:moveTo>
                  <a:lnTo>
                    <a:pt x="1" y="107303"/>
                  </a:lnTo>
                  <a:lnTo>
                    <a:pt x="1073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8"/>
            <p:cNvSpPr/>
            <p:nvPr/>
          </p:nvSpPr>
          <p:spPr>
            <a:xfrm rot="10800000">
              <a:off x="7386800" y="-19150"/>
              <a:ext cx="1773600" cy="18408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6" name="Google Shape;806;p68"/>
            <p:cNvCxnSpPr>
              <a:stCxn id="805" idx="1"/>
            </p:cNvCxnSpPr>
            <p:nvPr/>
          </p:nvCxnSpPr>
          <p:spPr>
            <a:xfrm flipH="1">
              <a:off x="5057900" y="901250"/>
              <a:ext cx="4102500" cy="4242300"/>
            </a:xfrm>
            <a:prstGeom prst="straightConnector1">
              <a:avLst/>
            </a:prstGeom>
            <a:noFill/>
            <a:ln cap="flat" cmpd="sng" w="28575">
              <a:solidFill>
                <a:schemeClr val="dk2"/>
              </a:solidFill>
              <a:prstDash val="solid"/>
              <a:round/>
              <a:headEnd len="med" w="med" type="none"/>
              <a:tailEnd len="med" w="med" type="none"/>
            </a:ln>
          </p:spPr>
        </p:cxnSp>
      </p:grpSp>
      <p:pic>
        <p:nvPicPr>
          <p:cNvPr id="807" name="Google Shape;807;p68"/>
          <p:cNvPicPr preferRelativeResize="0"/>
          <p:nvPr/>
        </p:nvPicPr>
        <p:blipFill>
          <a:blip r:embed="rId3">
            <a:alphaModFix/>
          </a:blip>
          <a:stretch>
            <a:fillRect/>
          </a:stretch>
        </p:blipFill>
        <p:spPr>
          <a:xfrm>
            <a:off x="4104075" y="195750"/>
            <a:ext cx="4261150" cy="4752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69"/>
          <p:cNvSpPr txBox="1"/>
          <p:nvPr>
            <p:ph type="title"/>
          </p:nvPr>
        </p:nvSpPr>
        <p:spPr>
          <a:xfrm>
            <a:off x="372775" y="204425"/>
            <a:ext cx="7704000" cy="8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M&amp;T Protection from Cybercriminals </a:t>
            </a:r>
            <a:endParaRPr sz="1800"/>
          </a:p>
        </p:txBody>
      </p:sp>
      <p:cxnSp>
        <p:nvCxnSpPr>
          <p:cNvPr id="813" name="Google Shape;813;p69"/>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814" name="Google Shape;814;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15" name="Google Shape;815;p69"/>
          <p:cNvGrpSpPr/>
          <p:nvPr/>
        </p:nvGrpSpPr>
        <p:grpSpPr>
          <a:xfrm>
            <a:off x="5057900" y="-19150"/>
            <a:ext cx="4102500" cy="5162700"/>
            <a:chOff x="5057900" y="-19150"/>
            <a:chExt cx="4102500" cy="5162700"/>
          </a:xfrm>
        </p:grpSpPr>
        <p:sp>
          <p:nvSpPr>
            <p:cNvPr id="816" name="Google Shape;816;p69"/>
            <p:cNvSpPr/>
            <p:nvPr/>
          </p:nvSpPr>
          <p:spPr>
            <a:xfrm flipH="1" rot="5400000">
              <a:off x="5392509" y="1375550"/>
              <a:ext cx="3833291" cy="3702490"/>
            </a:xfrm>
            <a:custGeom>
              <a:rect b="b" l="l" r="r" t="t"/>
              <a:pathLst>
                <a:path extrusionOk="0" h="107303" w="107330">
                  <a:moveTo>
                    <a:pt x="1" y="1"/>
                  </a:moveTo>
                  <a:lnTo>
                    <a:pt x="1" y="107303"/>
                  </a:lnTo>
                  <a:lnTo>
                    <a:pt x="1073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9"/>
            <p:cNvSpPr/>
            <p:nvPr/>
          </p:nvSpPr>
          <p:spPr>
            <a:xfrm rot="10800000">
              <a:off x="7386800" y="-19150"/>
              <a:ext cx="1773600" cy="18408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8" name="Google Shape;818;p69"/>
            <p:cNvCxnSpPr>
              <a:stCxn id="817" idx="1"/>
            </p:cNvCxnSpPr>
            <p:nvPr/>
          </p:nvCxnSpPr>
          <p:spPr>
            <a:xfrm flipH="1">
              <a:off x="5057900" y="901250"/>
              <a:ext cx="4102500" cy="4242300"/>
            </a:xfrm>
            <a:prstGeom prst="straightConnector1">
              <a:avLst/>
            </a:prstGeom>
            <a:noFill/>
            <a:ln cap="flat" cmpd="sng" w="28575">
              <a:solidFill>
                <a:schemeClr val="dk2"/>
              </a:solidFill>
              <a:prstDash val="solid"/>
              <a:round/>
              <a:headEnd len="med" w="med" type="none"/>
              <a:tailEnd len="med" w="med" type="none"/>
            </a:ln>
          </p:spPr>
        </p:cxnSp>
      </p:grpSp>
      <p:pic>
        <p:nvPicPr>
          <p:cNvPr id="819" name="Google Shape;819;p69"/>
          <p:cNvPicPr preferRelativeResize="0"/>
          <p:nvPr/>
        </p:nvPicPr>
        <p:blipFill>
          <a:blip r:embed="rId3">
            <a:alphaModFix/>
          </a:blip>
          <a:stretch>
            <a:fillRect/>
          </a:stretch>
        </p:blipFill>
        <p:spPr>
          <a:xfrm>
            <a:off x="0" y="1439912"/>
            <a:ext cx="9144003" cy="22636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3" name="Shape 823"/>
        <p:cNvGrpSpPr/>
        <p:nvPr/>
      </p:nvGrpSpPr>
      <p:grpSpPr>
        <a:xfrm>
          <a:off x="0" y="0"/>
          <a:ext cx="0" cy="0"/>
          <a:chOff x="0" y="0"/>
          <a:chExt cx="0" cy="0"/>
        </a:xfrm>
      </p:grpSpPr>
      <p:sp>
        <p:nvSpPr>
          <p:cNvPr id="824" name="Google Shape;824;p70"/>
          <p:cNvSpPr txBox="1"/>
          <p:nvPr>
            <p:ph type="title"/>
          </p:nvPr>
        </p:nvSpPr>
        <p:spPr>
          <a:xfrm>
            <a:off x="720000" y="151425"/>
            <a:ext cx="7704000" cy="100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Approaches to</a:t>
            </a:r>
            <a:r>
              <a:rPr lang="en"/>
              <a:t> Sustain the M&amp;T Bridge Program</a:t>
            </a:r>
            <a:endParaRPr/>
          </a:p>
        </p:txBody>
      </p:sp>
      <p:sp>
        <p:nvSpPr>
          <p:cNvPr id="825" name="Google Shape;825;p70"/>
          <p:cNvSpPr txBox="1"/>
          <p:nvPr/>
        </p:nvSpPr>
        <p:spPr>
          <a:xfrm>
            <a:off x="720946" y="1519109"/>
            <a:ext cx="5538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Heebo"/>
                <a:ea typeface="Heebo"/>
                <a:cs typeface="Heebo"/>
                <a:sym typeface="Heebo"/>
              </a:rPr>
              <a:t>1.</a:t>
            </a:r>
            <a:endParaRPr sz="2400">
              <a:solidFill>
                <a:schemeClr val="lt1"/>
              </a:solidFill>
              <a:latin typeface="Heebo"/>
              <a:ea typeface="Heebo"/>
              <a:cs typeface="Heebo"/>
              <a:sym typeface="Heebo"/>
            </a:endParaRPr>
          </a:p>
        </p:txBody>
      </p:sp>
      <p:sp>
        <p:nvSpPr>
          <p:cNvPr id="826" name="Google Shape;826;p70"/>
          <p:cNvSpPr txBox="1"/>
          <p:nvPr/>
        </p:nvSpPr>
        <p:spPr>
          <a:xfrm>
            <a:off x="1444100" y="1449050"/>
            <a:ext cx="1805100" cy="68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Heebo SemiBold"/>
                <a:ea typeface="Heebo SemiBold"/>
                <a:cs typeface="Heebo SemiBold"/>
                <a:sym typeface="Heebo SemiBold"/>
              </a:rPr>
              <a:t>Cost Sharing Partnerships</a:t>
            </a:r>
            <a:endParaRPr sz="1700">
              <a:solidFill>
                <a:schemeClr val="lt1"/>
              </a:solidFill>
              <a:latin typeface="Heebo SemiBold"/>
              <a:ea typeface="Heebo SemiBold"/>
              <a:cs typeface="Heebo SemiBold"/>
              <a:sym typeface="Heebo SemiBold"/>
            </a:endParaRPr>
          </a:p>
        </p:txBody>
      </p:sp>
      <p:sp>
        <p:nvSpPr>
          <p:cNvPr id="827" name="Google Shape;827;p70"/>
          <p:cNvSpPr txBox="1"/>
          <p:nvPr/>
        </p:nvSpPr>
        <p:spPr>
          <a:xfrm>
            <a:off x="3774240" y="1519100"/>
            <a:ext cx="4648800" cy="54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sh"/>
                <a:ea typeface="Mulish"/>
                <a:cs typeface="Mulish"/>
                <a:sym typeface="Mulish"/>
              </a:rPr>
              <a:t>Libraries, Schools, Development Centers </a:t>
            </a:r>
            <a:endParaRPr>
              <a:solidFill>
                <a:schemeClr val="lt1"/>
              </a:solidFill>
              <a:latin typeface="Mulish"/>
              <a:ea typeface="Mulish"/>
              <a:cs typeface="Mulish"/>
              <a:sym typeface="Mulish"/>
            </a:endParaRPr>
          </a:p>
        </p:txBody>
      </p:sp>
      <p:cxnSp>
        <p:nvCxnSpPr>
          <p:cNvPr id="828" name="Google Shape;828;p70"/>
          <p:cNvCxnSpPr>
            <a:stCxn id="826" idx="3"/>
            <a:endCxn id="827" idx="1"/>
          </p:cNvCxnSpPr>
          <p:nvPr/>
        </p:nvCxnSpPr>
        <p:spPr>
          <a:xfrm>
            <a:off x="3249200" y="1789100"/>
            <a:ext cx="525000" cy="3600"/>
          </a:xfrm>
          <a:prstGeom prst="straightConnector1">
            <a:avLst/>
          </a:prstGeom>
          <a:noFill/>
          <a:ln cap="flat" cmpd="sng" w="19050">
            <a:solidFill>
              <a:schemeClr val="lt1"/>
            </a:solidFill>
            <a:prstDash val="solid"/>
            <a:round/>
            <a:headEnd len="med" w="med" type="none"/>
            <a:tailEnd len="med" w="med" type="triangle"/>
          </a:ln>
        </p:spPr>
      </p:cxnSp>
      <p:sp>
        <p:nvSpPr>
          <p:cNvPr id="829" name="Google Shape;829;p70"/>
          <p:cNvSpPr txBox="1"/>
          <p:nvPr/>
        </p:nvSpPr>
        <p:spPr>
          <a:xfrm>
            <a:off x="705871" y="2429569"/>
            <a:ext cx="5538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Heebo"/>
                <a:ea typeface="Heebo"/>
                <a:cs typeface="Heebo"/>
                <a:sym typeface="Heebo"/>
              </a:rPr>
              <a:t>2.</a:t>
            </a:r>
            <a:endParaRPr sz="2400">
              <a:solidFill>
                <a:schemeClr val="lt1"/>
              </a:solidFill>
              <a:latin typeface="Heebo"/>
              <a:ea typeface="Heebo"/>
              <a:cs typeface="Heebo"/>
              <a:sym typeface="Heebo"/>
            </a:endParaRPr>
          </a:p>
        </p:txBody>
      </p:sp>
      <p:sp>
        <p:nvSpPr>
          <p:cNvPr id="830" name="Google Shape;830;p70"/>
          <p:cNvSpPr txBox="1"/>
          <p:nvPr/>
        </p:nvSpPr>
        <p:spPr>
          <a:xfrm>
            <a:off x="1420800" y="2362975"/>
            <a:ext cx="1805100" cy="68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Heebo SemiBold"/>
                <a:ea typeface="Heebo SemiBold"/>
                <a:cs typeface="Heebo SemiBold"/>
                <a:sym typeface="Heebo SemiBold"/>
              </a:rPr>
              <a:t>Volunteer Network</a:t>
            </a:r>
            <a:endParaRPr sz="1700">
              <a:solidFill>
                <a:schemeClr val="lt1"/>
              </a:solidFill>
              <a:latin typeface="Heebo SemiBold"/>
              <a:ea typeface="Heebo SemiBold"/>
              <a:cs typeface="Heebo SemiBold"/>
              <a:sym typeface="Heebo SemiBold"/>
            </a:endParaRPr>
          </a:p>
        </p:txBody>
      </p:sp>
      <p:sp>
        <p:nvSpPr>
          <p:cNvPr id="831" name="Google Shape;831;p70"/>
          <p:cNvSpPr txBox="1"/>
          <p:nvPr/>
        </p:nvSpPr>
        <p:spPr>
          <a:xfrm>
            <a:off x="3766172" y="2416612"/>
            <a:ext cx="4648800" cy="54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sh"/>
                <a:ea typeface="Mulish"/>
                <a:cs typeface="Mulish"/>
                <a:sym typeface="Mulish"/>
              </a:rPr>
              <a:t>M&amp;T employees, Community Leaders, and/or retirees </a:t>
            </a:r>
            <a:endParaRPr>
              <a:solidFill>
                <a:schemeClr val="lt1"/>
              </a:solidFill>
              <a:latin typeface="Mulish"/>
              <a:ea typeface="Mulish"/>
              <a:cs typeface="Mulish"/>
              <a:sym typeface="Mulish"/>
            </a:endParaRPr>
          </a:p>
        </p:txBody>
      </p:sp>
      <p:cxnSp>
        <p:nvCxnSpPr>
          <p:cNvPr id="832" name="Google Shape;832;p70"/>
          <p:cNvCxnSpPr/>
          <p:nvPr/>
        </p:nvCxnSpPr>
        <p:spPr>
          <a:xfrm>
            <a:off x="3239975" y="2688250"/>
            <a:ext cx="520200" cy="3600"/>
          </a:xfrm>
          <a:prstGeom prst="straightConnector1">
            <a:avLst/>
          </a:prstGeom>
          <a:noFill/>
          <a:ln cap="flat" cmpd="sng" w="19050">
            <a:solidFill>
              <a:schemeClr val="lt1"/>
            </a:solidFill>
            <a:prstDash val="solid"/>
            <a:round/>
            <a:headEnd len="med" w="med" type="none"/>
            <a:tailEnd len="med" w="med" type="triangle"/>
          </a:ln>
        </p:spPr>
      </p:cxnSp>
      <p:sp>
        <p:nvSpPr>
          <p:cNvPr id="833" name="Google Shape;833;p70"/>
          <p:cNvSpPr txBox="1"/>
          <p:nvPr/>
        </p:nvSpPr>
        <p:spPr>
          <a:xfrm>
            <a:off x="705871" y="3340055"/>
            <a:ext cx="5538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Heebo"/>
                <a:ea typeface="Heebo"/>
                <a:cs typeface="Heebo"/>
                <a:sym typeface="Heebo"/>
              </a:rPr>
              <a:t>3.</a:t>
            </a:r>
            <a:endParaRPr sz="2400">
              <a:solidFill>
                <a:schemeClr val="lt1"/>
              </a:solidFill>
              <a:latin typeface="Heebo"/>
              <a:ea typeface="Heebo"/>
              <a:cs typeface="Heebo"/>
              <a:sym typeface="Heebo"/>
            </a:endParaRPr>
          </a:p>
        </p:txBody>
      </p:sp>
      <p:sp>
        <p:nvSpPr>
          <p:cNvPr id="834" name="Google Shape;834;p70"/>
          <p:cNvSpPr txBox="1"/>
          <p:nvPr/>
        </p:nvSpPr>
        <p:spPr>
          <a:xfrm>
            <a:off x="1420800" y="3147600"/>
            <a:ext cx="1805100" cy="9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Heebo SemiBold"/>
                <a:ea typeface="Heebo SemiBold"/>
                <a:cs typeface="Heebo SemiBold"/>
                <a:sym typeface="Heebo SemiBold"/>
              </a:rPr>
              <a:t>Social Enterprise Model</a:t>
            </a:r>
            <a:endParaRPr sz="1700">
              <a:solidFill>
                <a:schemeClr val="lt1"/>
              </a:solidFill>
              <a:latin typeface="Heebo SemiBold"/>
              <a:ea typeface="Heebo SemiBold"/>
              <a:cs typeface="Heebo SemiBold"/>
              <a:sym typeface="Heebo SemiBold"/>
            </a:endParaRPr>
          </a:p>
        </p:txBody>
      </p:sp>
      <p:sp>
        <p:nvSpPr>
          <p:cNvPr id="835" name="Google Shape;835;p70"/>
          <p:cNvSpPr txBox="1"/>
          <p:nvPr/>
        </p:nvSpPr>
        <p:spPr>
          <a:xfrm>
            <a:off x="3766173" y="3314100"/>
            <a:ext cx="46488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sh"/>
                <a:ea typeface="Mulish"/>
                <a:cs typeface="Mulish"/>
                <a:sym typeface="Mulish"/>
              </a:rPr>
              <a:t>Fee-for-service component for specific financial products or advanced workshops </a:t>
            </a:r>
            <a:endParaRPr>
              <a:solidFill>
                <a:schemeClr val="lt1"/>
              </a:solidFill>
              <a:latin typeface="Mulish"/>
              <a:ea typeface="Mulish"/>
              <a:cs typeface="Mulish"/>
              <a:sym typeface="Mulish"/>
            </a:endParaRPr>
          </a:p>
        </p:txBody>
      </p:sp>
      <p:cxnSp>
        <p:nvCxnSpPr>
          <p:cNvPr id="836" name="Google Shape;836;p70"/>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837" name="Google Shape;837;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8" name="Google Shape;838;p70"/>
          <p:cNvSpPr txBox="1"/>
          <p:nvPr/>
        </p:nvSpPr>
        <p:spPr>
          <a:xfrm>
            <a:off x="705871" y="4250530"/>
            <a:ext cx="5538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Heebo"/>
                <a:ea typeface="Heebo"/>
                <a:cs typeface="Heebo"/>
                <a:sym typeface="Heebo"/>
              </a:rPr>
              <a:t>4</a:t>
            </a:r>
            <a:r>
              <a:rPr lang="en" sz="2400">
                <a:solidFill>
                  <a:schemeClr val="lt1"/>
                </a:solidFill>
                <a:latin typeface="Heebo"/>
                <a:ea typeface="Heebo"/>
                <a:cs typeface="Heebo"/>
                <a:sym typeface="Heebo"/>
              </a:rPr>
              <a:t>.</a:t>
            </a:r>
            <a:endParaRPr sz="2400">
              <a:solidFill>
                <a:schemeClr val="lt1"/>
              </a:solidFill>
              <a:latin typeface="Heebo"/>
              <a:ea typeface="Heebo"/>
              <a:cs typeface="Heebo"/>
              <a:sym typeface="Heebo"/>
            </a:endParaRPr>
          </a:p>
        </p:txBody>
      </p:sp>
      <p:cxnSp>
        <p:nvCxnSpPr>
          <p:cNvPr id="839" name="Google Shape;839;p70"/>
          <p:cNvCxnSpPr/>
          <p:nvPr/>
        </p:nvCxnSpPr>
        <p:spPr>
          <a:xfrm>
            <a:off x="3239975" y="3587400"/>
            <a:ext cx="520200" cy="3600"/>
          </a:xfrm>
          <a:prstGeom prst="straightConnector1">
            <a:avLst/>
          </a:prstGeom>
          <a:noFill/>
          <a:ln cap="flat" cmpd="sng" w="19050">
            <a:solidFill>
              <a:schemeClr val="lt1"/>
            </a:solidFill>
            <a:prstDash val="solid"/>
            <a:round/>
            <a:headEnd len="med" w="med" type="none"/>
            <a:tailEnd len="med" w="med" type="triangle"/>
          </a:ln>
        </p:spPr>
      </p:cxnSp>
      <p:sp>
        <p:nvSpPr>
          <p:cNvPr id="840" name="Google Shape;840;p70"/>
          <p:cNvSpPr txBox="1"/>
          <p:nvPr/>
        </p:nvSpPr>
        <p:spPr>
          <a:xfrm>
            <a:off x="1420800" y="3965100"/>
            <a:ext cx="1805100" cy="9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Heebo SemiBold"/>
                <a:ea typeface="Heebo SemiBold"/>
                <a:cs typeface="Heebo SemiBold"/>
                <a:sym typeface="Heebo SemiBold"/>
              </a:rPr>
              <a:t>Smith School of Business</a:t>
            </a:r>
            <a:endParaRPr sz="1700">
              <a:solidFill>
                <a:schemeClr val="lt1"/>
              </a:solidFill>
              <a:latin typeface="Heebo SemiBold"/>
              <a:ea typeface="Heebo SemiBold"/>
              <a:cs typeface="Heebo SemiBold"/>
              <a:sym typeface="Heebo SemiBold"/>
            </a:endParaRPr>
          </a:p>
        </p:txBody>
      </p:sp>
      <p:cxnSp>
        <p:nvCxnSpPr>
          <p:cNvPr id="841" name="Google Shape;841;p70"/>
          <p:cNvCxnSpPr/>
          <p:nvPr/>
        </p:nvCxnSpPr>
        <p:spPr>
          <a:xfrm>
            <a:off x="3239975" y="4486550"/>
            <a:ext cx="520200" cy="3600"/>
          </a:xfrm>
          <a:prstGeom prst="straightConnector1">
            <a:avLst/>
          </a:prstGeom>
          <a:noFill/>
          <a:ln cap="flat" cmpd="sng" w="19050">
            <a:solidFill>
              <a:schemeClr val="lt1"/>
            </a:solidFill>
            <a:prstDash val="solid"/>
            <a:round/>
            <a:headEnd len="med" w="med" type="none"/>
            <a:tailEnd len="med" w="med" type="triangle"/>
          </a:ln>
        </p:spPr>
      </p:cxnSp>
      <p:sp>
        <p:nvSpPr>
          <p:cNvPr id="842" name="Google Shape;842;p70"/>
          <p:cNvSpPr txBox="1"/>
          <p:nvPr/>
        </p:nvSpPr>
        <p:spPr>
          <a:xfrm>
            <a:off x="3766173" y="4211600"/>
            <a:ext cx="46488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sh"/>
                <a:ea typeface="Mulish"/>
                <a:cs typeface="Mulish"/>
                <a:sym typeface="Mulish"/>
              </a:rPr>
              <a:t>Students teach basic financial concepts/modules to LMI communities as a part of the coursework</a:t>
            </a:r>
            <a:endParaRPr>
              <a:solidFill>
                <a:schemeClr val="lt1"/>
              </a:solidFill>
              <a:latin typeface="Mulish"/>
              <a:ea typeface="Mulish"/>
              <a:cs typeface="Mulish"/>
              <a:sym typeface="Mulish"/>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cxnSp>
        <p:nvCxnSpPr>
          <p:cNvPr id="325" name="Google Shape;325;p37"/>
          <p:cNvCxnSpPr/>
          <p:nvPr/>
        </p:nvCxnSpPr>
        <p:spPr>
          <a:xfrm>
            <a:off x="2274745" y="3463125"/>
            <a:ext cx="673200" cy="0"/>
          </a:xfrm>
          <a:prstGeom prst="straightConnector1">
            <a:avLst/>
          </a:prstGeom>
          <a:noFill/>
          <a:ln cap="flat" cmpd="sng" w="28575">
            <a:solidFill>
              <a:schemeClr val="dk2"/>
            </a:solidFill>
            <a:prstDash val="solid"/>
            <a:round/>
            <a:headEnd len="med" w="med" type="none"/>
            <a:tailEnd len="med" w="med" type="none"/>
          </a:ln>
        </p:spPr>
      </p:cxnSp>
      <p:sp>
        <p:nvSpPr>
          <p:cNvPr id="326" name="Google Shape;326;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27" name="Google Shape;327;p37"/>
          <p:cNvGrpSpPr/>
          <p:nvPr/>
        </p:nvGrpSpPr>
        <p:grpSpPr>
          <a:xfrm>
            <a:off x="-62294" y="-218968"/>
            <a:ext cx="9253929" cy="5553226"/>
            <a:chOff x="-62294" y="-218968"/>
            <a:chExt cx="9253929" cy="5553226"/>
          </a:xfrm>
        </p:grpSpPr>
        <p:grpSp>
          <p:nvGrpSpPr>
            <p:cNvPr id="328" name="Google Shape;328;p37"/>
            <p:cNvGrpSpPr/>
            <p:nvPr/>
          </p:nvGrpSpPr>
          <p:grpSpPr>
            <a:xfrm rot="5400000">
              <a:off x="-228802" y="2176401"/>
              <a:ext cx="3324364" cy="2991349"/>
              <a:chOff x="4276352" y="709708"/>
              <a:chExt cx="5001300" cy="4500300"/>
            </a:xfrm>
          </p:grpSpPr>
          <p:cxnSp>
            <p:nvCxnSpPr>
              <p:cNvPr id="329" name="Google Shape;329;p37"/>
              <p:cNvCxnSpPr/>
              <p:nvPr/>
            </p:nvCxnSpPr>
            <p:spPr>
              <a:xfrm rot="5400000">
                <a:off x="4526852" y="459208"/>
                <a:ext cx="4500300" cy="5001300"/>
              </a:xfrm>
              <a:prstGeom prst="straightConnector1">
                <a:avLst/>
              </a:prstGeom>
              <a:noFill/>
              <a:ln cap="flat" cmpd="sng" w="28575">
                <a:solidFill>
                  <a:schemeClr val="dk2"/>
                </a:solidFill>
                <a:prstDash val="solid"/>
                <a:round/>
                <a:headEnd len="med" w="med" type="none"/>
                <a:tailEnd len="med" w="med" type="none"/>
              </a:ln>
            </p:spPr>
          </p:cxnSp>
          <p:sp>
            <p:nvSpPr>
              <p:cNvPr id="330" name="Google Shape;330;p37"/>
              <p:cNvSpPr/>
              <p:nvPr/>
            </p:nvSpPr>
            <p:spPr>
              <a:xfrm flipH="1">
                <a:off x="4823819" y="1290676"/>
                <a:ext cx="4322700" cy="38910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37"/>
            <p:cNvGrpSpPr/>
            <p:nvPr/>
          </p:nvGrpSpPr>
          <p:grpSpPr>
            <a:xfrm rot="-5400000">
              <a:off x="4775153" y="-52076"/>
              <a:ext cx="4583374" cy="4249590"/>
              <a:chOff x="4276575" y="600075"/>
              <a:chExt cx="4972200" cy="4610100"/>
            </a:xfrm>
          </p:grpSpPr>
          <p:cxnSp>
            <p:nvCxnSpPr>
              <p:cNvPr id="332" name="Google Shape;332;p37"/>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333" name="Google Shape;333;p37"/>
              <p:cNvSpPr/>
              <p:nvPr/>
            </p:nvSpPr>
            <p:spPr>
              <a:xfrm flipH="1">
                <a:off x="4823819" y="1290676"/>
                <a:ext cx="4322700" cy="3891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4" name="Google Shape;334;p37"/>
          <p:cNvSpPr txBox="1"/>
          <p:nvPr>
            <p:ph idx="4294967295" type="title"/>
          </p:nvPr>
        </p:nvSpPr>
        <p:spPr>
          <a:xfrm>
            <a:off x="708500" y="1138678"/>
            <a:ext cx="1886100" cy="11628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sz="10000">
                <a:solidFill>
                  <a:srgbClr val="D9D9D9"/>
                </a:solidFill>
              </a:rPr>
              <a:t>01</a:t>
            </a:r>
            <a:endParaRPr sz="10000">
              <a:solidFill>
                <a:srgbClr val="D9D9D9"/>
              </a:solidFill>
            </a:endParaRPr>
          </a:p>
        </p:txBody>
      </p:sp>
      <p:sp>
        <p:nvSpPr>
          <p:cNvPr id="335" name="Google Shape;335;p37"/>
          <p:cNvSpPr txBox="1"/>
          <p:nvPr>
            <p:ph idx="4294967295" type="subTitle"/>
          </p:nvPr>
        </p:nvSpPr>
        <p:spPr>
          <a:xfrm>
            <a:off x="1518575" y="2301475"/>
            <a:ext cx="7160700" cy="39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700">
                <a:solidFill>
                  <a:schemeClr val="accent1"/>
                </a:solidFill>
              </a:rPr>
              <a:t>Identifying the Landscape</a:t>
            </a:r>
            <a:endParaRPr b="1" sz="4700">
              <a:solidFill>
                <a:schemeClr val="accent1"/>
              </a:solidFill>
            </a:endParaRPr>
          </a:p>
        </p:txBody>
      </p:sp>
      <p:sp>
        <p:nvSpPr>
          <p:cNvPr id="336" name="Google Shape;336;p37"/>
          <p:cNvSpPr txBox="1"/>
          <p:nvPr/>
        </p:nvSpPr>
        <p:spPr>
          <a:xfrm>
            <a:off x="2207425" y="3643325"/>
            <a:ext cx="40185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sh"/>
                <a:ea typeface="Mulish"/>
                <a:cs typeface="Mulish"/>
                <a:sym typeface="Mulish"/>
              </a:rPr>
              <a:t>Going Beyond the Branch</a:t>
            </a:r>
            <a:endParaRPr>
              <a:solidFill>
                <a:schemeClr val="lt1"/>
              </a:solidFill>
              <a:latin typeface="Mulish"/>
              <a:ea typeface="Mulish"/>
              <a:cs typeface="Mulish"/>
              <a:sym typeface="Mulish"/>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grpSp>
        <p:nvGrpSpPr>
          <p:cNvPr id="341" name="Google Shape;341;p38"/>
          <p:cNvGrpSpPr/>
          <p:nvPr/>
        </p:nvGrpSpPr>
        <p:grpSpPr>
          <a:xfrm>
            <a:off x="6732384" y="1836509"/>
            <a:ext cx="354527" cy="354558"/>
            <a:chOff x="-34032200" y="2634975"/>
            <a:chExt cx="292225" cy="292250"/>
          </a:xfrm>
        </p:grpSpPr>
        <p:sp>
          <p:nvSpPr>
            <p:cNvPr id="342" name="Google Shape;342;p38"/>
            <p:cNvSpPr/>
            <p:nvPr/>
          </p:nvSpPr>
          <p:spPr>
            <a:xfrm>
              <a:off x="-34032200" y="2634975"/>
              <a:ext cx="292225" cy="292250"/>
            </a:xfrm>
            <a:custGeom>
              <a:rect b="b" l="l" r="r" t="t"/>
              <a:pathLst>
                <a:path extrusionOk="0" h="11690" w="11689">
                  <a:moveTo>
                    <a:pt x="5766" y="662"/>
                  </a:moveTo>
                  <a:cubicBezTo>
                    <a:pt x="8602" y="662"/>
                    <a:pt x="10933" y="2962"/>
                    <a:pt x="10933" y="5798"/>
                  </a:cubicBezTo>
                  <a:cubicBezTo>
                    <a:pt x="10933" y="6806"/>
                    <a:pt x="10649" y="7783"/>
                    <a:pt x="10114" y="8602"/>
                  </a:cubicBezTo>
                  <a:lnTo>
                    <a:pt x="10145" y="8444"/>
                  </a:lnTo>
                  <a:cubicBezTo>
                    <a:pt x="10177" y="8350"/>
                    <a:pt x="10145" y="8224"/>
                    <a:pt x="10082" y="8129"/>
                  </a:cubicBezTo>
                  <a:cubicBezTo>
                    <a:pt x="9988" y="8066"/>
                    <a:pt x="9862" y="8035"/>
                    <a:pt x="9767" y="8035"/>
                  </a:cubicBezTo>
                  <a:lnTo>
                    <a:pt x="9641" y="8066"/>
                  </a:lnTo>
                  <a:cubicBezTo>
                    <a:pt x="10019" y="7405"/>
                    <a:pt x="10240" y="6617"/>
                    <a:pt x="10240" y="5829"/>
                  </a:cubicBezTo>
                  <a:cubicBezTo>
                    <a:pt x="10240" y="3372"/>
                    <a:pt x="8223" y="1356"/>
                    <a:pt x="5766" y="1356"/>
                  </a:cubicBezTo>
                  <a:cubicBezTo>
                    <a:pt x="5136" y="1356"/>
                    <a:pt x="4506" y="1482"/>
                    <a:pt x="3970" y="1765"/>
                  </a:cubicBezTo>
                  <a:cubicBezTo>
                    <a:pt x="3813" y="1828"/>
                    <a:pt x="3718" y="2017"/>
                    <a:pt x="3813" y="2175"/>
                  </a:cubicBezTo>
                  <a:lnTo>
                    <a:pt x="3970" y="2553"/>
                  </a:lnTo>
                  <a:lnTo>
                    <a:pt x="2710" y="2742"/>
                  </a:lnTo>
                  <a:lnTo>
                    <a:pt x="2301" y="2773"/>
                  </a:lnTo>
                  <a:cubicBezTo>
                    <a:pt x="2364" y="2647"/>
                    <a:pt x="2710" y="1324"/>
                    <a:pt x="2742" y="1198"/>
                  </a:cubicBezTo>
                  <a:lnTo>
                    <a:pt x="2836" y="1293"/>
                  </a:lnTo>
                  <a:cubicBezTo>
                    <a:pt x="2898" y="1354"/>
                    <a:pt x="2986" y="1402"/>
                    <a:pt x="3084" y="1402"/>
                  </a:cubicBezTo>
                  <a:cubicBezTo>
                    <a:pt x="3136" y="1402"/>
                    <a:pt x="3191" y="1389"/>
                    <a:pt x="3246" y="1356"/>
                  </a:cubicBezTo>
                  <a:cubicBezTo>
                    <a:pt x="4033" y="883"/>
                    <a:pt x="4915" y="662"/>
                    <a:pt x="5766" y="662"/>
                  </a:cubicBezTo>
                  <a:close/>
                  <a:moveTo>
                    <a:pt x="6144" y="2080"/>
                  </a:moveTo>
                  <a:cubicBezTo>
                    <a:pt x="7940" y="2238"/>
                    <a:pt x="9358" y="3687"/>
                    <a:pt x="9515" y="5451"/>
                  </a:cubicBezTo>
                  <a:lnTo>
                    <a:pt x="9200" y="5451"/>
                  </a:lnTo>
                  <a:cubicBezTo>
                    <a:pt x="9011" y="5451"/>
                    <a:pt x="8854" y="5609"/>
                    <a:pt x="8854" y="5829"/>
                  </a:cubicBezTo>
                  <a:cubicBezTo>
                    <a:pt x="8854" y="6018"/>
                    <a:pt x="9011" y="6176"/>
                    <a:pt x="9200" y="6176"/>
                  </a:cubicBezTo>
                  <a:lnTo>
                    <a:pt x="9515" y="6176"/>
                  </a:lnTo>
                  <a:cubicBezTo>
                    <a:pt x="9452" y="6932"/>
                    <a:pt x="9169" y="7657"/>
                    <a:pt x="8665" y="8255"/>
                  </a:cubicBezTo>
                  <a:lnTo>
                    <a:pt x="6995" y="8570"/>
                  </a:lnTo>
                  <a:cubicBezTo>
                    <a:pt x="6900" y="8602"/>
                    <a:pt x="6806" y="8665"/>
                    <a:pt x="6774" y="8759"/>
                  </a:cubicBezTo>
                  <a:cubicBezTo>
                    <a:pt x="6743" y="8885"/>
                    <a:pt x="6743" y="9011"/>
                    <a:pt x="6806" y="9074"/>
                  </a:cubicBezTo>
                  <a:lnTo>
                    <a:pt x="6995" y="9389"/>
                  </a:lnTo>
                  <a:cubicBezTo>
                    <a:pt x="6743" y="9484"/>
                    <a:pt x="6459" y="9547"/>
                    <a:pt x="6176" y="9547"/>
                  </a:cubicBezTo>
                  <a:lnTo>
                    <a:pt x="6176" y="9232"/>
                  </a:lnTo>
                  <a:cubicBezTo>
                    <a:pt x="6176" y="9043"/>
                    <a:pt x="6018" y="8885"/>
                    <a:pt x="5829" y="8885"/>
                  </a:cubicBezTo>
                  <a:cubicBezTo>
                    <a:pt x="5640" y="8885"/>
                    <a:pt x="5483" y="9043"/>
                    <a:pt x="5483" y="9232"/>
                  </a:cubicBezTo>
                  <a:lnTo>
                    <a:pt x="5483" y="9547"/>
                  </a:lnTo>
                  <a:cubicBezTo>
                    <a:pt x="3655" y="9389"/>
                    <a:pt x="2238" y="7940"/>
                    <a:pt x="2080" y="6176"/>
                  </a:cubicBezTo>
                  <a:lnTo>
                    <a:pt x="2395" y="6176"/>
                  </a:lnTo>
                  <a:cubicBezTo>
                    <a:pt x="2584" y="6176"/>
                    <a:pt x="2742" y="6018"/>
                    <a:pt x="2742" y="5829"/>
                  </a:cubicBezTo>
                  <a:cubicBezTo>
                    <a:pt x="2742" y="5609"/>
                    <a:pt x="2584" y="5451"/>
                    <a:pt x="2395" y="5451"/>
                  </a:cubicBezTo>
                  <a:lnTo>
                    <a:pt x="2080" y="5451"/>
                  </a:lnTo>
                  <a:cubicBezTo>
                    <a:pt x="2175" y="4727"/>
                    <a:pt x="2427" y="3971"/>
                    <a:pt x="2962" y="3372"/>
                  </a:cubicBezTo>
                  <a:lnTo>
                    <a:pt x="4474" y="3183"/>
                  </a:lnTo>
                  <a:cubicBezTo>
                    <a:pt x="4600" y="3183"/>
                    <a:pt x="4663" y="3088"/>
                    <a:pt x="4726" y="3025"/>
                  </a:cubicBezTo>
                  <a:cubicBezTo>
                    <a:pt x="4758" y="2931"/>
                    <a:pt x="4758" y="2836"/>
                    <a:pt x="4726" y="2710"/>
                  </a:cubicBezTo>
                  <a:lnTo>
                    <a:pt x="4506" y="2269"/>
                  </a:lnTo>
                  <a:cubicBezTo>
                    <a:pt x="4789" y="2143"/>
                    <a:pt x="5104" y="2112"/>
                    <a:pt x="5420" y="2080"/>
                  </a:cubicBezTo>
                  <a:lnTo>
                    <a:pt x="5420" y="2395"/>
                  </a:lnTo>
                  <a:cubicBezTo>
                    <a:pt x="5420" y="2584"/>
                    <a:pt x="5577" y="2742"/>
                    <a:pt x="5766" y="2742"/>
                  </a:cubicBezTo>
                  <a:cubicBezTo>
                    <a:pt x="5987" y="2742"/>
                    <a:pt x="6144" y="2584"/>
                    <a:pt x="6144" y="2395"/>
                  </a:cubicBezTo>
                  <a:lnTo>
                    <a:pt x="6144" y="2080"/>
                  </a:lnTo>
                  <a:close/>
                  <a:moveTo>
                    <a:pt x="1607" y="2899"/>
                  </a:moveTo>
                  <a:lnTo>
                    <a:pt x="1544" y="3151"/>
                  </a:lnTo>
                  <a:cubicBezTo>
                    <a:pt x="1481" y="3246"/>
                    <a:pt x="1544" y="3372"/>
                    <a:pt x="1607" y="3466"/>
                  </a:cubicBezTo>
                  <a:cubicBezTo>
                    <a:pt x="1670" y="3529"/>
                    <a:pt x="1796" y="3561"/>
                    <a:pt x="1922" y="3561"/>
                  </a:cubicBezTo>
                  <a:lnTo>
                    <a:pt x="1985" y="3561"/>
                  </a:lnTo>
                  <a:cubicBezTo>
                    <a:pt x="1607" y="4254"/>
                    <a:pt x="1387" y="5042"/>
                    <a:pt x="1387" y="5861"/>
                  </a:cubicBezTo>
                  <a:cubicBezTo>
                    <a:pt x="1387" y="8287"/>
                    <a:pt x="3372" y="10303"/>
                    <a:pt x="5829" y="10303"/>
                  </a:cubicBezTo>
                  <a:cubicBezTo>
                    <a:pt x="6459" y="10303"/>
                    <a:pt x="7089" y="10177"/>
                    <a:pt x="7688" y="9925"/>
                  </a:cubicBezTo>
                  <a:cubicBezTo>
                    <a:pt x="7751" y="9862"/>
                    <a:pt x="7845" y="9799"/>
                    <a:pt x="7877" y="9704"/>
                  </a:cubicBezTo>
                  <a:cubicBezTo>
                    <a:pt x="7908" y="9641"/>
                    <a:pt x="7877" y="9515"/>
                    <a:pt x="7845" y="9452"/>
                  </a:cubicBezTo>
                  <a:lnTo>
                    <a:pt x="7688" y="9200"/>
                  </a:lnTo>
                  <a:lnTo>
                    <a:pt x="9421" y="8854"/>
                  </a:lnTo>
                  <a:lnTo>
                    <a:pt x="9421" y="8854"/>
                  </a:lnTo>
                  <a:cubicBezTo>
                    <a:pt x="9326" y="9200"/>
                    <a:pt x="9074" y="10177"/>
                    <a:pt x="9011" y="10492"/>
                  </a:cubicBezTo>
                  <a:lnTo>
                    <a:pt x="8759" y="10303"/>
                  </a:lnTo>
                  <a:cubicBezTo>
                    <a:pt x="8708" y="10235"/>
                    <a:pt x="8640" y="10204"/>
                    <a:pt x="8567" y="10204"/>
                  </a:cubicBezTo>
                  <a:cubicBezTo>
                    <a:pt x="8505" y="10204"/>
                    <a:pt x="8439" y="10228"/>
                    <a:pt x="8381" y="10271"/>
                  </a:cubicBezTo>
                  <a:cubicBezTo>
                    <a:pt x="7593" y="10744"/>
                    <a:pt x="6680" y="10965"/>
                    <a:pt x="5829" y="10965"/>
                  </a:cubicBezTo>
                  <a:cubicBezTo>
                    <a:pt x="2994" y="10965"/>
                    <a:pt x="662" y="8665"/>
                    <a:pt x="662" y="5829"/>
                  </a:cubicBezTo>
                  <a:cubicBezTo>
                    <a:pt x="662" y="4758"/>
                    <a:pt x="977" y="3781"/>
                    <a:pt x="1607" y="2899"/>
                  </a:cubicBezTo>
                  <a:close/>
                  <a:moveTo>
                    <a:pt x="5766" y="1"/>
                  </a:moveTo>
                  <a:cubicBezTo>
                    <a:pt x="4884" y="1"/>
                    <a:pt x="3970" y="221"/>
                    <a:pt x="3151" y="662"/>
                  </a:cubicBezTo>
                  <a:lnTo>
                    <a:pt x="2836" y="316"/>
                  </a:lnTo>
                  <a:cubicBezTo>
                    <a:pt x="2765" y="245"/>
                    <a:pt x="2677" y="210"/>
                    <a:pt x="2597" y="210"/>
                  </a:cubicBezTo>
                  <a:cubicBezTo>
                    <a:pt x="2570" y="210"/>
                    <a:pt x="2545" y="214"/>
                    <a:pt x="2521" y="221"/>
                  </a:cubicBezTo>
                  <a:cubicBezTo>
                    <a:pt x="2395" y="253"/>
                    <a:pt x="2301" y="347"/>
                    <a:pt x="2269" y="473"/>
                  </a:cubicBezTo>
                  <a:lnTo>
                    <a:pt x="1985" y="1450"/>
                  </a:lnTo>
                  <a:cubicBezTo>
                    <a:pt x="694" y="2553"/>
                    <a:pt x="1" y="4160"/>
                    <a:pt x="1" y="5829"/>
                  </a:cubicBezTo>
                  <a:cubicBezTo>
                    <a:pt x="1" y="7342"/>
                    <a:pt x="599" y="8854"/>
                    <a:pt x="1733" y="9956"/>
                  </a:cubicBezTo>
                  <a:cubicBezTo>
                    <a:pt x="2836" y="11059"/>
                    <a:pt x="4285" y="11689"/>
                    <a:pt x="5861" y="11689"/>
                  </a:cubicBezTo>
                  <a:cubicBezTo>
                    <a:pt x="6774" y="11689"/>
                    <a:pt x="7719" y="11437"/>
                    <a:pt x="8539" y="11028"/>
                  </a:cubicBezTo>
                  <a:lnTo>
                    <a:pt x="8980" y="11406"/>
                  </a:lnTo>
                  <a:cubicBezTo>
                    <a:pt x="9027" y="11477"/>
                    <a:pt x="9110" y="11512"/>
                    <a:pt x="9201" y="11512"/>
                  </a:cubicBezTo>
                  <a:cubicBezTo>
                    <a:pt x="9232" y="11512"/>
                    <a:pt x="9263" y="11508"/>
                    <a:pt x="9295" y="11500"/>
                  </a:cubicBezTo>
                  <a:cubicBezTo>
                    <a:pt x="9421" y="11437"/>
                    <a:pt x="9484" y="11374"/>
                    <a:pt x="9515" y="11248"/>
                  </a:cubicBezTo>
                  <a:lnTo>
                    <a:pt x="9799" y="10114"/>
                  </a:lnTo>
                  <a:cubicBezTo>
                    <a:pt x="10996" y="9011"/>
                    <a:pt x="11689" y="7468"/>
                    <a:pt x="11689" y="5861"/>
                  </a:cubicBezTo>
                  <a:cubicBezTo>
                    <a:pt x="11658" y="2616"/>
                    <a:pt x="9011" y="1"/>
                    <a:pt x="57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8"/>
            <p:cNvSpPr/>
            <p:nvPr/>
          </p:nvSpPr>
          <p:spPr>
            <a:xfrm>
              <a:off x="-33947125" y="2735800"/>
              <a:ext cx="51200" cy="86675"/>
            </a:xfrm>
            <a:custGeom>
              <a:rect b="b" l="l" r="r" t="t"/>
              <a:pathLst>
                <a:path extrusionOk="0" h="3467" w="2048">
                  <a:moveTo>
                    <a:pt x="1040" y="1"/>
                  </a:moveTo>
                  <a:cubicBezTo>
                    <a:pt x="473" y="1"/>
                    <a:pt x="0" y="473"/>
                    <a:pt x="0" y="1040"/>
                  </a:cubicBezTo>
                  <a:cubicBezTo>
                    <a:pt x="0" y="1229"/>
                    <a:pt x="158" y="1387"/>
                    <a:pt x="378" y="1387"/>
                  </a:cubicBezTo>
                  <a:cubicBezTo>
                    <a:pt x="567" y="1387"/>
                    <a:pt x="725" y="1229"/>
                    <a:pt x="725" y="1040"/>
                  </a:cubicBezTo>
                  <a:cubicBezTo>
                    <a:pt x="725" y="851"/>
                    <a:pt x="882" y="662"/>
                    <a:pt x="1071" y="662"/>
                  </a:cubicBezTo>
                  <a:cubicBezTo>
                    <a:pt x="1292" y="662"/>
                    <a:pt x="1449" y="851"/>
                    <a:pt x="1449" y="1040"/>
                  </a:cubicBezTo>
                  <a:lnTo>
                    <a:pt x="1449" y="1292"/>
                  </a:lnTo>
                  <a:cubicBezTo>
                    <a:pt x="1449" y="1418"/>
                    <a:pt x="1355" y="1544"/>
                    <a:pt x="1229" y="1639"/>
                  </a:cubicBezTo>
                  <a:lnTo>
                    <a:pt x="599" y="1954"/>
                  </a:lnTo>
                  <a:cubicBezTo>
                    <a:pt x="252" y="2111"/>
                    <a:pt x="63" y="2458"/>
                    <a:pt x="63" y="2836"/>
                  </a:cubicBezTo>
                  <a:lnTo>
                    <a:pt x="63" y="3119"/>
                  </a:lnTo>
                  <a:cubicBezTo>
                    <a:pt x="0" y="3372"/>
                    <a:pt x="158" y="3466"/>
                    <a:pt x="315" y="3466"/>
                  </a:cubicBezTo>
                  <a:lnTo>
                    <a:pt x="1701" y="3466"/>
                  </a:lnTo>
                  <a:cubicBezTo>
                    <a:pt x="1891" y="3466"/>
                    <a:pt x="2048" y="3309"/>
                    <a:pt x="2048" y="3119"/>
                  </a:cubicBezTo>
                  <a:cubicBezTo>
                    <a:pt x="2048" y="2930"/>
                    <a:pt x="1891" y="2773"/>
                    <a:pt x="1701" y="2773"/>
                  </a:cubicBezTo>
                  <a:lnTo>
                    <a:pt x="693" y="2773"/>
                  </a:lnTo>
                  <a:cubicBezTo>
                    <a:pt x="725" y="2678"/>
                    <a:pt x="756" y="2584"/>
                    <a:pt x="882" y="2521"/>
                  </a:cubicBezTo>
                  <a:lnTo>
                    <a:pt x="1512" y="2206"/>
                  </a:lnTo>
                  <a:cubicBezTo>
                    <a:pt x="1859" y="2048"/>
                    <a:pt x="2048" y="1702"/>
                    <a:pt x="2048" y="1292"/>
                  </a:cubicBezTo>
                  <a:lnTo>
                    <a:pt x="2048" y="1040"/>
                  </a:lnTo>
                  <a:cubicBezTo>
                    <a:pt x="2048" y="473"/>
                    <a:pt x="1575" y="1"/>
                    <a:pt x="10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8"/>
            <p:cNvSpPr/>
            <p:nvPr/>
          </p:nvSpPr>
          <p:spPr>
            <a:xfrm>
              <a:off x="-33878600" y="2737375"/>
              <a:ext cx="52000" cy="86675"/>
            </a:xfrm>
            <a:custGeom>
              <a:rect b="b" l="l" r="r" t="t"/>
              <a:pathLst>
                <a:path extrusionOk="0" h="3467" w="2080">
                  <a:moveTo>
                    <a:pt x="347" y="1"/>
                  </a:moveTo>
                  <a:cubicBezTo>
                    <a:pt x="158" y="1"/>
                    <a:pt x="0" y="158"/>
                    <a:pt x="0" y="347"/>
                  </a:cubicBezTo>
                  <a:lnTo>
                    <a:pt x="0" y="1733"/>
                  </a:lnTo>
                  <a:cubicBezTo>
                    <a:pt x="0" y="1922"/>
                    <a:pt x="158" y="2080"/>
                    <a:pt x="347" y="2080"/>
                  </a:cubicBezTo>
                  <a:lnTo>
                    <a:pt x="1355" y="2080"/>
                  </a:lnTo>
                  <a:lnTo>
                    <a:pt x="1355" y="3088"/>
                  </a:lnTo>
                  <a:cubicBezTo>
                    <a:pt x="1355" y="3309"/>
                    <a:pt x="1512" y="3466"/>
                    <a:pt x="1733" y="3466"/>
                  </a:cubicBezTo>
                  <a:cubicBezTo>
                    <a:pt x="1922" y="3466"/>
                    <a:pt x="2079" y="3309"/>
                    <a:pt x="2079" y="3088"/>
                  </a:cubicBezTo>
                  <a:lnTo>
                    <a:pt x="2079" y="1733"/>
                  </a:lnTo>
                  <a:lnTo>
                    <a:pt x="2079" y="347"/>
                  </a:lnTo>
                  <a:cubicBezTo>
                    <a:pt x="2079" y="158"/>
                    <a:pt x="1922" y="1"/>
                    <a:pt x="1733" y="1"/>
                  </a:cubicBezTo>
                  <a:cubicBezTo>
                    <a:pt x="1512" y="1"/>
                    <a:pt x="1355" y="158"/>
                    <a:pt x="1355" y="347"/>
                  </a:cubicBezTo>
                  <a:lnTo>
                    <a:pt x="1355" y="1355"/>
                  </a:lnTo>
                  <a:lnTo>
                    <a:pt x="693" y="1355"/>
                  </a:lnTo>
                  <a:lnTo>
                    <a:pt x="693" y="347"/>
                  </a:lnTo>
                  <a:cubicBezTo>
                    <a:pt x="693" y="158"/>
                    <a:pt x="536" y="1"/>
                    <a:pt x="3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38"/>
          <p:cNvSpPr/>
          <p:nvPr/>
        </p:nvSpPr>
        <p:spPr>
          <a:xfrm>
            <a:off x="1659129" y="1860987"/>
            <a:ext cx="356438" cy="354527"/>
          </a:xfrm>
          <a:custGeom>
            <a:rect b="b" l="l" r="r" t="t"/>
            <a:pathLst>
              <a:path extrusionOk="0" h="11689" w="11752">
                <a:moveTo>
                  <a:pt x="5860" y="662"/>
                </a:moveTo>
                <a:cubicBezTo>
                  <a:pt x="6427" y="662"/>
                  <a:pt x="6900" y="1135"/>
                  <a:pt x="6900" y="1670"/>
                </a:cubicBezTo>
                <a:cubicBezTo>
                  <a:pt x="6900" y="2238"/>
                  <a:pt x="6427" y="2710"/>
                  <a:pt x="5860" y="2710"/>
                </a:cubicBezTo>
                <a:cubicBezTo>
                  <a:pt x="5293" y="2710"/>
                  <a:pt x="4821" y="2238"/>
                  <a:pt x="4821" y="1670"/>
                </a:cubicBezTo>
                <a:cubicBezTo>
                  <a:pt x="4821" y="1135"/>
                  <a:pt x="5293" y="662"/>
                  <a:pt x="5860" y="662"/>
                </a:cubicBezTo>
                <a:close/>
                <a:moveTo>
                  <a:pt x="5860" y="3372"/>
                </a:moveTo>
                <a:cubicBezTo>
                  <a:pt x="7058" y="3403"/>
                  <a:pt x="8034" y="4317"/>
                  <a:pt x="8223" y="5451"/>
                </a:cubicBezTo>
                <a:lnTo>
                  <a:pt x="3466" y="5451"/>
                </a:lnTo>
                <a:cubicBezTo>
                  <a:pt x="3624" y="4285"/>
                  <a:pt x="4663" y="3372"/>
                  <a:pt x="5860" y="3372"/>
                </a:cubicBezTo>
                <a:close/>
                <a:moveTo>
                  <a:pt x="9420" y="7562"/>
                </a:moveTo>
                <a:cubicBezTo>
                  <a:pt x="9956" y="7562"/>
                  <a:pt x="10429" y="7814"/>
                  <a:pt x="10744" y="8223"/>
                </a:cubicBezTo>
                <a:lnTo>
                  <a:pt x="10082" y="8223"/>
                </a:lnTo>
                <a:cubicBezTo>
                  <a:pt x="9546" y="8223"/>
                  <a:pt x="9074" y="8696"/>
                  <a:pt x="9074" y="9232"/>
                </a:cubicBezTo>
                <a:cubicBezTo>
                  <a:pt x="9074" y="9799"/>
                  <a:pt x="9546" y="10271"/>
                  <a:pt x="10082" y="10271"/>
                </a:cubicBezTo>
                <a:lnTo>
                  <a:pt x="10744" y="10271"/>
                </a:lnTo>
                <a:cubicBezTo>
                  <a:pt x="10429" y="10712"/>
                  <a:pt x="9925" y="10933"/>
                  <a:pt x="9420" y="10933"/>
                </a:cubicBezTo>
                <a:cubicBezTo>
                  <a:pt x="8696" y="10933"/>
                  <a:pt x="8034" y="10460"/>
                  <a:pt x="7814" y="9799"/>
                </a:cubicBezTo>
                <a:cubicBezTo>
                  <a:pt x="7751" y="9673"/>
                  <a:pt x="7593" y="9547"/>
                  <a:pt x="7499" y="9547"/>
                </a:cubicBezTo>
                <a:lnTo>
                  <a:pt x="4222" y="9547"/>
                </a:lnTo>
                <a:cubicBezTo>
                  <a:pt x="4065" y="9547"/>
                  <a:pt x="3939" y="9641"/>
                  <a:pt x="3907" y="9799"/>
                </a:cubicBezTo>
                <a:cubicBezTo>
                  <a:pt x="3655" y="10460"/>
                  <a:pt x="2993" y="10933"/>
                  <a:pt x="2300" y="10933"/>
                </a:cubicBezTo>
                <a:cubicBezTo>
                  <a:pt x="1733" y="10933"/>
                  <a:pt x="1261" y="10649"/>
                  <a:pt x="914" y="10271"/>
                </a:cubicBezTo>
                <a:lnTo>
                  <a:pt x="1576" y="10271"/>
                </a:lnTo>
                <a:cubicBezTo>
                  <a:pt x="2143" y="10271"/>
                  <a:pt x="2615" y="9799"/>
                  <a:pt x="2615" y="9232"/>
                </a:cubicBezTo>
                <a:cubicBezTo>
                  <a:pt x="2615" y="8696"/>
                  <a:pt x="2143" y="8223"/>
                  <a:pt x="1576" y="8223"/>
                </a:cubicBezTo>
                <a:lnTo>
                  <a:pt x="914" y="8223"/>
                </a:lnTo>
                <a:cubicBezTo>
                  <a:pt x="1229" y="7782"/>
                  <a:pt x="1733" y="7562"/>
                  <a:pt x="2300" y="7562"/>
                </a:cubicBezTo>
                <a:cubicBezTo>
                  <a:pt x="2993" y="7562"/>
                  <a:pt x="3655" y="8034"/>
                  <a:pt x="3907" y="8696"/>
                </a:cubicBezTo>
                <a:cubicBezTo>
                  <a:pt x="3939" y="8822"/>
                  <a:pt x="4096" y="8917"/>
                  <a:pt x="4222" y="8917"/>
                </a:cubicBezTo>
                <a:lnTo>
                  <a:pt x="7499" y="8917"/>
                </a:lnTo>
                <a:cubicBezTo>
                  <a:pt x="7656" y="8917"/>
                  <a:pt x="7751" y="8854"/>
                  <a:pt x="7814" y="8696"/>
                </a:cubicBezTo>
                <a:cubicBezTo>
                  <a:pt x="8034" y="8034"/>
                  <a:pt x="8727" y="7562"/>
                  <a:pt x="9420" y="7562"/>
                </a:cubicBezTo>
                <a:close/>
                <a:moveTo>
                  <a:pt x="5860" y="1"/>
                </a:moveTo>
                <a:cubicBezTo>
                  <a:pt x="4915" y="1"/>
                  <a:pt x="4128" y="725"/>
                  <a:pt x="4128" y="1670"/>
                </a:cubicBezTo>
                <a:cubicBezTo>
                  <a:pt x="4128" y="2143"/>
                  <a:pt x="4348" y="2584"/>
                  <a:pt x="4663" y="2899"/>
                </a:cubicBezTo>
                <a:lnTo>
                  <a:pt x="4695" y="2931"/>
                </a:lnTo>
                <a:cubicBezTo>
                  <a:pt x="3592" y="3372"/>
                  <a:pt x="2773" y="4474"/>
                  <a:pt x="2773" y="5829"/>
                </a:cubicBezTo>
                <a:cubicBezTo>
                  <a:pt x="2773" y="6018"/>
                  <a:pt x="2930" y="6176"/>
                  <a:pt x="3119" y="6176"/>
                </a:cubicBezTo>
                <a:lnTo>
                  <a:pt x="5514" y="6176"/>
                </a:lnTo>
                <a:lnTo>
                  <a:pt x="5514" y="8255"/>
                </a:lnTo>
                <a:lnTo>
                  <a:pt x="4443" y="8255"/>
                </a:lnTo>
                <a:cubicBezTo>
                  <a:pt x="4065" y="7436"/>
                  <a:pt x="3245" y="6869"/>
                  <a:pt x="2300" y="6869"/>
                </a:cubicBezTo>
                <a:cubicBezTo>
                  <a:pt x="1261" y="6869"/>
                  <a:pt x="410" y="7499"/>
                  <a:pt x="32" y="8444"/>
                </a:cubicBezTo>
                <a:cubicBezTo>
                  <a:pt x="0" y="8570"/>
                  <a:pt x="0" y="8696"/>
                  <a:pt x="95" y="8759"/>
                </a:cubicBezTo>
                <a:cubicBezTo>
                  <a:pt x="158" y="8854"/>
                  <a:pt x="253" y="8917"/>
                  <a:pt x="347" y="8917"/>
                </a:cubicBezTo>
                <a:lnTo>
                  <a:pt x="1607" y="8917"/>
                </a:lnTo>
                <a:cubicBezTo>
                  <a:pt x="1828" y="8917"/>
                  <a:pt x="1985" y="9074"/>
                  <a:pt x="1985" y="9295"/>
                </a:cubicBezTo>
                <a:cubicBezTo>
                  <a:pt x="1985" y="9484"/>
                  <a:pt x="1828" y="9641"/>
                  <a:pt x="1607" y="9641"/>
                </a:cubicBezTo>
                <a:lnTo>
                  <a:pt x="347" y="9641"/>
                </a:lnTo>
                <a:cubicBezTo>
                  <a:pt x="253" y="9641"/>
                  <a:pt x="158" y="9673"/>
                  <a:pt x="95" y="9799"/>
                </a:cubicBezTo>
                <a:cubicBezTo>
                  <a:pt x="0" y="9862"/>
                  <a:pt x="0" y="9988"/>
                  <a:pt x="32" y="10114"/>
                </a:cubicBezTo>
                <a:cubicBezTo>
                  <a:pt x="410" y="11059"/>
                  <a:pt x="1292" y="11689"/>
                  <a:pt x="2300" y="11689"/>
                </a:cubicBezTo>
                <a:cubicBezTo>
                  <a:pt x="3182" y="11689"/>
                  <a:pt x="4065" y="11122"/>
                  <a:pt x="4443" y="10303"/>
                </a:cubicBezTo>
                <a:lnTo>
                  <a:pt x="7278" y="10303"/>
                </a:lnTo>
                <a:cubicBezTo>
                  <a:pt x="7688" y="11122"/>
                  <a:pt x="8507" y="11689"/>
                  <a:pt x="9452" y="11689"/>
                </a:cubicBezTo>
                <a:cubicBezTo>
                  <a:pt x="10492" y="11689"/>
                  <a:pt x="11342" y="11059"/>
                  <a:pt x="11689" y="10114"/>
                </a:cubicBezTo>
                <a:cubicBezTo>
                  <a:pt x="11752" y="9988"/>
                  <a:pt x="11752" y="9862"/>
                  <a:pt x="11657" y="9799"/>
                </a:cubicBezTo>
                <a:cubicBezTo>
                  <a:pt x="11594" y="9704"/>
                  <a:pt x="11500" y="9641"/>
                  <a:pt x="11374" y="9641"/>
                </a:cubicBezTo>
                <a:lnTo>
                  <a:pt x="10114" y="9641"/>
                </a:lnTo>
                <a:cubicBezTo>
                  <a:pt x="9925" y="9641"/>
                  <a:pt x="9767" y="9484"/>
                  <a:pt x="9767" y="9295"/>
                </a:cubicBezTo>
                <a:cubicBezTo>
                  <a:pt x="9767" y="9074"/>
                  <a:pt x="9925" y="8917"/>
                  <a:pt x="10114" y="8917"/>
                </a:cubicBezTo>
                <a:lnTo>
                  <a:pt x="11374" y="8917"/>
                </a:lnTo>
                <a:cubicBezTo>
                  <a:pt x="11500" y="8917"/>
                  <a:pt x="11594" y="8885"/>
                  <a:pt x="11657" y="8759"/>
                </a:cubicBezTo>
                <a:cubicBezTo>
                  <a:pt x="11752" y="8696"/>
                  <a:pt x="11752" y="8570"/>
                  <a:pt x="11689" y="8444"/>
                </a:cubicBezTo>
                <a:cubicBezTo>
                  <a:pt x="11342" y="7499"/>
                  <a:pt x="10429" y="6869"/>
                  <a:pt x="9452" y="6869"/>
                </a:cubicBezTo>
                <a:cubicBezTo>
                  <a:pt x="8538" y="6869"/>
                  <a:pt x="7688" y="7436"/>
                  <a:pt x="7278" y="8255"/>
                </a:cubicBezTo>
                <a:lnTo>
                  <a:pt x="6238" y="8255"/>
                </a:lnTo>
                <a:lnTo>
                  <a:pt x="6238" y="6176"/>
                </a:lnTo>
                <a:lnTo>
                  <a:pt x="8633" y="6176"/>
                </a:lnTo>
                <a:cubicBezTo>
                  <a:pt x="8822" y="6176"/>
                  <a:pt x="8979" y="6018"/>
                  <a:pt x="8979" y="5829"/>
                </a:cubicBezTo>
                <a:cubicBezTo>
                  <a:pt x="8979" y="4506"/>
                  <a:pt x="8192" y="3403"/>
                  <a:pt x="7058" y="2931"/>
                </a:cubicBezTo>
                <a:cubicBezTo>
                  <a:pt x="7341" y="2616"/>
                  <a:pt x="7562" y="2175"/>
                  <a:pt x="7562" y="1670"/>
                </a:cubicBezTo>
                <a:cubicBezTo>
                  <a:pt x="7562" y="725"/>
                  <a:pt x="6806" y="1"/>
                  <a:pt x="58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38"/>
          <p:cNvGrpSpPr/>
          <p:nvPr/>
        </p:nvGrpSpPr>
        <p:grpSpPr>
          <a:xfrm>
            <a:off x="4186819" y="1837406"/>
            <a:ext cx="366963" cy="352768"/>
            <a:chOff x="-31889075" y="2658950"/>
            <a:chExt cx="302475" cy="290775"/>
          </a:xfrm>
        </p:grpSpPr>
        <p:sp>
          <p:nvSpPr>
            <p:cNvPr id="347" name="Google Shape;347;p38"/>
            <p:cNvSpPr/>
            <p:nvPr/>
          </p:nvSpPr>
          <p:spPr>
            <a:xfrm>
              <a:off x="-31889075" y="2658950"/>
              <a:ext cx="302475" cy="290775"/>
            </a:xfrm>
            <a:custGeom>
              <a:rect b="b" l="l" r="r" t="t"/>
              <a:pathLst>
                <a:path extrusionOk="0" h="11631" w="12099">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8"/>
            <p:cNvSpPr/>
            <p:nvPr/>
          </p:nvSpPr>
          <p:spPr>
            <a:xfrm>
              <a:off x="-31838650" y="2838200"/>
              <a:ext cx="70100" cy="68550"/>
            </a:xfrm>
            <a:custGeom>
              <a:rect b="b" l="l" r="r" t="t"/>
              <a:pathLst>
                <a:path extrusionOk="0" h="2742" w="2804">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38"/>
          <p:cNvSpPr txBox="1"/>
          <p:nvPr>
            <p:ph idx="1" type="subTitle"/>
          </p:nvPr>
        </p:nvSpPr>
        <p:spPr>
          <a:xfrm>
            <a:off x="655550" y="2981200"/>
            <a:ext cx="2324400" cy="160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a:t>
            </a:r>
            <a:r>
              <a:rPr lang="en"/>
              <a:t>s of 2017, </a:t>
            </a:r>
            <a:r>
              <a:rPr b="1" lang="en">
                <a:solidFill>
                  <a:schemeClr val="lt2"/>
                </a:solidFill>
              </a:rPr>
              <a:t>35%</a:t>
            </a:r>
            <a:r>
              <a:rPr lang="en"/>
              <a:t> of residents in LMI communities (18–64) were </a:t>
            </a:r>
            <a:r>
              <a:rPr b="1" lang="en">
                <a:solidFill>
                  <a:schemeClr val="lt2"/>
                </a:solidFill>
              </a:rPr>
              <a:t>not working</a:t>
            </a:r>
            <a:r>
              <a:rPr lang="en"/>
              <a:t> compared with </a:t>
            </a:r>
            <a:r>
              <a:rPr b="1" lang="en">
                <a:solidFill>
                  <a:schemeClr val="lt2"/>
                </a:solidFill>
              </a:rPr>
              <a:t>25% </a:t>
            </a:r>
            <a:r>
              <a:rPr lang="en"/>
              <a:t>in non-LMI communities</a:t>
            </a:r>
            <a:endParaRPr/>
          </a:p>
        </p:txBody>
      </p:sp>
      <p:sp>
        <p:nvSpPr>
          <p:cNvPr id="350" name="Google Shape;350;p38"/>
          <p:cNvSpPr txBox="1"/>
          <p:nvPr>
            <p:ph idx="2" type="subTitle"/>
          </p:nvPr>
        </p:nvSpPr>
        <p:spPr>
          <a:xfrm>
            <a:off x="554700" y="2549125"/>
            <a:ext cx="2634900" cy="44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Employment Gap</a:t>
            </a:r>
            <a:endParaRPr sz="2100"/>
          </a:p>
        </p:txBody>
      </p:sp>
      <p:sp>
        <p:nvSpPr>
          <p:cNvPr id="351" name="Google Shape;351;p38"/>
          <p:cNvSpPr txBox="1"/>
          <p:nvPr>
            <p:ph idx="4" type="subTitle"/>
          </p:nvPr>
        </p:nvSpPr>
        <p:spPr>
          <a:xfrm>
            <a:off x="3189600" y="2981200"/>
            <a:ext cx="2423700" cy="14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LMI communities are </a:t>
            </a:r>
            <a:r>
              <a:rPr b="1" lang="en">
                <a:solidFill>
                  <a:schemeClr val="lt2"/>
                </a:solidFill>
              </a:rPr>
              <a:t>34% more</a:t>
            </a:r>
            <a:r>
              <a:rPr lang="en"/>
              <a:t> likely to spend a high portion of their income on rent (</a:t>
            </a:r>
            <a:r>
              <a:rPr b="1" lang="en">
                <a:solidFill>
                  <a:schemeClr val="lt2"/>
                </a:solidFill>
              </a:rPr>
              <a:t>over 35% of gross income</a:t>
            </a:r>
            <a:r>
              <a:rPr lang="en"/>
              <a:t>)</a:t>
            </a:r>
            <a:endParaRPr/>
          </a:p>
        </p:txBody>
      </p:sp>
      <p:sp>
        <p:nvSpPr>
          <p:cNvPr id="352" name="Google Shape;352;p38"/>
          <p:cNvSpPr txBox="1"/>
          <p:nvPr>
            <p:ph idx="5" type="subTitle"/>
          </p:nvPr>
        </p:nvSpPr>
        <p:spPr>
          <a:xfrm>
            <a:off x="3072500" y="2549175"/>
            <a:ext cx="2750400" cy="44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Housing Instabilities</a:t>
            </a:r>
            <a:endParaRPr sz="2100"/>
          </a:p>
        </p:txBody>
      </p:sp>
      <p:sp>
        <p:nvSpPr>
          <p:cNvPr id="353" name="Google Shape;353;p38"/>
          <p:cNvSpPr txBox="1"/>
          <p:nvPr>
            <p:ph idx="7" type="subTitle"/>
          </p:nvPr>
        </p:nvSpPr>
        <p:spPr>
          <a:xfrm>
            <a:off x="5823050" y="2981200"/>
            <a:ext cx="2423700" cy="14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rPr>
              <a:t>0.73 workers per resident </a:t>
            </a:r>
            <a:r>
              <a:rPr lang="en"/>
              <a:t>within </a:t>
            </a:r>
            <a:r>
              <a:rPr b="1" lang="en">
                <a:solidFill>
                  <a:schemeClr val="accent1"/>
                </a:solidFill>
              </a:rPr>
              <a:t>LMI communities,</a:t>
            </a:r>
            <a:r>
              <a:rPr lang="en"/>
              <a:t> while non-LMI communities have 1 worker per resident</a:t>
            </a:r>
            <a:endParaRPr/>
          </a:p>
        </p:txBody>
      </p:sp>
      <p:sp>
        <p:nvSpPr>
          <p:cNvPr id="354" name="Google Shape;354;p38"/>
          <p:cNvSpPr txBox="1"/>
          <p:nvPr>
            <p:ph idx="8" type="subTitle"/>
          </p:nvPr>
        </p:nvSpPr>
        <p:spPr>
          <a:xfrm>
            <a:off x="5697950" y="2549125"/>
            <a:ext cx="2634900" cy="44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Job </a:t>
            </a:r>
            <a:r>
              <a:rPr lang="en" sz="2100"/>
              <a:t>Accessibility</a:t>
            </a:r>
            <a:endParaRPr sz="2100"/>
          </a:p>
        </p:txBody>
      </p:sp>
      <p:sp>
        <p:nvSpPr>
          <p:cNvPr id="355" name="Google Shape;355;p38"/>
          <p:cNvSpPr txBox="1"/>
          <p:nvPr>
            <p:ph idx="9" type="title"/>
          </p:nvPr>
        </p:nvSpPr>
        <p:spPr>
          <a:xfrm>
            <a:off x="720000" y="172675"/>
            <a:ext cx="7704000" cy="9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The Uneven Playing Field: Employment, Housing, and Accessibility Hurdles in LMI Communities</a:t>
            </a:r>
            <a:endParaRPr sz="2500"/>
          </a:p>
        </p:txBody>
      </p:sp>
      <p:cxnSp>
        <p:nvCxnSpPr>
          <p:cNvPr id="356" name="Google Shape;356;p38"/>
          <p:cNvCxnSpPr/>
          <p:nvPr/>
        </p:nvCxnSpPr>
        <p:spPr>
          <a:xfrm>
            <a:off x="1565098" y="2382315"/>
            <a:ext cx="544500" cy="0"/>
          </a:xfrm>
          <a:prstGeom prst="straightConnector1">
            <a:avLst/>
          </a:prstGeom>
          <a:noFill/>
          <a:ln cap="flat" cmpd="sng" w="28575">
            <a:solidFill>
              <a:schemeClr val="dk2"/>
            </a:solidFill>
            <a:prstDash val="solid"/>
            <a:round/>
            <a:headEnd len="med" w="med" type="none"/>
            <a:tailEnd len="med" w="med" type="none"/>
          </a:ln>
        </p:spPr>
      </p:cxnSp>
      <p:cxnSp>
        <p:nvCxnSpPr>
          <p:cNvPr id="357" name="Google Shape;357;p38"/>
          <p:cNvCxnSpPr/>
          <p:nvPr/>
        </p:nvCxnSpPr>
        <p:spPr>
          <a:xfrm>
            <a:off x="4098050" y="2382315"/>
            <a:ext cx="544500" cy="0"/>
          </a:xfrm>
          <a:prstGeom prst="straightConnector1">
            <a:avLst/>
          </a:prstGeom>
          <a:noFill/>
          <a:ln cap="flat" cmpd="sng" w="28575">
            <a:solidFill>
              <a:schemeClr val="dk2"/>
            </a:solidFill>
            <a:prstDash val="solid"/>
            <a:round/>
            <a:headEnd len="med" w="med" type="none"/>
            <a:tailEnd len="med" w="med" type="none"/>
          </a:ln>
        </p:spPr>
      </p:cxnSp>
      <p:cxnSp>
        <p:nvCxnSpPr>
          <p:cNvPr id="358" name="Google Shape;358;p38"/>
          <p:cNvCxnSpPr/>
          <p:nvPr/>
        </p:nvCxnSpPr>
        <p:spPr>
          <a:xfrm>
            <a:off x="6637398" y="2382315"/>
            <a:ext cx="544500" cy="0"/>
          </a:xfrm>
          <a:prstGeom prst="straightConnector1">
            <a:avLst/>
          </a:prstGeom>
          <a:noFill/>
          <a:ln cap="flat" cmpd="sng" w="28575">
            <a:solidFill>
              <a:schemeClr val="dk2"/>
            </a:solidFill>
            <a:prstDash val="solid"/>
            <a:round/>
            <a:headEnd len="med" w="med" type="none"/>
            <a:tailEnd len="med" w="med" type="none"/>
          </a:ln>
        </p:spPr>
      </p:cxnSp>
      <p:cxnSp>
        <p:nvCxnSpPr>
          <p:cNvPr id="359" name="Google Shape;359;p38"/>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360" name="Google Shape;360;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1" name="Google Shape;361;p38"/>
          <p:cNvSpPr txBox="1"/>
          <p:nvPr/>
        </p:nvSpPr>
        <p:spPr>
          <a:xfrm>
            <a:off x="2298050" y="1017725"/>
            <a:ext cx="4299300" cy="35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ulish"/>
                <a:ea typeface="Mulish"/>
                <a:cs typeface="Mulish"/>
                <a:sym typeface="Mulish"/>
              </a:rPr>
              <a:t>(Huynh, 2020)</a:t>
            </a:r>
            <a:endParaRPr>
              <a:solidFill>
                <a:schemeClr val="lt1"/>
              </a:solidFill>
              <a:latin typeface="Mulish"/>
              <a:ea typeface="Mulish"/>
              <a:cs typeface="Mulish"/>
              <a:sym typeface="Mulish"/>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9"/>
          <p:cNvSpPr txBox="1"/>
          <p:nvPr>
            <p:ph idx="1" type="subTitle"/>
          </p:nvPr>
        </p:nvSpPr>
        <p:spPr>
          <a:xfrm>
            <a:off x="102625" y="1585325"/>
            <a:ext cx="3000000" cy="24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solidFill>
                  <a:schemeClr val="lt2"/>
                </a:solidFill>
              </a:rPr>
              <a:t>⅓</a:t>
            </a:r>
            <a:r>
              <a:rPr lang="en" sz="1700">
                <a:solidFill>
                  <a:schemeClr val="lt2"/>
                </a:solidFill>
              </a:rPr>
              <a:t> </a:t>
            </a:r>
            <a:r>
              <a:rPr lang="en" sz="1700"/>
              <a:t>of Americans have a working understanding of interest rates, mortgage rates, and financial rates, according to the Financial Industry Regulatory Authority.</a:t>
            </a:r>
            <a:endParaRPr sz="1700"/>
          </a:p>
          <a:p>
            <a:pPr indent="0" lvl="0" marL="0" rtl="0" algn="ctr">
              <a:spcBef>
                <a:spcPts val="0"/>
              </a:spcBef>
              <a:spcAft>
                <a:spcPts val="0"/>
              </a:spcAft>
              <a:buNone/>
            </a:pPr>
            <a:r>
              <a:rPr lang="en" sz="1500"/>
              <a:t>(Mcmillan &amp; Bryant, 2022)</a:t>
            </a:r>
            <a:endParaRPr sz="1800"/>
          </a:p>
          <a:p>
            <a:pPr indent="-12700" lvl="0" marL="355600" rtl="0" algn="l">
              <a:lnSpc>
                <a:spcPct val="115000"/>
              </a:lnSpc>
              <a:spcBef>
                <a:spcPts val="1200"/>
              </a:spcBef>
              <a:spcAft>
                <a:spcPts val="0"/>
              </a:spcAft>
              <a:buNone/>
            </a:pPr>
            <a:r>
              <a:t/>
            </a:r>
            <a:endParaRPr sz="600">
              <a:solidFill>
                <a:srgbClr val="000000"/>
              </a:solidFill>
              <a:latin typeface="Arial"/>
              <a:ea typeface="Arial"/>
              <a:cs typeface="Arial"/>
              <a:sym typeface="Arial"/>
            </a:endParaRPr>
          </a:p>
          <a:p>
            <a:pPr indent="0" lvl="0" marL="0" rtl="0" algn="ctr">
              <a:spcBef>
                <a:spcPts val="1200"/>
              </a:spcBef>
              <a:spcAft>
                <a:spcPts val="0"/>
              </a:spcAft>
              <a:buNone/>
            </a:pPr>
            <a:r>
              <a:t/>
            </a:r>
            <a:endParaRPr sz="1700"/>
          </a:p>
        </p:txBody>
      </p:sp>
      <p:sp>
        <p:nvSpPr>
          <p:cNvPr id="367" name="Google Shape;367;p39"/>
          <p:cNvSpPr txBox="1"/>
          <p:nvPr>
            <p:ph idx="9" type="title"/>
          </p:nvPr>
        </p:nvSpPr>
        <p:spPr>
          <a:xfrm>
            <a:off x="292325" y="313650"/>
            <a:ext cx="8132400" cy="97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Financial Literacy Crisis: ⅓ Lack Basic Knowledge, Costing Billions</a:t>
            </a:r>
            <a:endParaRPr sz="2000"/>
          </a:p>
        </p:txBody>
      </p:sp>
      <p:sp>
        <p:nvSpPr>
          <p:cNvPr id="368" name="Google Shape;368;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39"/>
          <p:cNvSpPr txBox="1"/>
          <p:nvPr/>
        </p:nvSpPr>
        <p:spPr>
          <a:xfrm>
            <a:off x="6122900" y="1815500"/>
            <a:ext cx="2807400" cy="200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212121"/>
                </a:solidFill>
                <a:latin typeface="Mulish"/>
                <a:ea typeface="Mulish"/>
                <a:cs typeface="Mulish"/>
                <a:sym typeface="Mulish"/>
              </a:rPr>
              <a:t>This gap is estimated to have cost Americans more than </a:t>
            </a:r>
            <a:r>
              <a:rPr b="1" lang="en" sz="2000">
                <a:solidFill>
                  <a:schemeClr val="lt2"/>
                </a:solidFill>
                <a:latin typeface="Mulish"/>
                <a:ea typeface="Mulish"/>
                <a:cs typeface="Mulish"/>
                <a:sym typeface="Mulish"/>
              </a:rPr>
              <a:t>$415 billion</a:t>
            </a:r>
            <a:r>
              <a:rPr b="1" lang="en" sz="1700">
                <a:solidFill>
                  <a:srgbClr val="B6D7A8"/>
                </a:solidFill>
                <a:latin typeface="Mulish"/>
                <a:ea typeface="Mulish"/>
                <a:cs typeface="Mulish"/>
                <a:sym typeface="Mulish"/>
              </a:rPr>
              <a:t> </a:t>
            </a:r>
            <a:r>
              <a:rPr lang="en" sz="1700">
                <a:solidFill>
                  <a:srgbClr val="212121"/>
                </a:solidFill>
                <a:latin typeface="Mulish"/>
                <a:ea typeface="Mulish"/>
                <a:cs typeface="Mulish"/>
                <a:sym typeface="Mulish"/>
              </a:rPr>
              <a:t>in 2020.</a:t>
            </a:r>
            <a:endParaRPr sz="1700">
              <a:solidFill>
                <a:srgbClr val="212121"/>
              </a:solidFill>
              <a:latin typeface="Mulish"/>
              <a:ea typeface="Mulish"/>
              <a:cs typeface="Mulish"/>
              <a:sym typeface="Mulish"/>
            </a:endParaRPr>
          </a:p>
          <a:p>
            <a:pPr indent="0" lvl="0" marL="0" rtl="0" algn="ctr">
              <a:spcBef>
                <a:spcPts val="0"/>
              </a:spcBef>
              <a:spcAft>
                <a:spcPts val="0"/>
              </a:spcAft>
              <a:buNone/>
            </a:pPr>
            <a:r>
              <a:rPr lang="en">
                <a:solidFill>
                  <a:schemeClr val="lt1"/>
                </a:solidFill>
                <a:latin typeface="Mulish"/>
                <a:ea typeface="Mulish"/>
                <a:cs typeface="Mulish"/>
                <a:sym typeface="Mulish"/>
              </a:rPr>
              <a:t>(Mcmillan &amp; Bryant, 2022)</a:t>
            </a:r>
            <a:endParaRPr sz="1700">
              <a:solidFill>
                <a:srgbClr val="212121"/>
              </a:solidFill>
              <a:latin typeface="Mulish"/>
              <a:ea typeface="Mulish"/>
              <a:cs typeface="Mulish"/>
              <a:sym typeface="Mulish"/>
            </a:endParaRPr>
          </a:p>
        </p:txBody>
      </p:sp>
      <p:sp>
        <p:nvSpPr>
          <p:cNvPr id="370" name="Google Shape;370;p39"/>
          <p:cNvSpPr txBox="1"/>
          <p:nvPr/>
        </p:nvSpPr>
        <p:spPr>
          <a:xfrm>
            <a:off x="3122900" y="1794450"/>
            <a:ext cx="3000000" cy="180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212121"/>
                </a:solidFill>
                <a:latin typeface="Mulish"/>
                <a:ea typeface="Mulish"/>
                <a:cs typeface="Mulish"/>
                <a:sym typeface="Mulish"/>
              </a:rPr>
              <a:t>O</a:t>
            </a:r>
            <a:r>
              <a:rPr lang="en" sz="1700">
                <a:solidFill>
                  <a:srgbClr val="212121"/>
                </a:solidFill>
                <a:latin typeface="Mulish"/>
                <a:ea typeface="Mulish"/>
                <a:cs typeface="Mulish"/>
                <a:sym typeface="Mulish"/>
              </a:rPr>
              <a:t>nly </a:t>
            </a:r>
            <a:r>
              <a:rPr b="1" lang="en" sz="2100">
                <a:solidFill>
                  <a:schemeClr val="lt2"/>
                </a:solidFill>
                <a:latin typeface="Mulish"/>
                <a:ea typeface="Mulish"/>
                <a:cs typeface="Mulish"/>
                <a:sym typeface="Mulish"/>
              </a:rPr>
              <a:t>4%</a:t>
            </a:r>
            <a:r>
              <a:rPr lang="en" sz="1700">
                <a:solidFill>
                  <a:srgbClr val="212121"/>
                </a:solidFill>
                <a:latin typeface="Mulish"/>
                <a:ea typeface="Mulish"/>
                <a:cs typeface="Mulish"/>
                <a:sym typeface="Mulish"/>
              </a:rPr>
              <a:t> of children from low-income families will break the cycle of poverty and break into the upper-middle class.</a:t>
            </a:r>
            <a:endParaRPr sz="1700">
              <a:solidFill>
                <a:srgbClr val="212121"/>
              </a:solidFill>
              <a:latin typeface="Mulish"/>
              <a:ea typeface="Mulish"/>
              <a:cs typeface="Mulish"/>
              <a:sym typeface="Mulish"/>
            </a:endParaRPr>
          </a:p>
          <a:p>
            <a:pPr indent="0" lvl="0" marL="0" rtl="0" algn="ctr">
              <a:spcBef>
                <a:spcPts val="0"/>
              </a:spcBef>
              <a:spcAft>
                <a:spcPts val="0"/>
              </a:spcAft>
              <a:buNone/>
            </a:pPr>
            <a:r>
              <a:rPr lang="en" sz="1600">
                <a:solidFill>
                  <a:srgbClr val="212121"/>
                </a:solidFill>
                <a:latin typeface="Mulish"/>
                <a:ea typeface="Mulish"/>
                <a:cs typeface="Mulish"/>
                <a:sym typeface="Mulish"/>
              </a:rPr>
              <a:t>(Joanne, 2021)</a:t>
            </a:r>
            <a:endParaRPr sz="1600">
              <a:solidFill>
                <a:srgbClr val="212121"/>
              </a:solidFill>
              <a:latin typeface="Mulish"/>
              <a:ea typeface="Mulish"/>
              <a:cs typeface="Mulish"/>
              <a:sym typeface="Mulish"/>
            </a:endParaRPr>
          </a:p>
        </p:txBody>
      </p:sp>
      <p:pic>
        <p:nvPicPr>
          <p:cNvPr descr="Inflation, Depleted Savings Dent Workers' Confidence as Financial Literacy  Remains Low | PLANSPONSOR" id="371" name="Google Shape;371;p39"/>
          <p:cNvPicPr preferRelativeResize="0"/>
          <p:nvPr/>
        </p:nvPicPr>
        <p:blipFill>
          <a:blip r:embed="rId3">
            <a:alphaModFix/>
          </a:blip>
          <a:stretch>
            <a:fillRect/>
          </a:stretch>
        </p:blipFill>
        <p:spPr>
          <a:xfrm>
            <a:off x="3297263" y="3550300"/>
            <a:ext cx="2631000" cy="148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grpSp>
        <p:nvGrpSpPr>
          <p:cNvPr id="376" name="Google Shape;376;p40"/>
          <p:cNvGrpSpPr/>
          <p:nvPr/>
        </p:nvGrpSpPr>
        <p:grpSpPr>
          <a:xfrm>
            <a:off x="5057900" y="-19150"/>
            <a:ext cx="4102500" cy="5162700"/>
            <a:chOff x="5057900" y="-19150"/>
            <a:chExt cx="4102500" cy="5162700"/>
          </a:xfrm>
        </p:grpSpPr>
        <p:sp>
          <p:nvSpPr>
            <p:cNvPr id="377" name="Google Shape;377;p40"/>
            <p:cNvSpPr/>
            <p:nvPr/>
          </p:nvSpPr>
          <p:spPr>
            <a:xfrm flipH="1" rot="5400000">
              <a:off x="5392509" y="1375550"/>
              <a:ext cx="3833291" cy="3702490"/>
            </a:xfrm>
            <a:custGeom>
              <a:rect b="b" l="l" r="r" t="t"/>
              <a:pathLst>
                <a:path extrusionOk="0" h="107303" w="107330">
                  <a:moveTo>
                    <a:pt x="1" y="1"/>
                  </a:moveTo>
                  <a:lnTo>
                    <a:pt x="1" y="107303"/>
                  </a:lnTo>
                  <a:lnTo>
                    <a:pt x="1073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0"/>
            <p:cNvSpPr/>
            <p:nvPr/>
          </p:nvSpPr>
          <p:spPr>
            <a:xfrm rot="10800000">
              <a:off x="7386800" y="-19150"/>
              <a:ext cx="1773600" cy="18408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stCxn id="378" idx="1"/>
            </p:cNvCxnSpPr>
            <p:nvPr/>
          </p:nvCxnSpPr>
          <p:spPr>
            <a:xfrm flipH="1">
              <a:off x="5057900" y="901250"/>
              <a:ext cx="4102500" cy="4242300"/>
            </a:xfrm>
            <a:prstGeom prst="straightConnector1">
              <a:avLst/>
            </a:prstGeom>
            <a:noFill/>
            <a:ln cap="flat" cmpd="sng" w="28575">
              <a:solidFill>
                <a:schemeClr val="dk2"/>
              </a:solidFill>
              <a:prstDash val="solid"/>
              <a:round/>
              <a:headEnd len="med" w="med" type="none"/>
              <a:tailEnd len="med" w="med" type="none"/>
            </a:ln>
          </p:spPr>
        </p:cxnSp>
      </p:grpSp>
      <p:sp>
        <p:nvSpPr>
          <p:cNvPr id="380" name="Google Shape;380;p40"/>
          <p:cNvSpPr txBox="1"/>
          <p:nvPr>
            <p:ph type="title"/>
          </p:nvPr>
        </p:nvSpPr>
        <p:spPr>
          <a:xfrm>
            <a:off x="394500" y="314775"/>
            <a:ext cx="77040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Black and Hispanic individuals have significantly lower rates of having bank accounts compared to white and higher-income households</a:t>
            </a:r>
            <a:endParaRPr sz="1800"/>
          </a:p>
        </p:txBody>
      </p:sp>
      <p:cxnSp>
        <p:nvCxnSpPr>
          <p:cNvPr id="381" name="Google Shape;381;p40"/>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382" name="Google Shape;382;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3" name="Google Shape;383;p40"/>
          <p:cNvPicPr preferRelativeResize="0"/>
          <p:nvPr/>
        </p:nvPicPr>
        <p:blipFill>
          <a:blip r:embed="rId3">
            <a:alphaModFix/>
          </a:blip>
          <a:stretch>
            <a:fillRect/>
          </a:stretch>
        </p:blipFill>
        <p:spPr>
          <a:xfrm>
            <a:off x="152400" y="1211475"/>
            <a:ext cx="3914654" cy="3832599"/>
          </a:xfrm>
          <a:prstGeom prst="rect">
            <a:avLst/>
          </a:prstGeom>
          <a:noFill/>
          <a:ln>
            <a:noFill/>
          </a:ln>
        </p:spPr>
      </p:pic>
      <p:cxnSp>
        <p:nvCxnSpPr>
          <p:cNvPr id="384" name="Google Shape;384;p40"/>
          <p:cNvCxnSpPr/>
          <p:nvPr/>
        </p:nvCxnSpPr>
        <p:spPr>
          <a:xfrm flipH="1" rot="10800000">
            <a:off x="2481325" y="1823000"/>
            <a:ext cx="1468500" cy="123000"/>
          </a:xfrm>
          <a:prstGeom prst="straightConnector1">
            <a:avLst/>
          </a:prstGeom>
          <a:noFill/>
          <a:ln cap="flat" cmpd="sng" w="9525">
            <a:solidFill>
              <a:schemeClr val="dk2"/>
            </a:solidFill>
            <a:prstDash val="solid"/>
            <a:round/>
            <a:headEnd len="med" w="med" type="none"/>
            <a:tailEnd len="med" w="med" type="triangle"/>
          </a:ln>
        </p:spPr>
      </p:cxnSp>
      <p:sp>
        <p:nvSpPr>
          <p:cNvPr id="385" name="Google Shape;385;p40"/>
          <p:cNvSpPr txBox="1"/>
          <p:nvPr/>
        </p:nvSpPr>
        <p:spPr>
          <a:xfrm>
            <a:off x="3599075" y="1036150"/>
            <a:ext cx="3356700" cy="25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Mulish"/>
              <a:ea typeface="Mulish"/>
              <a:cs typeface="Mulish"/>
              <a:sym typeface="Mulish"/>
            </a:endParaRPr>
          </a:p>
          <a:p>
            <a:pPr indent="-317500" lvl="0" marL="457200" rtl="0" algn="l">
              <a:spcBef>
                <a:spcPts val="0"/>
              </a:spcBef>
              <a:spcAft>
                <a:spcPts val="0"/>
              </a:spcAft>
              <a:buClr>
                <a:schemeClr val="lt2"/>
              </a:buClr>
              <a:buSzPts val="1400"/>
              <a:buFont typeface="Mulish"/>
              <a:buChar char="➔"/>
            </a:pPr>
            <a:r>
              <a:rPr b="1" lang="en">
                <a:solidFill>
                  <a:schemeClr val="lt2"/>
                </a:solidFill>
                <a:latin typeface="Mulish"/>
                <a:ea typeface="Mulish"/>
                <a:cs typeface="Mulish"/>
                <a:sym typeface="Mulish"/>
              </a:rPr>
              <a:t>Black</a:t>
            </a:r>
            <a:r>
              <a:rPr lang="en">
                <a:solidFill>
                  <a:schemeClr val="lt1"/>
                </a:solidFill>
                <a:latin typeface="Mulish"/>
                <a:ea typeface="Mulish"/>
                <a:cs typeface="Mulish"/>
                <a:sym typeface="Mulish"/>
              </a:rPr>
              <a:t> and </a:t>
            </a:r>
            <a:r>
              <a:rPr b="1" lang="en">
                <a:solidFill>
                  <a:schemeClr val="lt2"/>
                </a:solidFill>
                <a:latin typeface="Mulish"/>
                <a:ea typeface="Mulish"/>
                <a:cs typeface="Mulish"/>
                <a:sym typeface="Mulish"/>
              </a:rPr>
              <a:t>Hispanic</a:t>
            </a:r>
            <a:r>
              <a:rPr lang="en">
                <a:solidFill>
                  <a:schemeClr val="lt1"/>
                </a:solidFill>
                <a:latin typeface="Mulish"/>
                <a:ea typeface="Mulish"/>
                <a:cs typeface="Mulish"/>
                <a:sym typeface="Mulish"/>
              </a:rPr>
              <a:t> individuals, as well as those with </a:t>
            </a:r>
            <a:r>
              <a:rPr b="1" lang="en">
                <a:solidFill>
                  <a:schemeClr val="lt2"/>
                </a:solidFill>
                <a:latin typeface="Mulish"/>
                <a:ea typeface="Mulish"/>
                <a:cs typeface="Mulish"/>
                <a:sym typeface="Mulish"/>
              </a:rPr>
              <a:t>lower incomes</a:t>
            </a:r>
            <a:r>
              <a:rPr lang="en">
                <a:solidFill>
                  <a:schemeClr val="lt1"/>
                </a:solidFill>
                <a:latin typeface="Mulish"/>
                <a:ea typeface="Mulish"/>
                <a:cs typeface="Mulish"/>
                <a:sym typeface="Mulish"/>
              </a:rPr>
              <a:t>, have </a:t>
            </a:r>
            <a:r>
              <a:rPr b="1" lang="en">
                <a:solidFill>
                  <a:schemeClr val="lt2"/>
                </a:solidFill>
                <a:latin typeface="Mulish"/>
                <a:ea typeface="Mulish"/>
                <a:cs typeface="Mulish"/>
                <a:sym typeface="Mulish"/>
              </a:rPr>
              <a:t>significantly lower rates</a:t>
            </a:r>
            <a:r>
              <a:rPr lang="en">
                <a:solidFill>
                  <a:schemeClr val="lt1"/>
                </a:solidFill>
                <a:latin typeface="Mulish"/>
                <a:ea typeface="Mulish"/>
                <a:cs typeface="Mulish"/>
                <a:sym typeface="Mulish"/>
              </a:rPr>
              <a:t> of having bank accounts </a:t>
            </a:r>
            <a:r>
              <a:rPr b="1" lang="en">
                <a:solidFill>
                  <a:schemeClr val="lt2"/>
                </a:solidFill>
                <a:latin typeface="Mulish"/>
                <a:ea typeface="Mulish"/>
                <a:cs typeface="Mulish"/>
                <a:sym typeface="Mulish"/>
              </a:rPr>
              <a:t>compared</a:t>
            </a:r>
            <a:r>
              <a:rPr lang="en">
                <a:solidFill>
                  <a:schemeClr val="lt1"/>
                </a:solidFill>
                <a:latin typeface="Mulish"/>
                <a:ea typeface="Mulish"/>
                <a:cs typeface="Mulish"/>
                <a:sym typeface="Mulish"/>
              </a:rPr>
              <a:t> to </a:t>
            </a:r>
            <a:r>
              <a:rPr b="1" lang="en">
                <a:solidFill>
                  <a:schemeClr val="lt2"/>
                </a:solidFill>
                <a:latin typeface="Mulish"/>
                <a:ea typeface="Mulish"/>
                <a:cs typeface="Mulish"/>
                <a:sym typeface="Mulish"/>
              </a:rPr>
              <a:t>white and higher-income households</a:t>
            </a:r>
            <a:endParaRPr b="1">
              <a:solidFill>
                <a:schemeClr val="lt2"/>
              </a:solidFill>
              <a:latin typeface="Mulish"/>
              <a:ea typeface="Mulish"/>
              <a:cs typeface="Mulish"/>
              <a:sym typeface="Mulish"/>
            </a:endParaRPr>
          </a:p>
          <a:p>
            <a:pPr indent="0" lvl="0" marL="457200" rtl="0" algn="l">
              <a:spcBef>
                <a:spcPts val="0"/>
              </a:spcBef>
              <a:spcAft>
                <a:spcPts val="0"/>
              </a:spcAft>
              <a:buNone/>
            </a:pPr>
            <a:r>
              <a:t/>
            </a:r>
            <a:endParaRPr>
              <a:solidFill>
                <a:schemeClr val="lt1"/>
              </a:solidFill>
              <a:latin typeface="Mulish"/>
              <a:ea typeface="Mulish"/>
              <a:cs typeface="Mulish"/>
              <a:sym typeface="Mulish"/>
            </a:endParaRPr>
          </a:p>
          <a:p>
            <a:pPr indent="-317500" lvl="0" marL="457200" rtl="0" algn="l">
              <a:spcBef>
                <a:spcPts val="0"/>
              </a:spcBef>
              <a:spcAft>
                <a:spcPts val="0"/>
              </a:spcAft>
              <a:buClr>
                <a:schemeClr val="lt2"/>
              </a:buClr>
              <a:buSzPts val="1400"/>
              <a:buFont typeface="Mulish"/>
              <a:buChar char="➔"/>
            </a:pPr>
            <a:r>
              <a:rPr b="1" lang="en">
                <a:solidFill>
                  <a:schemeClr val="lt2"/>
                </a:solidFill>
                <a:latin typeface="Mulish"/>
                <a:ea typeface="Mulish"/>
                <a:cs typeface="Mulish"/>
                <a:sym typeface="Mulish"/>
              </a:rPr>
              <a:t>Clear disparity</a:t>
            </a:r>
            <a:r>
              <a:rPr lang="en">
                <a:solidFill>
                  <a:schemeClr val="lt1"/>
                </a:solidFill>
                <a:latin typeface="Mulish"/>
                <a:ea typeface="Mulish"/>
                <a:cs typeface="Mulish"/>
                <a:sym typeface="Mulish"/>
              </a:rPr>
              <a:t> in access to </a:t>
            </a:r>
            <a:r>
              <a:rPr b="1" lang="en">
                <a:solidFill>
                  <a:schemeClr val="lt2"/>
                </a:solidFill>
                <a:latin typeface="Mulish"/>
                <a:ea typeface="Mulish"/>
                <a:cs typeface="Mulish"/>
                <a:sym typeface="Mulish"/>
              </a:rPr>
              <a:t>basic financial services</a:t>
            </a:r>
            <a:r>
              <a:rPr lang="en">
                <a:solidFill>
                  <a:schemeClr val="lt1"/>
                </a:solidFill>
                <a:latin typeface="Mulish"/>
                <a:ea typeface="Mulish"/>
                <a:cs typeface="Mulish"/>
                <a:sym typeface="Mulish"/>
              </a:rPr>
              <a:t> between different racial and income group</a:t>
            </a:r>
            <a:endParaRPr>
              <a:solidFill>
                <a:schemeClr val="lt1"/>
              </a:solidFill>
              <a:latin typeface="Mulish"/>
              <a:ea typeface="Mulish"/>
              <a:cs typeface="Mulish"/>
              <a:sym typeface="Mulish"/>
            </a:endParaRPr>
          </a:p>
          <a:p>
            <a:pPr indent="0" lvl="0" marL="457200" rtl="0" algn="l">
              <a:spcBef>
                <a:spcPts val="0"/>
              </a:spcBef>
              <a:spcAft>
                <a:spcPts val="0"/>
              </a:spcAft>
              <a:buNone/>
            </a:pPr>
            <a:r>
              <a:t/>
            </a:r>
            <a:endParaRPr>
              <a:solidFill>
                <a:schemeClr val="lt1"/>
              </a:solidFill>
              <a:latin typeface="Mulish"/>
              <a:ea typeface="Mulish"/>
              <a:cs typeface="Mulish"/>
              <a:sym typeface="Mulish"/>
            </a:endParaRPr>
          </a:p>
        </p:txBody>
      </p:sp>
      <p:sp>
        <p:nvSpPr>
          <p:cNvPr id="386" name="Google Shape;386;p40"/>
          <p:cNvSpPr txBox="1"/>
          <p:nvPr/>
        </p:nvSpPr>
        <p:spPr>
          <a:xfrm>
            <a:off x="358100" y="4832650"/>
            <a:ext cx="2951400" cy="22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Mulish"/>
                <a:ea typeface="Mulish"/>
                <a:cs typeface="Mulish"/>
                <a:sym typeface="Mulish"/>
              </a:rPr>
              <a:t>(Beyer, 2022)</a:t>
            </a:r>
            <a:endParaRPr sz="1000">
              <a:solidFill>
                <a:schemeClr val="lt1"/>
              </a:solidFill>
              <a:latin typeface="Mulish"/>
              <a:ea typeface="Mulish"/>
              <a:cs typeface="Mulish"/>
              <a:sym typeface="Mulish"/>
            </a:endParaRPr>
          </a:p>
        </p:txBody>
      </p:sp>
      <p:sp>
        <p:nvSpPr>
          <p:cNvPr id="387" name="Google Shape;387;p40"/>
          <p:cNvSpPr txBox="1"/>
          <p:nvPr/>
        </p:nvSpPr>
        <p:spPr>
          <a:xfrm>
            <a:off x="3156325" y="971250"/>
            <a:ext cx="2136900" cy="2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latin typeface="Mulish"/>
                <a:ea typeface="Mulish"/>
                <a:cs typeface="Mulish"/>
                <a:sym typeface="Mulish"/>
              </a:rPr>
              <a:t>(Joint Economic Committee, 2022)</a:t>
            </a:r>
            <a:endParaRPr sz="900">
              <a:solidFill>
                <a:schemeClr val="lt1"/>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700"/>
                                        <p:tgtEl>
                                          <p:spTgt spid="384"/>
                                        </p:tgtEl>
                                      </p:cBhvr>
                                    </p:animEffect>
                                  </p:childTnLst>
                                </p:cTn>
                              </p:par>
                            </p:childTnLst>
                          </p:cTn>
                        </p:par>
                        <p:par>
                          <p:cTn fill="hold">
                            <p:stCondLst>
                              <p:cond delay="700"/>
                            </p:stCondLst>
                            <p:childTnLst>
                              <p:par>
                                <p:cTn fill="hold" nodeType="after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6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grpSp>
        <p:nvGrpSpPr>
          <p:cNvPr id="392" name="Google Shape;392;p41"/>
          <p:cNvGrpSpPr/>
          <p:nvPr/>
        </p:nvGrpSpPr>
        <p:grpSpPr>
          <a:xfrm>
            <a:off x="5041500" y="-9600"/>
            <a:ext cx="4102500" cy="5162700"/>
            <a:chOff x="5057900" y="-19150"/>
            <a:chExt cx="4102500" cy="5162700"/>
          </a:xfrm>
        </p:grpSpPr>
        <p:sp>
          <p:nvSpPr>
            <p:cNvPr id="393" name="Google Shape;393;p41"/>
            <p:cNvSpPr/>
            <p:nvPr/>
          </p:nvSpPr>
          <p:spPr>
            <a:xfrm flipH="1" rot="5400000">
              <a:off x="5392509" y="1375550"/>
              <a:ext cx="3833291" cy="3702490"/>
            </a:xfrm>
            <a:custGeom>
              <a:rect b="b" l="l" r="r" t="t"/>
              <a:pathLst>
                <a:path extrusionOk="0" h="107303" w="107330">
                  <a:moveTo>
                    <a:pt x="1" y="1"/>
                  </a:moveTo>
                  <a:lnTo>
                    <a:pt x="1" y="107303"/>
                  </a:lnTo>
                  <a:lnTo>
                    <a:pt x="1073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1"/>
            <p:cNvSpPr/>
            <p:nvPr/>
          </p:nvSpPr>
          <p:spPr>
            <a:xfrm rot="10800000">
              <a:off x="7386800" y="-19150"/>
              <a:ext cx="1773600" cy="18408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5" name="Google Shape;395;p41"/>
            <p:cNvCxnSpPr>
              <a:stCxn id="394" idx="1"/>
            </p:cNvCxnSpPr>
            <p:nvPr/>
          </p:nvCxnSpPr>
          <p:spPr>
            <a:xfrm flipH="1">
              <a:off x="5057900" y="901250"/>
              <a:ext cx="4102500" cy="4242300"/>
            </a:xfrm>
            <a:prstGeom prst="straightConnector1">
              <a:avLst/>
            </a:prstGeom>
            <a:noFill/>
            <a:ln cap="flat" cmpd="sng" w="28575">
              <a:solidFill>
                <a:schemeClr val="dk2"/>
              </a:solidFill>
              <a:prstDash val="solid"/>
              <a:round/>
              <a:headEnd len="med" w="med" type="none"/>
              <a:tailEnd len="med" w="med" type="none"/>
            </a:ln>
          </p:spPr>
        </p:cxnSp>
      </p:grpSp>
      <p:pic>
        <p:nvPicPr>
          <p:cNvPr id="396" name="Google Shape;396;p41"/>
          <p:cNvPicPr preferRelativeResize="0"/>
          <p:nvPr/>
        </p:nvPicPr>
        <p:blipFill rotWithShape="1">
          <a:blip r:embed="rId3">
            <a:alphaModFix/>
          </a:blip>
          <a:srcRect b="7746" l="0" r="0" t="-2210"/>
          <a:stretch/>
        </p:blipFill>
        <p:spPr>
          <a:xfrm>
            <a:off x="194625" y="1211475"/>
            <a:ext cx="4180430" cy="2784200"/>
          </a:xfrm>
          <a:prstGeom prst="rect">
            <a:avLst/>
          </a:prstGeom>
          <a:noFill/>
          <a:ln>
            <a:noFill/>
          </a:ln>
        </p:spPr>
      </p:pic>
      <p:sp>
        <p:nvSpPr>
          <p:cNvPr id="397" name="Google Shape;397;p41"/>
          <p:cNvSpPr txBox="1"/>
          <p:nvPr>
            <p:ph type="title"/>
          </p:nvPr>
        </p:nvSpPr>
        <p:spPr>
          <a:xfrm>
            <a:off x="372775" y="314775"/>
            <a:ext cx="77040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Fear of Being Rejected from a Loan </a:t>
            </a:r>
            <a:r>
              <a:rPr lang="en" sz="1800"/>
              <a:t>Poses</a:t>
            </a:r>
            <a:r>
              <a:rPr lang="en" sz="1800"/>
              <a:t> a Barrier for People of Color </a:t>
            </a:r>
            <a:endParaRPr sz="1800"/>
          </a:p>
        </p:txBody>
      </p:sp>
      <p:cxnSp>
        <p:nvCxnSpPr>
          <p:cNvPr id="398" name="Google Shape;398;p41"/>
          <p:cNvCxnSpPr/>
          <p:nvPr/>
        </p:nvCxnSpPr>
        <p:spPr>
          <a:xfrm>
            <a:off x="750745" y="1155525"/>
            <a:ext cx="673200" cy="0"/>
          </a:xfrm>
          <a:prstGeom prst="straightConnector1">
            <a:avLst/>
          </a:prstGeom>
          <a:noFill/>
          <a:ln cap="flat" cmpd="sng" w="28575">
            <a:solidFill>
              <a:schemeClr val="dk2"/>
            </a:solidFill>
            <a:prstDash val="solid"/>
            <a:round/>
            <a:headEnd len="med" w="med" type="none"/>
            <a:tailEnd len="med" w="med" type="none"/>
          </a:ln>
        </p:spPr>
      </p:cxnSp>
      <p:sp>
        <p:nvSpPr>
          <p:cNvPr id="399" name="Google Shape;39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400" name="Google Shape;400;p41"/>
          <p:cNvCxnSpPr/>
          <p:nvPr/>
        </p:nvCxnSpPr>
        <p:spPr>
          <a:xfrm flipH="1" rot="10800000">
            <a:off x="1497475" y="2018325"/>
            <a:ext cx="2853900" cy="314700"/>
          </a:xfrm>
          <a:prstGeom prst="straightConnector1">
            <a:avLst/>
          </a:prstGeom>
          <a:noFill/>
          <a:ln cap="flat" cmpd="sng" w="9525">
            <a:solidFill>
              <a:schemeClr val="dk2"/>
            </a:solidFill>
            <a:prstDash val="solid"/>
            <a:round/>
            <a:headEnd len="med" w="med" type="none"/>
            <a:tailEnd len="med" w="med" type="triangle"/>
          </a:ln>
        </p:spPr>
      </p:cxnSp>
      <p:sp>
        <p:nvSpPr>
          <p:cNvPr id="401" name="Google Shape;401;p41"/>
          <p:cNvSpPr txBox="1"/>
          <p:nvPr/>
        </p:nvSpPr>
        <p:spPr>
          <a:xfrm>
            <a:off x="4177675" y="1430350"/>
            <a:ext cx="3371100" cy="105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Mulish"/>
              <a:buChar char="➔"/>
            </a:pPr>
            <a:r>
              <a:rPr lang="en">
                <a:solidFill>
                  <a:schemeClr val="lt1"/>
                </a:solidFill>
                <a:latin typeface="Mulish"/>
                <a:ea typeface="Mulish"/>
                <a:cs typeface="Mulish"/>
                <a:sym typeface="Mulish"/>
              </a:rPr>
              <a:t>Often rely on </a:t>
            </a:r>
            <a:r>
              <a:rPr b="1" lang="en">
                <a:solidFill>
                  <a:schemeClr val="lt2"/>
                </a:solidFill>
                <a:latin typeface="Mulish"/>
                <a:ea typeface="Mulish"/>
                <a:cs typeface="Mulish"/>
                <a:sym typeface="Mulish"/>
              </a:rPr>
              <a:t>predatory lenders</a:t>
            </a:r>
            <a:r>
              <a:rPr lang="en">
                <a:solidFill>
                  <a:schemeClr val="lt1"/>
                </a:solidFill>
                <a:latin typeface="Mulish"/>
                <a:ea typeface="Mulish"/>
                <a:cs typeface="Mulish"/>
                <a:sym typeface="Mulish"/>
              </a:rPr>
              <a:t> who charge </a:t>
            </a:r>
            <a:r>
              <a:rPr b="1" lang="en">
                <a:solidFill>
                  <a:schemeClr val="lt2"/>
                </a:solidFill>
                <a:latin typeface="Mulish"/>
                <a:ea typeface="Mulish"/>
                <a:cs typeface="Mulish"/>
                <a:sym typeface="Mulish"/>
              </a:rPr>
              <a:t>high fees and interest rates</a:t>
            </a:r>
            <a:r>
              <a:rPr lang="en">
                <a:solidFill>
                  <a:schemeClr val="lt1"/>
                </a:solidFill>
                <a:latin typeface="Mulish"/>
                <a:ea typeface="Mulish"/>
                <a:cs typeface="Mulish"/>
                <a:sym typeface="Mulish"/>
              </a:rPr>
              <a:t>, trapping them in </a:t>
            </a:r>
            <a:r>
              <a:rPr b="1" lang="en">
                <a:solidFill>
                  <a:schemeClr val="lt2"/>
                </a:solidFill>
                <a:latin typeface="Mulish"/>
                <a:ea typeface="Mulish"/>
                <a:cs typeface="Mulish"/>
                <a:sym typeface="Mulish"/>
              </a:rPr>
              <a:t>cycles of debt</a:t>
            </a:r>
            <a:endParaRPr b="1">
              <a:solidFill>
                <a:schemeClr val="lt2"/>
              </a:solidFill>
              <a:latin typeface="Mulish"/>
              <a:ea typeface="Mulish"/>
              <a:cs typeface="Mulish"/>
              <a:sym typeface="Mulish"/>
            </a:endParaRPr>
          </a:p>
          <a:p>
            <a:pPr indent="0" lvl="0" marL="0" rtl="0" algn="l">
              <a:spcBef>
                <a:spcPts val="0"/>
              </a:spcBef>
              <a:spcAft>
                <a:spcPts val="0"/>
              </a:spcAft>
              <a:buNone/>
            </a:pPr>
            <a:r>
              <a:t/>
            </a:r>
            <a:endParaRPr>
              <a:solidFill>
                <a:schemeClr val="lt1"/>
              </a:solidFill>
              <a:latin typeface="Mulish"/>
              <a:ea typeface="Mulish"/>
              <a:cs typeface="Mulish"/>
              <a:sym typeface="Mulish"/>
            </a:endParaRPr>
          </a:p>
          <a:p>
            <a:pPr indent="0" lvl="0" marL="0" rtl="0" algn="l">
              <a:spcBef>
                <a:spcPts val="0"/>
              </a:spcBef>
              <a:spcAft>
                <a:spcPts val="0"/>
              </a:spcAft>
              <a:buNone/>
            </a:pPr>
            <a:r>
              <a:t/>
            </a:r>
            <a:endParaRPr b="1">
              <a:solidFill>
                <a:schemeClr val="lt2"/>
              </a:solidFill>
              <a:latin typeface="Mulish"/>
              <a:ea typeface="Mulish"/>
              <a:cs typeface="Mulish"/>
              <a:sym typeface="Mulish"/>
            </a:endParaRPr>
          </a:p>
        </p:txBody>
      </p:sp>
      <p:sp>
        <p:nvSpPr>
          <p:cNvPr id="402" name="Google Shape;402;p41"/>
          <p:cNvSpPr txBox="1"/>
          <p:nvPr/>
        </p:nvSpPr>
        <p:spPr>
          <a:xfrm>
            <a:off x="1028350" y="725300"/>
            <a:ext cx="2136900" cy="2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latin typeface="Mulish"/>
                <a:ea typeface="Mulish"/>
                <a:cs typeface="Mulish"/>
                <a:sym typeface="Mulish"/>
              </a:rPr>
              <a:t>(Joint Economic Committee, 2022)</a:t>
            </a:r>
            <a:endParaRPr sz="900">
              <a:solidFill>
                <a:schemeClr val="lt1"/>
              </a:solidFill>
              <a:latin typeface="Mulish"/>
              <a:ea typeface="Mulish"/>
              <a:cs typeface="Mulish"/>
              <a:sym typeface="Mulish"/>
            </a:endParaRPr>
          </a:p>
        </p:txBody>
      </p:sp>
      <p:sp>
        <p:nvSpPr>
          <p:cNvPr id="403" name="Google Shape;403;p41"/>
          <p:cNvSpPr txBox="1"/>
          <p:nvPr/>
        </p:nvSpPr>
        <p:spPr>
          <a:xfrm>
            <a:off x="245300" y="4107575"/>
            <a:ext cx="50985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Mulish"/>
                <a:ea typeface="Mulish"/>
                <a:cs typeface="Mulish"/>
                <a:sym typeface="Mulish"/>
              </a:rPr>
              <a:t>Stereotype Threat</a:t>
            </a:r>
            <a:r>
              <a:rPr lang="en">
                <a:solidFill>
                  <a:schemeClr val="lt1"/>
                </a:solidFill>
                <a:latin typeface="Mulish"/>
                <a:ea typeface="Mulish"/>
                <a:cs typeface="Mulish"/>
                <a:sym typeface="Mulish"/>
              </a:rPr>
              <a:t> Phenomenon →  perpetuate the existing disparity in access to credit for LMI communities and minorities</a:t>
            </a:r>
            <a:endParaRPr>
              <a:solidFill>
                <a:schemeClr val="lt1"/>
              </a:solidFill>
              <a:latin typeface="Mulish"/>
              <a:ea typeface="Mulish"/>
              <a:cs typeface="Mulish"/>
              <a:sym typeface="Mulish"/>
            </a:endParaRPr>
          </a:p>
        </p:txBody>
      </p:sp>
      <p:sp>
        <p:nvSpPr>
          <p:cNvPr id="404" name="Google Shape;404;p41"/>
          <p:cNvSpPr txBox="1"/>
          <p:nvPr/>
        </p:nvSpPr>
        <p:spPr>
          <a:xfrm>
            <a:off x="372775" y="3640650"/>
            <a:ext cx="2951400" cy="22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Mulish"/>
                <a:ea typeface="Mulish"/>
                <a:cs typeface="Mulish"/>
                <a:sym typeface="Mulish"/>
              </a:rPr>
              <a:t>(Beyer, 2022)</a:t>
            </a:r>
            <a:endParaRPr sz="1000">
              <a:solidFill>
                <a:schemeClr val="lt1"/>
              </a:solidFill>
              <a:latin typeface="Mulish"/>
              <a:ea typeface="Mulish"/>
              <a:cs typeface="Mulish"/>
              <a:sym typeface="Mulish"/>
            </a:endParaRPr>
          </a:p>
        </p:txBody>
      </p:sp>
      <p:sp>
        <p:nvSpPr>
          <p:cNvPr id="405" name="Google Shape;405;p41"/>
          <p:cNvSpPr txBox="1"/>
          <p:nvPr/>
        </p:nvSpPr>
        <p:spPr>
          <a:xfrm>
            <a:off x="4177675" y="2433050"/>
            <a:ext cx="3023700" cy="105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Mulish"/>
              <a:buChar char="➔"/>
            </a:pPr>
            <a:r>
              <a:rPr b="1" lang="en">
                <a:solidFill>
                  <a:schemeClr val="lt2"/>
                </a:solidFill>
                <a:latin typeface="Mulish"/>
                <a:ea typeface="Mulish"/>
                <a:cs typeface="Mulish"/>
                <a:sym typeface="Mulish"/>
              </a:rPr>
              <a:t>Black households</a:t>
            </a:r>
            <a:r>
              <a:rPr lang="en">
                <a:solidFill>
                  <a:schemeClr val="lt1"/>
                </a:solidFill>
                <a:latin typeface="Mulish"/>
                <a:ea typeface="Mulish"/>
                <a:cs typeface="Mulish"/>
                <a:sym typeface="Mulish"/>
              </a:rPr>
              <a:t> are </a:t>
            </a:r>
            <a:r>
              <a:rPr b="1" lang="en">
                <a:solidFill>
                  <a:schemeClr val="lt2"/>
                </a:solidFill>
                <a:latin typeface="Mulish"/>
                <a:ea typeface="Mulish"/>
                <a:cs typeface="Mulish"/>
                <a:sym typeface="Mulish"/>
              </a:rPr>
              <a:t>2.7x more likely</a:t>
            </a:r>
            <a:r>
              <a:rPr lang="en">
                <a:solidFill>
                  <a:schemeClr val="lt1"/>
                </a:solidFill>
                <a:latin typeface="Mulish"/>
                <a:ea typeface="Mulish"/>
                <a:cs typeface="Mulish"/>
                <a:sym typeface="Mulish"/>
              </a:rPr>
              <a:t> than white households to use </a:t>
            </a:r>
            <a:r>
              <a:rPr b="1" lang="en">
                <a:solidFill>
                  <a:schemeClr val="lt2"/>
                </a:solidFill>
                <a:latin typeface="Mulish"/>
                <a:ea typeface="Mulish"/>
                <a:cs typeface="Mulish"/>
                <a:sym typeface="Mulish"/>
              </a:rPr>
              <a:t>pawnshop loans</a:t>
            </a:r>
            <a:endParaRPr b="1">
              <a:solidFill>
                <a:schemeClr val="lt2"/>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6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3"/>
                                        </p:tgtEl>
                                        <p:attrNameLst>
                                          <p:attrName>style.visibility</p:attrName>
                                        </p:attrNameLst>
                                      </p:cBhvr>
                                      <p:to>
                                        <p:strVal val="visible"/>
                                      </p:to>
                                    </p:set>
                                    <p:anim calcmode="lin" valueType="num">
                                      <p:cBhvr additive="base">
                                        <p:cTn dur="700"/>
                                        <p:tgtEl>
                                          <p:spTgt spid="4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grpSp>
        <p:nvGrpSpPr>
          <p:cNvPr id="410" name="Google Shape;410;p42"/>
          <p:cNvGrpSpPr/>
          <p:nvPr/>
        </p:nvGrpSpPr>
        <p:grpSpPr>
          <a:xfrm>
            <a:off x="-62294" y="-218968"/>
            <a:ext cx="9253929" cy="5553226"/>
            <a:chOff x="-62294" y="-218968"/>
            <a:chExt cx="9253929" cy="5553226"/>
          </a:xfrm>
        </p:grpSpPr>
        <p:grpSp>
          <p:nvGrpSpPr>
            <p:cNvPr id="411" name="Google Shape;411;p42"/>
            <p:cNvGrpSpPr/>
            <p:nvPr/>
          </p:nvGrpSpPr>
          <p:grpSpPr>
            <a:xfrm rot="5400000">
              <a:off x="-228802" y="2176401"/>
              <a:ext cx="3324364" cy="2991349"/>
              <a:chOff x="4276352" y="709708"/>
              <a:chExt cx="5001300" cy="4500300"/>
            </a:xfrm>
          </p:grpSpPr>
          <p:cxnSp>
            <p:nvCxnSpPr>
              <p:cNvPr id="412" name="Google Shape;412;p42"/>
              <p:cNvCxnSpPr/>
              <p:nvPr/>
            </p:nvCxnSpPr>
            <p:spPr>
              <a:xfrm rot="5400000">
                <a:off x="4526852" y="459208"/>
                <a:ext cx="4500300" cy="5001300"/>
              </a:xfrm>
              <a:prstGeom prst="straightConnector1">
                <a:avLst/>
              </a:prstGeom>
              <a:noFill/>
              <a:ln cap="flat" cmpd="sng" w="28575">
                <a:solidFill>
                  <a:schemeClr val="dk2"/>
                </a:solidFill>
                <a:prstDash val="solid"/>
                <a:round/>
                <a:headEnd len="med" w="med" type="none"/>
                <a:tailEnd len="med" w="med" type="none"/>
              </a:ln>
            </p:spPr>
          </p:cxnSp>
          <p:sp>
            <p:nvSpPr>
              <p:cNvPr id="413" name="Google Shape;413;p42"/>
              <p:cNvSpPr/>
              <p:nvPr/>
            </p:nvSpPr>
            <p:spPr>
              <a:xfrm flipH="1">
                <a:off x="4823819" y="1290676"/>
                <a:ext cx="4322700" cy="38910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42"/>
            <p:cNvGrpSpPr/>
            <p:nvPr/>
          </p:nvGrpSpPr>
          <p:grpSpPr>
            <a:xfrm rot="-5400000">
              <a:off x="4775153" y="-52076"/>
              <a:ext cx="4583374" cy="4249590"/>
              <a:chOff x="4276575" y="600075"/>
              <a:chExt cx="4972200" cy="4610100"/>
            </a:xfrm>
          </p:grpSpPr>
          <p:cxnSp>
            <p:nvCxnSpPr>
              <p:cNvPr id="415" name="Google Shape;415;p42"/>
              <p:cNvCxnSpPr/>
              <p:nvPr/>
            </p:nvCxnSpPr>
            <p:spPr>
              <a:xfrm flipH="1">
                <a:off x="4276575" y="600075"/>
                <a:ext cx="4972200" cy="4610100"/>
              </a:xfrm>
              <a:prstGeom prst="straightConnector1">
                <a:avLst/>
              </a:prstGeom>
              <a:noFill/>
              <a:ln cap="flat" cmpd="sng" w="28575">
                <a:solidFill>
                  <a:schemeClr val="dk2"/>
                </a:solidFill>
                <a:prstDash val="solid"/>
                <a:round/>
                <a:headEnd len="med" w="med" type="none"/>
                <a:tailEnd len="med" w="med" type="none"/>
              </a:ln>
            </p:spPr>
          </p:cxnSp>
          <p:sp>
            <p:nvSpPr>
              <p:cNvPr id="416" name="Google Shape;416;p42"/>
              <p:cNvSpPr/>
              <p:nvPr/>
            </p:nvSpPr>
            <p:spPr>
              <a:xfrm flipH="1">
                <a:off x="4823819" y="1290676"/>
                <a:ext cx="4322700" cy="3891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17" name="Google Shape;417;p42"/>
          <p:cNvCxnSpPr/>
          <p:nvPr/>
        </p:nvCxnSpPr>
        <p:spPr>
          <a:xfrm>
            <a:off x="2274745" y="3317700"/>
            <a:ext cx="673200" cy="0"/>
          </a:xfrm>
          <a:prstGeom prst="straightConnector1">
            <a:avLst/>
          </a:prstGeom>
          <a:noFill/>
          <a:ln cap="flat" cmpd="sng" w="28575">
            <a:solidFill>
              <a:schemeClr val="dk2"/>
            </a:solidFill>
            <a:prstDash val="solid"/>
            <a:round/>
            <a:headEnd len="med" w="med" type="none"/>
            <a:tailEnd len="med" w="med" type="none"/>
          </a:ln>
        </p:spPr>
      </p:cxnSp>
      <p:sp>
        <p:nvSpPr>
          <p:cNvPr id="418" name="Google Shape;41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9" name="Google Shape;419;p42"/>
          <p:cNvSpPr txBox="1"/>
          <p:nvPr>
            <p:ph idx="4294967295" type="title"/>
          </p:nvPr>
        </p:nvSpPr>
        <p:spPr>
          <a:xfrm>
            <a:off x="944175" y="1254503"/>
            <a:ext cx="1886100" cy="11628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sz="10000">
                <a:solidFill>
                  <a:srgbClr val="D9D9D9"/>
                </a:solidFill>
              </a:rPr>
              <a:t>02</a:t>
            </a:r>
            <a:endParaRPr sz="10000">
              <a:solidFill>
                <a:srgbClr val="D9D9D9"/>
              </a:solidFill>
            </a:endParaRPr>
          </a:p>
          <a:p>
            <a:pPr indent="0" lvl="0" marL="0" rtl="0" algn="ctr">
              <a:spcBef>
                <a:spcPts val="0"/>
              </a:spcBef>
              <a:spcAft>
                <a:spcPts val="0"/>
              </a:spcAft>
              <a:buNone/>
            </a:pPr>
            <a:r>
              <a:t/>
            </a:r>
            <a:endParaRPr sz="10000">
              <a:solidFill>
                <a:srgbClr val="D9D9D9"/>
              </a:solidFill>
            </a:endParaRPr>
          </a:p>
        </p:txBody>
      </p:sp>
      <p:sp>
        <p:nvSpPr>
          <p:cNvPr id="420" name="Google Shape;420;p42"/>
          <p:cNvSpPr txBox="1"/>
          <p:nvPr/>
        </p:nvSpPr>
        <p:spPr>
          <a:xfrm>
            <a:off x="1911700" y="1686000"/>
            <a:ext cx="61620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700">
                <a:solidFill>
                  <a:schemeClr val="accent1"/>
                </a:solidFill>
                <a:latin typeface="Mulish"/>
                <a:ea typeface="Mulish"/>
                <a:cs typeface="Mulish"/>
                <a:sym typeface="Mulish"/>
              </a:rPr>
              <a:t>The M&amp;T Bridge Program</a:t>
            </a:r>
            <a:endParaRPr/>
          </a:p>
        </p:txBody>
      </p:sp>
      <p:sp>
        <p:nvSpPr>
          <p:cNvPr id="421" name="Google Shape;421;p42"/>
          <p:cNvSpPr txBox="1"/>
          <p:nvPr/>
        </p:nvSpPr>
        <p:spPr>
          <a:xfrm>
            <a:off x="2228850" y="3525450"/>
            <a:ext cx="4757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sh"/>
                <a:ea typeface="Mulish"/>
                <a:cs typeface="Mulish"/>
                <a:sym typeface="Mulish"/>
              </a:rPr>
              <a:t>Building Financial Futures</a:t>
            </a:r>
            <a:endParaRPr>
              <a:solidFill>
                <a:schemeClr val="lt1"/>
              </a:solidFill>
              <a:latin typeface="Mulish"/>
              <a:ea typeface="Mulish"/>
              <a:cs typeface="Mulish"/>
              <a:sym typeface="Mulish"/>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greements in Institutional Economics by Slidesgo">
  <a:themeElements>
    <a:clrScheme name="Simple Light">
      <a:dk1>
        <a:srgbClr val="FFFFFF"/>
      </a:dk1>
      <a:lt1>
        <a:srgbClr val="103235"/>
      </a:lt1>
      <a:dk2>
        <a:srgbClr val="EB5D06"/>
      </a:dk2>
      <a:lt2>
        <a:srgbClr val="54976E"/>
      </a:lt2>
      <a:accent1>
        <a:srgbClr val="396D4D"/>
      </a:accent1>
      <a:accent2>
        <a:srgbClr val="143E42"/>
      </a:accent2>
      <a:accent3>
        <a:srgbClr val="FFFFFF"/>
      </a:accent3>
      <a:accent4>
        <a:srgbClr val="FFFFFF"/>
      </a:accent4>
      <a:accent5>
        <a:srgbClr val="FFFFFF"/>
      </a:accent5>
      <a:accent6>
        <a:srgbClr val="FFFFFF"/>
      </a:accent6>
      <a:hlink>
        <a:srgbClr val="353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