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90da47c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90da47c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90da47c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90da47c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90da47c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90da47c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90da47c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90da47c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6396d663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6396d663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Stock Return Analysis</a:t>
            </a:r>
            <a:endParaRPr sz="5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979"/>
              <a:t>Katie Kolberg, Eddie Bull, Denis Yudkovich, Max Moinfar, Isha Joshi &amp; Habib Noumair</a:t>
            </a:r>
            <a:endParaRPr sz="19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Context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8915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6919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5535">
                <a:solidFill>
                  <a:schemeClr val="lt1"/>
                </a:solidFill>
              </a:rPr>
              <a:t>Data Manipulation:</a:t>
            </a:r>
            <a:endParaRPr sz="5535">
              <a:solidFill>
                <a:schemeClr val="lt1"/>
              </a:solidFill>
            </a:endParaRPr>
          </a:p>
          <a:p>
            <a:pPr indent="-34544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4600">
                <a:solidFill>
                  <a:schemeClr val="lt2"/>
                </a:solidFill>
              </a:rPr>
              <a:t>The data is split into training and testing sets based on the 'date' column. Training data includes records before the year 2005</a:t>
            </a:r>
            <a:endParaRPr sz="4600">
              <a:solidFill>
                <a:schemeClr val="lt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2"/>
              </a:solidFill>
            </a:endParaRPr>
          </a:p>
          <a:p>
            <a:pPr indent="-34544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4600">
                <a:solidFill>
                  <a:schemeClr val="lt2"/>
                </a:solidFill>
              </a:rPr>
              <a:t>No explicit expansion of predictors was performed</a:t>
            </a:r>
            <a:endParaRPr sz="4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721025" y="1017725"/>
            <a:ext cx="42489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Some predictors used:</a:t>
            </a:r>
            <a:endParaRPr sz="2200">
              <a:solidFill>
                <a:schemeClr val="lt1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Industrial Revenue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Leverage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Market Equity Value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Momentum 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Book-to-Market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Cash Flow to Price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Financial Strength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Profitability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Share Repurchase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Debt Issuance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Seasonality</a:t>
            </a:r>
            <a:endParaRPr sz="1868">
              <a:solidFill>
                <a:schemeClr val="lt2"/>
              </a:solidFill>
            </a:endParaRPr>
          </a:p>
          <a:p>
            <a:pPr indent="-34728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69"/>
              <a:buChar char="○"/>
            </a:pPr>
            <a:r>
              <a:rPr lang="en" sz="1868">
                <a:solidFill>
                  <a:schemeClr val="lt2"/>
                </a:solidFill>
              </a:rPr>
              <a:t>Idiosyncratic Volatility</a:t>
            </a:r>
            <a:endParaRPr sz="5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lt1"/>
                </a:solidFill>
              </a:rPr>
              <a:t>Methods, Assumptions &amp; Analysis</a:t>
            </a:r>
            <a:endParaRPr sz="305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17075"/>
            <a:ext cx="41727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8800">
                <a:solidFill>
                  <a:schemeClr val="lt1"/>
                </a:solidFill>
              </a:rPr>
              <a:t>Methods Used:</a:t>
            </a:r>
            <a:endParaRPr sz="8800">
              <a:solidFill>
                <a:schemeClr val="lt1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400">
                <a:solidFill>
                  <a:schemeClr val="lt2"/>
                </a:solidFill>
              </a:rPr>
              <a:t>Ordinary Least Squares (OLS)</a:t>
            </a:r>
            <a:endParaRPr sz="7400">
              <a:solidFill>
                <a:schemeClr val="lt2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400">
                <a:solidFill>
                  <a:schemeClr val="lt2"/>
                </a:solidFill>
              </a:rPr>
              <a:t>Ridge </a:t>
            </a:r>
            <a:endParaRPr sz="7400">
              <a:solidFill>
                <a:schemeClr val="lt2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400">
                <a:solidFill>
                  <a:schemeClr val="lt2"/>
                </a:solidFill>
              </a:rPr>
              <a:t>Lasso </a:t>
            </a:r>
            <a:endParaRPr sz="7400">
              <a:solidFill>
                <a:schemeClr val="lt2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400">
                <a:solidFill>
                  <a:schemeClr val="lt2"/>
                </a:solidFill>
              </a:rPr>
              <a:t>Elastic Net </a:t>
            </a:r>
            <a:endParaRPr sz="7400">
              <a:solidFill>
                <a:schemeClr val="lt2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400">
                <a:solidFill>
                  <a:schemeClr val="lt2"/>
                </a:solidFill>
              </a:rPr>
              <a:t>Principal Component Regression (PCR)</a:t>
            </a:r>
            <a:endParaRPr sz="7400">
              <a:solidFill>
                <a:schemeClr val="lt2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400">
                <a:solidFill>
                  <a:schemeClr val="lt2"/>
                </a:solidFill>
              </a:rPr>
              <a:t>Neural Network</a:t>
            </a:r>
            <a:endParaRPr sz="7400">
              <a:solidFill>
                <a:schemeClr val="lt2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400">
                <a:solidFill>
                  <a:schemeClr val="lt2"/>
                </a:solidFill>
              </a:rPr>
              <a:t>Random Forest</a:t>
            </a:r>
            <a:endParaRPr sz="7400">
              <a:solidFill>
                <a:schemeClr val="lt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8800">
                <a:solidFill>
                  <a:srgbClr val="FFFFFF"/>
                </a:solidFill>
              </a:rPr>
              <a:t>Performance Metrics:</a:t>
            </a:r>
            <a:endParaRPr sz="8800">
              <a:solidFill>
                <a:srgbClr val="FFFFFF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Proxima Nova"/>
              <a:buChar char="○"/>
            </a:pPr>
            <a:r>
              <a:rPr lang="en" sz="7400">
                <a:solidFill>
                  <a:schemeClr val="lt2"/>
                </a:solidFill>
              </a:rPr>
              <a:t>Mean Squared Error (MSE)</a:t>
            </a:r>
            <a:endParaRPr sz="7400">
              <a:solidFill>
                <a:schemeClr val="lt2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Proxima Nova"/>
              <a:buChar char="○"/>
            </a:pPr>
            <a:r>
              <a:rPr lang="en" sz="7400">
                <a:solidFill>
                  <a:schemeClr val="lt2"/>
                </a:solidFill>
              </a:rPr>
              <a:t>R-squared (R2)</a:t>
            </a:r>
            <a:endParaRPr sz="7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433775" y="1152475"/>
            <a:ext cx="45663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6790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en" sz="6750">
                <a:solidFill>
                  <a:schemeClr val="lt1"/>
                </a:solidFill>
              </a:rPr>
              <a:t>Comparison:</a:t>
            </a:r>
            <a:endParaRPr sz="6750">
              <a:solidFill>
                <a:schemeClr val="lt1"/>
              </a:solidFill>
            </a:endParaRPr>
          </a:p>
          <a:p>
            <a:pPr indent="-348614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Proxima Nova"/>
              <a:buChar char="○"/>
            </a:pPr>
            <a:r>
              <a:rPr lang="en" sz="5815">
                <a:solidFill>
                  <a:schemeClr val="lt2"/>
                </a:solidFill>
              </a:rPr>
              <a:t>OLS, Ridge, Lasso, and Elastic Net show similar performance on both training and testing sets.</a:t>
            </a:r>
            <a:endParaRPr sz="5815">
              <a:solidFill>
                <a:schemeClr val="lt2"/>
              </a:solidFill>
            </a:endParaRPr>
          </a:p>
          <a:p>
            <a:pPr indent="-348614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Proxima Nova"/>
              <a:buChar char="○"/>
            </a:pPr>
            <a:r>
              <a:rPr lang="en" sz="5815">
                <a:solidFill>
                  <a:schemeClr val="lt2"/>
                </a:solidFill>
              </a:rPr>
              <a:t>Neural Network excels on the training set but struggles to generalize.</a:t>
            </a:r>
            <a:endParaRPr sz="5815">
              <a:solidFill>
                <a:schemeClr val="lt2"/>
              </a:solidFill>
            </a:endParaRPr>
          </a:p>
          <a:p>
            <a:pPr indent="-348614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Proxima Nova"/>
              <a:buChar char="○"/>
            </a:pPr>
            <a:r>
              <a:rPr lang="en" sz="5815">
                <a:solidFill>
                  <a:schemeClr val="lt2"/>
                </a:solidFill>
              </a:rPr>
              <a:t>Random Forest performs well on the training set but performs poorly on the testing set.</a:t>
            </a:r>
            <a:endParaRPr sz="5815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lt1"/>
                </a:solidFill>
              </a:rPr>
              <a:t>Significant Variables</a:t>
            </a:r>
            <a:endParaRPr sz="305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998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OLS, Ridge, Lasso and Elastic Net</a:t>
            </a:r>
            <a:r>
              <a:rPr lang="en" sz="7600">
                <a:solidFill>
                  <a:schemeClr val="lt2"/>
                </a:solidFill>
              </a:rPr>
              <a:t>: </a:t>
            </a:r>
            <a:endParaRPr sz="76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600">
                <a:solidFill>
                  <a:schemeClr val="lt2"/>
                </a:solidFill>
              </a:rPr>
              <a:t>Industry Revenue,  Leverage, Value Momentum, and Momentum play significant roles in predicting the target variable.</a:t>
            </a:r>
            <a:endParaRPr sz="7600"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Random Forest:</a:t>
            </a:r>
            <a:r>
              <a:rPr lang="en" sz="7600">
                <a:solidFill>
                  <a:schemeClr val="lt2"/>
                </a:solidFill>
              </a:rPr>
              <a:t> </a:t>
            </a:r>
            <a:endParaRPr sz="76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600">
                <a:solidFill>
                  <a:schemeClr val="lt2"/>
                </a:solidFill>
              </a:rPr>
              <a:t>Share Repurchase, Debt Issuance, Seasonality, and Implied Volatility</a:t>
            </a:r>
            <a:endParaRPr sz="7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PCR</a:t>
            </a:r>
            <a:r>
              <a:rPr lang="en" sz="7600">
                <a:solidFill>
                  <a:schemeClr val="lt2"/>
                </a:solidFill>
              </a:rPr>
              <a:t>: </a:t>
            </a:r>
            <a:endParaRPr sz="76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600">
                <a:solidFill>
                  <a:schemeClr val="lt2"/>
                </a:solidFill>
              </a:rPr>
              <a:t>Value, Value Momentum, Leverage, &amp; Cash Flow to Price ratio</a:t>
            </a:r>
            <a:endParaRPr sz="7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Neural Network</a:t>
            </a:r>
            <a:r>
              <a:rPr lang="en" sz="7600">
                <a:solidFill>
                  <a:schemeClr val="lt2"/>
                </a:solidFill>
              </a:rPr>
              <a:t>: </a:t>
            </a:r>
            <a:endParaRPr sz="76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600">
                <a:solidFill>
                  <a:schemeClr val="lt2"/>
                </a:solidFill>
              </a:rPr>
              <a:t>Age, Financial Strength, Profitability, and Value Momentum </a:t>
            </a:r>
            <a:endParaRPr sz="7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lt1"/>
                </a:solidFill>
              </a:rPr>
              <a:t>Recommendations and Conclusions</a:t>
            </a:r>
            <a:endParaRPr sz="3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86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800" u="sng">
                <a:solidFill>
                  <a:schemeClr val="lt2"/>
                </a:solidFill>
              </a:rPr>
              <a:t>OLS, Ridge, Lasso, and Elastic Net: </a:t>
            </a:r>
            <a:r>
              <a:rPr lang="en" sz="7800">
                <a:solidFill>
                  <a:schemeClr val="lt2"/>
                </a:solidFill>
              </a:rPr>
              <a:t>relatively similar performance on both training and testing sets</a:t>
            </a:r>
            <a:endParaRPr sz="7800">
              <a:solidFill>
                <a:schemeClr val="lt2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800" u="sng">
                <a:solidFill>
                  <a:schemeClr val="lt2"/>
                </a:solidFill>
              </a:rPr>
              <a:t>Neural Network: </a:t>
            </a:r>
            <a:r>
              <a:rPr lang="en" sz="7800">
                <a:solidFill>
                  <a:schemeClr val="lt2"/>
                </a:solidFill>
              </a:rPr>
              <a:t>slightly better performance on the training set but struggles with generalization to the testing set</a:t>
            </a:r>
            <a:endParaRPr sz="7800">
              <a:solidFill>
                <a:schemeClr val="lt2"/>
              </a:solidFill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800">
                <a:solidFill>
                  <a:schemeClr val="lt2"/>
                </a:solidFill>
              </a:rPr>
              <a:t>P</a:t>
            </a:r>
            <a:r>
              <a:rPr lang="en" sz="7800">
                <a:solidFill>
                  <a:schemeClr val="lt2"/>
                </a:solidFill>
              </a:rPr>
              <a:t>rovides insights into feature importance for robust predictions</a:t>
            </a:r>
            <a:endParaRPr sz="7800">
              <a:solidFill>
                <a:schemeClr val="lt2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800">
                <a:solidFill>
                  <a:schemeClr val="lt2"/>
                </a:solidFill>
              </a:rPr>
              <a:t>Different models highlight different sets of important features. Interpretation of feature importance can vary based on the modeling approach</a:t>
            </a:r>
            <a:endParaRPr sz="7800">
              <a:solidFill>
                <a:schemeClr val="lt2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7800" u="sng">
                <a:solidFill>
                  <a:schemeClr val="lt2"/>
                </a:solidFill>
              </a:rPr>
              <a:t>Random Forest:</a:t>
            </a:r>
            <a:r>
              <a:rPr lang="en" sz="7800">
                <a:solidFill>
                  <a:schemeClr val="lt2"/>
                </a:solidFill>
              </a:rPr>
              <a:t> good in training, but exhibits signs of overfitting</a:t>
            </a:r>
            <a:endParaRPr sz="7800">
              <a:solidFill>
                <a:schemeClr val="lt2"/>
              </a:solidFill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b="1" lang="en" sz="7800">
                <a:solidFill>
                  <a:schemeClr val="lt2"/>
                </a:solidFill>
              </a:rPr>
              <a:t>Best models: OLS, Ridge, or Elastic Net regression</a:t>
            </a:r>
            <a:endParaRPr sz="7800">
              <a:solidFill>
                <a:schemeClr val="lt2"/>
              </a:solidFill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 sz="7800">
                <a:solidFill>
                  <a:schemeClr val="lt2"/>
                </a:solidFill>
              </a:rPr>
              <a:t>Balance between capturing patterns in the training set and generalizing well to the testing set</a:t>
            </a:r>
            <a:endParaRPr sz="7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45722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800"/>
              <a:t>Recap + Questions?</a:t>
            </a:r>
            <a:endParaRPr sz="1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