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Hagrid Heavy" charset="1" panose="00000A00000000000000"/>
      <p:regular r:id="rId21"/>
    </p:embeddedFont>
    <p:embeddedFont>
      <p:font typeface="Hagrid Ultra-Bold" charset="1" panose="00000800000000000000"/>
      <p:regular r:id="rId22"/>
    </p:embeddedFont>
    <p:embeddedFont>
      <p:font typeface="Roboto" charset="1" panose="02000000000000000000"/>
      <p:regular r:id="rId23"/>
    </p:embeddedFont>
    <p:embeddedFont>
      <p:font typeface="Open Sans Light" charset="1" panose="020B0306030504020204"/>
      <p:regular r:id="rId24"/>
    </p:embeddedFont>
    <p:embeddedFont>
      <p:font typeface="Roboto Bold" charset="1" panose="02000000000000000000"/>
      <p:regular r:id="rId25"/>
    </p:embeddedFont>
    <p:embeddedFont>
      <p:font typeface="Open Sans Light Italics" charset="1" panose="020B0306030504020204"/>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1.png" Type="http://schemas.openxmlformats.org/officeDocument/2006/relationships/image"/><Relationship Id="rId5" Target="../media/image2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343F56"/>
        </a:solidFill>
      </p:bgPr>
    </p:bg>
    <p:spTree>
      <p:nvGrpSpPr>
        <p:cNvPr id="1" name=""/>
        <p:cNvGrpSpPr/>
        <p:nvPr/>
      </p:nvGrpSpPr>
      <p:grpSpPr>
        <a:xfrm>
          <a:off x="0" y="0"/>
          <a:ext cx="0" cy="0"/>
          <a:chOff x="0" y="0"/>
          <a:chExt cx="0" cy="0"/>
        </a:xfrm>
      </p:grpSpPr>
      <p:grpSp>
        <p:nvGrpSpPr>
          <p:cNvPr name="Group 2" id="2"/>
          <p:cNvGrpSpPr/>
          <p:nvPr/>
        </p:nvGrpSpPr>
        <p:grpSpPr>
          <a:xfrm rot="0">
            <a:off x="1031218" y="7934949"/>
            <a:ext cx="16228082" cy="1323351"/>
            <a:chOff x="0" y="0"/>
            <a:chExt cx="3964388" cy="323284"/>
          </a:xfrm>
        </p:grpSpPr>
        <p:sp>
          <p:nvSpPr>
            <p:cNvPr name="Freeform 3" id="3"/>
            <p:cNvSpPr/>
            <p:nvPr/>
          </p:nvSpPr>
          <p:spPr>
            <a:xfrm flipH="false" flipV="false" rot="0">
              <a:off x="0" y="0"/>
              <a:ext cx="3964388" cy="323284"/>
            </a:xfrm>
            <a:custGeom>
              <a:avLst/>
              <a:gdLst/>
              <a:ahLst/>
              <a:cxnLst/>
              <a:rect r="r" b="b" t="t" l="l"/>
              <a:pathLst>
                <a:path h="323284" w="3964388">
                  <a:moveTo>
                    <a:pt x="0" y="0"/>
                  </a:moveTo>
                  <a:lnTo>
                    <a:pt x="3964388" y="0"/>
                  </a:lnTo>
                  <a:lnTo>
                    <a:pt x="3964388" y="323284"/>
                  </a:lnTo>
                  <a:lnTo>
                    <a:pt x="0" y="323284"/>
                  </a:lnTo>
                  <a:close/>
                </a:path>
              </a:pathLst>
            </a:custGeom>
            <a:solidFill>
              <a:srgbClr val="F5E6CA"/>
            </a:solidFill>
          </p:spPr>
        </p:sp>
        <p:sp>
          <p:nvSpPr>
            <p:cNvPr name="TextBox 4" id="4"/>
            <p:cNvSpPr txBox="true"/>
            <p:nvPr/>
          </p:nvSpPr>
          <p:spPr>
            <a:xfrm>
              <a:off x="0" y="-38100"/>
              <a:ext cx="3964388" cy="361384"/>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383596" y="8415502"/>
            <a:ext cx="334644" cy="334644"/>
          </a:xfrm>
          <a:custGeom>
            <a:avLst/>
            <a:gdLst/>
            <a:ahLst/>
            <a:cxnLst/>
            <a:rect r="r" b="b" t="t" l="l"/>
            <a:pathLst>
              <a:path h="334644" w="334644">
                <a:moveTo>
                  <a:pt x="0" y="0"/>
                </a:moveTo>
                <a:lnTo>
                  <a:pt x="334644" y="0"/>
                </a:lnTo>
                <a:lnTo>
                  <a:pt x="334644" y="334645"/>
                </a:lnTo>
                <a:lnTo>
                  <a:pt x="0" y="3346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1349662" y="708391"/>
            <a:ext cx="5650134" cy="7233959"/>
          </a:xfrm>
          <a:custGeom>
            <a:avLst/>
            <a:gdLst/>
            <a:ahLst/>
            <a:cxnLst/>
            <a:rect r="r" b="b" t="t" l="l"/>
            <a:pathLst>
              <a:path h="7233959" w="5650134">
                <a:moveTo>
                  <a:pt x="0" y="0"/>
                </a:moveTo>
                <a:lnTo>
                  <a:pt x="5650134" y="0"/>
                </a:lnTo>
                <a:lnTo>
                  <a:pt x="5650134" y="7233959"/>
                </a:lnTo>
                <a:lnTo>
                  <a:pt x="0" y="7233959"/>
                </a:lnTo>
                <a:lnTo>
                  <a:pt x="0" y="0"/>
                </a:lnTo>
                <a:close/>
              </a:path>
            </a:pathLst>
          </a:custGeom>
          <a:blipFill>
            <a:blip r:embed="rId4"/>
            <a:stretch>
              <a:fillRect l="0" t="0" r="0" b="0"/>
            </a:stretch>
          </a:blipFill>
        </p:spPr>
      </p:sp>
      <p:sp>
        <p:nvSpPr>
          <p:cNvPr name="TextBox 7" id="7"/>
          <p:cNvSpPr txBox="true"/>
          <p:nvPr/>
        </p:nvSpPr>
        <p:spPr>
          <a:xfrm rot="0">
            <a:off x="1031218" y="1966004"/>
            <a:ext cx="10481110" cy="4474837"/>
          </a:xfrm>
          <a:prstGeom prst="rect">
            <a:avLst/>
          </a:prstGeom>
        </p:spPr>
        <p:txBody>
          <a:bodyPr anchor="t" rtlCol="false" tIns="0" lIns="0" bIns="0" rIns="0">
            <a:spAutoFit/>
          </a:bodyPr>
          <a:lstStyle/>
          <a:p>
            <a:pPr algn="ctr">
              <a:lnSpc>
                <a:spcPts val="10799"/>
              </a:lnSpc>
            </a:pPr>
            <a:r>
              <a:rPr lang="en-US" b="true" sz="10799">
                <a:solidFill>
                  <a:srgbClr val="F5E6CA"/>
                </a:solidFill>
                <a:latin typeface="Hagrid Heavy"/>
                <a:ea typeface="Hagrid Heavy"/>
                <a:cs typeface="Hagrid Heavy"/>
                <a:sym typeface="Hagrid Heavy"/>
              </a:rPr>
              <a:t>PREDECTING PRESSURES IN THE NFL</a:t>
            </a:r>
          </a:p>
        </p:txBody>
      </p:sp>
      <p:sp>
        <p:nvSpPr>
          <p:cNvPr name="TextBox 8" id="8"/>
          <p:cNvSpPr txBox="true"/>
          <p:nvPr/>
        </p:nvSpPr>
        <p:spPr>
          <a:xfrm rot="0">
            <a:off x="2010392" y="8374057"/>
            <a:ext cx="3295829" cy="391794"/>
          </a:xfrm>
          <a:prstGeom prst="rect">
            <a:avLst/>
          </a:prstGeom>
        </p:spPr>
        <p:txBody>
          <a:bodyPr anchor="t" rtlCol="false" tIns="0" lIns="0" bIns="0" rIns="0">
            <a:spAutoFit/>
          </a:bodyPr>
          <a:lstStyle/>
          <a:p>
            <a:pPr algn="l">
              <a:lnSpc>
                <a:spcPts val="3080"/>
              </a:lnSpc>
            </a:pPr>
            <a:r>
              <a:rPr lang="en-US" sz="2200" b="true">
                <a:solidFill>
                  <a:srgbClr val="343F56"/>
                </a:solidFill>
                <a:latin typeface="Hagrid Ultra-Bold"/>
                <a:ea typeface="Hagrid Ultra-Bold"/>
                <a:cs typeface="Hagrid Ultra-Bold"/>
                <a:sym typeface="Hagrid Ultra-Bold"/>
              </a:rPr>
              <a:t>BY IAN POPE</a:t>
            </a:r>
          </a:p>
        </p:txBody>
      </p:sp>
      <p:sp>
        <p:nvSpPr>
          <p:cNvPr name="TextBox 9" id="9"/>
          <p:cNvSpPr txBox="true"/>
          <p:nvPr/>
        </p:nvSpPr>
        <p:spPr>
          <a:xfrm rot="0">
            <a:off x="8704473" y="8280077"/>
            <a:ext cx="8554827" cy="556895"/>
          </a:xfrm>
          <a:prstGeom prst="rect">
            <a:avLst/>
          </a:prstGeom>
        </p:spPr>
        <p:txBody>
          <a:bodyPr anchor="t" rtlCol="false" tIns="0" lIns="0" bIns="0" rIns="0">
            <a:spAutoFit/>
          </a:bodyPr>
          <a:lstStyle/>
          <a:p>
            <a:pPr algn="l">
              <a:lnSpc>
                <a:spcPts val="4479"/>
              </a:lnSpc>
            </a:pPr>
            <a:r>
              <a:rPr lang="en-US" sz="3199">
                <a:solidFill>
                  <a:srgbClr val="343F56"/>
                </a:solidFill>
                <a:latin typeface="Roboto"/>
                <a:ea typeface="Roboto"/>
                <a:cs typeface="Roboto"/>
                <a:sym typeface="Roboto"/>
              </a:rPr>
              <a:t>-Changing How We Evaluate the Offensive Line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343F56"/>
        </a:solidFill>
      </p:bgPr>
    </p:bg>
    <p:spTree>
      <p:nvGrpSpPr>
        <p:cNvPr id="1" name=""/>
        <p:cNvGrpSpPr/>
        <p:nvPr/>
      </p:nvGrpSpPr>
      <p:grpSpPr>
        <a:xfrm>
          <a:off x="0" y="0"/>
          <a:ext cx="0" cy="0"/>
          <a:chOff x="0" y="0"/>
          <a:chExt cx="0" cy="0"/>
        </a:xfrm>
      </p:grpSpPr>
      <p:sp>
        <p:nvSpPr>
          <p:cNvPr name="Freeform 2" id="2"/>
          <p:cNvSpPr/>
          <p:nvPr/>
        </p:nvSpPr>
        <p:spPr>
          <a:xfrm flipH="false" flipV="false" rot="0">
            <a:off x="571500" y="5143500"/>
            <a:ext cx="8572500" cy="5143500"/>
          </a:xfrm>
          <a:custGeom>
            <a:avLst/>
            <a:gdLst/>
            <a:ahLst/>
            <a:cxnLst/>
            <a:rect r="r" b="b" t="t" l="l"/>
            <a:pathLst>
              <a:path h="5143500" w="8572500">
                <a:moveTo>
                  <a:pt x="0" y="0"/>
                </a:moveTo>
                <a:lnTo>
                  <a:pt x="8572500" y="0"/>
                </a:lnTo>
                <a:lnTo>
                  <a:pt x="8572500" y="5143500"/>
                </a:lnTo>
                <a:lnTo>
                  <a:pt x="0" y="5143500"/>
                </a:lnTo>
                <a:lnTo>
                  <a:pt x="0" y="0"/>
                </a:lnTo>
                <a:close/>
              </a:path>
            </a:pathLst>
          </a:custGeom>
          <a:blipFill>
            <a:blip r:embed="rId2"/>
            <a:stretch>
              <a:fillRect l="0" t="0" r="0" b="0"/>
            </a:stretch>
          </a:blipFill>
        </p:spPr>
      </p:sp>
      <p:sp>
        <p:nvSpPr>
          <p:cNvPr name="Freeform 3" id="3"/>
          <p:cNvSpPr/>
          <p:nvPr/>
        </p:nvSpPr>
        <p:spPr>
          <a:xfrm flipH="false" flipV="false" rot="0">
            <a:off x="9144000" y="0"/>
            <a:ext cx="8572500" cy="5143500"/>
          </a:xfrm>
          <a:custGeom>
            <a:avLst/>
            <a:gdLst/>
            <a:ahLst/>
            <a:cxnLst/>
            <a:rect r="r" b="b" t="t" l="l"/>
            <a:pathLst>
              <a:path h="5143500" w="8572500">
                <a:moveTo>
                  <a:pt x="0" y="0"/>
                </a:moveTo>
                <a:lnTo>
                  <a:pt x="8572500" y="0"/>
                </a:lnTo>
                <a:lnTo>
                  <a:pt x="8572500" y="5143500"/>
                </a:lnTo>
                <a:lnTo>
                  <a:pt x="0" y="5143500"/>
                </a:lnTo>
                <a:lnTo>
                  <a:pt x="0" y="0"/>
                </a:lnTo>
                <a:close/>
              </a:path>
            </a:pathLst>
          </a:custGeom>
          <a:blipFill>
            <a:blip r:embed="rId3"/>
            <a:stretch>
              <a:fillRect l="0" t="0" r="0" b="0"/>
            </a:stretch>
          </a:blipFill>
        </p:spPr>
      </p:sp>
      <p:sp>
        <p:nvSpPr>
          <p:cNvPr name="Freeform 4" id="4"/>
          <p:cNvSpPr/>
          <p:nvPr/>
        </p:nvSpPr>
        <p:spPr>
          <a:xfrm flipH="false" flipV="false" rot="0">
            <a:off x="9715500" y="5143500"/>
            <a:ext cx="8572500" cy="5143500"/>
          </a:xfrm>
          <a:custGeom>
            <a:avLst/>
            <a:gdLst/>
            <a:ahLst/>
            <a:cxnLst/>
            <a:rect r="r" b="b" t="t" l="l"/>
            <a:pathLst>
              <a:path h="5143500" w="8572500">
                <a:moveTo>
                  <a:pt x="0" y="0"/>
                </a:moveTo>
                <a:lnTo>
                  <a:pt x="8572500" y="0"/>
                </a:lnTo>
                <a:lnTo>
                  <a:pt x="8572500" y="5143500"/>
                </a:lnTo>
                <a:lnTo>
                  <a:pt x="0" y="5143500"/>
                </a:lnTo>
                <a:lnTo>
                  <a:pt x="0" y="0"/>
                </a:lnTo>
                <a:close/>
              </a:path>
            </a:pathLst>
          </a:custGeom>
          <a:blipFill>
            <a:blip r:embed="rId4"/>
            <a:stretch>
              <a:fillRect l="0" t="0" r="0" b="0"/>
            </a:stretch>
          </a:blipFill>
        </p:spPr>
      </p:sp>
      <p:sp>
        <p:nvSpPr>
          <p:cNvPr name="Freeform 5" id="5"/>
          <p:cNvSpPr/>
          <p:nvPr/>
        </p:nvSpPr>
        <p:spPr>
          <a:xfrm flipH="false" flipV="false" rot="0">
            <a:off x="0" y="0"/>
            <a:ext cx="8572500" cy="5143500"/>
          </a:xfrm>
          <a:custGeom>
            <a:avLst/>
            <a:gdLst/>
            <a:ahLst/>
            <a:cxnLst/>
            <a:rect r="r" b="b" t="t" l="l"/>
            <a:pathLst>
              <a:path h="5143500" w="8572500">
                <a:moveTo>
                  <a:pt x="0" y="0"/>
                </a:moveTo>
                <a:lnTo>
                  <a:pt x="8572500" y="0"/>
                </a:lnTo>
                <a:lnTo>
                  <a:pt x="8572500" y="5143500"/>
                </a:lnTo>
                <a:lnTo>
                  <a:pt x="0" y="5143500"/>
                </a:lnTo>
                <a:lnTo>
                  <a:pt x="0" y="0"/>
                </a:lnTo>
                <a:close/>
              </a:path>
            </a:pathLst>
          </a:custGeom>
          <a:blipFill>
            <a:blip r:embed="rId5"/>
            <a:stretch>
              <a:fillRect l="0" t="0" r="0" b="0"/>
            </a:stretch>
          </a:blipFill>
        </p:spPr>
      </p:sp>
      <p:sp>
        <p:nvSpPr>
          <p:cNvPr name="TextBox 6" id="6"/>
          <p:cNvSpPr txBox="true"/>
          <p:nvPr/>
        </p:nvSpPr>
        <p:spPr>
          <a:xfrm rot="0">
            <a:off x="8693803" y="241601"/>
            <a:ext cx="133648" cy="530224"/>
          </a:xfrm>
          <a:prstGeom prst="rect">
            <a:avLst/>
          </a:prstGeom>
        </p:spPr>
        <p:txBody>
          <a:bodyPr anchor="t" rtlCol="false" tIns="0" lIns="0" bIns="0" rIns="0">
            <a:spAutoFit/>
          </a:bodyPr>
          <a:lstStyle/>
          <a:p>
            <a:pPr algn="just">
              <a:lnSpc>
                <a:spcPts val="3999"/>
              </a:lnSpc>
            </a:pPr>
            <a:r>
              <a:rPr lang="en-US" sz="3999">
                <a:solidFill>
                  <a:srgbClr val="F5E6CA"/>
                </a:solidFill>
                <a:latin typeface="Open Sans Light"/>
                <a:ea typeface="Open Sans Light"/>
                <a:cs typeface="Open Sans Light"/>
                <a:sym typeface="Open Sans Light"/>
              </a:rPr>
              <a:t>A</a:t>
            </a:r>
          </a:p>
        </p:txBody>
      </p:sp>
      <p:sp>
        <p:nvSpPr>
          <p:cNvPr name="TextBox 7" id="7"/>
          <p:cNvSpPr txBox="true"/>
          <p:nvPr/>
        </p:nvSpPr>
        <p:spPr>
          <a:xfrm rot="0">
            <a:off x="17840325" y="241601"/>
            <a:ext cx="367457" cy="530224"/>
          </a:xfrm>
          <a:prstGeom prst="rect">
            <a:avLst/>
          </a:prstGeom>
        </p:spPr>
        <p:txBody>
          <a:bodyPr anchor="t" rtlCol="false" tIns="0" lIns="0" bIns="0" rIns="0">
            <a:spAutoFit/>
          </a:bodyPr>
          <a:lstStyle/>
          <a:p>
            <a:pPr algn="just">
              <a:lnSpc>
                <a:spcPts val="3999"/>
              </a:lnSpc>
            </a:pPr>
            <a:r>
              <a:rPr lang="en-US" sz="3999">
                <a:solidFill>
                  <a:srgbClr val="F5E6CA"/>
                </a:solidFill>
                <a:latin typeface="Open Sans Light"/>
                <a:ea typeface="Open Sans Light"/>
                <a:cs typeface="Open Sans Light"/>
                <a:sym typeface="Open Sans Light"/>
              </a:rPr>
              <a:t>G</a:t>
            </a:r>
          </a:p>
        </p:txBody>
      </p:sp>
      <p:sp>
        <p:nvSpPr>
          <p:cNvPr name="TextBox 8" id="8"/>
          <p:cNvSpPr txBox="true"/>
          <p:nvPr/>
        </p:nvSpPr>
        <p:spPr>
          <a:xfrm rot="0">
            <a:off x="176108" y="5327499"/>
            <a:ext cx="133648" cy="530224"/>
          </a:xfrm>
          <a:prstGeom prst="rect">
            <a:avLst/>
          </a:prstGeom>
        </p:spPr>
        <p:txBody>
          <a:bodyPr anchor="t" rtlCol="false" tIns="0" lIns="0" bIns="0" rIns="0">
            <a:spAutoFit/>
          </a:bodyPr>
          <a:lstStyle/>
          <a:p>
            <a:pPr algn="just">
              <a:lnSpc>
                <a:spcPts val="3999"/>
              </a:lnSpc>
            </a:pPr>
            <a:r>
              <a:rPr lang="en-US" sz="3999">
                <a:solidFill>
                  <a:srgbClr val="F5E6CA"/>
                </a:solidFill>
                <a:latin typeface="Open Sans Light"/>
                <a:ea typeface="Open Sans Light"/>
                <a:cs typeface="Open Sans Light"/>
                <a:sym typeface="Open Sans Light"/>
              </a:rPr>
              <a:t>C</a:t>
            </a:r>
          </a:p>
        </p:txBody>
      </p:sp>
      <p:sp>
        <p:nvSpPr>
          <p:cNvPr name="TextBox 9" id="9"/>
          <p:cNvSpPr txBox="true"/>
          <p:nvPr/>
        </p:nvSpPr>
        <p:spPr>
          <a:xfrm rot="0">
            <a:off x="9261998" y="5327499"/>
            <a:ext cx="266254" cy="530224"/>
          </a:xfrm>
          <a:prstGeom prst="rect">
            <a:avLst/>
          </a:prstGeom>
        </p:spPr>
        <p:txBody>
          <a:bodyPr anchor="t" rtlCol="false" tIns="0" lIns="0" bIns="0" rIns="0">
            <a:spAutoFit/>
          </a:bodyPr>
          <a:lstStyle/>
          <a:p>
            <a:pPr algn="just">
              <a:lnSpc>
                <a:spcPts val="3999"/>
              </a:lnSpc>
            </a:pPr>
            <a:r>
              <a:rPr lang="en-US" sz="3999">
                <a:solidFill>
                  <a:srgbClr val="F5E6CA"/>
                </a:solidFill>
                <a:latin typeface="Open Sans Light"/>
                <a:ea typeface="Open Sans Light"/>
                <a:cs typeface="Open Sans Light"/>
                <a:sym typeface="Open Sans Light"/>
              </a:rPr>
              <a:t>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5E6CA"/>
        </a:solidFill>
      </p:bgPr>
    </p:bg>
    <p:spTree>
      <p:nvGrpSpPr>
        <p:cNvPr id="1" name=""/>
        <p:cNvGrpSpPr/>
        <p:nvPr/>
      </p:nvGrpSpPr>
      <p:grpSpPr>
        <a:xfrm>
          <a:off x="0" y="0"/>
          <a:ext cx="0" cy="0"/>
          <a:chOff x="0" y="0"/>
          <a:chExt cx="0" cy="0"/>
        </a:xfrm>
      </p:grpSpPr>
      <p:sp>
        <p:nvSpPr>
          <p:cNvPr name="AutoShape 2" id="2"/>
          <p:cNvSpPr/>
          <p:nvPr/>
        </p:nvSpPr>
        <p:spPr>
          <a:xfrm flipV="true">
            <a:off x="9124950" y="1624234"/>
            <a:ext cx="20309" cy="3519156"/>
          </a:xfrm>
          <a:prstGeom prst="line">
            <a:avLst/>
          </a:prstGeom>
          <a:ln cap="flat" w="38100">
            <a:solidFill>
              <a:srgbClr val="343F56"/>
            </a:solidFill>
            <a:prstDash val="solid"/>
            <a:headEnd type="none" len="sm" w="sm"/>
            <a:tailEnd type="none" len="sm" w="sm"/>
          </a:ln>
        </p:spPr>
      </p:sp>
      <p:sp>
        <p:nvSpPr>
          <p:cNvPr name="AutoShape 3" id="3"/>
          <p:cNvSpPr/>
          <p:nvPr/>
        </p:nvSpPr>
        <p:spPr>
          <a:xfrm>
            <a:off x="1028700" y="1605074"/>
            <a:ext cx="16230600" cy="0"/>
          </a:xfrm>
          <a:prstGeom prst="line">
            <a:avLst/>
          </a:prstGeom>
          <a:ln cap="flat" w="38100">
            <a:solidFill>
              <a:srgbClr val="343F56"/>
            </a:solidFill>
            <a:prstDash val="solid"/>
            <a:headEnd type="none" len="sm" w="sm"/>
            <a:tailEnd type="none" len="sm" w="sm"/>
          </a:ln>
        </p:spPr>
      </p:sp>
      <p:sp>
        <p:nvSpPr>
          <p:cNvPr name="Freeform 4" id="4"/>
          <p:cNvSpPr/>
          <p:nvPr/>
        </p:nvSpPr>
        <p:spPr>
          <a:xfrm flipH="false" flipV="false" rot="0">
            <a:off x="1051658" y="2306373"/>
            <a:ext cx="334644" cy="334644"/>
          </a:xfrm>
          <a:custGeom>
            <a:avLst/>
            <a:gdLst/>
            <a:ahLst/>
            <a:cxnLst/>
            <a:rect r="r" b="b" t="t" l="l"/>
            <a:pathLst>
              <a:path h="334644" w="334644">
                <a:moveTo>
                  <a:pt x="0" y="0"/>
                </a:moveTo>
                <a:lnTo>
                  <a:pt x="334645" y="0"/>
                </a:lnTo>
                <a:lnTo>
                  <a:pt x="334645" y="334645"/>
                </a:lnTo>
                <a:lnTo>
                  <a:pt x="0" y="3346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926309" y="2306373"/>
            <a:ext cx="334644" cy="334644"/>
          </a:xfrm>
          <a:custGeom>
            <a:avLst/>
            <a:gdLst/>
            <a:ahLst/>
            <a:cxnLst/>
            <a:rect r="r" b="b" t="t" l="l"/>
            <a:pathLst>
              <a:path h="334644" w="334644">
                <a:moveTo>
                  <a:pt x="0" y="0"/>
                </a:moveTo>
                <a:lnTo>
                  <a:pt x="334644" y="0"/>
                </a:lnTo>
                <a:lnTo>
                  <a:pt x="334644" y="334645"/>
                </a:lnTo>
                <a:lnTo>
                  <a:pt x="0" y="3346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92596" y="3110762"/>
            <a:ext cx="8565654" cy="5629322"/>
          </a:xfrm>
          <a:custGeom>
            <a:avLst/>
            <a:gdLst/>
            <a:ahLst/>
            <a:cxnLst/>
            <a:rect r="r" b="b" t="t" l="l"/>
            <a:pathLst>
              <a:path h="5629322" w="8565654">
                <a:moveTo>
                  <a:pt x="0" y="0"/>
                </a:moveTo>
                <a:lnTo>
                  <a:pt x="8565654" y="0"/>
                </a:lnTo>
                <a:lnTo>
                  <a:pt x="8565654" y="5629322"/>
                </a:lnTo>
                <a:lnTo>
                  <a:pt x="0" y="5629322"/>
                </a:lnTo>
                <a:lnTo>
                  <a:pt x="0" y="0"/>
                </a:lnTo>
                <a:close/>
              </a:path>
            </a:pathLst>
          </a:custGeom>
          <a:blipFill>
            <a:blip r:embed="rId4"/>
            <a:stretch>
              <a:fillRect l="-10132" t="0" r="-6788" b="-6745"/>
            </a:stretch>
          </a:blipFill>
        </p:spPr>
      </p:sp>
      <p:sp>
        <p:nvSpPr>
          <p:cNvPr name="Freeform 7" id="7"/>
          <p:cNvSpPr/>
          <p:nvPr/>
        </p:nvSpPr>
        <p:spPr>
          <a:xfrm flipH="false" flipV="false" rot="0">
            <a:off x="9409286" y="3110762"/>
            <a:ext cx="8530702" cy="5629322"/>
          </a:xfrm>
          <a:custGeom>
            <a:avLst/>
            <a:gdLst/>
            <a:ahLst/>
            <a:cxnLst/>
            <a:rect r="r" b="b" t="t" l="l"/>
            <a:pathLst>
              <a:path h="5629322" w="8530702">
                <a:moveTo>
                  <a:pt x="0" y="0"/>
                </a:moveTo>
                <a:lnTo>
                  <a:pt x="8530702" y="0"/>
                </a:lnTo>
                <a:lnTo>
                  <a:pt x="8530702" y="5629322"/>
                </a:lnTo>
                <a:lnTo>
                  <a:pt x="0" y="5629322"/>
                </a:lnTo>
                <a:lnTo>
                  <a:pt x="0" y="0"/>
                </a:lnTo>
                <a:close/>
              </a:path>
            </a:pathLst>
          </a:custGeom>
          <a:blipFill>
            <a:blip r:embed="rId5"/>
            <a:stretch>
              <a:fillRect l="-11070" t="0" r="-8152" b="-8401"/>
            </a:stretch>
          </a:blipFill>
        </p:spPr>
      </p:sp>
      <p:sp>
        <p:nvSpPr>
          <p:cNvPr name="TextBox 8" id="8"/>
          <p:cNvSpPr txBox="true"/>
          <p:nvPr/>
        </p:nvSpPr>
        <p:spPr>
          <a:xfrm rot="0">
            <a:off x="2690523" y="139795"/>
            <a:ext cx="12906955" cy="1369061"/>
          </a:xfrm>
          <a:prstGeom prst="rect">
            <a:avLst/>
          </a:prstGeom>
        </p:spPr>
        <p:txBody>
          <a:bodyPr anchor="t" rtlCol="false" tIns="0" lIns="0" bIns="0" rIns="0">
            <a:spAutoFit/>
          </a:bodyPr>
          <a:lstStyle/>
          <a:p>
            <a:pPr algn="ctr">
              <a:lnSpc>
                <a:spcPts val="10639"/>
              </a:lnSpc>
            </a:pPr>
            <a:r>
              <a:rPr lang="en-US" b="true" sz="7599">
                <a:solidFill>
                  <a:srgbClr val="343F56"/>
                </a:solidFill>
                <a:latin typeface="Hagrid Heavy"/>
                <a:ea typeface="Hagrid Heavy"/>
                <a:cs typeface="Hagrid Heavy"/>
                <a:sym typeface="Hagrid Heavy"/>
              </a:rPr>
              <a:t>OFFENSIVE TACKLES</a:t>
            </a:r>
          </a:p>
        </p:txBody>
      </p:sp>
      <p:sp>
        <p:nvSpPr>
          <p:cNvPr name="TextBox 9" id="9"/>
          <p:cNvSpPr txBox="true"/>
          <p:nvPr/>
        </p:nvSpPr>
        <p:spPr>
          <a:xfrm rot="0">
            <a:off x="1734179" y="2179200"/>
            <a:ext cx="6018873" cy="552450"/>
          </a:xfrm>
          <a:prstGeom prst="rect">
            <a:avLst/>
          </a:prstGeom>
        </p:spPr>
        <p:txBody>
          <a:bodyPr anchor="t" rtlCol="false" tIns="0" lIns="0" bIns="0" rIns="0">
            <a:spAutoFit/>
          </a:bodyPr>
          <a:lstStyle/>
          <a:p>
            <a:pPr algn="l">
              <a:lnSpc>
                <a:spcPts val="4200"/>
              </a:lnSpc>
            </a:pPr>
            <a:r>
              <a:rPr lang="en-US" sz="3000" b="true">
                <a:solidFill>
                  <a:srgbClr val="343F56"/>
                </a:solidFill>
                <a:latin typeface="Hagrid Heavy"/>
                <a:ea typeface="Hagrid Heavy"/>
                <a:cs typeface="Hagrid Heavy"/>
                <a:sym typeface="Hagrid Heavy"/>
              </a:rPr>
              <a:t>RATE DIFFERENCE</a:t>
            </a:r>
          </a:p>
        </p:txBody>
      </p:sp>
      <p:sp>
        <p:nvSpPr>
          <p:cNvPr name="TextBox 10" id="10"/>
          <p:cNvSpPr txBox="true"/>
          <p:nvPr/>
        </p:nvSpPr>
        <p:spPr>
          <a:xfrm rot="0">
            <a:off x="10613378" y="2178421"/>
            <a:ext cx="6192825" cy="552450"/>
          </a:xfrm>
          <a:prstGeom prst="rect">
            <a:avLst/>
          </a:prstGeom>
        </p:spPr>
        <p:txBody>
          <a:bodyPr anchor="t" rtlCol="false" tIns="0" lIns="0" bIns="0" rIns="0">
            <a:spAutoFit/>
          </a:bodyPr>
          <a:lstStyle/>
          <a:p>
            <a:pPr algn="l">
              <a:lnSpc>
                <a:spcPts val="4200"/>
              </a:lnSpc>
            </a:pPr>
            <a:r>
              <a:rPr lang="en-US" sz="3000" b="true">
                <a:solidFill>
                  <a:srgbClr val="343F56"/>
                </a:solidFill>
                <a:latin typeface="Hagrid Heavy"/>
                <a:ea typeface="Hagrid Heavy"/>
                <a:cs typeface="Hagrid Heavy"/>
                <a:sym typeface="Hagrid Heavy"/>
              </a:rPr>
              <a:t>PREDICTED PRESSURE RATE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5E6CA"/>
        </a:solidFill>
      </p:bgPr>
    </p:bg>
    <p:spTree>
      <p:nvGrpSpPr>
        <p:cNvPr id="1" name=""/>
        <p:cNvGrpSpPr/>
        <p:nvPr/>
      </p:nvGrpSpPr>
      <p:grpSpPr>
        <a:xfrm>
          <a:off x="0" y="0"/>
          <a:ext cx="0" cy="0"/>
          <a:chOff x="0" y="0"/>
          <a:chExt cx="0" cy="0"/>
        </a:xfrm>
      </p:grpSpPr>
      <p:sp>
        <p:nvSpPr>
          <p:cNvPr name="AutoShape 2" id="2"/>
          <p:cNvSpPr/>
          <p:nvPr/>
        </p:nvSpPr>
        <p:spPr>
          <a:xfrm flipV="true">
            <a:off x="9124950" y="1624234"/>
            <a:ext cx="20309" cy="3519156"/>
          </a:xfrm>
          <a:prstGeom prst="line">
            <a:avLst/>
          </a:prstGeom>
          <a:ln cap="flat" w="38100">
            <a:solidFill>
              <a:srgbClr val="343F56"/>
            </a:solidFill>
            <a:prstDash val="solid"/>
            <a:headEnd type="none" len="sm" w="sm"/>
            <a:tailEnd type="none" len="sm" w="sm"/>
          </a:ln>
        </p:spPr>
      </p:sp>
      <p:sp>
        <p:nvSpPr>
          <p:cNvPr name="AutoShape 3" id="3"/>
          <p:cNvSpPr/>
          <p:nvPr/>
        </p:nvSpPr>
        <p:spPr>
          <a:xfrm>
            <a:off x="1028700" y="1605074"/>
            <a:ext cx="16230600" cy="0"/>
          </a:xfrm>
          <a:prstGeom prst="line">
            <a:avLst/>
          </a:prstGeom>
          <a:ln cap="flat" w="38100">
            <a:solidFill>
              <a:srgbClr val="343F56"/>
            </a:solidFill>
            <a:prstDash val="solid"/>
            <a:headEnd type="none" len="sm" w="sm"/>
            <a:tailEnd type="none" len="sm" w="sm"/>
          </a:ln>
        </p:spPr>
      </p:sp>
      <p:sp>
        <p:nvSpPr>
          <p:cNvPr name="Freeform 4" id="4"/>
          <p:cNvSpPr/>
          <p:nvPr/>
        </p:nvSpPr>
        <p:spPr>
          <a:xfrm flipH="false" flipV="false" rot="0">
            <a:off x="1051658" y="2306373"/>
            <a:ext cx="334644" cy="334644"/>
          </a:xfrm>
          <a:custGeom>
            <a:avLst/>
            <a:gdLst/>
            <a:ahLst/>
            <a:cxnLst/>
            <a:rect r="r" b="b" t="t" l="l"/>
            <a:pathLst>
              <a:path h="334644" w="334644">
                <a:moveTo>
                  <a:pt x="0" y="0"/>
                </a:moveTo>
                <a:lnTo>
                  <a:pt x="334645" y="0"/>
                </a:lnTo>
                <a:lnTo>
                  <a:pt x="334645" y="334645"/>
                </a:lnTo>
                <a:lnTo>
                  <a:pt x="0" y="3346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926309" y="2306373"/>
            <a:ext cx="334644" cy="334644"/>
          </a:xfrm>
          <a:custGeom>
            <a:avLst/>
            <a:gdLst/>
            <a:ahLst/>
            <a:cxnLst/>
            <a:rect r="r" b="b" t="t" l="l"/>
            <a:pathLst>
              <a:path h="334644" w="334644">
                <a:moveTo>
                  <a:pt x="0" y="0"/>
                </a:moveTo>
                <a:lnTo>
                  <a:pt x="334644" y="0"/>
                </a:lnTo>
                <a:lnTo>
                  <a:pt x="334644" y="334645"/>
                </a:lnTo>
                <a:lnTo>
                  <a:pt x="0" y="3346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9551841" y="2985879"/>
            <a:ext cx="8315899" cy="5668816"/>
          </a:xfrm>
          <a:custGeom>
            <a:avLst/>
            <a:gdLst/>
            <a:ahLst/>
            <a:cxnLst/>
            <a:rect r="r" b="b" t="t" l="l"/>
            <a:pathLst>
              <a:path h="5668816" w="8315899">
                <a:moveTo>
                  <a:pt x="0" y="0"/>
                </a:moveTo>
                <a:lnTo>
                  <a:pt x="8315899" y="0"/>
                </a:lnTo>
                <a:lnTo>
                  <a:pt x="8315899" y="5668816"/>
                </a:lnTo>
                <a:lnTo>
                  <a:pt x="0" y="5668816"/>
                </a:lnTo>
                <a:lnTo>
                  <a:pt x="0" y="0"/>
                </a:lnTo>
                <a:close/>
              </a:path>
            </a:pathLst>
          </a:custGeom>
          <a:blipFill>
            <a:blip r:embed="rId4"/>
            <a:stretch>
              <a:fillRect l="-11388" t="0" r="-8274" b="-5324"/>
            </a:stretch>
          </a:blipFill>
        </p:spPr>
      </p:sp>
      <p:sp>
        <p:nvSpPr>
          <p:cNvPr name="Freeform 7" id="7"/>
          <p:cNvSpPr/>
          <p:nvPr/>
        </p:nvSpPr>
        <p:spPr>
          <a:xfrm flipH="false" flipV="false" rot="0">
            <a:off x="276278" y="2985879"/>
            <a:ext cx="8439098" cy="5668816"/>
          </a:xfrm>
          <a:custGeom>
            <a:avLst/>
            <a:gdLst/>
            <a:ahLst/>
            <a:cxnLst/>
            <a:rect r="r" b="b" t="t" l="l"/>
            <a:pathLst>
              <a:path h="5668816" w="8439098">
                <a:moveTo>
                  <a:pt x="0" y="0"/>
                </a:moveTo>
                <a:lnTo>
                  <a:pt x="8439097" y="0"/>
                </a:lnTo>
                <a:lnTo>
                  <a:pt x="8439097" y="5668816"/>
                </a:lnTo>
                <a:lnTo>
                  <a:pt x="0" y="5668816"/>
                </a:lnTo>
                <a:lnTo>
                  <a:pt x="0" y="0"/>
                </a:lnTo>
                <a:close/>
              </a:path>
            </a:pathLst>
          </a:custGeom>
          <a:blipFill>
            <a:blip r:embed="rId5"/>
            <a:stretch>
              <a:fillRect l="-10492" t="0" r="-7424" b="-5324"/>
            </a:stretch>
          </a:blipFill>
        </p:spPr>
      </p:sp>
      <p:sp>
        <p:nvSpPr>
          <p:cNvPr name="TextBox 8" id="8"/>
          <p:cNvSpPr txBox="true"/>
          <p:nvPr/>
        </p:nvSpPr>
        <p:spPr>
          <a:xfrm rot="0">
            <a:off x="2690523" y="139795"/>
            <a:ext cx="12906955" cy="1369061"/>
          </a:xfrm>
          <a:prstGeom prst="rect">
            <a:avLst/>
          </a:prstGeom>
        </p:spPr>
        <p:txBody>
          <a:bodyPr anchor="t" rtlCol="false" tIns="0" lIns="0" bIns="0" rIns="0">
            <a:spAutoFit/>
          </a:bodyPr>
          <a:lstStyle/>
          <a:p>
            <a:pPr algn="ctr">
              <a:lnSpc>
                <a:spcPts val="10639"/>
              </a:lnSpc>
            </a:pPr>
            <a:r>
              <a:rPr lang="en-US" b="true" sz="7599">
                <a:solidFill>
                  <a:srgbClr val="343F56"/>
                </a:solidFill>
                <a:latin typeface="Hagrid Heavy"/>
                <a:ea typeface="Hagrid Heavy"/>
                <a:cs typeface="Hagrid Heavy"/>
                <a:sym typeface="Hagrid Heavy"/>
              </a:rPr>
              <a:t>OFFENSIVE GUARDS</a:t>
            </a:r>
          </a:p>
        </p:txBody>
      </p:sp>
      <p:sp>
        <p:nvSpPr>
          <p:cNvPr name="TextBox 9" id="9"/>
          <p:cNvSpPr txBox="true"/>
          <p:nvPr/>
        </p:nvSpPr>
        <p:spPr>
          <a:xfrm rot="0">
            <a:off x="1734179" y="2179200"/>
            <a:ext cx="6018873" cy="552450"/>
          </a:xfrm>
          <a:prstGeom prst="rect">
            <a:avLst/>
          </a:prstGeom>
        </p:spPr>
        <p:txBody>
          <a:bodyPr anchor="t" rtlCol="false" tIns="0" lIns="0" bIns="0" rIns="0">
            <a:spAutoFit/>
          </a:bodyPr>
          <a:lstStyle/>
          <a:p>
            <a:pPr algn="l">
              <a:lnSpc>
                <a:spcPts val="4200"/>
              </a:lnSpc>
            </a:pPr>
            <a:r>
              <a:rPr lang="en-US" sz="3000" b="true">
                <a:solidFill>
                  <a:srgbClr val="343F56"/>
                </a:solidFill>
                <a:latin typeface="Hagrid Heavy"/>
                <a:ea typeface="Hagrid Heavy"/>
                <a:cs typeface="Hagrid Heavy"/>
                <a:sym typeface="Hagrid Heavy"/>
              </a:rPr>
              <a:t>RATE DIFFERENCE</a:t>
            </a:r>
          </a:p>
        </p:txBody>
      </p:sp>
      <p:sp>
        <p:nvSpPr>
          <p:cNvPr name="TextBox 10" id="10"/>
          <p:cNvSpPr txBox="true"/>
          <p:nvPr/>
        </p:nvSpPr>
        <p:spPr>
          <a:xfrm rot="0">
            <a:off x="10613378" y="2178421"/>
            <a:ext cx="6192825" cy="552450"/>
          </a:xfrm>
          <a:prstGeom prst="rect">
            <a:avLst/>
          </a:prstGeom>
        </p:spPr>
        <p:txBody>
          <a:bodyPr anchor="t" rtlCol="false" tIns="0" lIns="0" bIns="0" rIns="0">
            <a:spAutoFit/>
          </a:bodyPr>
          <a:lstStyle/>
          <a:p>
            <a:pPr algn="l">
              <a:lnSpc>
                <a:spcPts val="4200"/>
              </a:lnSpc>
            </a:pPr>
            <a:r>
              <a:rPr lang="en-US" sz="3000" b="true">
                <a:solidFill>
                  <a:srgbClr val="343F56"/>
                </a:solidFill>
                <a:latin typeface="Hagrid Heavy"/>
                <a:ea typeface="Hagrid Heavy"/>
                <a:cs typeface="Hagrid Heavy"/>
                <a:sym typeface="Hagrid Heavy"/>
              </a:rPr>
              <a:t>PREDICTED PRESSURE RATE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5E6CA"/>
        </a:solidFill>
      </p:bgPr>
    </p:bg>
    <p:spTree>
      <p:nvGrpSpPr>
        <p:cNvPr id="1" name=""/>
        <p:cNvGrpSpPr/>
        <p:nvPr/>
      </p:nvGrpSpPr>
      <p:grpSpPr>
        <a:xfrm>
          <a:off x="0" y="0"/>
          <a:ext cx="0" cy="0"/>
          <a:chOff x="0" y="0"/>
          <a:chExt cx="0" cy="0"/>
        </a:xfrm>
      </p:grpSpPr>
      <p:sp>
        <p:nvSpPr>
          <p:cNvPr name="AutoShape 2" id="2"/>
          <p:cNvSpPr/>
          <p:nvPr/>
        </p:nvSpPr>
        <p:spPr>
          <a:xfrm flipV="true">
            <a:off x="9124950" y="1624234"/>
            <a:ext cx="20309" cy="3519156"/>
          </a:xfrm>
          <a:prstGeom prst="line">
            <a:avLst/>
          </a:prstGeom>
          <a:ln cap="flat" w="38100">
            <a:solidFill>
              <a:srgbClr val="343F56"/>
            </a:solidFill>
            <a:prstDash val="solid"/>
            <a:headEnd type="none" len="sm" w="sm"/>
            <a:tailEnd type="none" len="sm" w="sm"/>
          </a:ln>
        </p:spPr>
      </p:sp>
      <p:sp>
        <p:nvSpPr>
          <p:cNvPr name="AutoShape 3" id="3"/>
          <p:cNvSpPr/>
          <p:nvPr/>
        </p:nvSpPr>
        <p:spPr>
          <a:xfrm>
            <a:off x="1028700" y="1605074"/>
            <a:ext cx="16230600" cy="0"/>
          </a:xfrm>
          <a:prstGeom prst="line">
            <a:avLst/>
          </a:prstGeom>
          <a:ln cap="flat" w="38100">
            <a:solidFill>
              <a:srgbClr val="343F56"/>
            </a:solidFill>
            <a:prstDash val="solid"/>
            <a:headEnd type="none" len="sm" w="sm"/>
            <a:tailEnd type="none" len="sm" w="sm"/>
          </a:ln>
        </p:spPr>
      </p:sp>
      <p:sp>
        <p:nvSpPr>
          <p:cNvPr name="Freeform 4" id="4"/>
          <p:cNvSpPr/>
          <p:nvPr/>
        </p:nvSpPr>
        <p:spPr>
          <a:xfrm flipH="false" flipV="false" rot="0">
            <a:off x="1051658" y="2306373"/>
            <a:ext cx="334644" cy="334644"/>
          </a:xfrm>
          <a:custGeom>
            <a:avLst/>
            <a:gdLst/>
            <a:ahLst/>
            <a:cxnLst/>
            <a:rect r="r" b="b" t="t" l="l"/>
            <a:pathLst>
              <a:path h="334644" w="334644">
                <a:moveTo>
                  <a:pt x="0" y="0"/>
                </a:moveTo>
                <a:lnTo>
                  <a:pt x="334645" y="0"/>
                </a:lnTo>
                <a:lnTo>
                  <a:pt x="334645" y="334645"/>
                </a:lnTo>
                <a:lnTo>
                  <a:pt x="0" y="3346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926309" y="2306373"/>
            <a:ext cx="334644" cy="334644"/>
          </a:xfrm>
          <a:custGeom>
            <a:avLst/>
            <a:gdLst/>
            <a:ahLst/>
            <a:cxnLst/>
            <a:rect r="r" b="b" t="t" l="l"/>
            <a:pathLst>
              <a:path h="334644" w="334644">
                <a:moveTo>
                  <a:pt x="0" y="0"/>
                </a:moveTo>
                <a:lnTo>
                  <a:pt x="334644" y="0"/>
                </a:lnTo>
                <a:lnTo>
                  <a:pt x="334644" y="334645"/>
                </a:lnTo>
                <a:lnTo>
                  <a:pt x="0" y="3346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9528741" y="3248959"/>
            <a:ext cx="8408298" cy="5639700"/>
          </a:xfrm>
          <a:custGeom>
            <a:avLst/>
            <a:gdLst/>
            <a:ahLst/>
            <a:cxnLst/>
            <a:rect r="r" b="b" t="t" l="l"/>
            <a:pathLst>
              <a:path h="5639700" w="8408298">
                <a:moveTo>
                  <a:pt x="0" y="0"/>
                </a:moveTo>
                <a:lnTo>
                  <a:pt x="8408298" y="0"/>
                </a:lnTo>
                <a:lnTo>
                  <a:pt x="8408298" y="5639700"/>
                </a:lnTo>
                <a:lnTo>
                  <a:pt x="0" y="5639700"/>
                </a:lnTo>
                <a:lnTo>
                  <a:pt x="0" y="0"/>
                </a:lnTo>
                <a:close/>
              </a:path>
            </a:pathLst>
          </a:custGeom>
          <a:blipFill>
            <a:blip r:embed="rId4"/>
            <a:stretch>
              <a:fillRect l="-10531" t="0" r="-7817" b="-5868"/>
            </a:stretch>
          </a:blipFill>
        </p:spPr>
      </p:sp>
      <p:sp>
        <p:nvSpPr>
          <p:cNvPr name="Freeform 7" id="7"/>
          <p:cNvSpPr/>
          <p:nvPr/>
        </p:nvSpPr>
        <p:spPr>
          <a:xfrm flipH="false" flipV="false" rot="0">
            <a:off x="212454" y="3248959"/>
            <a:ext cx="8531496" cy="5639700"/>
          </a:xfrm>
          <a:custGeom>
            <a:avLst/>
            <a:gdLst/>
            <a:ahLst/>
            <a:cxnLst/>
            <a:rect r="r" b="b" t="t" l="l"/>
            <a:pathLst>
              <a:path h="5639700" w="8531496">
                <a:moveTo>
                  <a:pt x="0" y="0"/>
                </a:moveTo>
                <a:lnTo>
                  <a:pt x="8531496" y="0"/>
                </a:lnTo>
                <a:lnTo>
                  <a:pt x="8531496" y="5639700"/>
                </a:lnTo>
                <a:lnTo>
                  <a:pt x="0" y="5639700"/>
                </a:lnTo>
                <a:lnTo>
                  <a:pt x="0" y="0"/>
                </a:lnTo>
                <a:close/>
              </a:path>
            </a:pathLst>
          </a:custGeom>
          <a:blipFill>
            <a:blip r:embed="rId5"/>
            <a:stretch>
              <a:fillRect l="-9566" t="0" r="-7072" b="-5868"/>
            </a:stretch>
          </a:blipFill>
        </p:spPr>
      </p:sp>
      <p:sp>
        <p:nvSpPr>
          <p:cNvPr name="TextBox 8" id="8"/>
          <p:cNvSpPr txBox="true"/>
          <p:nvPr/>
        </p:nvSpPr>
        <p:spPr>
          <a:xfrm rot="0">
            <a:off x="2690523" y="139795"/>
            <a:ext cx="12906955" cy="1369061"/>
          </a:xfrm>
          <a:prstGeom prst="rect">
            <a:avLst/>
          </a:prstGeom>
        </p:spPr>
        <p:txBody>
          <a:bodyPr anchor="t" rtlCol="false" tIns="0" lIns="0" bIns="0" rIns="0">
            <a:spAutoFit/>
          </a:bodyPr>
          <a:lstStyle/>
          <a:p>
            <a:pPr algn="ctr">
              <a:lnSpc>
                <a:spcPts val="10639"/>
              </a:lnSpc>
            </a:pPr>
            <a:r>
              <a:rPr lang="en-US" b="true" sz="7599">
                <a:solidFill>
                  <a:srgbClr val="343F56"/>
                </a:solidFill>
                <a:latin typeface="Hagrid Heavy"/>
                <a:ea typeface="Hagrid Heavy"/>
                <a:cs typeface="Hagrid Heavy"/>
                <a:sym typeface="Hagrid Heavy"/>
              </a:rPr>
              <a:t>CENTER</a:t>
            </a:r>
          </a:p>
        </p:txBody>
      </p:sp>
      <p:sp>
        <p:nvSpPr>
          <p:cNvPr name="TextBox 9" id="9"/>
          <p:cNvSpPr txBox="true"/>
          <p:nvPr/>
        </p:nvSpPr>
        <p:spPr>
          <a:xfrm rot="0">
            <a:off x="1734179" y="2179200"/>
            <a:ext cx="6018873" cy="552450"/>
          </a:xfrm>
          <a:prstGeom prst="rect">
            <a:avLst/>
          </a:prstGeom>
        </p:spPr>
        <p:txBody>
          <a:bodyPr anchor="t" rtlCol="false" tIns="0" lIns="0" bIns="0" rIns="0">
            <a:spAutoFit/>
          </a:bodyPr>
          <a:lstStyle/>
          <a:p>
            <a:pPr algn="l">
              <a:lnSpc>
                <a:spcPts val="4200"/>
              </a:lnSpc>
            </a:pPr>
            <a:r>
              <a:rPr lang="en-US" sz="3000" b="true">
                <a:solidFill>
                  <a:srgbClr val="343F56"/>
                </a:solidFill>
                <a:latin typeface="Hagrid Heavy"/>
                <a:ea typeface="Hagrid Heavy"/>
                <a:cs typeface="Hagrid Heavy"/>
                <a:sym typeface="Hagrid Heavy"/>
              </a:rPr>
              <a:t>RATE DIFFERENCE</a:t>
            </a:r>
          </a:p>
        </p:txBody>
      </p:sp>
      <p:sp>
        <p:nvSpPr>
          <p:cNvPr name="TextBox 10" id="10"/>
          <p:cNvSpPr txBox="true"/>
          <p:nvPr/>
        </p:nvSpPr>
        <p:spPr>
          <a:xfrm rot="0">
            <a:off x="10613378" y="2178421"/>
            <a:ext cx="6239024" cy="552450"/>
          </a:xfrm>
          <a:prstGeom prst="rect">
            <a:avLst/>
          </a:prstGeom>
        </p:spPr>
        <p:txBody>
          <a:bodyPr anchor="t" rtlCol="false" tIns="0" lIns="0" bIns="0" rIns="0">
            <a:spAutoFit/>
          </a:bodyPr>
          <a:lstStyle/>
          <a:p>
            <a:pPr algn="l">
              <a:lnSpc>
                <a:spcPts val="4200"/>
              </a:lnSpc>
            </a:pPr>
            <a:r>
              <a:rPr lang="en-US" sz="3000" b="true">
                <a:solidFill>
                  <a:srgbClr val="343F56"/>
                </a:solidFill>
                <a:latin typeface="Hagrid Heavy"/>
                <a:ea typeface="Hagrid Heavy"/>
                <a:cs typeface="Hagrid Heavy"/>
                <a:sym typeface="Hagrid Heavy"/>
              </a:rPr>
              <a:t>PREDICTED PRESSURE RATE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5E6CA"/>
        </a:solidFill>
      </p:bgPr>
    </p:bg>
    <p:spTree>
      <p:nvGrpSpPr>
        <p:cNvPr id="1" name=""/>
        <p:cNvGrpSpPr/>
        <p:nvPr/>
      </p:nvGrpSpPr>
      <p:grpSpPr>
        <a:xfrm>
          <a:off x="0" y="0"/>
          <a:ext cx="0" cy="0"/>
          <a:chOff x="0" y="0"/>
          <a:chExt cx="0" cy="0"/>
        </a:xfrm>
      </p:grpSpPr>
      <p:grpSp>
        <p:nvGrpSpPr>
          <p:cNvPr name="Group 2" id="2"/>
          <p:cNvGrpSpPr/>
          <p:nvPr/>
        </p:nvGrpSpPr>
        <p:grpSpPr>
          <a:xfrm rot="0">
            <a:off x="-452611" y="-531941"/>
            <a:ext cx="3634131" cy="11380101"/>
            <a:chOff x="0" y="0"/>
            <a:chExt cx="957137" cy="2997228"/>
          </a:xfrm>
        </p:grpSpPr>
        <p:sp>
          <p:nvSpPr>
            <p:cNvPr name="Freeform 3" id="3"/>
            <p:cNvSpPr/>
            <p:nvPr/>
          </p:nvSpPr>
          <p:spPr>
            <a:xfrm flipH="false" flipV="false" rot="0">
              <a:off x="0" y="0"/>
              <a:ext cx="957137" cy="2997228"/>
            </a:xfrm>
            <a:custGeom>
              <a:avLst/>
              <a:gdLst/>
              <a:ahLst/>
              <a:cxnLst/>
              <a:rect r="r" b="b" t="t" l="l"/>
              <a:pathLst>
                <a:path h="2997228" w="957137">
                  <a:moveTo>
                    <a:pt x="0" y="0"/>
                  </a:moveTo>
                  <a:lnTo>
                    <a:pt x="957137" y="0"/>
                  </a:lnTo>
                  <a:lnTo>
                    <a:pt x="957137" y="2997228"/>
                  </a:lnTo>
                  <a:lnTo>
                    <a:pt x="0" y="2997228"/>
                  </a:lnTo>
                  <a:close/>
                </a:path>
              </a:pathLst>
            </a:custGeom>
            <a:solidFill>
              <a:srgbClr val="343F56"/>
            </a:solidFill>
          </p:spPr>
        </p:sp>
        <p:sp>
          <p:nvSpPr>
            <p:cNvPr name="TextBox 4" id="4"/>
            <p:cNvSpPr txBox="true"/>
            <p:nvPr/>
          </p:nvSpPr>
          <p:spPr>
            <a:xfrm>
              <a:off x="0" y="-38100"/>
              <a:ext cx="957137" cy="303532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3437768" y="3194449"/>
            <a:ext cx="6016429" cy="7318229"/>
          </a:xfrm>
          <a:custGeom>
            <a:avLst/>
            <a:gdLst/>
            <a:ahLst/>
            <a:cxnLst/>
            <a:rect r="r" b="b" t="t" l="l"/>
            <a:pathLst>
              <a:path h="7318229" w="6016429">
                <a:moveTo>
                  <a:pt x="0" y="0"/>
                </a:moveTo>
                <a:lnTo>
                  <a:pt x="6016428" y="0"/>
                </a:lnTo>
                <a:lnTo>
                  <a:pt x="6016428" y="7318229"/>
                </a:lnTo>
                <a:lnTo>
                  <a:pt x="0" y="7318229"/>
                </a:lnTo>
                <a:lnTo>
                  <a:pt x="0" y="0"/>
                </a:lnTo>
                <a:close/>
              </a:path>
            </a:pathLst>
          </a:custGeom>
          <a:blipFill>
            <a:blip r:embed="rId2"/>
            <a:stretch>
              <a:fillRect l="0" t="0" r="0" b="0"/>
            </a:stretch>
          </a:blipFill>
        </p:spPr>
      </p:sp>
      <p:sp>
        <p:nvSpPr>
          <p:cNvPr name="TextBox 6" id="6"/>
          <p:cNvSpPr txBox="true"/>
          <p:nvPr/>
        </p:nvSpPr>
        <p:spPr>
          <a:xfrm rot="-5400000">
            <a:off x="-2587307" y="4492307"/>
            <a:ext cx="8229600" cy="1302386"/>
          </a:xfrm>
          <a:prstGeom prst="rect">
            <a:avLst/>
          </a:prstGeom>
        </p:spPr>
        <p:txBody>
          <a:bodyPr anchor="t" rtlCol="false" tIns="0" lIns="0" bIns="0" rIns="0">
            <a:spAutoFit/>
          </a:bodyPr>
          <a:lstStyle/>
          <a:p>
            <a:pPr algn="ctr">
              <a:lnSpc>
                <a:spcPts val="10639"/>
              </a:lnSpc>
            </a:pPr>
            <a:r>
              <a:rPr lang="en-US" b="true" sz="7599">
                <a:solidFill>
                  <a:srgbClr val="F5E6CA"/>
                </a:solidFill>
                <a:latin typeface="Hagrid Heavy"/>
                <a:ea typeface="Hagrid Heavy"/>
                <a:cs typeface="Hagrid Heavy"/>
                <a:sym typeface="Hagrid Heavy"/>
              </a:rPr>
              <a:t>CONCLUSION</a:t>
            </a:r>
          </a:p>
        </p:txBody>
      </p:sp>
      <p:sp>
        <p:nvSpPr>
          <p:cNvPr name="TextBox 7" id="7"/>
          <p:cNvSpPr txBox="true"/>
          <p:nvPr/>
        </p:nvSpPr>
        <p:spPr>
          <a:xfrm rot="0">
            <a:off x="10527690" y="2281873"/>
            <a:ext cx="7347603" cy="5948680"/>
          </a:xfrm>
          <a:prstGeom prst="rect">
            <a:avLst/>
          </a:prstGeom>
        </p:spPr>
        <p:txBody>
          <a:bodyPr anchor="t" rtlCol="false" tIns="0" lIns="0" bIns="0" rIns="0">
            <a:spAutoFit/>
          </a:bodyPr>
          <a:lstStyle/>
          <a:p>
            <a:pPr algn="l">
              <a:lnSpc>
                <a:spcPts val="3920"/>
              </a:lnSpc>
            </a:pPr>
            <a:r>
              <a:rPr lang="en-US" sz="2800">
                <a:solidFill>
                  <a:srgbClr val="343F56"/>
                </a:solidFill>
                <a:latin typeface="Roboto"/>
                <a:ea typeface="Roboto"/>
                <a:cs typeface="Roboto"/>
                <a:sym typeface="Roboto"/>
              </a:rPr>
              <a:t>        Through the use of NFL tracking and charting data, was the creation of expected pressure rate. Although there are aspects I wish to change and experiment on, I am hopeful and confident that expected pressures can be a useful tool for NFL evaluators and decision makers to further create an edge. As the NFL continues to evolve, our methods of evaluation must evolve as well, ensuring that every aspect of the game, including offensive line play, is assessed with the precision and depth it deserves.</a:t>
            </a:r>
          </a:p>
        </p:txBody>
      </p:sp>
      <p:sp>
        <p:nvSpPr>
          <p:cNvPr name="TextBox 8" id="8"/>
          <p:cNvSpPr txBox="true"/>
          <p:nvPr/>
        </p:nvSpPr>
        <p:spPr>
          <a:xfrm rot="0">
            <a:off x="10527690" y="952500"/>
            <a:ext cx="5705425" cy="679451"/>
          </a:xfrm>
          <a:prstGeom prst="rect">
            <a:avLst/>
          </a:prstGeom>
        </p:spPr>
        <p:txBody>
          <a:bodyPr anchor="t" rtlCol="false" tIns="0" lIns="0" bIns="0" rIns="0">
            <a:spAutoFit/>
          </a:bodyPr>
          <a:lstStyle/>
          <a:p>
            <a:pPr algn="l">
              <a:lnSpc>
                <a:spcPts val="5599"/>
              </a:lnSpc>
            </a:pPr>
            <a:r>
              <a:rPr lang="en-US" sz="3999" b="true">
                <a:solidFill>
                  <a:srgbClr val="343F56"/>
                </a:solidFill>
                <a:latin typeface="Roboto Bold"/>
                <a:ea typeface="Roboto Bold"/>
                <a:cs typeface="Roboto Bold"/>
                <a:sym typeface="Roboto Bold"/>
              </a:rPr>
              <a:t>Expected Pressure</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343F56"/>
        </a:solidFill>
      </p:bgPr>
    </p:bg>
    <p:spTree>
      <p:nvGrpSpPr>
        <p:cNvPr id="1" name=""/>
        <p:cNvGrpSpPr/>
        <p:nvPr/>
      </p:nvGrpSpPr>
      <p:grpSpPr>
        <a:xfrm>
          <a:off x="0" y="0"/>
          <a:ext cx="0" cy="0"/>
          <a:chOff x="0" y="0"/>
          <a:chExt cx="0" cy="0"/>
        </a:xfrm>
      </p:grpSpPr>
      <p:sp>
        <p:nvSpPr>
          <p:cNvPr name="TextBox 2" id="2"/>
          <p:cNvSpPr txBox="true"/>
          <p:nvPr/>
        </p:nvSpPr>
        <p:spPr>
          <a:xfrm rot="0">
            <a:off x="1028700" y="2067205"/>
            <a:ext cx="16230600" cy="1127126"/>
          </a:xfrm>
          <a:prstGeom prst="rect">
            <a:avLst/>
          </a:prstGeom>
        </p:spPr>
        <p:txBody>
          <a:bodyPr anchor="t" rtlCol="false" tIns="0" lIns="0" bIns="0" rIns="0">
            <a:spAutoFit/>
          </a:bodyPr>
          <a:lstStyle/>
          <a:p>
            <a:pPr algn="ctr">
              <a:lnSpc>
                <a:spcPts val="8000"/>
              </a:lnSpc>
            </a:pPr>
            <a:r>
              <a:rPr lang="en-US" b="true" sz="8000">
                <a:solidFill>
                  <a:srgbClr val="F5E6CA"/>
                </a:solidFill>
                <a:latin typeface="Hagrid Ultra-Bold"/>
                <a:ea typeface="Hagrid Ultra-Bold"/>
                <a:cs typeface="Hagrid Ultra-Bold"/>
                <a:sym typeface="Hagrid Ultra-Bold"/>
              </a:rPr>
              <a:t>RESOURCES</a:t>
            </a:r>
          </a:p>
        </p:txBody>
      </p:sp>
      <p:grpSp>
        <p:nvGrpSpPr>
          <p:cNvPr name="Group 3" id="3"/>
          <p:cNvGrpSpPr/>
          <p:nvPr/>
        </p:nvGrpSpPr>
        <p:grpSpPr>
          <a:xfrm rot="0">
            <a:off x="1028700" y="3729427"/>
            <a:ext cx="16230600" cy="6006268"/>
            <a:chOff x="0" y="0"/>
            <a:chExt cx="3474257" cy="1285677"/>
          </a:xfrm>
        </p:grpSpPr>
        <p:sp>
          <p:nvSpPr>
            <p:cNvPr name="Freeform 4" id="4"/>
            <p:cNvSpPr/>
            <p:nvPr/>
          </p:nvSpPr>
          <p:spPr>
            <a:xfrm flipH="false" flipV="false" rot="0">
              <a:off x="0" y="0"/>
              <a:ext cx="3474257" cy="1285678"/>
            </a:xfrm>
            <a:custGeom>
              <a:avLst/>
              <a:gdLst/>
              <a:ahLst/>
              <a:cxnLst/>
              <a:rect r="r" b="b" t="t" l="l"/>
              <a:pathLst>
                <a:path h="1285678" w="3474257">
                  <a:moveTo>
                    <a:pt x="0" y="0"/>
                  </a:moveTo>
                  <a:lnTo>
                    <a:pt x="3474257" y="0"/>
                  </a:lnTo>
                  <a:lnTo>
                    <a:pt x="3474257" y="1285678"/>
                  </a:lnTo>
                  <a:lnTo>
                    <a:pt x="0" y="1285678"/>
                  </a:lnTo>
                  <a:close/>
                </a:path>
              </a:pathLst>
            </a:custGeom>
            <a:solidFill>
              <a:srgbClr val="F5E6CA"/>
            </a:solidFill>
          </p:spPr>
        </p:sp>
        <p:sp>
          <p:nvSpPr>
            <p:cNvPr name="TextBox 5" id="5"/>
            <p:cNvSpPr txBox="true"/>
            <p:nvPr/>
          </p:nvSpPr>
          <p:spPr>
            <a:xfrm>
              <a:off x="0" y="-38100"/>
              <a:ext cx="3474257" cy="1323777"/>
            </a:xfrm>
            <a:prstGeom prst="rect">
              <a:avLst/>
            </a:prstGeom>
          </p:spPr>
          <p:txBody>
            <a:bodyPr anchor="ctr" rtlCol="false" tIns="50800" lIns="50800" bIns="50800" rIns="50800"/>
            <a:lstStyle/>
            <a:p>
              <a:pPr algn="just">
                <a:lnSpc>
                  <a:spcPts val="2659"/>
                </a:lnSpc>
              </a:pPr>
              <a:r>
                <a:rPr lang="en-US" sz="1899">
                  <a:solidFill>
                    <a:srgbClr val="000000"/>
                  </a:solidFill>
                  <a:latin typeface="Open Sans Light"/>
                  <a:ea typeface="Open Sans Light"/>
                  <a:cs typeface="Open Sans Light"/>
                  <a:sym typeface="Open Sans Light"/>
                </a:rPr>
                <a:t>[1]</a:t>
              </a:r>
            </a:p>
            <a:p>
              <a:pPr algn="just">
                <a:lnSpc>
                  <a:spcPts val="2659"/>
                </a:lnSpc>
              </a:pPr>
              <a:r>
                <a:rPr lang="en-US" sz="1899">
                  <a:solidFill>
                    <a:srgbClr val="000000"/>
                  </a:solidFill>
                  <a:latin typeface="Open Sans Light"/>
                  <a:ea typeface="Open Sans Light"/>
                  <a:cs typeface="Open Sans Light"/>
                  <a:sym typeface="Open Sans Light"/>
                </a:rPr>
                <a:t>N. Byanna and D. Klabjan, “Evaluating the Performance of Offensive Linemen in the NFL.” Accessed: Dec. 01, 2024. [Online]. Available: http://dynresmanagement.com/uploads/3/5/2/7/35274584/nfl_offensive_linemen.pdf</a:t>
              </a:r>
            </a:p>
            <a:p>
              <a:pPr algn="just">
                <a:lnSpc>
                  <a:spcPts val="2659"/>
                </a:lnSpc>
              </a:pPr>
              <a:r>
                <a:rPr lang="en-US" sz="1899">
                  <a:solidFill>
                    <a:srgbClr val="000000"/>
                  </a:solidFill>
                  <a:latin typeface="Open Sans Light"/>
                  <a:ea typeface="Open Sans Light"/>
                  <a:cs typeface="Open Sans Light"/>
                  <a:sym typeface="Open Sans Light"/>
                </a:rPr>
                <a:t>[2]</a:t>
              </a:r>
            </a:p>
            <a:p>
              <a:pPr algn="just">
                <a:lnSpc>
                  <a:spcPts val="2659"/>
                </a:lnSpc>
              </a:pPr>
              <a:r>
                <a:rPr lang="en-US" sz="1899">
                  <a:solidFill>
                    <a:srgbClr val="000000"/>
                  </a:solidFill>
                  <a:latin typeface="Open Sans Light"/>
                  <a:ea typeface="Open Sans Light"/>
                  <a:cs typeface="Open Sans Light"/>
                  <a:sym typeface="Open Sans Light"/>
                </a:rPr>
                <a:t>M. Lopez, T. Bliss, A. Blake, P. Mooney, and A. Howard, “NFL Big Data Bowl 2025,” </a:t>
              </a:r>
              <a:r>
                <a:rPr lang="en-US" sz="1899" i="true">
                  <a:solidFill>
                    <a:srgbClr val="000000"/>
                  </a:solidFill>
                  <a:latin typeface="Open Sans Light Italics"/>
                  <a:ea typeface="Open Sans Light Italics"/>
                  <a:cs typeface="Open Sans Light Italics"/>
                  <a:sym typeface="Open Sans Light Italics"/>
                </a:rPr>
                <a:t>@kaggle</a:t>
              </a:r>
              <a:r>
                <a:rPr lang="en-US" sz="1899">
                  <a:solidFill>
                    <a:srgbClr val="000000"/>
                  </a:solidFill>
                  <a:latin typeface="Open Sans Light"/>
                  <a:ea typeface="Open Sans Light"/>
                  <a:cs typeface="Open Sans Light"/>
                  <a:sym typeface="Open Sans Light"/>
                </a:rPr>
                <a:t>, Oct. 10, 2024. https://www.kaggle.com/competitions/nfl-big-data-bowl-2025/overview/ (accessed Dec. 01, 2024).</a:t>
              </a:r>
            </a:p>
            <a:p>
              <a:pPr algn="just">
                <a:lnSpc>
                  <a:spcPts val="2659"/>
                </a:lnSpc>
              </a:pPr>
              <a:r>
                <a:rPr lang="en-US" sz="1899">
                  <a:solidFill>
                    <a:srgbClr val="000000"/>
                  </a:solidFill>
                  <a:latin typeface="Open Sans Light"/>
                  <a:ea typeface="Open Sans Light"/>
                  <a:cs typeface="Open Sans Light"/>
                  <a:sym typeface="Open Sans Light"/>
                </a:rPr>
                <a:t>[3]</a:t>
              </a:r>
            </a:p>
            <a:p>
              <a:pPr algn="just">
                <a:lnSpc>
                  <a:spcPts val="2659"/>
                </a:lnSpc>
              </a:pPr>
              <a:r>
                <a:rPr lang="en-US" sz="1899">
                  <a:solidFill>
                    <a:srgbClr val="000000"/>
                  </a:solidFill>
                  <a:latin typeface="Open Sans Light"/>
                  <a:ea typeface="Open Sans Light"/>
                  <a:cs typeface="Open Sans Light"/>
                  <a:sym typeface="Open Sans Light"/>
                </a:rPr>
                <a:t>T. C. Nokeri, </a:t>
              </a:r>
              <a:r>
                <a:rPr lang="en-US" sz="1899" i="true">
                  <a:solidFill>
                    <a:srgbClr val="000000"/>
                  </a:solidFill>
                  <a:latin typeface="Open Sans Light Italics"/>
                  <a:ea typeface="Open Sans Light Italics"/>
                  <a:cs typeface="Open Sans Light Italics"/>
                  <a:sym typeface="Open Sans Light Italics"/>
                </a:rPr>
                <a:t>Data Science Solutions with Python</a:t>
              </a:r>
              <a:r>
                <a:rPr lang="en-US" sz="1899">
                  <a:solidFill>
                    <a:srgbClr val="000000"/>
                  </a:solidFill>
                  <a:latin typeface="Open Sans Light"/>
                  <a:ea typeface="Open Sans Light"/>
                  <a:cs typeface="Open Sans Light"/>
                  <a:sym typeface="Open Sans Light"/>
                </a:rPr>
                <a:t>. Berkeley, CA: Apress, 2022. doi: https://doi.org/10.1007/978-1-4842-7762-1.</a:t>
              </a:r>
            </a:p>
            <a:p>
              <a:pPr algn="just">
                <a:lnSpc>
                  <a:spcPts val="2659"/>
                </a:lnSpc>
              </a:pPr>
              <a:r>
                <a:rPr lang="en-US" sz="1899">
                  <a:solidFill>
                    <a:srgbClr val="000000"/>
                  </a:solidFill>
                  <a:latin typeface="Open Sans Light"/>
                  <a:ea typeface="Open Sans Light"/>
                  <a:cs typeface="Open Sans Light"/>
                  <a:sym typeface="Open Sans Light"/>
                </a:rPr>
                <a:t>[4]</a:t>
              </a:r>
            </a:p>
            <a:p>
              <a:pPr algn="just">
                <a:lnSpc>
                  <a:spcPts val="2659"/>
                </a:lnSpc>
              </a:pPr>
              <a:r>
                <a:rPr lang="en-US" sz="1899">
                  <a:solidFill>
                    <a:srgbClr val="000000"/>
                  </a:solidFill>
                  <a:latin typeface="Open Sans Light"/>
                  <a:ea typeface="Open Sans Light"/>
                  <a:cs typeface="Open Sans Light"/>
                  <a:sym typeface="Open Sans Light"/>
                </a:rPr>
                <a:t>J. Schad, “Why do the Dolphins allow hundreds of quarterback pressures?,” </a:t>
              </a:r>
              <a:r>
                <a:rPr lang="en-US" sz="1899" i="true">
                  <a:solidFill>
                    <a:srgbClr val="000000"/>
                  </a:solidFill>
                  <a:latin typeface="Open Sans Light Italics"/>
                  <a:ea typeface="Open Sans Light Italics"/>
                  <a:cs typeface="Open Sans Light Italics"/>
                  <a:sym typeface="Open Sans Light Italics"/>
                </a:rPr>
                <a:t>TCA Regional News</a:t>
              </a:r>
              <a:r>
                <a:rPr lang="en-US" sz="1899">
                  <a:solidFill>
                    <a:srgbClr val="000000"/>
                  </a:solidFill>
                  <a:latin typeface="Open Sans Light"/>
                  <a:ea typeface="Open Sans Light"/>
                  <a:cs typeface="Open Sans Light"/>
                  <a:sym typeface="Open Sans Light"/>
                </a:rPr>
                <a:t>, Nov. 2021, Accessed: Nov. 30, 2024. [Online]. Available: https://www.proquest.com/docview/2595203614?pq-origsite=primo&amp;accountid=6143&amp;sourcetype=Wire%20Feeds</a:t>
              </a:r>
            </a:p>
          </p:txBody>
        </p:sp>
      </p:grpSp>
      <p:sp>
        <p:nvSpPr>
          <p:cNvPr name="AutoShape 6" id="6"/>
          <p:cNvSpPr/>
          <p:nvPr/>
        </p:nvSpPr>
        <p:spPr>
          <a:xfrm>
            <a:off x="1028700" y="1370184"/>
            <a:ext cx="16230600" cy="0"/>
          </a:xfrm>
          <a:prstGeom prst="line">
            <a:avLst/>
          </a:prstGeom>
          <a:ln cap="flat" w="38100">
            <a:solidFill>
              <a:srgbClr val="F5E6CA"/>
            </a:solidFill>
            <a:prstDash val="solid"/>
            <a:headEnd type="none" len="sm" w="sm"/>
            <a:tailEnd type="none" len="sm" w="sm"/>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343F56"/>
        </a:solidFill>
      </p:bgPr>
    </p:bg>
    <p:spTree>
      <p:nvGrpSpPr>
        <p:cNvPr id="1" name=""/>
        <p:cNvGrpSpPr/>
        <p:nvPr/>
      </p:nvGrpSpPr>
      <p:grpSpPr>
        <a:xfrm>
          <a:off x="0" y="0"/>
          <a:ext cx="0" cy="0"/>
          <a:chOff x="0" y="0"/>
          <a:chExt cx="0" cy="0"/>
        </a:xfrm>
      </p:grpSpPr>
      <p:grpSp>
        <p:nvGrpSpPr>
          <p:cNvPr name="Group 2" id="2"/>
          <p:cNvGrpSpPr/>
          <p:nvPr/>
        </p:nvGrpSpPr>
        <p:grpSpPr>
          <a:xfrm rot="0">
            <a:off x="-386397" y="-218285"/>
            <a:ext cx="9530397" cy="10772366"/>
            <a:chOff x="0" y="0"/>
            <a:chExt cx="4016429" cy="4539836"/>
          </a:xfrm>
        </p:grpSpPr>
        <p:sp>
          <p:nvSpPr>
            <p:cNvPr name="Freeform 3" id="3"/>
            <p:cNvSpPr/>
            <p:nvPr/>
          </p:nvSpPr>
          <p:spPr>
            <a:xfrm flipH="false" flipV="false" rot="0">
              <a:off x="0" y="0"/>
              <a:ext cx="4016428" cy="4539836"/>
            </a:xfrm>
            <a:custGeom>
              <a:avLst/>
              <a:gdLst/>
              <a:ahLst/>
              <a:cxnLst/>
              <a:rect r="r" b="b" t="t" l="l"/>
              <a:pathLst>
                <a:path h="4539836" w="4016428">
                  <a:moveTo>
                    <a:pt x="0" y="0"/>
                  </a:moveTo>
                  <a:lnTo>
                    <a:pt x="4016428" y="0"/>
                  </a:lnTo>
                  <a:lnTo>
                    <a:pt x="4016428" y="4539836"/>
                  </a:lnTo>
                  <a:lnTo>
                    <a:pt x="0" y="4539836"/>
                  </a:lnTo>
                  <a:close/>
                </a:path>
              </a:pathLst>
            </a:custGeom>
            <a:solidFill>
              <a:srgbClr val="F5E6CA"/>
            </a:solidFill>
            <a:ln cap="sq">
              <a:noFill/>
              <a:prstDash val="solid"/>
              <a:miter/>
            </a:ln>
          </p:spPr>
        </p:sp>
        <p:sp>
          <p:nvSpPr>
            <p:cNvPr name="TextBox 4" id="4"/>
            <p:cNvSpPr txBox="true"/>
            <p:nvPr/>
          </p:nvSpPr>
          <p:spPr>
            <a:xfrm>
              <a:off x="0" y="-38100"/>
              <a:ext cx="4016429" cy="457793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36855" y="1742001"/>
            <a:ext cx="8115300" cy="4052639"/>
            <a:chOff x="0" y="0"/>
            <a:chExt cx="10820400" cy="5403519"/>
          </a:xfrm>
        </p:grpSpPr>
        <p:pic>
          <p:nvPicPr>
            <p:cNvPr name="Picture 6" id="6"/>
            <p:cNvPicPr>
              <a:picLocks noChangeAspect="true"/>
            </p:cNvPicPr>
            <p:nvPr/>
          </p:nvPicPr>
          <p:blipFill>
            <a:blip r:embed="rId2"/>
            <a:srcRect l="0" t="12593" r="0" b="12593"/>
            <a:stretch>
              <a:fillRect/>
            </a:stretch>
          </p:blipFill>
          <p:spPr>
            <a:xfrm flipH="false" flipV="false">
              <a:off x="0" y="0"/>
              <a:ext cx="10820400" cy="5403519"/>
            </a:xfrm>
            <a:prstGeom prst="rect">
              <a:avLst/>
            </a:prstGeom>
          </p:spPr>
        </p:pic>
      </p:grpSp>
      <p:sp>
        <p:nvSpPr>
          <p:cNvPr name="TextBox 7" id="7"/>
          <p:cNvSpPr txBox="true"/>
          <p:nvPr/>
        </p:nvSpPr>
        <p:spPr>
          <a:xfrm rot="0">
            <a:off x="1505790" y="6182534"/>
            <a:ext cx="5746022" cy="1369061"/>
          </a:xfrm>
          <a:prstGeom prst="rect">
            <a:avLst/>
          </a:prstGeom>
        </p:spPr>
        <p:txBody>
          <a:bodyPr anchor="t" rtlCol="false" tIns="0" lIns="0" bIns="0" rIns="0">
            <a:spAutoFit/>
          </a:bodyPr>
          <a:lstStyle/>
          <a:p>
            <a:pPr algn="l">
              <a:lnSpc>
                <a:spcPts val="10639"/>
              </a:lnSpc>
            </a:pPr>
            <a:r>
              <a:rPr lang="en-US" sz="7599" b="true">
                <a:solidFill>
                  <a:srgbClr val="343F56"/>
                </a:solidFill>
                <a:latin typeface="Hagrid Heavy"/>
                <a:ea typeface="Hagrid Heavy"/>
                <a:cs typeface="Hagrid Heavy"/>
                <a:sym typeface="Hagrid Heavy"/>
              </a:rPr>
              <a:t>PROBLEM</a:t>
            </a:r>
          </a:p>
        </p:txBody>
      </p:sp>
      <p:sp>
        <p:nvSpPr>
          <p:cNvPr name="TextBox 8" id="8"/>
          <p:cNvSpPr txBox="true"/>
          <p:nvPr/>
        </p:nvSpPr>
        <p:spPr>
          <a:xfrm rot="0">
            <a:off x="10527690" y="248357"/>
            <a:ext cx="6731610" cy="3870326"/>
          </a:xfrm>
          <a:prstGeom prst="rect">
            <a:avLst/>
          </a:prstGeom>
        </p:spPr>
        <p:txBody>
          <a:bodyPr anchor="t" rtlCol="false" tIns="0" lIns="0" bIns="0" rIns="0">
            <a:spAutoFit/>
          </a:bodyPr>
          <a:lstStyle/>
          <a:p>
            <a:pPr algn="l">
              <a:lnSpc>
                <a:spcPts val="9799"/>
              </a:lnSpc>
            </a:pPr>
            <a:r>
              <a:rPr lang="en-US" sz="6999" b="true">
                <a:solidFill>
                  <a:srgbClr val="F5E6CA"/>
                </a:solidFill>
                <a:latin typeface="Hagrid Heavy"/>
                <a:ea typeface="Hagrid Heavy"/>
                <a:cs typeface="Hagrid Heavy"/>
                <a:sym typeface="Hagrid Heavy"/>
              </a:rPr>
              <a:t>EVALUATING OFFENSIVE LINE PLAY</a:t>
            </a:r>
          </a:p>
        </p:txBody>
      </p:sp>
      <p:sp>
        <p:nvSpPr>
          <p:cNvPr name="TextBox 9" id="9"/>
          <p:cNvSpPr txBox="true"/>
          <p:nvPr/>
        </p:nvSpPr>
        <p:spPr>
          <a:xfrm rot="0">
            <a:off x="10281293" y="4404534"/>
            <a:ext cx="7224404" cy="5020310"/>
          </a:xfrm>
          <a:prstGeom prst="rect">
            <a:avLst/>
          </a:prstGeom>
        </p:spPr>
        <p:txBody>
          <a:bodyPr anchor="t" rtlCol="false" tIns="0" lIns="0" bIns="0" rIns="0">
            <a:spAutoFit/>
          </a:bodyPr>
          <a:lstStyle/>
          <a:p>
            <a:pPr algn="l" marL="561342" indent="-280671" lvl="1">
              <a:lnSpc>
                <a:spcPts val="3640"/>
              </a:lnSpc>
              <a:buFont typeface="Arial"/>
              <a:buChar char="•"/>
            </a:pPr>
            <a:r>
              <a:rPr lang="en-US" sz="2600">
                <a:solidFill>
                  <a:srgbClr val="F5E6CA"/>
                </a:solidFill>
                <a:latin typeface="Roboto"/>
                <a:ea typeface="Roboto"/>
                <a:cs typeface="Roboto"/>
                <a:sym typeface="Roboto"/>
              </a:rPr>
              <a:t>Data Analytics and player evaluation has taken over the National Football League</a:t>
            </a:r>
          </a:p>
          <a:p>
            <a:pPr algn="l">
              <a:lnSpc>
                <a:spcPts val="3640"/>
              </a:lnSpc>
            </a:pPr>
          </a:p>
          <a:p>
            <a:pPr algn="l" marL="561342" indent="-280671" lvl="1">
              <a:lnSpc>
                <a:spcPts val="3640"/>
              </a:lnSpc>
              <a:buFont typeface="Arial"/>
              <a:buChar char="•"/>
            </a:pPr>
            <a:r>
              <a:rPr lang="en-US" sz="2600">
                <a:solidFill>
                  <a:srgbClr val="F5E6CA"/>
                </a:solidFill>
                <a:latin typeface="Roboto"/>
                <a:ea typeface="Roboto"/>
                <a:cs typeface="Roboto"/>
                <a:sym typeface="Roboto"/>
              </a:rPr>
              <a:t>Methods used to evaluate offensive line play are outdated. Often just looking at sacks allowed,  team rushing yards, or the eye test</a:t>
            </a:r>
          </a:p>
          <a:p>
            <a:pPr algn="l">
              <a:lnSpc>
                <a:spcPts val="3640"/>
              </a:lnSpc>
            </a:pPr>
          </a:p>
          <a:p>
            <a:pPr algn="l" marL="561342" indent="-280671" lvl="1">
              <a:lnSpc>
                <a:spcPts val="3640"/>
              </a:lnSpc>
              <a:buFont typeface="Arial"/>
              <a:buChar char="•"/>
            </a:pPr>
            <a:r>
              <a:rPr lang="en-US" sz="2600">
                <a:solidFill>
                  <a:srgbClr val="F5E6CA"/>
                </a:solidFill>
                <a:latin typeface="Roboto"/>
                <a:ea typeface="Roboto"/>
                <a:cs typeface="Roboto"/>
                <a:sym typeface="Roboto"/>
              </a:rPr>
              <a:t>With the rise of pass-heavy offences, we need a new way to measure the quality of offensive linemen on passing plays</a:t>
            </a:r>
          </a:p>
          <a:p>
            <a:pPr algn="l">
              <a:lnSpc>
                <a:spcPts val="364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343F56"/>
        </a:solidFill>
      </p:bgPr>
    </p:bg>
    <p:spTree>
      <p:nvGrpSpPr>
        <p:cNvPr id="1" name=""/>
        <p:cNvGrpSpPr/>
        <p:nvPr/>
      </p:nvGrpSpPr>
      <p:grpSpPr>
        <a:xfrm>
          <a:off x="0" y="0"/>
          <a:ext cx="0" cy="0"/>
          <a:chOff x="0" y="0"/>
          <a:chExt cx="0" cy="0"/>
        </a:xfrm>
      </p:grpSpPr>
      <p:sp>
        <p:nvSpPr>
          <p:cNvPr name="TextBox 2" id="2"/>
          <p:cNvSpPr txBox="true"/>
          <p:nvPr/>
        </p:nvSpPr>
        <p:spPr>
          <a:xfrm rot="0">
            <a:off x="1028700" y="2602301"/>
            <a:ext cx="16230600" cy="2232026"/>
          </a:xfrm>
          <a:prstGeom prst="rect">
            <a:avLst/>
          </a:prstGeom>
        </p:spPr>
        <p:txBody>
          <a:bodyPr anchor="t" rtlCol="false" tIns="0" lIns="0" bIns="0" rIns="0">
            <a:spAutoFit/>
          </a:bodyPr>
          <a:lstStyle/>
          <a:p>
            <a:pPr algn="l">
              <a:lnSpc>
                <a:spcPts val="8000"/>
              </a:lnSpc>
            </a:pPr>
            <a:r>
              <a:rPr lang="en-US" sz="8000" b="true">
                <a:solidFill>
                  <a:srgbClr val="F5E6CA"/>
                </a:solidFill>
                <a:latin typeface="Hagrid Heavy"/>
                <a:ea typeface="Hagrid Heavy"/>
                <a:cs typeface="Hagrid Heavy"/>
                <a:sym typeface="Hagrid Heavy"/>
              </a:rPr>
              <a:t>CREATE NEW METRIC-</a:t>
            </a:r>
          </a:p>
          <a:p>
            <a:pPr algn="l">
              <a:lnSpc>
                <a:spcPts val="8000"/>
              </a:lnSpc>
            </a:pPr>
            <a:r>
              <a:rPr lang="en-US" sz="8000" b="true">
                <a:solidFill>
                  <a:srgbClr val="F5E6CA"/>
                </a:solidFill>
                <a:latin typeface="Hagrid Heavy"/>
                <a:ea typeface="Hagrid Heavy"/>
                <a:cs typeface="Hagrid Heavy"/>
                <a:sym typeface="Hagrid Heavy"/>
              </a:rPr>
              <a:t>EXPECTED PRESSURES</a:t>
            </a:r>
          </a:p>
        </p:txBody>
      </p:sp>
      <p:grpSp>
        <p:nvGrpSpPr>
          <p:cNvPr name="Group 3" id="3"/>
          <p:cNvGrpSpPr/>
          <p:nvPr/>
        </p:nvGrpSpPr>
        <p:grpSpPr>
          <a:xfrm rot="0">
            <a:off x="6954775" y="5324338"/>
            <a:ext cx="10304525" cy="3933962"/>
            <a:chOff x="0" y="0"/>
            <a:chExt cx="2517312" cy="961035"/>
          </a:xfrm>
        </p:grpSpPr>
        <p:sp>
          <p:nvSpPr>
            <p:cNvPr name="Freeform 4" id="4"/>
            <p:cNvSpPr/>
            <p:nvPr/>
          </p:nvSpPr>
          <p:spPr>
            <a:xfrm flipH="false" flipV="false" rot="0">
              <a:off x="0" y="0"/>
              <a:ext cx="2517312" cy="961035"/>
            </a:xfrm>
            <a:custGeom>
              <a:avLst/>
              <a:gdLst/>
              <a:ahLst/>
              <a:cxnLst/>
              <a:rect r="r" b="b" t="t" l="l"/>
              <a:pathLst>
                <a:path h="961035" w="2517312">
                  <a:moveTo>
                    <a:pt x="0" y="0"/>
                  </a:moveTo>
                  <a:lnTo>
                    <a:pt x="2517312" y="0"/>
                  </a:lnTo>
                  <a:lnTo>
                    <a:pt x="2517312" y="961035"/>
                  </a:lnTo>
                  <a:lnTo>
                    <a:pt x="0" y="961035"/>
                  </a:lnTo>
                  <a:close/>
                </a:path>
              </a:pathLst>
            </a:custGeom>
            <a:solidFill>
              <a:srgbClr val="F5E6CA"/>
            </a:solidFill>
          </p:spPr>
        </p:sp>
        <p:sp>
          <p:nvSpPr>
            <p:cNvPr name="TextBox 5" id="5"/>
            <p:cNvSpPr txBox="true"/>
            <p:nvPr/>
          </p:nvSpPr>
          <p:spPr>
            <a:xfrm>
              <a:off x="0" y="-38100"/>
              <a:ext cx="2517312" cy="999135"/>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028700" y="5324338"/>
            <a:ext cx="5151301" cy="3933962"/>
            <a:chOff x="0" y="0"/>
            <a:chExt cx="6868402" cy="5245283"/>
          </a:xfrm>
        </p:grpSpPr>
        <p:pic>
          <p:nvPicPr>
            <p:cNvPr name="Picture 7" id="7"/>
            <p:cNvPicPr>
              <a:picLocks noChangeAspect="true"/>
            </p:cNvPicPr>
            <p:nvPr/>
          </p:nvPicPr>
          <p:blipFill>
            <a:blip r:embed="rId2"/>
            <a:srcRect l="895" t="0" r="895" b="0"/>
            <a:stretch>
              <a:fillRect/>
            </a:stretch>
          </p:blipFill>
          <p:spPr>
            <a:xfrm flipH="false" flipV="false">
              <a:off x="0" y="0"/>
              <a:ext cx="6868402" cy="5245283"/>
            </a:xfrm>
            <a:prstGeom prst="rect">
              <a:avLst/>
            </a:prstGeom>
          </p:spPr>
        </p:pic>
      </p:grpSp>
      <p:sp>
        <p:nvSpPr>
          <p:cNvPr name="TextBox 8" id="8"/>
          <p:cNvSpPr txBox="true"/>
          <p:nvPr/>
        </p:nvSpPr>
        <p:spPr>
          <a:xfrm rot="0">
            <a:off x="7469750" y="5824927"/>
            <a:ext cx="9216815" cy="2667000"/>
          </a:xfrm>
          <a:prstGeom prst="rect">
            <a:avLst/>
          </a:prstGeom>
        </p:spPr>
        <p:txBody>
          <a:bodyPr anchor="t" rtlCol="false" tIns="0" lIns="0" bIns="0" rIns="0">
            <a:spAutoFit/>
          </a:bodyPr>
          <a:lstStyle/>
          <a:p>
            <a:pPr algn="l">
              <a:lnSpc>
                <a:spcPts val="4200"/>
              </a:lnSpc>
            </a:pPr>
            <a:r>
              <a:rPr lang="en-US" sz="3000">
                <a:solidFill>
                  <a:srgbClr val="343F56"/>
                </a:solidFill>
                <a:latin typeface="Roboto"/>
                <a:ea typeface="Roboto"/>
                <a:cs typeface="Roboto"/>
                <a:sym typeface="Roboto"/>
              </a:rPr>
              <a:t>Create a new metric for evaluating offensive line play by utilizing NFL tracking and charting data to feed a neural network</a:t>
            </a:r>
          </a:p>
          <a:p>
            <a:pPr algn="l">
              <a:lnSpc>
                <a:spcPts val="4200"/>
              </a:lnSpc>
            </a:pPr>
          </a:p>
          <a:p>
            <a:pPr algn="l">
              <a:lnSpc>
                <a:spcPts val="4200"/>
              </a:lnSpc>
            </a:pPr>
            <a:r>
              <a:rPr lang="en-US" sz="3000">
                <a:solidFill>
                  <a:srgbClr val="343F56"/>
                </a:solidFill>
                <a:latin typeface="Roboto"/>
                <a:ea typeface="Roboto"/>
                <a:cs typeface="Roboto"/>
                <a:sym typeface="Roboto"/>
              </a:rPr>
              <a:t>Use that new metric to evaluate play across the league </a:t>
            </a:r>
          </a:p>
        </p:txBody>
      </p:sp>
      <p:sp>
        <p:nvSpPr>
          <p:cNvPr name="AutoShape 9" id="9"/>
          <p:cNvSpPr/>
          <p:nvPr/>
        </p:nvSpPr>
        <p:spPr>
          <a:xfrm>
            <a:off x="1028700" y="1370184"/>
            <a:ext cx="16230600" cy="0"/>
          </a:xfrm>
          <a:prstGeom prst="line">
            <a:avLst/>
          </a:prstGeom>
          <a:ln cap="flat" w="38100">
            <a:solidFill>
              <a:srgbClr val="F5E6CA"/>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343F56"/>
        </a:solidFill>
      </p:bgPr>
    </p:bg>
    <p:spTree>
      <p:nvGrpSpPr>
        <p:cNvPr id="1" name=""/>
        <p:cNvGrpSpPr/>
        <p:nvPr/>
      </p:nvGrpSpPr>
      <p:grpSpPr>
        <a:xfrm>
          <a:off x="0" y="0"/>
          <a:ext cx="0" cy="0"/>
          <a:chOff x="0" y="0"/>
          <a:chExt cx="0" cy="0"/>
        </a:xfrm>
      </p:grpSpPr>
      <p:grpSp>
        <p:nvGrpSpPr>
          <p:cNvPr name="Group 2" id="2"/>
          <p:cNvGrpSpPr/>
          <p:nvPr/>
        </p:nvGrpSpPr>
        <p:grpSpPr>
          <a:xfrm rot="0">
            <a:off x="1028700" y="4851625"/>
            <a:ext cx="7848588" cy="1938294"/>
            <a:chOff x="0" y="0"/>
            <a:chExt cx="2067118" cy="510497"/>
          </a:xfrm>
        </p:grpSpPr>
        <p:sp>
          <p:nvSpPr>
            <p:cNvPr name="Freeform 3" id="3"/>
            <p:cNvSpPr/>
            <p:nvPr/>
          </p:nvSpPr>
          <p:spPr>
            <a:xfrm flipH="false" flipV="false" rot="0">
              <a:off x="0" y="0"/>
              <a:ext cx="2067118" cy="510497"/>
            </a:xfrm>
            <a:custGeom>
              <a:avLst/>
              <a:gdLst/>
              <a:ahLst/>
              <a:cxnLst/>
              <a:rect r="r" b="b" t="t" l="l"/>
              <a:pathLst>
                <a:path h="510497" w="2067118">
                  <a:moveTo>
                    <a:pt x="0" y="0"/>
                  </a:moveTo>
                  <a:lnTo>
                    <a:pt x="2067118" y="0"/>
                  </a:lnTo>
                  <a:lnTo>
                    <a:pt x="2067118" y="510497"/>
                  </a:lnTo>
                  <a:lnTo>
                    <a:pt x="0" y="510497"/>
                  </a:lnTo>
                  <a:close/>
                </a:path>
              </a:pathLst>
            </a:custGeom>
            <a:solidFill>
              <a:srgbClr val="F5E6CA"/>
            </a:solidFill>
            <a:ln cap="sq">
              <a:noFill/>
              <a:prstDash val="solid"/>
              <a:miter/>
            </a:ln>
          </p:spPr>
        </p:sp>
        <p:sp>
          <p:nvSpPr>
            <p:cNvPr name="TextBox 4" id="4"/>
            <p:cNvSpPr txBox="true"/>
            <p:nvPr/>
          </p:nvSpPr>
          <p:spPr>
            <a:xfrm>
              <a:off x="0" y="-38100"/>
              <a:ext cx="2067118" cy="54859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7320006"/>
            <a:ext cx="7848588" cy="1938294"/>
            <a:chOff x="0" y="0"/>
            <a:chExt cx="2067118" cy="510497"/>
          </a:xfrm>
        </p:grpSpPr>
        <p:sp>
          <p:nvSpPr>
            <p:cNvPr name="Freeform 6" id="6"/>
            <p:cNvSpPr/>
            <p:nvPr/>
          </p:nvSpPr>
          <p:spPr>
            <a:xfrm flipH="false" flipV="false" rot="0">
              <a:off x="0" y="0"/>
              <a:ext cx="2067118" cy="510497"/>
            </a:xfrm>
            <a:custGeom>
              <a:avLst/>
              <a:gdLst/>
              <a:ahLst/>
              <a:cxnLst/>
              <a:rect r="r" b="b" t="t" l="l"/>
              <a:pathLst>
                <a:path h="510497" w="2067118">
                  <a:moveTo>
                    <a:pt x="0" y="0"/>
                  </a:moveTo>
                  <a:lnTo>
                    <a:pt x="2067118" y="0"/>
                  </a:lnTo>
                  <a:lnTo>
                    <a:pt x="2067118" y="510497"/>
                  </a:lnTo>
                  <a:lnTo>
                    <a:pt x="0" y="510497"/>
                  </a:lnTo>
                  <a:close/>
                </a:path>
              </a:pathLst>
            </a:custGeom>
            <a:solidFill>
              <a:srgbClr val="F5E6CA"/>
            </a:solidFill>
            <a:ln cap="sq">
              <a:noFill/>
              <a:prstDash val="solid"/>
              <a:miter/>
            </a:ln>
          </p:spPr>
        </p:sp>
        <p:sp>
          <p:nvSpPr>
            <p:cNvPr name="TextBox 7" id="7"/>
            <p:cNvSpPr txBox="true"/>
            <p:nvPr/>
          </p:nvSpPr>
          <p:spPr>
            <a:xfrm>
              <a:off x="0" y="-38100"/>
              <a:ext cx="2067118" cy="548597"/>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9410712" y="4851625"/>
            <a:ext cx="7848588" cy="1938294"/>
            <a:chOff x="0" y="0"/>
            <a:chExt cx="2067118" cy="510497"/>
          </a:xfrm>
        </p:grpSpPr>
        <p:sp>
          <p:nvSpPr>
            <p:cNvPr name="Freeform 9" id="9"/>
            <p:cNvSpPr/>
            <p:nvPr/>
          </p:nvSpPr>
          <p:spPr>
            <a:xfrm flipH="false" flipV="false" rot="0">
              <a:off x="0" y="0"/>
              <a:ext cx="2067118" cy="510497"/>
            </a:xfrm>
            <a:custGeom>
              <a:avLst/>
              <a:gdLst/>
              <a:ahLst/>
              <a:cxnLst/>
              <a:rect r="r" b="b" t="t" l="l"/>
              <a:pathLst>
                <a:path h="510497" w="2067118">
                  <a:moveTo>
                    <a:pt x="0" y="0"/>
                  </a:moveTo>
                  <a:lnTo>
                    <a:pt x="2067118" y="0"/>
                  </a:lnTo>
                  <a:lnTo>
                    <a:pt x="2067118" y="510497"/>
                  </a:lnTo>
                  <a:lnTo>
                    <a:pt x="0" y="510497"/>
                  </a:lnTo>
                  <a:close/>
                </a:path>
              </a:pathLst>
            </a:custGeom>
            <a:solidFill>
              <a:srgbClr val="F5E6CA"/>
            </a:solidFill>
            <a:ln cap="sq">
              <a:noFill/>
              <a:prstDash val="solid"/>
              <a:miter/>
            </a:ln>
          </p:spPr>
        </p:sp>
        <p:sp>
          <p:nvSpPr>
            <p:cNvPr name="TextBox 10" id="10"/>
            <p:cNvSpPr txBox="true"/>
            <p:nvPr/>
          </p:nvSpPr>
          <p:spPr>
            <a:xfrm>
              <a:off x="0" y="-38100"/>
              <a:ext cx="2067118" cy="548597"/>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9410712" y="7320006"/>
            <a:ext cx="7848588" cy="1938294"/>
            <a:chOff x="0" y="0"/>
            <a:chExt cx="2067118" cy="510497"/>
          </a:xfrm>
        </p:grpSpPr>
        <p:sp>
          <p:nvSpPr>
            <p:cNvPr name="Freeform 12" id="12"/>
            <p:cNvSpPr/>
            <p:nvPr/>
          </p:nvSpPr>
          <p:spPr>
            <a:xfrm flipH="false" flipV="false" rot="0">
              <a:off x="0" y="0"/>
              <a:ext cx="2067118" cy="510497"/>
            </a:xfrm>
            <a:custGeom>
              <a:avLst/>
              <a:gdLst/>
              <a:ahLst/>
              <a:cxnLst/>
              <a:rect r="r" b="b" t="t" l="l"/>
              <a:pathLst>
                <a:path h="510497" w="2067118">
                  <a:moveTo>
                    <a:pt x="0" y="0"/>
                  </a:moveTo>
                  <a:lnTo>
                    <a:pt x="2067118" y="0"/>
                  </a:lnTo>
                  <a:lnTo>
                    <a:pt x="2067118" y="510497"/>
                  </a:lnTo>
                  <a:lnTo>
                    <a:pt x="0" y="510497"/>
                  </a:lnTo>
                  <a:close/>
                </a:path>
              </a:pathLst>
            </a:custGeom>
            <a:solidFill>
              <a:srgbClr val="F5E6CA"/>
            </a:solidFill>
            <a:ln cap="sq">
              <a:noFill/>
              <a:prstDash val="solid"/>
              <a:miter/>
            </a:ln>
          </p:spPr>
        </p:sp>
        <p:sp>
          <p:nvSpPr>
            <p:cNvPr name="TextBox 13" id="13"/>
            <p:cNvSpPr txBox="true"/>
            <p:nvPr/>
          </p:nvSpPr>
          <p:spPr>
            <a:xfrm>
              <a:off x="0" y="-38100"/>
              <a:ext cx="2067118" cy="548597"/>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352088" y="5250014"/>
            <a:ext cx="368749" cy="368749"/>
          </a:xfrm>
          <a:custGeom>
            <a:avLst/>
            <a:gdLst/>
            <a:ahLst/>
            <a:cxnLst/>
            <a:rect r="r" b="b" t="t" l="l"/>
            <a:pathLst>
              <a:path h="368749" w="368749">
                <a:moveTo>
                  <a:pt x="0" y="0"/>
                </a:moveTo>
                <a:lnTo>
                  <a:pt x="368749" y="0"/>
                </a:lnTo>
                <a:lnTo>
                  <a:pt x="368749" y="368749"/>
                </a:lnTo>
                <a:lnTo>
                  <a:pt x="0" y="3687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352088" y="7718395"/>
            <a:ext cx="368749" cy="368749"/>
          </a:xfrm>
          <a:custGeom>
            <a:avLst/>
            <a:gdLst/>
            <a:ahLst/>
            <a:cxnLst/>
            <a:rect r="r" b="b" t="t" l="l"/>
            <a:pathLst>
              <a:path h="368749" w="368749">
                <a:moveTo>
                  <a:pt x="0" y="0"/>
                </a:moveTo>
                <a:lnTo>
                  <a:pt x="368749" y="0"/>
                </a:lnTo>
                <a:lnTo>
                  <a:pt x="368749" y="368749"/>
                </a:lnTo>
                <a:lnTo>
                  <a:pt x="0" y="3687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9734100" y="5250014"/>
            <a:ext cx="368749" cy="368749"/>
          </a:xfrm>
          <a:custGeom>
            <a:avLst/>
            <a:gdLst/>
            <a:ahLst/>
            <a:cxnLst/>
            <a:rect r="r" b="b" t="t" l="l"/>
            <a:pathLst>
              <a:path h="368749" w="368749">
                <a:moveTo>
                  <a:pt x="0" y="0"/>
                </a:moveTo>
                <a:lnTo>
                  <a:pt x="368749" y="0"/>
                </a:lnTo>
                <a:lnTo>
                  <a:pt x="368749" y="368749"/>
                </a:lnTo>
                <a:lnTo>
                  <a:pt x="0" y="3687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9734100" y="7718395"/>
            <a:ext cx="368749" cy="368749"/>
          </a:xfrm>
          <a:custGeom>
            <a:avLst/>
            <a:gdLst/>
            <a:ahLst/>
            <a:cxnLst/>
            <a:rect r="r" b="b" t="t" l="l"/>
            <a:pathLst>
              <a:path h="368749" w="368749">
                <a:moveTo>
                  <a:pt x="0" y="0"/>
                </a:moveTo>
                <a:lnTo>
                  <a:pt x="368749" y="0"/>
                </a:lnTo>
                <a:lnTo>
                  <a:pt x="368749" y="368749"/>
                </a:lnTo>
                <a:lnTo>
                  <a:pt x="0" y="3687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8" id="18"/>
          <p:cNvSpPr txBox="true"/>
          <p:nvPr/>
        </p:nvSpPr>
        <p:spPr>
          <a:xfrm rot="0">
            <a:off x="2690523" y="447791"/>
            <a:ext cx="12906955" cy="1369061"/>
          </a:xfrm>
          <a:prstGeom prst="rect">
            <a:avLst/>
          </a:prstGeom>
        </p:spPr>
        <p:txBody>
          <a:bodyPr anchor="t" rtlCol="false" tIns="0" lIns="0" bIns="0" rIns="0">
            <a:spAutoFit/>
          </a:bodyPr>
          <a:lstStyle/>
          <a:p>
            <a:pPr algn="ctr">
              <a:lnSpc>
                <a:spcPts val="10639"/>
              </a:lnSpc>
            </a:pPr>
            <a:r>
              <a:rPr lang="en-US" b="true" sz="7599">
                <a:solidFill>
                  <a:srgbClr val="F5E6CA"/>
                </a:solidFill>
                <a:latin typeface="Hagrid Heavy"/>
                <a:ea typeface="Hagrid Heavy"/>
                <a:cs typeface="Hagrid Heavy"/>
                <a:sym typeface="Hagrid Heavy"/>
              </a:rPr>
              <a:t>DATASETS</a:t>
            </a:r>
          </a:p>
        </p:txBody>
      </p:sp>
      <p:sp>
        <p:nvSpPr>
          <p:cNvPr name="TextBox 19" id="19"/>
          <p:cNvSpPr txBox="true"/>
          <p:nvPr/>
        </p:nvSpPr>
        <p:spPr>
          <a:xfrm rot="0">
            <a:off x="2101465" y="5202389"/>
            <a:ext cx="6165768" cy="1163319"/>
          </a:xfrm>
          <a:prstGeom prst="rect">
            <a:avLst/>
          </a:prstGeom>
        </p:spPr>
        <p:txBody>
          <a:bodyPr anchor="t" rtlCol="false" tIns="0" lIns="0" bIns="0" rIns="0">
            <a:spAutoFit/>
          </a:bodyPr>
          <a:lstStyle/>
          <a:p>
            <a:pPr algn="l">
              <a:lnSpc>
                <a:spcPts val="3080"/>
              </a:lnSpc>
            </a:pPr>
            <a:r>
              <a:rPr lang="en-US" sz="2200">
                <a:solidFill>
                  <a:srgbClr val="343F56"/>
                </a:solidFill>
                <a:latin typeface="Roboto"/>
                <a:ea typeface="Roboto"/>
                <a:cs typeface="Roboto"/>
                <a:sym typeface="Roboto"/>
              </a:rPr>
              <a:t>Play (50 total fields): contains data about what happened on that play. The time in the game, down, distance, scores, play concepts, and more</a:t>
            </a:r>
          </a:p>
        </p:txBody>
      </p:sp>
      <p:sp>
        <p:nvSpPr>
          <p:cNvPr name="TextBox 20" id="20"/>
          <p:cNvSpPr txBox="true"/>
          <p:nvPr/>
        </p:nvSpPr>
        <p:spPr>
          <a:xfrm rot="0">
            <a:off x="2101465" y="7855145"/>
            <a:ext cx="6165768" cy="772794"/>
          </a:xfrm>
          <a:prstGeom prst="rect">
            <a:avLst/>
          </a:prstGeom>
        </p:spPr>
        <p:txBody>
          <a:bodyPr anchor="t" rtlCol="false" tIns="0" lIns="0" bIns="0" rIns="0">
            <a:spAutoFit/>
          </a:bodyPr>
          <a:lstStyle/>
          <a:p>
            <a:pPr algn="l">
              <a:lnSpc>
                <a:spcPts val="3080"/>
              </a:lnSpc>
            </a:pPr>
            <a:r>
              <a:rPr lang="en-US" sz="2200">
                <a:solidFill>
                  <a:srgbClr val="343F56"/>
                </a:solidFill>
                <a:latin typeface="Roboto"/>
                <a:ea typeface="Roboto"/>
                <a:cs typeface="Roboto"/>
                <a:sym typeface="Roboto"/>
              </a:rPr>
              <a:t>Player: Fields are nflId, height, weight, birthDate, collegeName, position, and displayName</a:t>
            </a:r>
          </a:p>
        </p:txBody>
      </p:sp>
      <p:sp>
        <p:nvSpPr>
          <p:cNvPr name="TextBox 21" id="21"/>
          <p:cNvSpPr txBox="true"/>
          <p:nvPr/>
        </p:nvSpPr>
        <p:spPr>
          <a:xfrm rot="0">
            <a:off x="10483849" y="5020037"/>
            <a:ext cx="6427565" cy="1553844"/>
          </a:xfrm>
          <a:prstGeom prst="rect">
            <a:avLst/>
          </a:prstGeom>
        </p:spPr>
        <p:txBody>
          <a:bodyPr anchor="t" rtlCol="false" tIns="0" lIns="0" bIns="0" rIns="0">
            <a:spAutoFit/>
          </a:bodyPr>
          <a:lstStyle/>
          <a:p>
            <a:pPr algn="l">
              <a:lnSpc>
                <a:spcPts val="3080"/>
              </a:lnSpc>
            </a:pPr>
            <a:r>
              <a:rPr lang="en-US" sz="2200">
                <a:solidFill>
                  <a:srgbClr val="343F56"/>
                </a:solidFill>
                <a:latin typeface="Roboto"/>
                <a:ea typeface="Roboto"/>
                <a:cs typeface="Roboto"/>
                <a:sym typeface="Roboto"/>
              </a:rPr>
              <a:t>Player Play (49 total fields): contains data surrounding what a player did on a play. Relevant fields are hadDropback, allowedPressureAsBlocker, and blockedPlayerNFLID</a:t>
            </a:r>
          </a:p>
        </p:txBody>
      </p:sp>
      <p:sp>
        <p:nvSpPr>
          <p:cNvPr name="TextBox 22" id="22"/>
          <p:cNvSpPr txBox="true"/>
          <p:nvPr/>
        </p:nvSpPr>
        <p:spPr>
          <a:xfrm rot="0">
            <a:off x="10483849" y="7523344"/>
            <a:ext cx="6165768" cy="1553844"/>
          </a:xfrm>
          <a:prstGeom prst="rect">
            <a:avLst/>
          </a:prstGeom>
        </p:spPr>
        <p:txBody>
          <a:bodyPr anchor="t" rtlCol="false" tIns="0" lIns="0" bIns="0" rIns="0">
            <a:spAutoFit/>
          </a:bodyPr>
          <a:lstStyle/>
          <a:p>
            <a:pPr algn="l">
              <a:lnSpc>
                <a:spcPts val="3080"/>
              </a:lnSpc>
            </a:pPr>
            <a:r>
              <a:rPr lang="en-US" sz="2200">
                <a:solidFill>
                  <a:srgbClr val="343F56"/>
                </a:solidFill>
                <a:latin typeface="Roboto"/>
                <a:ea typeface="Roboto"/>
                <a:cs typeface="Roboto"/>
                <a:sym typeface="Roboto"/>
              </a:rPr>
              <a:t>Tracking (18 total fields): Contains data regarding player positioning and speed across a play. Also includes field ‘event’ to track notable events at that moment in time</a:t>
            </a:r>
          </a:p>
        </p:txBody>
      </p:sp>
      <p:sp>
        <p:nvSpPr>
          <p:cNvPr name="TextBox 23" id="23"/>
          <p:cNvSpPr txBox="true"/>
          <p:nvPr/>
        </p:nvSpPr>
        <p:spPr>
          <a:xfrm rot="0">
            <a:off x="1720837" y="2077324"/>
            <a:ext cx="14647114" cy="2209800"/>
          </a:xfrm>
          <a:prstGeom prst="rect">
            <a:avLst/>
          </a:prstGeom>
        </p:spPr>
        <p:txBody>
          <a:bodyPr anchor="t" rtlCol="false" tIns="0" lIns="0" bIns="0" rIns="0">
            <a:spAutoFit/>
          </a:bodyPr>
          <a:lstStyle/>
          <a:p>
            <a:pPr algn="ctr">
              <a:lnSpc>
                <a:spcPts val="3480"/>
              </a:lnSpc>
            </a:pPr>
            <a:r>
              <a:rPr lang="en-US" sz="2900">
                <a:solidFill>
                  <a:srgbClr val="F5E6CA"/>
                </a:solidFill>
                <a:latin typeface="Roboto"/>
                <a:ea typeface="Roboto"/>
                <a:cs typeface="Roboto"/>
                <a:sym typeface="Roboto"/>
              </a:rPr>
              <a:t> Five datasets: game, play, players, player_play, and tracking (8+ GB)</a:t>
            </a:r>
          </a:p>
          <a:p>
            <a:pPr algn="ctr">
              <a:lnSpc>
                <a:spcPts val="3480"/>
              </a:lnSpc>
            </a:pPr>
          </a:p>
          <a:p>
            <a:pPr algn="ctr">
              <a:lnSpc>
                <a:spcPts val="3480"/>
              </a:lnSpc>
            </a:pPr>
            <a:r>
              <a:rPr lang="en-US" sz="2900">
                <a:solidFill>
                  <a:srgbClr val="F5E6CA"/>
                </a:solidFill>
                <a:latin typeface="Roboto"/>
                <a:ea typeface="Roboto"/>
                <a:cs typeface="Roboto"/>
                <a:sym typeface="Roboto"/>
              </a:rPr>
              <a:t>Data taken from NFL Big Data Bowl 2025, hosted by Kaggle</a:t>
            </a:r>
          </a:p>
          <a:p>
            <a:pPr algn="ctr">
              <a:lnSpc>
                <a:spcPts val="3599"/>
              </a:lnSpc>
            </a:pPr>
          </a:p>
          <a:p>
            <a:pPr algn="ctr">
              <a:lnSpc>
                <a:spcPts val="3480"/>
              </a:lnSpc>
            </a:pPr>
            <a:r>
              <a:rPr lang="en-US" sz="2900">
                <a:solidFill>
                  <a:srgbClr val="F5E6CA"/>
                </a:solidFill>
                <a:latin typeface="Roboto"/>
                <a:ea typeface="Roboto"/>
                <a:cs typeface="Roboto"/>
                <a:sym typeface="Roboto"/>
              </a:rPr>
              <a:t>Tracking data is taken every 0.1 seconds on for every play and every player</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5E6CA"/>
        </a:solidFill>
      </p:bgPr>
    </p:bg>
    <p:spTree>
      <p:nvGrpSpPr>
        <p:cNvPr id="1" name=""/>
        <p:cNvGrpSpPr/>
        <p:nvPr/>
      </p:nvGrpSpPr>
      <p:grpSpPr>
        <a:xfrm>
          <a:off x="0" y="0"/>
          <a:ext cx="0" cy="0"/>
          <a:chOff x="0" y="0"/>
          <a:chExt cx="0" cy="0"/>
        </a:xfrm>
      </p:grpSpPr>
      <p:sp>
        <p:nvSpPr>
          <p:cNvPr name="Freeform 2" id="2"/>
          <p:cNvSpPr/>
          <p:nvPr/>
        </p:nvSpPr>
        <p:spPr>
          <a:xfrm flipH="false" flipV="false" rot="0">
            <a:off x="338856" y="6616757"/>
            <a:ext cx="17610288" cy="2641543"/>
          </a:xfrm>
          <a:custGeom>
            <a:avLst/>
            <a:gdLst/>
            <a:ahLst/>
            <a:cxnLst/>
            <a:rect r="r" b="b" t="t" l="l"/>
            <a:pathLst>
              <a:path h="2641543" w="17610288">
                <a:moveTo>
                  <a:pt x="0" y="0"/>
                </a:moveTo>
                <a:lnTo>
                  <a:pt x="17610288" y="0"/>
                </a:lnTo>
                <a:lnTo>
                  <a:pt x="17610288" y="2641543"/>
                </a:lnTo>
                <a:lnTo>
                  <a:pt x="0" y="2641543"/>
                </a:lnTo>
                <a:lnTo>
                  <a:pt x="0" y="0"/>
                </a:lnTo>
                <a:close/>
              </a:path>
            </a:pathLst>
          </a:custGeom>
          <a:blipFill>
            <a:blip r:embed="rId2"/>
            <a:stretch>
              <a:fillRect l="0" t="0" r="0" b="0"/>
            </a:stretch>
          </a:blipFill>
        </p:spPr>
      </p:sp>
      <p:sp>
        <p:nvSpPr>
          <p:cNvPr name="TextBox 3" id="3"/>
          <p:cNvSpPr txBox="true"/>
          <p:nvPr/>
        </p:nvSpPr>
        <p:spPr>
          <a:xfrm rot="0">
            <a:off x="4479826" y="876300"/>
            <a:ext cx="9328348" cy="1369061"/>
          </a:xfrm>
          <a:prstGeom prst="rect">
            <a:avLst/>
          </a:prstGeom>
        </p:spPr>
        <p:txBody>
          <a:bodyPr anchor="t" rtlCol="false" tIns="0" lIns="0" bIns="0" rIns="0">
            <a:spAutoFit/>
          </a:bodyPr>
          <a:lstStyle/>
          <a:p>
            <a:pPr algn="ctr">
              <a:lnSpc>
                <a:spcPts val="10639"/>
              </a:lnSpc>
            </a:pPr>
            <a:r>
              <a:rPr lang="en-US" b="true" sz="7599">
                <a:solidFill>
                  <a:srgbClr val="343F56"/>
                </a:solidFill>
                <a:latin typeface="Hagrid Heavy"/>
                <a:ea typeface="Hagrid Heavy"/>
                <a:cs typeface="Hagrid Heavy"/>
                <a:sym typeface="Hagrid Heavy"/>
              </a:rPr>
              <a:t>FEATURES</a:t>
            </a:r>
          </a:p>
        </p:txBody>
      </p:sp>
      <p:sp>
        <p:nvSpPr>
          <p:cNvPr name="TextBox 4" id="4"/>
          <p:cNvSpPr txBox="true"/>
          <p:nvPr/>
        </p:nvSpPr>
        <p:spPr>
          <a:xfrm rot="0">
            <a:off x="2764520" y="2823648"/>
            <a:ext cx="12758960" cy="3170556"/>
          </a:xfrm>
          <a:prstGeom prst="rect">
            <a:avLst/>
          </a:prstGeom>
        </p:spPr>
        <p:txBody>
          <a:bodyPr anchor="t" rtlCol="false" tIns="0" lIns="0" bIns="0" rIns="0">
            <a:spAutoFit/>
          </a:bodyPr>
          <a:lstStyle/>
          <a:p>
            <a:pPr algn="l" marL="690879" indent="-345439" lvl="1">
              <a:lnSpc>
                <a:spcPts val="6399"/>
              </a:lnSpc>
              <a:buFont typeface="Arial"/>
              <a:buChar char="•"/>
            </a:pPr>
            <a:r>
              <a:rPr lang="en-US" sz="3199">
                <a:solidFill>
                  <a:srgbClr val="343F56"/>
                </a:solidFill>
                <a:latin typeface="Roboto"/>
                <a:ea typeface="Roboto"/>
                <a:cs typeface="Roboto"/>
                <a:sym typeface="Roboto"/>
              </a:rPr>
              <a:t>distanceToQb, distanceToDef, defToQB based on tracking data</a:t>
            </a:r>
          </a:p>
          <a:p>
            <a:pPr algn="l" marL="690879" indent="-345439" lvl="1">
              <a:lnSpc>
                <a:spcPts val="6399"/>
              </a:lnSpc>
              <a:buFont typeface="Arial"/>
              <a:buChar char="•"/>
            </a:pPr>
            <a:r>
              <a:rPr lang="en-US" sz="3199">
                <a:solidFill>
                  <a:srgbClr val="343F56"/>
                </a:solidFill>
                <a:latin typeface="Roboto"/>
                <a:ea typeface="Roboto"/>
                <a:cs typeface="Roboto"/>
                <a:sym typeface="Roboto"/>
              </a:rPr>
              <a:t>gameId, playId, frameId, nflId not used in training</a:t>
            </a:r>
          </a:p>
          <a:p>
            <a:pPr algn="l" marL="690879" indent="-345439" lvl="1">
              <a:lnSpc>
                <a:spcPts val="6399"/>
              </a:lnSpc>
              <a:buFont typeface="Arial"/>
              <a:buChar char="•"/>
            </a:pPr>
            <a:r>
              <a:rPr lang="en-US" sz="3199">
                <a:solidFill>
                  <a:srgbClr val="343F56"/>
                </a:solidFill>
                <a:latin typeface="Roboto"/>
                <a:ea typeface="Roboto"/>
                <a:cs typeface="Roboto"/>
                <a:sym typeface="Roboto"/>
              </a:rPr>
              <a:t>pressureAllowedAsBlocker (1 or 0) is the predicted value</a:t>
            </a:r>
          </a:p>
          <a:p>
            <a:pPr algn="l" marL="690879" indent="-345439" lvl="1">
              <a:lnSpc>
                <a:spcPts val="6399"/>
              </a:lnSpc>
              <a:buFont typeface="Arial"/>
              <a:buChar char="•"/>
            </a:pPr>
            <a:r>
              <a:rPr lang="en-US" sz="3199">
                <a:solidFill>
                  <a:srgbClr val="343F56"/>
                </a:solidFill>
                <a:latin typeface="Roboto"/>
                <a:ea typeface="Roboto"/>
                <a:cs typeface="Roboto"/>
                <a:sym typeface="Roboto"/>
              </a:rPr>
              <a:t>blocker_count based on number of players with same blocker ID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343F56"/>
        </a:solidFill>
      </p:bgPr>
    </p:bg>
    <p:spTree>
      <p:nvGrpSpPr>
        <p:cNvPr id="1" name=""/>
        <p:cNvGrpSpPr/>
        <p:nvPr/>
      </p:nvGrpSpPr>
      <p:grpSpPr>
        <a:xfrm>
          <a:off x="0" y="0"/>
          <a:ext cx="0" cy="0"/>
          <a:chOff x="0" y="0"/>
          <a:chExt cx="0" cy="0"/>
        </a:xfrm>
      </p:grpSpPr>
      <p:grpSp>
        <p:nvGrpSpPr>
          <p:cNvPr name="Group 2" id="2"/>
          <p:cNvGrpSpPr/>
          <p:nvPr/>
        </p:nvGrpSpPr>
        <p:grpSpPr>
          <a:xfrm rot="0">
            <a:off x="11718358" y="2587169"/>
            <a:ext cx="6323374" cy="6175559"/>
            <a:chOff x="0" y="0"/>
            <a:chExt cx="2258021" cy="2205237"/>
          </a:xfrm>
        </p:grpSpPr>
        <p:sp>
          <p:nvSpPr>
            <p:cNvPr name="Freeform 3" id="3"/>
            <p:cNvSpPr/>
            <p:nvPr/>
          </p:nvSpPr>
          <p:spPr>
            <a:xfrm flipH="false" flipV="false" rot="0">
              <a:off x="0" y="0"/>
              <a:ext cx="2258021" cy="2205237"/>
            </a:xfrm>
            <a:custGeom>
              <a:avLst/>
              <a:gdLst/>
              <a:ahLst/>
              <a:cxnLst/>
              <a:rect r="r" b="b" t="t" l="l"/>
              <a:pathLst>
                <a:path h="2205237" w="2258021">
                  <a:moveTo>
                    <a:pt x="0" y="0"/>
                  </a:moveTo>
                  <a:lnTo>
                    <a:pt x="2258021" y="0"/>
                  </a:lnTo>
                  <a:lnTo>
                    <a:pt x="2258021" y="2205237"/>
                  </a:lnTo>
                  <a:lnTo>
                    <a:pt x="0" y="2205237"/>
                  </a:lnTo>
                  <a:close/>
                </a:path>
              </a:pathLst>
            </a:custGeom>
            <a:solidFill>
              <a:srgbClr val="F5E6CA"/>
            </a:solidFill>
          </p:spPr>
        </p:sp>
        <p:sp>
          <p:nvSpPr>
            <p:cNvPr name="TextBox 4" id="4"/>
            <p:cNvSpPr txBox="true"/>
            <p:nvPr/>
          </p:nvSpPr>
          <p:spPr>
            <a:xfrm>
              <a:off x="0" y="-38100"/>
              <a:ext cx="2258021" cy="224333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200198" y="2587169"/>
            <a:ext cx="11257659" cy="6175559"/>
          </a:xfrm>
          <a:custGeom>
            <a:avLst/>
            <a:gdLst/>
            <a:ahLst/>
            <a:cxnLst/>
            <a:rect r="r" b="b" t="t" l="l"/>
            <a:pathLst>
              <a:path h="6175559" w="11257659">
                <a:moveTo>
                  <a:pt x="0" y="0"/>
                </a:moveTo>
                <a:lnTo>
                  <a:pt x="11257658" y="0"/>
                </a:lnTo>
                <a:lnTo>
                  <a:pt x="11257658" y="6175559"/>
                </a:lnTo>
                <a:lnTo>
                  <a:pt x="0" y="6175559"/>
                </a:lnTo>
                <a:lnTo>
                  <a:pt x="0" y="0"/>
                </a:lnTo>
                <a:close/>
              </a:path>
            </a:pathLst>
          </a:custGeom>
          <a:blipFill>
            <a:blip r:embed="rId2"/>
            <a:stretch>
              <a:fillRect l="0" t="0" r="0" b="0"/>
            </a:stretch>
          </a:blipFill>
        </p:spPr>
      </p:sp>
      <p:sp>
        <p:nvSpPr>
          <p:cNvPr name="TextBox 6" id="6"/>
          <p:cNvSpPr txBox="true"/>
          <p:nvPr/>
        </p:nvSpPr>
        <p:spPr>
          <a:xfrm rot="0">
            <a:off x="4653785" y="964485"/>
            <a:ext cx="13387946" cy="1470610"/>
          </a:xfrm>
          <a:prstGeom prst="rect">
            <a:avLst/>
          </a:prstGeom>
        </p:spPr>
        <p:txBody>
          <a:bodyPr anchor="t" rtlCol="false" tIns="0" lIns="0" bIns="0" rIns="0">
            <a:spAutoFit/>
          </a:bodyPr>
          <a:lstStyle/>
          <a:p>
            <a:pPr algn="r">
              <a:lnSpc>
                <a:spcPts val="11342"/>
              </a:lnSpc>
            </a:pPr>
            <a:r>
              <a:rPr lang="en-US" b="true" sz="8101">
                <a:solidFill>
                  <a:srgbClr val="F5E6CA"/>
                </a:solidFill>
                <a:latin typeface="Hagrid Heavy"/>
                <a:ea typeface="Hagrid Heavy"/>
                <a:cs typeface="Hagrid Heavy"/>
                <a:sym typeface="Hagrid Heavy"/>
              </a:rPr>
              <a:t>NEURAL NETWORK</a:t>
            </a:r>
          </a:p>
        </p:txBody>
      </p:sp>
      <p:sp>
        <p:nvSpPr>
          <p:cNvPr name="TextBox 7" id="7"/>
          <p:cNvSpPr txBox="true"/>
          <p:nvPr/>
        </p:nvSpPr>
        <p:spPr>
          <a:xfrm rot="0">
            <a:off x="12096410" y="2926864"/>
            <a:ext cx="5580254" cy="5210175"/>
          </a:xfrm>
          <a:prstGeom prst="rect">
            <a:avLst/>
          </a:prstGeom>
        </p:spPr>
        <p:txBody>
          <a:bodyPr anchor="t" rtlCol="false" tIns="0" lIns="0" bIns="0" rIns="0">
            <a:spAutoFit/>
          </a:bodyPr>
          <a:lstStyle/>
          <a:p>
            <a:pPr algn="l" marL="573090" indent="-286545" lvl="1">
              <a:lnSpc>
                <a:spcPts val="3185"/>
              </a:lnSpc>
              <a:buFont typeface="Arial"/>
              <a:buChar char="•"/>
            </a:pPr>
            <a:r>
              <a:rPr lang="en-US" sz="2654">
                <a:solidFill>
                  <a:srgbClr val="343F56"/>
                </a:solidFill>
                <a:latin typeface="Roboto"/>
                <a:ea typeface="Roboto"/>
                <a:cs typeface="Roboto"/>
                <a:sym typeface="Roboto"/>
              </a:rPr>
              <a:t>Utilizes Keras Library</a:t>
            </a:r>
          </a:p>
          <a:p>
            <a:pPr algn="l">
              <a:lnSpc>
                <a:spcPts val="3185"/>
              </a:lnSpc>
            </a:pPr>
          </a:p>
          <a:p>
            <a:pPr algn="l" marL="573090" indent="-286545" lvl="1">
              <a:lnSpc>
                <a:spcPts val="3185"/>
              </a:lnSpc>
              <a:buFont typeface="Arial"/>
              <a:buChar char="•"/>
            </a:pPr>
            <a:r>
              <a:rPr lang="en-US" sz="2654">
                <a:solidFill>
                  <a:srgbClr val="343F56"/>
                </a:solidFill>
                <a:latin typeface="Roboto"/>
                <a:ea typeface="Roboto"/>
                <a:cs typeface="Roboto"/>
                <a:sym typeface="Roboto"/>
              </a:rPr>
              <a:t>Network fed frame by frame, but when grouping fames by game, play, and player there are only 30,000 unique combinations</a:t>
            </a:r>
          </a:p>
          <a:p>
            <a:pPr algn="l">
              <a:lnSpc>
                <a:spcPts val="3185"/>
              </a:lnSpc>
            </a:pPr>
          </a:p>
          <a:p>
            <a:pPr algn="l" marL="573090" indent="-286545" lvl="1">
              <a:lnSpc>
                <a:spcPts val="3185"/>
              </a:lnSpc>
              <a:buFont typeface="Arial"/>
              <a:buChar char="•"/>
            </a:pPr>
            <a:r>
              <a:rPr lang="en-US" sz="2654">
                <a:solidFill>
                  <a:srgbClr val="343F56"/>
                </a:solidFill>
                <a:latin typeface="Roboto"/>
                <a:ea typeface="Roboto"/>
                <a:cs typeface="Roboto"/>
                <a:sym typeface="Roboto"/>
              </a:rPr>
              <a:t>l2 regularizer and dropout layers to prevent over fitting</a:t>
            </a:r>
          </a:p>
          <a:p>
            <a:pPr algn="l">
              <a:lnSpc>
                <a:spcPts val="3185"/>
              </a:lnSpc>
            </a:pPr>
          </a:p>
          <a:p>
            <a:pPr algn="l" marL="573090" indent="-286545" lvl="1">
              <a:lnSpc>
                <a:spcPts val="3185"/>
              </a:lnSpc>
              <a:buFont typeface="Arial"/>
              <a:buChar char="•"/>
            </a:pPr>
            <a:r>
              <a:rPr lang="en-US" sz="2654">
                <a:solidFill>
                  <a:srgbClr val="343F56"/>
                </a:solidFill>
                <a:latin typeface="Roboto"/>
                <a:ea typeface="Roboto"/>
                <a:cs typeface="Roboto"/>
                <a:sym typeface="Roboto"/>
              </a:rPr>
              <a:t>Batch Normalization</a:t>
            </a:r>
          </a:p>
          <a:p>
            <a:pPr algn="l">
              <a:lnSpc>
                <a:spcPts val="3185"/>
              </a:lnSpc>
            </a:pPr>
          </a:p>
          <a:p>
            <a:pPr algn="l" marL="573090" indent="-286545" lvl="1">
              <a:lnSpc>
                <a:spcPts val="3185"/>
              </a:lnSpc>
              <a:buFont typeface="Arial"/>
              <a:buChar char="•"/>
            </a:pPr>
            <a:r>
              <a:rPr lang="en-US" sz="2654">
                <a:solidFill>
                  <a:srgbClr val="343F56"/>
                </a:solidFill>
                <a:latin typeface="Roboto"/>
                <a:ea typeface="Roboto"/>
                <a:cs typeface="Roboto"/>
                <a:sym typeface="Roboto"/>
              </a:rPr>
              <a:t>Final sigmoid activation function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343F56"/>
        </a:solidFill>
      </p:bgPr>
    </p:bg>
    <p:spTree>
      <p:nvGrpSpPr>
        <p:cNvPr id="1" name=""/>
        <p:cNvGrpSpPr/>
        <p:nvPr/>
      </p:nvGrpSpPr>
      <p:grpSpPr>
        <a:xfrm>
          <a:off x="0" y="0"/>
          <a:ext cx="0" cy="0"/>
          <a:chOff x="0" y="0"/>
          <a:chExt cx="0" cy="0"/>
        </a:xfrm>
      </p:grpSpPr>
      <p:sp>
        <p:nvSpPr>
          <p:cNvPr name="Freeform 2" id="2"/>
          <p:cNvSpPr/>
          <p:nvPr/>
        </p:nvSpPr>
        <p:spPr>
          <a:xfrm flipH="false" flipV="false" rot="0">
            <a:off x="440328" y="3956552"/>
            <a:ext cx="9687914" cy="4843957"/>
          </a:xfrm>
          <a:custGeom>
            <a:avLst/>
            <a:gdLst/>
            <a:ahLst/>
            <a:cxnLst/>
            <a:rect r="r" b="b" t="t" l="l"/>
            <a:pathLst>
              <a:path h="4843957" w="9687914">
                <a:moveTo>
                  <a:pt x="0" y="0"/>
                </a:moveTo>
                <a:lnTo>
                  <a:pt x="9687914" y="0"/>
                </a:lnTo>
                <a:lnTo>
                  <a:pt x="9687914" y="4843957"/>
                </a:lnTo>
                <a:lnTo>
                  <a:pt x="0" y="4843957"/>
                </a:lnTo>
                <a:lnTo>
                  <a:pt x="0" y="0"/>
                </a:lnTo>
                <a:close/>
              </a:path>
            </a:pathLst>
          </a:custGeom>
          <a:blipFill>
            <a:blip r:embed="rId2"/>
            <a:stretch>
              <a:fillRect l="0" t="0" r="0" b="0"/>
            </a:stretch>
          </a:blipFill>
        </p:spPr>
      </p:sp>
      <p:sp>
        <p:nvSpPr>
          <p:cNvPr name="Freeform 3" id="3"/>
          <p:cNvSpPr/>
          <p:nvPr/>
        </p:nvSpPr>
        <p:spPr>
          <a:xfrm flipH="false" flipV="false" rot="0">
            <a:off x="10509805" y="3588156"/>
            <a:ext cx="7440997" cy="5580748"/>
          </a:xfrm>
          <a:custGeom>
            <a:avLst/>
            <a:gdLst/>
            <a:ahLst/>
            <a:cxnLst/>
            <a:rect r="r" b="b" t="t" l="l"/>
            <a:pathLst>
              <a:path h="5580748" w="7440997">
                <a:moveTo>
                  <a:pt x="0" y="0"/>
                </a:moveTo>
                <a:lnTo>
                  <a:pt x="7440996" y="0"/>
                </a:lnTo>
                <a:lnTo>
                  <a:pt x="7440996" y="5580748"/>
                </a:lnTo>
                <a:lnTo>
                  <a:pt x="0" y="5580748"/>
                </a:lnTo>
                <a:lnTo>
                  <a:pt x="0" y="0"/>
                </a:lnTo>
                <a:close/>
              </a:path>
            </a:pathLst>
          </a:custGeom>
          <a:blipFill>
            <a:blip r:embed="rId3"/>
            <a:stretch>
              <a:fillRect l="0" t="0" r="0" b="0"/>
            </a:stretch>
          </a:blipFill>
        </p:spPr>
      </p:sp>
      <p:sp>
        <p:nvSpPr>
          <p:cNvPr name="TextBox 4" id="4"/>
          <p:cNvSpPr txBox="true"/>
          <p:nvPr/>
        </p:nvSpPr>
        <p:spPr>
          <a:xfrm rot="0">
            <a:off x="2179419" y="466157"/>
            <a:ext cx="13931680" cy="1369061"/>
          </a:xfrm>
          <a:prstGeom prst="rect">
            <a:avLst/>
          </a:prstGeom>
        </p:spPr>
        <p:txBody>
          <a:bodyPr anchor="t" rtlCol="false" tIns="0" lIns="0" bIns="0" rIns="0">
            <a:spAutoFit/>
          </a:bodyPr>
          <a:lstStyle/>
          <a:p>
            <a:pPr algn="ctr">
              <a:lnSpc>
                <a:spcPts val="10639"/>
              </a:lnSpc>
            </a:pPr>
            <a:r>
              <a:rPr lang="en-US" b="true" sz="7599">
                <a:solidFill>
                  <a:srgbClr val="F5E6CA"/>
                </a:solidFill>
                <a:latin typeface="Hagrid Heavy"/>
                <a:ea typeface="Hagrid Heavy"/>
                <a:cs typeface="Hagrid Heavy"/>
                <a:sym typeface="Hagrid Heavy"/>
              </a:rPr>
              <a:t>TRAINING RESULTS</a:t>
            </a:r>
          </a:p>
        </p:txBody>
      </p:sp>
      <p:sp>
        <p:nvSpPr>
          <p:cNvPr name="TextBox 5" id="5"/>
          <p:cNvSpPr txBox="true"/>
          <p:nvPr/>
        </p:nvSpPr>
        <p:spPr>
          <a:xfrm rot="0">
            <a:off x="629202" y="1635192"/>
            <a:ext cx="17029596" cy="1831974"/>
          </a:xfrm>
          <a:prstGeom prst="rect">
            <a:avLst/>
          </a:prstGeom>
        </p:spPr>
        <p:txBody>
          <a:bodyPr anchor="t" rtlCol="false" tIns="0" lIns="0" bIns="0" rIns="0">
            <a:spAutoFit/>
          </a:bodyPr>
          <a:lstStyle/>
          <a:p>
            <a:pPr algn="ctr">
              <a:lnSpc>
                <a:spcPts val="5000"/>
              </a:lnSpc>
            </a:pPr>
            <a:r>
              <a:rPr lang="en-US" sz="2500">
                <a:solidFill>
                  <a:srgbClr val="F5E6CA"/>
                </a:solidFill>
                <a:latin typeface="Roboto"/>
                <a:ea typeface="Roboto"/>
                <a:cs typeface="Roboto"/>
                <a:sym typeface="Roboto"/>
              </a:rPr>
              <a:t>After running predictions on every frame, frames are then grouped and examined if any frame hit the pressure threshold. </a:t>
            </a:r>
          </a:p>
          <a:p>
            <a:pPr algn="ctr">
              <a:lnSpc>
                <a:spcPts val="5000"/>
              </a:lnSpc>
            </a:pPr>
            <a:r>
              <a:rPr lang="en-US" sz="2500">
                <a:solidFill>
                  <a:srgbClr val="F5E6CA"/>
                </a:solidFill>
                <a:latin typeface="Roboto"/>
                <a:ea typeface="Roboto"/>
                <a:cs typeface="Roboto"/>
                <a:sym typeface="Roboto"/>
              </a:rPr>
              <a:t>Validation Loss: &lt;0.27, Recall: 0.464, Precision of 0.539</a:t>
            </a:r>
          </a:p>
          <a:p>
            <a:pPr algn="ctr">
              <a:lnSpc>
                <a:spcPts val="5000"/>
              </a:lnSpc>
            </a:pPr>
            <a:r>
              <a:rPr lang="en-US" sz="2500">
                <a:solidFill>
                  <a:srgbClr val="F5E6CA"/>
                </a:solidFill>
                <a:latin typeface="Roboto"/>
                <a:ea typeface="Roboto"/>
                <a:cs typeface="Roboto"/>
                <a:sym typeface="Roboto"/>
              </a:rPr>
              <a:t>Training ended early after 36 epochs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343F56"/>
        </a:solidFill>
      </p:bgPr>
    </p:bg>
    <p:spTree>
      <p:nvGrpSpPr>
        <p:cNvPr id="1" name=""/>
        <p:cNvGrpSpPr/>
        <p:nvPr/>
      </p:nvGrpSpPr>
      <p:grpSpPr>
        <a:xfrm>
          <a:off x="0" y="0"/>
          <a:ext cx="0" cy="0"/>
          <a:chOff x="0" y="0"/>
          <a:chExt cx="0" cy="0"/>
        </a:xfrm>
      </p:grpSpPr>
      <p:grpSp>
        <p:nvGrpSpPr>
          <p:cNvPr name="Group 2" id="2"/>
          <p:cNvGrpSpPr/>
          <p:nvPr/>
        </p:nvGrpSpPr>
        <p:grpSpPr>
          <a:xfrm rot="0">
            <a:off x="-386397" y="-218285"/>
            <a:ext cx="9530397" cy="10772366"/>
            <a:chOff x="0" y="0"/>
            <a:chExt cx="4016429" cy="4539836"/>
          </a:xfrm>
        </p:grpSpPr>
        <p:sp>
          <p:nvSpPr>
            <p:cNvPr name="Freeform 3" id="3"/>
            <p:cNvSpPr/>
            <p:nvPr/>
          </p:nvSpPr>
          <p:spPr>
            <a:xfrm flipH="false" flipV="false" rot="0">
              <a:off x="0" y="0"/>
              <a:ext cx="4016428" cy="4539836"/>
            </a:xfrm>
            <a:custGeom>
              <a:avLst/>
              <a:gdLst/>
              <a:ahLst/>
              <a:cxnLst/>
              <a:rect r="r" b="b" t="t" l="l"/>
              <a:pathLst>
                <a:path h="4539836" w="4016428">
                  <a:moveTo>
                    <a:pt x="0" y="0"/>
                  </a:moveTo>
                  <a:lnTo>
                    <a:pt x="4016428" y="0"/>
                  </a:lnTo>
                  <a:lnTo>
                    <a:pt x="4016428" y="4539836"/>
                  </a:lnTo>
                  <a:lnTo>
                    <a:pt x="0" y="4539836"/>
                  </a:lnTo>
                  <a:close/>
                </a:path>
              </a:pathLst>
            </a:custGeom>
            <a:solidFill>
              <a:srgbClr val="F5E6CA"/>
            </a:solidFill>
            <a:ln cap="sq">
              <a:noFill/>
              <a:prstDash val="solid"/>
              <a:miter/>
            </a:ln>
          </p:spPr>
        </p:sp>
        <p:sp>
          <p:nvSpPr>
            <p:cNvPr name="TextBox 4" id="4"/>
            <p:cNvSpPr txBox="true"/>
            <p:nvPr/>
          </p:nvSpPr>
          <p:spPr>
            <a:xfrm>
              <a:off x="0" y="-38100"/>
              <a:ext cx="4016429" cy="4577936"/>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215597" y="2184681"/>
            <a:ext cx="9944059" cy="5966435"/>
          </a:xfrm>
          <a:custGeom>
            <a:avLst/>
            <a:gdLst/>
            <a:ahLst/>
            <a:cxnLst/>
            <a:rect r="r" b="b" t="t" l="l"/>
            <a:pathLst>
              <a:path h="5966435" w="9944059">
                <a:moveTo>
                  <a:pt x="0" y="0"/>
                </a:moveTo>
                <a:lnTo>
                  <a:pt x="9944059" y="0"/>
                </a:lnTo>
                <a:lnTo>
                  <a:pt x="9944059" y="5966435"/>
                </a:lnTo>
                <a:lnTo>
                  <a:pt x="0" y="5966435"/>
                </a:lnTo>
                <a:lnTo>
                  <a:pt x="0" y="0"/>
                </a:lnTo>
                <a:close/>
              </a:path>
            </a:pathLst>
          </a:custGeom>
          <a:blipFill>
            <a:blip r:embed="rId2"/>
            <a:stretch>
              <a:fillRect l="0" t="0" r="0" b="0"/>
            </a:stretch>
          </a:blipFill>
        </p:spPr>
      </p:sp>
      <p:sp>
        <p:nvSpPr>
          <p:cNvPr name="TextBox 6" id="6"/>
          <p:cNvSpPr txBox="true"/>
          <p:nvPr/>
        </p:nvSpPr>
        <p:spPr>
          <a:xfrm rot="0">
            <a:off x="10527690" y="438857"/>
            <a:ext cx="7517000" cy="3912870"/>
          </a:xfrm>
          <a:prstGeom prst="rect">
            <a:avLst/>
          </a:prstGeom>
        </p:spPr>
        <p:txBody>
          <a:bodyPr anchor="t" rtlCol="false" tIns="0" lIns="0" bIns="0" rIns="0">
            <a:spAutoFit/>
          </a:bodyPr>
          <a:lstStyle/>
          <a:p>
            <a:pPr algn="l">
              <a:lnSpc>
                <a:spcPts val="7259"/>
              </a:lnSpc>
            </a:pPr>
            <a:r>
              <a:rPr lang="en-US" sz="6599" b="true">
                <a:solidFill>
                  <a:srgbClr val="F5E6CA"/>
                </a:solidFill>
                <a:latin typeface="Hagrid Heavy"/>
                <a:ea typeface="Hagrid Heavy"/>
                <a:cs typeface="Hagrid Heavy"/>
                <a:sym typeface="Hagrid Heavy"/>
              </a:rPr>
              <a:t>HOW TO DETERMINE AN EXPECTED PRESSURE</a:t>
            </a:r>
          </a:p>
        </p:txBody>
      </p:sp>
      <p:sp>
        <p:nvSpPr>
          <p:cNvPr name="TextBox 7" id="7"/>
          <p:cNvSpPr txBox="true"/>
          <p:nvPr/>
        </p:nvSpPr>
        <p:spPr>
          <a:xfrm rot="0">
            <a:off x="10281293" y="4356909"/>
            <a:ext cx="7224404" cy="4265295"/>
          </a:xfrm>
          <a:prstGeom prst="rect">
            <a:avLst/>
          </a:prstGeom>
        </p:spPr>
        <p:txBody>
          <a:bodyPr anchor="t" rtlCol="false" tIns="0" lIns="0" bIns="0" rIns="0">
            <a:spAutoFit/>
          </a:bodyPr>
          <a:lstStyle/>
          <a:p>
            <a:pPr algn="l" marL="604521" indent="-302261" lvl="1">
              <a:lnSpc>
                <a:spcPts val="4200"/>
              </a:lnSpc>
              <a:buAutoNum type="arabicPeriod" startAt="1"/>
            </a:pPr>
            <a:r>
              <a:rPr lang="en-US" sz="2800">
                <a:solidFill>
                  <a:srgbClr val="F5E6CA"/>
                </a:solidFill>
                <a:latin typeface="Roboto"/>
                <a:ea typeface="Roboto"/>
                <a:cs typeface="Roboto"/>
                <a:sym typeface="Roboto"/>
              </a:rPr>
              <a:t>Get the score returned from the sigmoid function in the neural network model</a:t>
            </a:r>
          </a:p>
          <a:p>
            <a:pPr algn="l" marL="604521" indent="-302261" lvl="1">
              <a:lnSpc>
                <a:spcPts val="4200"/>
              </a:lnSpc>
              <a:buAutoNum type="arabicPeriod" startAt="1"/>
            </a:pPr>
            <a:r>
              <a:rPr lang="en-US" sz="2800">
                <a:solidFill>
                  <a:srgbClr val="F5E6CA"/>
                </a:solidFill>
                <a:latin typeface="Roboto"/>
                <a:ea typeface="Roboto"/>
                <a:cs typeface="Roboto"/>
                <a:sym typeface="Roboto"/>
              </a:rPr>
              <a:t>Group predictions on game, play, and player</a:t>
            </a:r>
          </a:p>
          <a:p>
            <a:pPr algn="l" marL="604521" indent="-302261" lvl="1">
              <a:lnSpc>
                <a:spcPts val="4200"/>
              </a:lnSpc>
              <a:buAutoNum type="arabicPeriod" startAt="1"/>
            </a:pPr>
            <a:r>
              <a:rPr lang="en-US" sz="2800">
                <a:solidFill>
                  <a:srgbClr val="F5E6CA"/>
                </a:solidFill>
                <a:latin typeface="Roboto"/>
                <a:ea typeface="Roboto"/>
                <a:cs typeface="Roboto"/>
                <a:sym typeface="Roboto"/>
              </a:rPr>
              <a:t>Check if any frame scores higher than the 0.25 threshold</a:t>
            </a:r>
          </a:p>
          <a:p>
            <a:pPr algn="l" marL="604521" indent="-302261" lvl="1">
              <a:lnSpc>
                <a:spcPts val="4200"/>
              </a:lnSpc>
              <a:buAutoNum type="arabicPeriod" startAt="1"/>
            </a:pPr>
            <a:r>
              <a:rPr lang="en-US" sz="2800">
                <a:solidFill>
                  <a:srgbClr val="F5E6CA"/>
                </a:solidFill>
                <a:latin typeface="Roboto"/>
                <a:ea typeface="Roboto"/>
                <a:cs typeface="Roboto"/>
                <a:sym typeface="Roboto"/>
              </a:rPr>
              <a:t>If yes, the entire play is considered an expected pressure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5E6CA"/>
        </a:solidFill>
      </p:bgPr>
    </p:bg>
    <p:spTree>
      <p:nvGrpSpPr>
        <p:cNvPr id="1" name=""/>
        <p:cNvGrpSpPr/>
        <p:nvPr/>
      </p:nvGrpSpPr>
      <p:grpSpPr>
        <a:xfrm>
          <a:off x="0" y="0"/>
          <a:ext cx="0" cy="0"/>
          <a:chOff x="0" y="0"/>
          <a:chExt cx="0" cy="0"/>
        </a:xfrm>
      </p:grpSpPr>
      <p:sp>
        <p:nvSpPr>
          <p:cNvPr name="AutoShape 2" id="2"/>
          <p:cNvSpPr/>
          <p:nvPr/>
        </p:nvSpPr>
        <p:spPr>
          <a:xfrm flipV="true">
            <a:off x="9124950" y="1624234"/>
            <a:ext cx="20309" cy="3519156"/>
          </a:xfrm>
          <a:prstGeom prst="line">
            <a:avLst/>
          </a:prstGeom>
          <a:ln cap="flat" w="38100">
            <a:solidFill>
              <a:srgbClr val="343F56"/>
            </a:solidFill>
            <a:prstDash val="solid"/>
            <a:headEnd type="none" len="sm" w="sm"/>
            <a:tailEnd type="none" len="sm" w="sm"/>
          </a:ln>
        </p:spPr>
      </p:sp>
      <p:sp>
        <p:nvSpPr>
          <p:cNvPr name="AutoShape 3" id="3"/>
          <p:cNvSpPr/>
          <p:nvPr/>
        </p:nvSpPr>
        <p:spPr>
          <a:xfrm>
            <a:off x="1028700" y="1605074"/>
            <a:ext cx="16230600" cy="0"/>
          </a:xfrm>
          <a:prstGeom prst="line">
            <a:avLst/>
          </a:prstGeom>
          <a:ln cap="flat" w="38100">
            <a:solidFill>
              <a:srgbClr val="343F56"/>
            </a:solidFill>
            <a:prstDash val="solid"/>
            <a:headEnd type="none" len="sm" w="sm"/>
            <a:tailEnd type="none" len="sm" w="sm"/>
          </a:ln>
        </p:spPr>
      </p:sp>
      <p:sp>
        <p:nvSpPr>
          <p:cNvPr name="Freeform 4" id="4"/>
          <p:cNvSpPr/>
          <p:nvPr/>
        </p:nvSpPr>
        <p:spPr>
          <a:xfrm flipH="false" flipV="false" rot="0">
            <a:off x="1051658" y="2306373"/>
            <a:ext cx="334644" cy="334644"/>
          </a:xfrm>
          <a:custGeom>
            <a:avLst/>
            <a:gdLst/>
            <a:ahLst/>
            <a:cxnLst/>
            <a:rect r="r" b="b" t="t" l="l"/>
            <a:pathLst>
              <a:path h="334644" w="334644">
                <a:moveTo>
                  <a:pt x="0" y="0"/>
                </a:moveTo>
                <a:lnTo>
                  <a:pt x="334645" y="0"/>
                </a:lnTo>
                <a:lnTo>
                  <a:pt x="334645" y="334645"/>
                </a:lnTo>
                <a:lnTo>
                  <a:pt x="0" y="3346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926309" y="2306373"/>
            <a:ext cx="334644" cy="334644"/>
          </a:xfrm>
          <a:custGeom>
            <a:avLst/>
            <a:gdLst/>
            <a:ahLst/>
            <a:cxnLst/>
            <a:rect r="r" b="b" t="t" l="l"/>
            <a:pathLst>
              <a:path h="334644" w="334644">
                <a:moveTo>
                  <a:pt x="0" y="0"/>
                </a:moveTo>
                <a:lnTo>
                  <a:pt x="334644" y="0"/>
                </a:lnTo>
                <a:lnTo>
                  <a:pt x="334644" y="334645"/>
                </a:lnTo>
                <a:lnTo>
                  <a:pt x="0" y="3346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24557" y="3210861"/>
            <a:ext cx="8849987" cy="5309992"/>
          </a:xfrm>
          <a:custGeom>
            <a:avLst/>
            <a:gdLst/>
            <a:ahLst/>
            <a:cxnLst/>
            <a:rect r="r" b="b" t="t" l="l"/>
            <a:pathLst>
              <a:path h="5309992" w="8849987">
                <a:moveTo>
                  <a:pt x="0" y="0"/>
                </a:moveTo>
                <a:lnTo>
                  <a:pt x="8849988" y="0"/>
                </a:lnTo>
                <a:lnTo>
                  <a:pt x="8849988" y="5309992"/>
                </a:lnTo>
                <a:lnTo>
                  <a:pt x="0" y="5309992"/>
                </a:lnTo>
                <a:lnTo>
                  <a:pt x="0" y="0"/>
                </a:lnTo>
                <a:close/>
              </a:path>
            </a:pathLst>
          </a:custGeom>
          <a:blipFill>
            <a:blip r:embed="rId4"/>
            <a:stretch>
              <a:fillRect l="0" t="0" r="0" b="0"/>
            </a:stretch>
          </a:blipFill>
        </p:spPr>
      </p:sp>
      <p:sp>
        <p:nvSpPr>
          <p:cNvPr name="Freeform 7" id="7"/>
          <p:cNvSpPr/>
          <p:nvPr/>
        </p:nvSpPr>
        <p:spPr>
          <a:xfrm flipH="false" flipV="false" rot="0">
            <a:off x="9686482" y="3093891"/>
            <a:ext cx="8115702" cy="5543933"/>
          </a:xfrm>
          <a:custGeom>
            <a:avLst/>
            <a:gdLst/>
            <a:ahLst/>
            <a:cxnLst/>
            <a:rect r="r" b="b" t="t" l="l"/>
            <a:pathLst>
              <a:path h="5543933" w="8115702">
                <a:moveTo>
                  <a:pt x="0" y="0"/>
                </a:moveTo>
                <a:lnTo>
                  <a:pt x="8115702" y="0"/>
                </a:lnTo>
                <a:lnTo>
                  <a:pt x="8115702" y="5543933"/>
                </a:lnTo>
                <a:lnTo>
                  <a:pt x="0" y="5543933"/>
                </a:lnTo>
                <a:lnTo>
                  <a:pt x="0" y="0"/>
                </a:lnTo>
                <a:close/>
              </a:path>
            </a:pathLst>
          </a:custGeom>
          <a:blipFill>
            <a:blip r:embed="rId5"/>
            <a:stretch>
              <a:fillRect l="-12903" t="0" r="-9712" b="-7697"/>
            </a:stretch>
          </a:blipFill>
        </p:spPr>
      </p:sp>
      <p:sp>
        <p:nvSpPr>
          <p:cNvPr name="TextBox 8" id="8"/>
          <p:cNvSpPr txBox="true"/>
          <p:nvPr/>
        </p:nvSpPr>
        <p:spPr>
          <a:xfrm rot="0">
            <a:off x="2690523" y="139795"/>
            <a:ext cx="12906955" cy="1369061"/>
          </a:xfrm>
          <a:prstGeom prst="rect">
            <a:avLst/>
          </a:prstGeom>
        </p:spPr>
        <p:txBody>
          <a:bodyPr anchor="t" rtlCol="false" tIns="0" lIns="0" bIns="0" rIns="0">
            <a:spAutoFit/>
          </a:bodyPr>
          <a:lstStyle/>
          <a:p>
            <a:pPr algn="ctr">
              <a:lnSpc>
                <a:spcPts val="10639"/>
              </a:lnSpc>
            </a:pPr>
            <a:r>
              <a:rPr lang="en-US" b="true" sz="7599">
                <a:solidFill>
                  <a:srgbClr val="343F56"/>
                </a:solidFill>
                <a:latin typeface="Hagrid Heavy"/>
                <a:ea typeface="Hagrid Heavy"/>
                <a:cs typeface="Hagrid Heavy"/>
                <a:sym typeface="Hagrid Heavy"/>
              </a:rPr>
              <a:t>RESULTS</a:t>
            </a:r>
          </a:p>
        </p:txBody>
      </p:sp>
      <p:sp>
        <p:nvSpPr>
          <p:cNvPr name="TextBox 9" id="9"/>
          <p:cNvSpPr txBox="true"/>
          <p:nvPr/>
        </p:nvSpPr>
        <p:spPr>
          <a:xfrm rot="0">
            <a:off x="1734179" y="2179200"/>
            <a:ext cx="6018873" cy="552450"/>
          </a:xfrm>
          <a:prstGeom prst="rect">
            <a:avLst/>
          </a:prstGeom>
        </p:spPr>
        <p:txBody>
          <a:bodyPr anchor="t" rtlCol="false" tIns="0" lIns="0" bIns="0" rIns="0">
            <a:spAutoFit/>
          </a:bodyPr>
          <a:lstStyle/>
          <a:p>
            <a:pPr algn="l">
              <a:lnSpc>
                <a:spcPts val="4200"/>
              </a:lnSpc>
            </a:pPr>
            <a:r>
              <a:rPr lang="en-US" sz="3000" b="true">
                <a:solidFill>
                  <a:srgbClr val="343F56"/>
                </a:solidFill>
                <a:latin typeface="Hagrid Heavy"/>
                <a:ea typeface="Hagrid Heavy"/>
                <a:cs typeface="Hagrid Heavy"/>
                <a:sym typeface="Hagrid Heavy"/>
              </a:rPr>
              <a:t>TESTING SCATTERPLOT</a:t>
            </a:r>
          </a:p>
        </p:txBody>
      </p:sp>
      <p:sp>
        <p:nvSpPr>
          <p:cNvPr name="TextBox 10" id="10"/>
          <p:cNvSpPr txBox="true"/>
          <p:nvPr/>
        </p:nvSpPr>
        <p:spPr>
          <a:xfrm rot="0">
            <a:off x="10613378" y="2178421"/>
            <a:ext cx="5422834" cy="552450"/>
          </a:xfrm>
          <a:prstGeom prst="rect">
            <a:avLst/>
          </a:prstGeom>
        </p:spPr>
        <p:txBody>
          <a:bodyPr anchor="t" rtlCol="false" tIns="0" lIns="0" bIns="0" rIns="0">
            <a:spAutoFit/>
          </a:bodyPr>
          <a:lstStyle/>
          <a:p>
            <a:pPr algn="l">
              <a:lnSpc>
                <a:spcPts val="4200"/>
              </a:lnSpc>
            </a:pPr>
            <a:r>
              <a:rPr lang="en-US" sz="3000" b="true">
                <a:solidFill>
                  <a:srgbClr val="343F56"/>
                </a:solidFill>
                <a:latin typeface="Hagrid Heavy"/>
                <a:ea typeface="Hagrid Heavy"/>
                <a:cs typeface="Hagrid Heavy"/>
                <a:sym typeface="Hagrid Heavy"/>
              </a:rPr>
              <a:t>COMBINED RATE CHART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DAGYBJ3CXs4</dc:identifier>
  <dcterms:modified xsi:type="dcterms:W3CDTF">2011-08-01T06:04:30Z</dcterms:modified>
  <cp:revision>1</cp:revision>
  <dc:title>Beige and Blue Minimal Modern Thesis Defense Presentation</dc:title>
</cp:coreProperties>
</file>