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81" r:id="rId4"/>
    <p:sldId id="295" r:id="rId5"/>
    <p:sldId id="305" r:id="rId6"/>
    <p:sldId id="283" r:id="rId7"/>
    <p:sldId id="294" r:id="rId8"/>
    <p:sldId id="309" r:id="rId9"/>
    <p:sldId id="301" r:id="rId10"/>
    <p:sldId id="284" r:id="rId11"/>
    <p:sldId id="296" r:id="rId12"/>
    <p:sldId id="298" r:id="rId13"/>
    <p:sldId id="299" r:id="rId14"/>
    <p:sldId id="300" r:id="rId15"/>
    <p:sldId id="307" r:id="rId16"/>
    <p:sldId id="306" r:id="rId17"/>
    <p:sldId id="297" r:id="rId18"/>
    <p:sldId id="310" r:id="rId19"/>
    <p:sldId id="303" r:id="rId20"/>
    <p:sldId id="302" r:id="rId21"/>
    <p:sldId id="308" r:id="rId22"/>
    <p:sldId id="288" r:id="rId23"/>
    <p:sldId id="264" r:id="rId24"/>
    <p:sldId id="292" r:id="rId25"/>
    <p:sldId id="291" r:id="rId26"/>
    <p:sldId id="29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19/05/2015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646024" cy="2808312"/>
          </a:xfrm>
        </p:spPr>
        <p:txBody>
          <a:bodyPr/>
          <a:lstStyle/>
          <a:p>
            <a:r>
              <a:rPr lang="en-GB" sz="6000" b="1" dirty="0" smtClean="0"/>
              <a:t>Introduction to CQRS and Event Sourcing</a:t>
            </a:r>
            <a:endParaRPr lang="en-GB" sz="6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3730" y="4581128"/>
            <a:ext cx="4048309" cy="1605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Command Query Responsibility Segregation</a:t>
            </a:r>
          </a:p>
          <a:p>
            <a:pPr lvl="1"/>
            <a:r>
              <a:rPr lang="en-GB" sz="3800" dirty="0"/>
              <a:t>Greg Young and Udi </a:t>
            </a:r>
            <a:r>
              <a:rPr lang="en-GB" sz="3800" dirty="0" err="1"/>
              <a:t>Dahan</a:t>
            </a:r>
            <a:endParaRPr lang="en-GB" sz="3800" dirty="0"/>
          </a:p>
          <a:p>
            <a:pPr lvl="1"/>
            <a:r>
              <a:rPr lang="en-GB" sz="3800" dirty="0" smtClean="0"/>
              <a:t>Write </a:t>
            </a:r>
            <a:r>
              <a:rPr lang="en-GB" sz="3800" dirty="0" smtClean="0"/>
              <a:t>model != Read model</a:t>
            </a:r>
          </a:p>
          <a:p>
            <a:pPr lvl="1"/>
            <a:r>
              <a:rPr lang="en-GB" sz="3800" dirty="0" smtClean="0"/>
              <a:t>Task-based UI </a:t>
            </a:r>
          </a:p>
          <a:p>
            <a:pPr lvl="2"/>
            <a:r>
              <a:rPr lang="en-GB" sz="3600" dirty="0" smtClean="0"/>
              <a:t>not CRUD</a:t>
            </a:r>
          </a:p>
          <a:p>
            <a:pPr lvl="2"/>
            <a:r>
              <a:rPr lang="en-GB" sz="3600" dirty="0" smtClean="0"/>
              <a:t>Express </a:t>
            </a:r>
            <a:r>
              <a:rPr lang="en-GB" sz="3600" dirty="0" smtClean="0"/>
              <a:t>intent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3118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11960" y="3141295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- Simple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83968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83968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83968" y="4237488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Layer (ORM)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10" name="Can 9"/>
          <p:cNvSpPr/>
          <p:nvPr/>
        </p:nvSpPr>
        <p:spPr>
          <a:xfrm>
            <a:off x="3563888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1"/>
          </p:cNvCxnSpPr>
          <p:nvPr/>
        </p:nvCxnSpPr>
        <p:spPr>
          <a:xfrm flipH="1">
            <a:off x="4139952" y="4669536"/>
            <a:ext cx="1296144" cy="7036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</a:t>
            </a:r>
            <a:r>
              <a:rPr lang="en-GB" dirty="0" smtClean="0">
                <a:solidFill>
                  <a:schemeClr val="tx1"/>
                </a:solidFill>
              </a:rPr>
              <a:t>Read </a:t>
            </a:r>
            <a:r>
              <a:rPr lang="en-GB" dirty="0" smtClean="0">
                <a:solidFill>
                  <a:schemeClr val="tx1"/>
                </a:solidFill>
              </a:rPr>
              <a:t>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43808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0" idx="1"/>
          </p:cNvCxnSpPr>
          <p:nvPr/>
        </p:nvCxnSpPr>
        <p:spPr>
          <a:xfrm>
            <a:off x="2843808" y="4149407"/>
            <a:ext cx="1296144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211960" y="3151837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– Different </a:t>
            </a:r>
            <a:r>
              <a:rPr lang="en-GB" dirty="0" err="1" smtClean="0"/>
              <a:t>Datastores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83968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83968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83968" y="4237488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Layer (ORM)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10" name="Can 9"/>
          <p:cNvSpPr/>
          <p:nvPr/>
        </p:nvSpPr>
        <p:spPr>
          <a:xfrm>
            <a:off x="4860032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1"/>
          </p:cNvCxnSpPr>
          <p:nvPr/>
        </p:nvCxnSpPr>
        <p:spPr>
          <a:xfrm>
            <a:off x="5436096" y="4669536"/>
            <a:ext cx="0" cy="7036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43808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6" idx="1"/>
          </p:cNvCxnSpPr>
          <p:nvPr/>
        </p:nvCxnSpPr>
        <p:spPr>
          <a:xfrm>
            <a:off x="2843808" y="4149407"/>
            <a:ext cx="16872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2284616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16" idx="4"/>
            <a:endCxn id="10" idx="2"/>
          </p:cNvCxnSpPr>
          <p:nvPr/>
        </p:nvCxnSpPr>
        <p:spPr>
          <a:xfrm>
            <a:off x="3436744" y="5769260"/>
            <a:ext cx="1423288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558459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writes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8724" y="5584594"/>
            <a:ext cx="12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reads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283967" y="3142281"/>
            <a:ext cx="237932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– Alternate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55976" y="321297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355976" y="3717359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55976" y="4237488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Layer</a:t>
            </a:r>
            <a:endParaRPr lang="en-GB" dirty="0"/>
          </a:p>
        </p:txBody>
      </p:sp>
      <p:sp>
        <p:nvSpPr>
          <p:cNvPr id="10" name="Can 9"/>
          <p:cNvSpPr/>
          <p:nvPr/>
        </p:nvSpPr>
        <p:spPr>
          <a:xfrm>
            <a:off x="4896036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332148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1"/>
          </p:cNvCxnSpPr>
          <p:nvPr/>
        </p:nvCxnSpPr>
        <p:spPr>
          <a:xfrm>
            <a:off x="5472100" y="4669536"/>
            <a:ext cx="0" cy="7036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43808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6" idx="1"/>
          </p:cNvCxnSpPr>
          <p:nvPr/>
        </p:nvCxnSpPr>
        <p:spPr>
          <a:xfrm>
            <a:off x="2843808" y="4149407"/>
            <a:ext cx="0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2267744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16" idx="4"/>
            <a:endCxn id="21" idx="2"/>
          </p:cNvCxnSpPr>
          <p:nvPr/>
        </p:nvCxnSpPr>
        <p:spPr>
          <a:xfrm flipV="1">
            <a:off x="3419872" y="4726457"/>
            <a:ext cx="2053757" cy="1042803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4168" y="558459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writes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8724" y="5584594"/>
            <a:ext cx="12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reads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283967" y="3142281"/>
            <a:ext cx="237932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– Eventual Consistency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55976" y="321297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355976" y="3717358"/>
            <a:ext cx="2232248" cy="95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332148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5472100" y="4669535"/>
            <a:ext cx="0" cy="703681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43808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6" idx="1"/>
          </p:cNvCxnSpPr>
          <p:nvPr/>
        </p:nvCxnSpPr>
        <p:spPr>
          <a:xfrm>
            <a:off x="2843808" y="4149407"/>
            <a:ext cx="0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2267744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22" idx="0"/>
            <a:endCxn id="8" idx="2"/>
          </p:cNvCxnSpPr>
          <p:nvPr/>
        </p:nvCxnSpPr>
        <p:spPr>
          <a:xfrm flipV="1">
            <a:off x="4355976" y="4669535"/>
            <a:ext cx="1116124" cy="743877"/>
          </a:xfrm>
          <a:prstGeom prst="straightConnector1">
            <a:avLst/>
          </a:prstGeom>
          <a:ln w="635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56112" y="5413412"/>
            <a:ext cx="999728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stCxn id="16" idx="4"/>
            <a:endCxn id="22" idx="1"/>
          </p:cNvCxnSpPr>
          <p:nvPr/>
        </p:nvCxnSpPr>
        <p:spPr>
          <a:xfrm>
            <a:off x="3419872" y="5769260"/>
            <a:ext cx="436240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96925" y="5445224"/>
            <a:ext cx="91810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Queue or Bus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168" y="558459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writes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8724" y="5584594"/>
            <a:ext cx="12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reads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4896036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283967" y="3142281"/>
            <a:ext cx="237932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– </a:t>
            </a:r>
            <a:r>
              <a:rPr lang="en-GB" dirty="0" smtClean="0"/>
              <a:t>Document Store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55976" y="321297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355976" y="3717358"/>
            <a:ext cx="2232248" cy="95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332148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5472100" y="4669535"/>
            <a:ext cx="0" cy="703681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43808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6" idx="1"/>
          </p:cNvCxnSpPr>
          <p:nvPr/>
        </p:nvCxnSpPr>
        <p:spPr>
          <a:xfrm>
            <a:off x="2843808" y="4149407"/>
            <a:ext cx="0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2267744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22" idx="0"/>
            <a:endCxn id="8" idx="2"/>
          </p:cNvCxnSpPr>
          <p:nvPr/>
        </p:nvCxnSpPr>
        <p:spPr>
          <a:xfrm flipV="1">
            <a:off x="4355976" y="4669535"/>
            <a:ext cx="1116124" cy="743877"/>
          </a:xfrm>
          <a:prstGeom prst="straightConnector1">
            <a:avLst/>
          </a:prstGeom>
          <a:ln w="635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Single Corner Rectangle 2"/>
          <p:cNvSpPr/>
          <p:nvPr/>
        </p:nvSpPr>
        <p:spPr>
          <a:xfrm>
            <a:off x="5004048" y="5364763"/>
            <a:ext cx="936104" cy="93610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856112" y="5413412"/>
            <a:ext cx="999728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stCxn id="16" idx="4"/>
            <a:endCxn id="22" idx="1"/>
          </p:cNvCxnSpPr>
          <p:nvPr/>
        </p:nvCxnSpPr>
        <p:spPr>
          <a:xfrm>
            <a:off x="3419872" y="5769260"/>
            <a:ext cx="436240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96925" y="5445224"/>
            <a:ext cx="91810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Queue or Bus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168" y="558459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writes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8724" y="5584594"/>
            <a:ext cx="12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reads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– </a:t>
            </a:r>
            <a:r>
              <a:rPr lang="en-GB" dirty="0" smtClean="0"/>
              <a:t>The Udi </a:t>
            </a:r>
            <a:r>
              <a:rPr lang="en-GB" dirty="0" err="1" smtClean="0"/>
              <a:t>Dahan</a:t>
            </a:r>
            <a:r>
              <a:rPr lang="en-GB" dirty="0" smtClean="0"/>
              <a:t> Way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7056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6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Split read and write sides</a:t>
            </a:r>
            <a:endParaRPr lang="en-GB" sz="3600" dirty="0"/>
          </a:p>
          <a:p>
            <a:r>
              <a:rPr lang="en-GB" sz="3600" dirty="0" smtClean="0"/>
              <a:t>Task-based UI</a:t>
            </a:r>
          </a:p>
        </p:txBody>
      </p:sp>
    </p:spTree>
    <p:extLst>
      <p:ext uri="{BB962C8B-B14F-4D97-AF65-F5344CB8AC3E}">
        <p14:creationId xmlns:p14="http://schemas.microsoft.com/office/powerpoint/2010/main" val="24219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Sourcing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Explicitly store what happened</a:t>
            </a:r>
          </a:p>
          <a:p>
            <a:pPr lvl="1"/>
            <a:r>
              <a:rPr lang="en-GB" sz="3800" dirty="0" smtClean="0"/>
              <a:t>Events </a:t>
            </a:r>
          </a:p>
          <a:p>
            <a:pPr lvl="2"/>
            <a:r>
              <a:rPr lang="en-GB" sz="3600" dirty="0" smtClean="0"/>
              <a:t>Past tense</a:t>
            </a:r>
            <a:endParaRPr lang="en-GB" sz="3600" dirty="0" smtClean="0"/>
          </a:p>
          <a:p>
            <a:pPr lvl="2"/>
            <a:r>
              <a:rPr lang="en-GB" sz="3600" dirty="0" smtClean="0"/>
              <a:t>Immutable</a:t>
            </a:r>
          </a:p>
          <a:p>
            <a:r>
              <a:rPr lang="en-GB" sz="4000" dirty="0" smtClean="0"/>
              <a:t>Making the implicit explicit</a:t>
            </a:r>
          </a:p>
          <a:p>
            <a:pPr lvl="1"/>
            <a:r>
              <a:rPr lang="en-GB" sz="3800" dirty="0" smtClean="0"/>
              <a:t>Audit Trail for free</a:t>
            </a:r>
            <a:endParaRPr lang="en-GB" sz="3800" dirty="0" smtClean="0"/>
          </a:p>
          <a:p>
            <a:pPr lvl="1"/>
            <a:r>
              <a:rPr lang="en-GB" sz="3600" dirty="0" smtClean="0"/>
              <a:t>Banking, Accountancy &amp; mainframe</a:t>
            </a:r>
            <a:endParaRPr lang="en-GB" sz="3600" dirty="0" smtClean="0"/>
          </a:p>
          <a:p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6288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Sourcing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Rebuild aggregate state </a:t>
            </a:r>
            <a:r>
              <a:rPr lang="en-GB" sz="3800" dirty="0" smtClean="0"/>
              <a:t>by replaying Events</a:t>
            </a:r>
          </a:p>
          <a:p>
            <a:pPr lvl="1"/>
            <a:r>
              <a:rPr lang="en-GB" sz="3600" dirty="0" smtClean="0"/>
              <a:t>Conceptually, first to last</a:t>
            </a:r>
          </a:p>
          <a:p>
            <a:pPr lvl="1"/>
            <a:r>
              <a:rPr lang="en-GB" sz="3600" dirty="0" smtClean="0"/>
              <a:t>Last to first</a:t>
            </a:r>
          </a:p>
          <a:p>
            <a:pPr lvl="2"/>
            <a:r>
              <a:rPr lang="en-GB" sz="3400" dirty="0" smtClean="0"/>
              <a:t>If not a snapshot add to stack</a:t>
            </a:r>
          </a:p>
          <a:p>
            <a:pPr lvl="2"/>
            <a:r>
              <a:rPr lang="en-GB" sz="3400" dirty="0" smtClean="0"/>
              <a:t>When you find snapshot, pop each event off stack in turn and apply</a:t>
            </a:r>
          </a:p>
          <a:p>
            <a:pPr lvl="2"/>
            <a:endParaRPr lang="en-GB" sz="3400" dirty="0" smtClean="0"/>
          </a:p>
          <a:p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19808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Software Developer for over 20 years </a:t>
            </a:r>
          </a:p>
          <a:p>
            <a:r>
              <a:rPr lang="en-GB" sz="4000" dirty="0" smtClean="0"/>
              <a:t>Co-founder of </a:t>
            </a:r>
            <a:r>
              <a:rPr lang="en-GB" sz="4000" dirty="0" err="1" smtClean="0"/>
              <a:t>CraftyCoders</a:t>
            </a:r>
            <a:endParaRPr lang="en-GB" sz="4000" dirty="0" smtClean="0"/>
          </a:p>
          <a:p>
            <a:pPr marL="114300" indent="0">
              <a:buNone/>
            </a:pPr>
            <a:endParaRPr lang="en-GB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Ian-Laptop\Desktop\i-love-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45224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143011" y="3142281"/>
            <a:ext cx="252028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Sourcing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55976" y="321297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355976" y="3717358"/>
            <a:ext cx="2232248" cy="95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332148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5472100" y="4669535"/>
            <a:ext cx="0" cy="703681"/>
          </a:xfrm>
          <a:prstGeom prst="straightConnector1">
            <a:avLst/>
          </a:prstGeom>
          <a:ln w="635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43808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6" idx="1"/>
          </p:cNvCxnSpPr>
          <p:nvPr/>
        </p:nvCxnSpPr>
        <p:spPr>
          <a:xfrm>
            <a:off x="2843808" y="4149407"/>
            <a:ext cx="0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2267744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22" idx="0"/>
            <a:endCxn id="8" idx="2"/>
          </p:cNvCxnSpPr>
          <p:nvPr/>
        </p:nvCxnSpPr>
        <p:spPr>
          <a:xfrm flipV="1">
            <a:off x="4355976" y="4669535"/>
            <a:ext cx="1116124" cy="743877"/>
          </a:xfrm>
          <a:prstGeom prst="straightConnector1">
            <a:avLst/>
          </a:prstGeom>
          <a:ln w="635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56112" y="5413412"/>
            <a:ext cx="999728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stCxn id="16" idx="4"/>
            <a:endCxn id="22" idx="1"/>
          </p:cNvCxnSpPr>
          <p:nvPr/>
        </p:nvCxnSpPr>
        <p:spPr>
          <a:xfrm>
            <a:off x="3419872" y="5769260"/>
            <a:ext cx="436240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96925" y="5445224"/>
            <a:ext cx="91810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Denormaliser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040052" y="5391430"/>
            <a:ext cx="1944216" cy="46386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Event Store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</a:t>
            </a:r>
            <a:r>
              <a:rPr lang="en-GB" dirty="0" smtClean="0"/>
              <a:t>Sourcing + CQRS + DDD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5919787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75656" y="630932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by Mark </a:t>
            </a:r>
            <a:r>
              <a:rPr lang="en-GB" dirty="0" err="1" smtClean="0"/>
              <a:t>Nijhof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use CQRS &amp; ES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16" y="1600200"/>
            <a:ext cx="612516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630932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by Cesar de la Torre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4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Ubiquitous Language</a:t>
            </a:r>
          </a:p>
          <a:p>
            <a:r>
              <a:rPr lang="en-GB" sz="2800" dirty="0" smtClean="0"/>
              <a:t>Domain Experts</a:t>
            </a:r>
          </a:p>
          <a:p>
            <a:r>
              <a:rPr lang="en-GB" sz="2800" dirty="0" smtClean="0"/>
              <a:t>Event Storming</a:t>
            </a:r>
          </a:p>
          <a:p>
            <a:pPr lvl="1"/>
            <a:r>
              <a:rPr lang="en-GB" sz="2600" dirty="0" smtClean="0"/>
              <a:t>Domain Events</a:t>
            </a:r>
          </a:p>
          <a:p>
            <a:pPr lvl="1"/>
            <a:r>
              <a:rPr lang="en-GB" sz="2600" dirty="0" smtClean="0"/>
              <a:t>Commands</a:t>
            </a:r>
            <a:endParaRPr lang="en-GB" sz="2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18910"/>
            <a:ext cx="4413870" cy="33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Domain Driven Design</a:t>
            </a:r>
          </a:p>
          <a:p>
            <a:pPr lvl="1"/>
            <a:r>
              <a:rPr lang="en-GB" sz="2600" dirty="0"/>
              <a:t>Bounded Context, Ubiquitous Language and Context </a:t>
            </a:r>
            <a:r>
              <a:rPr lang="en-GB" sz="2600" dirty="0" smtClean="0"/>
              <a:t>Mapping</a:t>
            </a:r>
          </a:p>
          <a:p>
            <a:pPr lvl="1"/>
            <a:r>
              <a:rPr lang="en-GB" sz="2600" dirty="0" smtClean="0"/>
              <a:t>Aggregates, Entities, Value Objects and Repositories</a:t>
            </a:r>
            <a:endParaRPr lang="en-GB" sz="2600" dirty="0"/>
          </a:p>
          <a:p>
            <a:r>
              <a:rPr lang="en-GB" sz="2800" dirty="0" smtClean="0"/>
              <a:t>Layered </a:t>
            </a:r>
            <a:r>
              <a:rPr lang="en-GB" sz="2800" dirty="0" smtClean="0"/>
              <a:t>Architecture</a:t>
            </a:r>
          </a:p>
          <a:p>
            <a:pPr lvl="1"/>
            <a:r>
              <a:rPr lang="en-GB" sz="2600" dirty="0" smtClean="0"/>
              <a:t>Problems with intent, collaboration and scalability</a:t>
            </a:r>
          </a:p>
          <a:p>
            <a:r>
              <a:rPr lang="en-GB" sz="2800" dirty="0" smtClean="0"/>
              <a:t>CQRS</a:t>
            </a:r>
          </a:p>
          <a:p>
            <a:pPr lvl="1"/>
            <a:r>
              <a:rPr lang="en-GB" sz="2600" dirty="0" smtClean="0"/>
              <a:t>Write model != Read model</a:t>
            </a:r>
          </a:p>
          <a:p>
            <a:pPr lvl="1"/>
            <a:r>
              <a:rPr lang="en-GB" sz="2600" dirty="0" smtClean="0"/>
              <a:t>Task-based </a:t>
            </a:r>
            <a:r>
              <a:rPr lang="en-GB" sz="2600" dirty="0" smtClean="0"/>
              <a:t>UI</a:t>
            </a:r>
          </a:p>
          <a:p>
            <a:pPr lvl="1"/>
            <a:r>
              <a:rPr lang="en-GB" sz="2600" dirty="0" smtClean="0"/>
              <a:t>Eventual Consistency</a:t>
            </a:r>
            <a:endParaRPr lang="en-GB" sz="2600" dirty="0" smtClean="0"/>
          </a:p>
          <a:p>
            <a:r>
              <a:rPr lang="en-GB" sz="2800" dirty="0" smtClean="0"/>
              <a:t>Event Sourcing</a:t>
            </a:r>
          </a:p>
          <a:p>
            <a:pPr lvl="1"/>
            <a:r>
              <a:rPr lang="en-GB" sz="2600" dirty="0" smtClean="0"/>
              <a:t>Making the implicit explicit</a:t>
            </a:r>
            <a:endParaRPr lang="en-GB" sz="26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712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Domain-Driven </a:t>
            </a:r>
            <a:r>
              <a:rPr lang="en-GB" sz="2800" dirty="0"/>
              <a:t>Design </a:t>
            </a:r>
            <a:r>
              <a:rPr lang="en-GB" sz="2800" dirty="0" smtClean="0"/>
              <a:t>AKA ‘the blue </a:t>
            </a:r>
            <a:r>
              <a:rPr lang="en-GB" sz="2800" dirty="0"/>
              <a:t>book’</a:t>
            </a:r>
          </a:p>
          <a:p>
            <a:r>
              <a:rPr lang="en-GB" sz="2800" dirty="0" smtClean="0"/>
              <a:t>Architecting </a:t>
            </a:r>
            <a:r>
              <a:rPr lang="en-GB" sz="2800" dirty="0"/>
              <a:t>Applications for the Enterprise </a:t>
            </a:r>
            <a:endParaRPr lang="en-GB" sz="2800" dirty="0" smtClean="0"/>
          </a:p>
          <a:p>
            <a:pPr lvl="1"/>
            <a:r>
              <a:rPr lang="en-GB" sz="2600" dirty="0" smtClean="0"/>
              <a:t>2</a:t>
            </a:r>
            <a:r>
              <a:rPr lang="en-GB" sz="2600" baseline="30000" dirty="0" smtClean="0"/>
              <a:t>nd</a:t>
            </a:r>
            <a:r>
              <a:rPr lang="en-GB" sz="2600" dirty="0" smtClean="0"/>
              <a:t> </a:t>
            </a:r>
            <a:r>
              <a:rPr lang="en-GB" sz="2600" dirty="0"/>
              <a:t>Edition (Microsoft Books)</a:t>
            </a:r>
          </a:p>
          <a:p>
            <a:r>
              <a:rPr lang="en-GB" sz="2800" dirty="0" smtClean="0"/>
              <a:t>CQRS Journey</a:t>
            </a:r>
          </a:p>
          <a:p>
            <a:pPr lvl="1"/>
            <a:r>
              <a:rPr lang="en-GB" sz="2600" dirty="0" smtClean="0"/>
              <a:t>https</a:t>
            </a:r>
            <a:r>
              <a:rPr lang="en-GB" sz="2600" dirty="0"/>
              <a:t>://</a:t>
            </a:r>
            <a:r>
              <a:rPr lang="en-GB" sz="2600" dirty="0" smtClean="0"/>
              <a:t>msdn.microsoft.com/en-us/library/jj554200.aspx</a:t>
            </a:r>
          </a:p>
          <a:p>
            <a:pPr marL="342900" lvl="1">
              <a:buClr>
                <a:schemeClr val="accent1"/>
              </a:buClr>
            </a:pPr>
            <a:r>
              <a:rPr lang="en-GB" sz="2800" dirty="0" smtClean="0"/>
              <a:t>CQRS</a:t>
            </a:r>
          </a:p>
          <a:p>
            <a:pPr lvl="1"/>
            <a:r>
              <a:rPr lang="en-GB" sz="2600" dirty="0" smtClean="0"/>
              <a:t>https</a:t>
            </a:r>
            <a:r>
              <a:rPr lang="en-GB" sz="2600" dirty="0"/>
              <a:t>://</a:t>
            </a:r>
            <a:r>
              <a:rPr lang="en-GB" sz="2600" dirty="0" smtClean="0"/>
              <a:t>leanpub.com/cqrs</a:t>
            </a:r>
          </a:p>
          <a:p>
            <a:r>
              <a:rPr lang="en-GB" sz="2800" dirty="0" smtClean="0"/>
              <a:t>Blogs and videos by Udi </a:t>
            </a:r>
            <a:r>
              <a:rPr lang="en-GB" sz="2800" dirty="0" err="1" smtClean="0"/>
              <a:t>Dahan</a:t>
            </a:r>
            <a:r>
              <a:rPr lang="en-GB" sz="2800" dirty="0" smtClean="0"/>
              <a:t> and Greg </a:t>
            </a:r>
            <a:r>
              <a:rPr lang="en-GB" sz="2800" dirty="0" smtClean="0"/>
              <a:t>Young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645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765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6000" b="1" dirty="0"/>
              <a:t>Thank you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55576" y="3933056"/>
            <a:ext cx="4048309" cy="1461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smtClean="0"/>
              <a:t>Domain-Driven </a:t>
            </a:r>
            <a:r>
              <a:rPr lang="en-GB" sz="4000" dirty="0"/>
              <a:t>Design</a:t>
            </a:r>
          </a:p>
          <a:p>
            <a:r>
              <a:rPr lang="en-GB" sz="4000" dirty="0" smtClean="0"/>
              <a:t>Layered Architecture</a:t>
            </a:r>
          </a:p>
          <a:p>
            <a:r>
              <a:rPr lang="en-GB" sz="4000" dirty="0" smtClean="0"/>
              <a:t>CQRS</a:t>
            </a:r>
          </a:p>
          <a:p>
            <a:r>
              <a:rPr lang="en-GB" sz="4000" dirty="0"/>
              <a:t>Event </a:t>
            </a:r>
            <a:r>
              <a:rPr lang="en-GB" sz="4000" dirty="0" smtClean="0"/>
              <a:t>Sourcing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7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600" dirty="0" smtClean="0"/>
              <a:t>Entities</a:t>
            </a:r>
          </a:p>
          <a:p>
            <a:pPr lvl="1"/>
            <a:r>
              <a:rPr lang="en-GB" sz="3600" dirty="0" smtClean="0"/>
              <a:t>Value Objects</a:t>
            </a:r>
          </a:p>
          <a:p>
            <a:pPr lvl="1"/>
            <a:r>
              <a:rPr lang="en-GB" sz="3600" dirty="0" smtClean="0"/>
              <a:t>Aggregates</a:t>
            </a:r>
          </a:p>
          <a:p>
            <a:pPr lvl="2"/>
            <a:r>
              <a:rPr lang="en-GB" sz="3400" dirty="0" smtClean="0"/>
              <a:t>Aggregate Root</a:t>
            </a:r>
            <a:endParaRPr lang="en-GB" sz="3400" dirty="0" smtClean="0"/>
          </a:p>
          <a:p>
            <a:pPr lvl="1"/>
            <a:r>
              <a:rPr lang="en-GB" sz="3600" dirty="0" smtClean="0"/>
              <a:t>Repositories</a:t>
            </a:r>
          </a:p>
          <a:p>
            <a:pPr lvl="1"/>
            <a:endParaRPr lang="en-GB" sz="3600" dirty="0"/>
          </a:p>
          <a:p>
            <a:pPr marL="411480" lvl="1" indent="0">
              <a:buNone/>
            </a:pPr>
            <a:r>
              <a:rPr lang="en-GB" sz="3600" i="1" dirty="0" smtClean="0"/>
              <a:t>See code sample</a:t>
            </a:r>
            <a:endParaRPr lang="en-GB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2167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Ubiquitous </a:t>
            </a:r>
            <a:r>
              <a:rPr lang="en-GB" sz="3800" dirty="0" smtClean="0"/>
              <a:t>Language</a:t>
            </a:r>
          </a:p>
          <a:p>
            <a:r>
              <a:rPr lang="en-GB" sz="3800" dirty="0" smtClean="0"/>
              <a:t>Bounded Context</a:t>
            </a:r>
          </a:p>
          <a:p>
            <a:r>
              <a:rPr lang="en-GB" sz="3800" dirty="0" smtClean="0"/>
              <a:t>Context </a:t>
            </a:r>
            <a:r>
              <a:rPr lang="en-GB" sz="3800" dirty="0" smtClean="0"/>
              <a:t>Mapping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8324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Layered Architecture</a:t>
            </a:r>
            <a:endParaRPr lang="en-GB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7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19672" y="3140968"/>
            <a:ext cx="504056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Layered Architecture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691680" y="3212976"/>
            <a:ext cx="48965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91680" y="3717359"/>
            <a:ext cx="48965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691680" y="4237488"/>
            <a:ext cx="48965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Layer (ORM)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3563888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4139952" y="2276872"/>
            <a:ext cx="0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6" idx="1"/>
          </p:cNvCxnSpPr>
          <p:nvPr/>
        </p:nvCxnSpPr>
        <p:spPr>
          <a:xfrm>
            <a:off x="4139952" y="4669536"/>
            <a:ext cx="0" cy="7036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19672" y="3140968"/>
            <a:ext cx="504056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Layered Architecture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691680" y="3212976"/>
            <a:ext cx="4896544" cy="145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Data-centric Model + ORM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3563888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4139952" y="2276872"/>
            <a:ext cx="0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6" idx="1"/>
          </p:cNvCxnSpPr>
          <p:nvPr/>
        </p:nvCxnSpPr>
        <p:spPr>
          <a:xfrm>
            <a:off x="4139952" y="4669536"/>
            <a:ext cx="0" cy="7036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4000" dirty="0" smtClean="0"/>
              <a:t>Store State</a:t>
            </a:r>
          </a:p>
          <a:p>
            <a:pPr lvl="1"/>
            <a:r>
              <a:rPr lang="en-GB" sz="3800" dirty="0" smtClean="0"/>
              <a:t>Lose Intent</a:t>
            </a:r>
          </a:p>
          <a:p>
            <a:r>
              <a:rPr lang="en-GB" sz="4000" dirty="0" smtClean="0"/>
              <a:t>Single data-centric </a:t>
            </a:r>
            <a:r>
              <a:rPr lang="en-GB" sz="4000" dirty="0" smtClean="0"/>
              <a:t>model/store</a:t>
            </a:r>
            <a:endParaRPr lang="en-GB" sz="4000" dirty="0" smtClean="0"/>
          </a:p>
          <a:p>
            <a:pPr lvl="1"/>
            <a:r>
              <a:rPr lang="en-GB" sz="3800" dirty="0" smtClean="0"/>
              <a:t>Collaboration difficult</a:t>
            </a:r>
            <a:endParaRPr lang="en-GB" sz="3800" dirty="0" smtClean="0"/>
          </a:p>
          <a:p>
            <a:r>
              <a:rPr lang="en-GB" sz="4000" dirty="0" smtClean="0"/>
              <a:t>Scalability</a:t>
            </a:r>
          </a:p>
          <a:p>
            <a:pPr lvl="1"/>
            <a:r>
              <a:rPr lang="en-GB" sz="3800" dirty="0" smtClean="0"/>
              <a:t>Caching/Stale data</a:t>
            </a:r>
          </a:p>
          <a:p>
            <a:pPr lvl="1"/>
            <a:r>
              <a:rPr lang="en-GB" sz="3800" dirty="0" smtClean="0"/>
              <a:t>DB optimised for writes</a:t>
            </a:r>
          </a:p>
          <a:p>
            <a:r>
              <a:rPr lang="en-GB" sz="4000" dirty="0" smtClean="0"/>
              <a:t>One architecture to rule them all</a:t>
            </a:r>
          </a:p>
          <a:p>
            <a:pPr lvl="1"/>
            <a:r>
              <a:rPr lang="en-GB" sz="3800" dirty="0" smtClean="0"/>
              <a:t>Is some functionality more important?</a:t>
            </a:r>
          </a:p>
        </p:txBody>
      </p:sp>
    </p:spTree>
    <p:extLst>
      <p:ext uri="{BB962C8B-B14F-4D97-AF65-F5344CB8AC3E}">
        <p14:creationId xmlns:p14="http://schemas.microsoft.com/office/powerpoint/2010/main" val="28614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10280</TotalTime>
  <Words>456</Words>
  <Application>Microsoft Office PowerPoint</Application>
  <PresentationFormat>On-screen Show (4:3)</PresentationFormat>
  <Paragraphs>165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Introduction to CQRS and Event Sourcing</vt:lpstr>
      <vt:lpstr>About me</vt:lpstr>
      <vt:lpstr>Agenda</vt:lpstr>
      <vt:lpstr>Domain Driven Design</vt:lpstr>
      <vt:lpstr>Domain Driven Design</vt:lpstr>
      <vt:lpstr>Layered Architecture</vt:lpstr>
      <vt:lpstr>Layered Architecture</vt:lpstr>
      <vt:lpstr>Layered Architecture</vt:lpstr>
      <vt:lpstr>Layered Architecture</vt:lpstr>
      <vt:lpstr>CQRS</vt:lpstr>
      <vt:lpstr>CQRS - Simple</vt:lpstr>
      <vt:lpstr>CQRS – Different Datastores</vt:lpstr>
      <vt:lpstr>CQRS – Alternate</vt:lpstr>
      <vt:lpstr>CQRS – Eventual Consistency</vt:lpstr>
      <vt:lpstr>CQRS – Document Store</vt:lpstr>
      <vt:lpstr>CQRS – The Udi Dahan Way</vt:lpstr>
      <vt:lpstr>CQRS Summary</vt:lpstr>
      <vt:lpstr>Event Sourcing</vt:lpstr>
      <vt:lpstr>Event Sourcing</vt:lpstr>
      <vt:lpstr>Event Sourcing</vt:lpstr>
      <vt:lpstr>Event Sourcing + CQRS + DDD</vt:lpstr>
      <vt:lpstr>Where to use CQRS &amp; ES</vt:lpstr>
      <vt:lpstr>Domain Modelling</vt:lpstr>
      <vt:lpstr>Summary</vt:lpstr>
      <vt:lpstr>Resources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</cp:lastModifiedBy>
  <cp:revision>300</cp:revision>
  <dcterms:created xsi:type="dcterms:W3CDTF">2013-01-13T21:10:56Z</dcterms:created>
  <dcterms:modified xsi:type="dcterms:W3CDTF">2015-05-19T13:00:47Z</dcterms:modified>
</cp:coreProperties>
</file>