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85" r:id="rId4"/>
    <p:sldId id="291" r:id="rId5"/>
    <p:sldId id="281" r:id="rId6"/>
    <p:sldId id="264" r:id="rId7"/>
    <p:sldId id="282" r:id="rId8"/>
    <p:sldId id="284" r:id="rId9"/>
    <p:sldId id="283" r:id="rId10"/>
    <p:sldId id="278" r:id="rId11"/>
    <p:sldId id="277" r:id="rId12"/>
    <p:sldId id="286" r:id="rId13"/>
    <p:sldId id="288" r:id="rId14"/>
    <p:sldId id="289" r:id="rId15"/>
    <p:sldId id="290" r:id="rId16"/>
    <p:sldId id="287" r:id="rId17"/>
    <p:sldId id="280"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EBE8A-E967-4265-90E3-8E072D2E9DDC}" type="datetimeFigureOut">
              <a:rPr lang="en-GB" smtClean="0"/>
              <a:t>29/06/2015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29/06/2015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29/06/2015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29/06/2015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EBE8A-E967-4265-90E3-8E072D2E9DDC}" type="datetimeFigureOut">
              <a:rPr lang="en-GB" smtClean="0"/>
              <a:t>29/06/2015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7EBE8A-E967-4265-90E3-8E072D2E9DDC}" type="datetimeFigureOut">
              <a:rPr lang="en-GB" smtClean="0"/>
              <a:t>29/06/2015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7EBE8A-E967-4265-90E3-8E072D2E9DDC}" type="datetimeFigureOut">
              <a:rPr lang="en-GB" smtClean="0"/>
              <a:t>29/06/2015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7EBE8A-E967-4265-90E3-8E072D2E9DDC}" type="datetimeFigureOut">
              <a:rPr lang="en-GB" smtClean="0"/>
              <a:t>29/06/2015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EBE8A-E967-4265-90E3-8E072D2E9DDC}" type="datetimeFigureOut">
              <a:rPr lang="en-GB" smtClean="0"/>
              <a:t>29/06/2015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EBE8A-E967-4265-90E3-8E072D2E9DDC}" type="datetimeFigureOut">
              <a:rPr lang="en-GB" smtClean="0"/>
              <a:t>29/06/2015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97EBE8A-E967-4265-90E3-8E072D2E9DDC}" type="datetimeFigureOut">
              <a:rPr lang="en-GB" smtClean="0"/>
              <a:t>29/06/2015</a:t>
            </a:fld>
            <a:endParaRPr lang="en-GB"/>
          </a:p>
        </p:txBody>
      </p:sp>
      <p:sp>
        <p:nvSpPr>
          <p:cNvPr id="9" name="Slide Number Placeholder 8"/>
          <p:cNvSpPr>
            <a:spLocks noGrp="1"/>
          </p:cNvSpPr>
          <p:nvPr>
            <p:ph type="sldNum" sz="quarter" idx="11"/>
          </p:nvPr>
        </p:nvSpPr>
        <p:spPr/>
        <p:txBody>
          <a:bodyPr/>
          <a:lstStyle/>
          <a:p>
            <a:fld id="{65F4146B-8F20-4FDC-BFB5-8E59507AD611}"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5F4146B-8F20-4FDC-BFB5-8E59507AD611}"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97EBE8A-E967-4265-90E3-8E072D2E9DDC}" type="datetimeFigureOut">
              <a:rPr lang="en-GB" smtClean="0"/>
              <a:t>29/06/2015</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646024" cy="3024336"/>
          </a:xfrm>
        </p:spPr>
        <p:txBody>
          <a:bodyPr/>
          <a:lstStyle/>
          <a:p>
            <a:r>
              <a:rPr lang="en-GB" sz="6000" dirty="0" smtClean="0"/>
              <a:t>An Introduction to Functional Programming</a:t>
            </a:r>
            <a:endParaRPr lang="en-GB" sz="6000" dirty="0"/>
          </a:p>
        </p:txBody>
      </p:sp>
      <p:sp>
        <p:nvSpPr>
          <p:cNvPr id="7" name="Subtitle 2"/>
          <p:cNvSpPr txBox="1">
            <a:spLocks/>
          </p:cNvSpPr>
          <p:nvPr/>
        </p:nvSpPr>
        <p:spPr>
          <a:xfrm>
            <a:off x="883731" y="4962897"/>
            <a:ext cx="4048309" cy="151216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GB" sz="4000" dirty="0" smtClean="0">
                <a:solidFill>
                  <a:schemeClr val="tx1"/>
                </a:solidFill>
              </a:rPr>
              <a:t>Ian Russell</a:t>
            </a:r>
          </a:p>
          <a:p>
            <a:r>
              <a:rPr lang="en-GB" sz="4000" dirty="0" smtClean="0">
                <a:solidFill>
                  <a:schemeClr val="tx1"/>
                </a:solidFill>
              </a:rPr>
              <a:t>@</a:t>
            </a:r>
            <a:r>
              <a:rPr lang="en-GB" sz="4000" dirty="0" err="1" smtClean="0">
                <a:solidFill>
                  <a:schemeClr val="tx1"/>
                </a:solidFill>
              </a:rPr>
              <a:t>ijrussell</a:t>
            </a:r>
            <a:endParaRPr lang="en-GB" sz="4000" dirty="0" smtClean="0">
              <a:solidFill>
                <a:schemeClr val="tx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16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dive in!</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015404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Monads</a:t>
            </a:r>
            <a:endParaRPr lang="en-GB" dirty="0"/>
          </a:p>
        </p:txBody>
      </p:sp>
      <p:sp>
        <p:nvSpPr>
          <p:cNvPr id="3" name="Content Placeholder 2"/>
          <p:cNvSpPr>
            <a:spLocks noGrp="1"/>
          </p:cNvSpPr>
          <p:nvPr>
            <p:ph idx="1"/>
          </p:nvPr>
        </p:nvSpPr>
        <p:spPr/>
        <p:txBody>
          <a:bodyPr/>
          <a:lstStyle/>
          <a:p>
            <a:pPr marL="114300" indent="0">
              <a:buNone/>
            </a:pPr>
            <a:endParaRPr lang="en-GB" sz="3200" dirty="0" smtClean="0"/>
          </a:p>
          <a:p>
            <a:pPr marL="114300" indent="0">
              <a:buNone/>
            </a:pPr>
            <a:endParaRPr lang="en-GB" sz="3200" dirty="0" smtClean="0"/>
          </a:p>
          <a:p>
            <a:pPr marL="114300" indent="0" algn="ctr">
              <a:buNone/>
            </a:pPr>
            <a:r>
              <a:rPr lang="en-GB" sz="7200" dirty="0" smtClean="0"/>
              <a:t>SAY WHAT??</a:t>
            </a:r>
            <a:endParaRPr lang="en-GB" sz="7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556792"/>
            <a:ext cx="7890154" cy="1008112"/>
          </a:xfrm>
          <a:prstGeom prst="rect">
            <a:avLst/>
          </a:prstGeom>
        </p:spPr>
      </p:pic>
    </p:spTree>
    <p:extLst>
      <p:ext uri="{BB962C8B-B14F-4D97-AF65-F5344CB8AC3E}">
        <p14:creationId xmlns:p14="http://schemas.microsoft.com/office/powerpoint/2010/main" val="2145124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Monoids</a:t>
            </a:r>
            <a:endParaRPr lang="en-GB" dirty="0"/>
          </a:p>
        </p:txBody>
      </p:sp>
      <p:sp>
        <p:nvSpPr>
          <p:cNvPr id="3" name="Content Placeholder 2"/>
          <p:cNvSpPr>
            <a:spLocks noGrp="1"/>
          </p:cNvSpPr>
          <p:nvPr>
            <p:ph idx="1"/>
          </p:nvPr>
        </p:nvSpPr>
        <p:spPr/>
        <p:txBody>
          <a:bodyPr/>
          <a:lstStyle/>
          <a:p>
            <a:r>
              <a:rPr lang="en-GB" sz="3200" dirty="0" smtClean="0"/>
              <a:t>3 Rules</a:t>
            </a:r>
          </a:p>
          <a:p>
            <a:pPr lvl="1"/>
            <a:r>
              <a:rPr lang="en-GB" sz="3000" dirty="0" smtClean="0"/>
              <a:t>Closure</a:t>
            </a:r>
          </a:p>
          <a:p>
            <a:pPr lvl="2"/>
            <a:r>
              <a:rPr lang="en-GB" sz="2600" dirty="0" smtClean="0"/>
              <a:t>a’ ~ a’ -&gt; a’</a:t>
            </a:r>
            <a:endParaRPr lang="en-GB" sz="2600" dirty="0"/>
          </a:p>
          <a:p>
            <a:pPr lvl="1"/>
            <a:r>
              <a:rPr lang="en-GB" sz="2800" dirty="0" smtClean="0"/>
              <a:t>Associativity</a:t>
            </a:r>
          </a:p>
          <a:p>
            <a:pPr lvl="2"/>
            <a:r>
              <a:rPr lang="en-GB" sz="2600" dirty="0" smtClean="0"/>
              <a:t>a’ ~ (a’ ~ a’) = (a’ ~ a’) ~ a’</a:t>
            </a:r>
          </a:p>
          <a:p>
            <a:pPr lvl="1"/>
            <a:r>
              <a:rPr lang="en-GB" sz="2800" dirty="0" smtClean="0"/>
              <a:t>Identity Element</a:t>
            </a:r>
          </a:p>
          <a:p>
            <a:pPr lvl="2"/>
            <a:r>
              <a:rPr lang="en-GB" sz="2800" dirty="0" smtClean="0"/>
              <a:t>a’ ~ </a:t>
            </a:r>
            <a:r>
              <a:rPr lang="en-GB" sz="2800" dirty="0" err="1" smtClean="0"/>
              <a:t>i</a:t>
            </a:r>
            <a:r>
              <a:rPr lang="en-GB" sz="2800" dirty="0" smtClean="0"/>
              <a:t> = a’ and </a:t>
            </a:r>
            <a:r>
              <a:rPr lang="en-GB" sz="2800" dirty="0" err="1" smtClean="0"/>
              <a:t>i</a:t>
            </a:r>
            <a:r>
              <a:rPr lang="en-GB" sz="2800" dirty="0" smtClean="0"/>
              <a:t> ~ a’ = a’</a:t>
            </a:r>
            <a:endParaRPr lang="en-GB" sz="2800" dirty="0"/>
          </a:p>
          <a:p>
            <a:pPr lvl="1"/>
            <a:endParaRPr lang="en-GB" sz="3000" dirty="0" smtClean="0"/>
          </a:p>
        </p:txBody>
      </p:sp>
    </p:spTree>
    <p:extLst>
      <p:ext uri="{BB962C8B-B14F-4D97-AF65-F5344CB8AC3E}">
        <p14:creationId xmlns:p14="http://schemas.microsoft.com/office/powerpoint/2010/main" val="1343174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Monad</a:t>
            </a:r>
            <a:endParaRPr lang="en-GB" dirty="0"/>
          </a:p>
        </p:txBody>
      </p:sp>
      <p:sp>
        <p:nvSpPr>
          <p:cNvPr id="3" name="Content Placeholder 2"/>
          <p:cNvSpPr>
            <a:spLocks noGrp="1"/>
          </p:cNvSpPr>
          <p:nvPr>
            <p:ph idx="1"/>
          </p:nvPr>
        </p:nvSpPr>
        <p:spPr/>
        <p:txBody>
          <a:bodyPr>
            <a:normAutofit/>
          </a:bodyPr>
          <a:lstStyle/>
          <a:p>
            <a:r>
              <a:rPr lang="en-GB" sz="2800" dirty="0" smtClean="0"/>
              <a:t>Allows </a:t>
            </a:r>
            <a:r>
              <a:rPr lang="en-GB" sz="2800" dirty="0"/>
              <a:t>the programmer to </a:t>
            </a:r>
            <a:r>
              <a:rPr lang="en-GB" sz="2800" dirty="0" smtClean="0"/>
              <a:t>build pipelines</a:t>
            </a:r>
            <a:r>
              <a:rPr lang="en-GB" sz="2800" dirty="0"/>
              <a:t> that process data in steps, in which each action is decorated with additional processing rules provided by the monad</a:t>
            </a:r>
            <a:r>
              <a:rPr lang="en-GB" sz="2800" dirty="0" smtClean="0"/>
              <a:t>.</a:t>
            </a:r>
          </a:p>
          <a:p>
            <a:pPr marL="411480" lvl="1" indent="0">
              <a:buNone/>
            </a:pPr>
            <a:r>
              <a:rPr lang="en-GB" sz="2600" dirty="0" smtClean="0"/>
              <a:t>	f </a:t>
            </a:r>
            <a:r>
              <a:rPr lang="en-GB" sz="2600" dirty="0"/>
              <a:t>: </a:t>
            </a:r>
            <a:r>
              <a:rPr lang="en-GB" sz="2600" dirty="0" smtClean="0"/>
              <a:t>a’ </a:t>
            </a:r>
            <a:r>
              <a:rPr lang="en-GB" sz="2600" dirty="0"/>
              <a:t>-&gt; </a:t>
            </a:r>
            <a:r>
              <a:rPr lang="en-GB" sz="2600" dirty="0" smtClean="0"/>
              <a:t>Ma’</a:t>
            </a:r>
            <a:endParaRPr lang="en-GB" sz="2600" dirty="0"/>
          </a:p>
          <a:p>
            <a:pPr marL="411480" lvl="1" indent="0">
              <a:buNone/>
            </a:pPr>
            <a:r>
              <a:rPr lang="en-GB" sz="2600" dirty="0"/>
              <a:t>	g : </a:t>
            </a:r>
            <a:r>
              <a:rPr lang="en-GB" sz="2600" dirty="0" smtClean="0"/>
              <a:t>a’ </a:t>
            </a:r>
            <a:r>
              <a:rPr lang="en-GB" sz="2600" dirty="0"/>
              <a:t>-&gt; </a:t>
            </a:r>
            <a:r>
              <a:rPr lang="en-GB" sz="2600" dirty="0" smtClean="0"/>
              <a:t>Ma’</a:t>
            </a:r>
            <a:endParaRPr lang="en-GB" sz="2600" dirty="0"/>
          </a:p>
          <a:p>
            <a:pPr marL="411480" lvl="1" indent="0">
              <a:buNone/>
            </a:pPr>
            <a:r>
              <a:rPr lang="en-GB" sz="2600" dirty="0"/>
              <a:t>	\</a:t>
            </a:r>
            <a:r>
              <a:rPr lang="en-GB" sz="2600" dirty="0" smtClean="0"/>
              <a:t>a’ </a:t>
            </a:r>
            <a:r>
              <a:rPr lang="en-GB" sz="2600" dirty="0"/>
              <a:t>-&gt; (f </a:t>
            </a:r>
            <a:r>
              <a:rPr lang="en-GB" sz="2600" dirty="0" smtClean="0"/>
              <a:t>a’) </a:t>
            </a:r>
            <a:r>
              <a:rPr lang="en-GB" sz="2600" dirty="0"/>
              <a:t>&gt;&gt;= \</a:t>
            </a:r>
            <a:r>
              <a:rPr lang="en-GB" sz="2600" dirty="0" smtClean="0"/>
              <a:t>a’ </a:t>
            </a:r>
            <a:r>
              <a:rPr lang="en-GB" sz="2600" dirty="0"/>
              <a:t>-&gt; (g </a:t>
            </a:r>
            <a:r>
              <a:rPr lang="en-GB" sz="2600" dirty="0" smtClean="0"/>
              <a:t>a’)  </a:t>
            </a:r>
          </a:p>
          <a:p>
            <a:pPr marL="411480" lvl="1" indent="0">
              <a:buNone/>
            </a:pPr>
            <a:r>
              <a:rPr lang="en-GB" sz="2600" dirty="0" smtClean="0"/>
              <a:t>[&gt;&gt;= </a:t>
            </a:r>
            <a:r>
              <a:rPr lang="en-GB" sz="2600" dirty="0"/>
              <a:t>is </a:t>
            </a:r>
            <a:r>
              <a:rPr lang="en-GB" sz="2600" dirty="0" smtClean="0"/>
              <a:t>bind/shove =&gt; composition for monads]</a:t>
            </a:r>
          </a:p>
          <a:p>
            <a:pPr marL="411480" lvl="1" indent="0">
              <a:buNone/>
            </a:pPr>
            <a:r>
              <a:rPr lang="en-GB" sz="2600" dirty="0" smtClean="0"/>
              <a:t>[Function a’ -&gt; Ma’ is a monoid and data Ma’ is a monad]</a:t>
            </a:r>
          </a:p>
          <a:p>
            <a:pPr lvl="1"/>
            <a:endParaRPr lang="en-GB" sz="2600" dirty="0" smtClean="0"/>
          </a:p>
          <a:p>
            <a:endParaRPr lang="en-GB" sz="2800" dirty="0"/>
          </a:p>
          <a:p>
            <a:pPr lvl="1"/>
            <a:endParaRPr lang="en-GB" sz="3000" dirty="0" smtClean="0"/>
          </a:p>
        </p:txBody>
      </p:sp>
    </p:spTree>
    <p:extLst>
      <p:ext uri="{BB962C8B-B14F-4D97-AF65-F5344CB8AC3E}">
        <p14:creationId xmlns:p14="http://schemas.microsoft.com/office/powerpoint/2010/main" val="645801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Monad</a:t>
            </a:r>
            <a:endParaRPr lang="en-GB" dirty="0"/>
          </a:p>
        </p:txBody>
      </p:sp>
      <p:sp>
        <p:nvSpPr>
          <p:cNvPr id="3" name="Content Placeholder 2"/>
          <p:cNvSpPr>
            <a:spLocks noGrp="1"/>
          </p:cNvSpPr>
          <p:nvPr>
            <p:ph idx="1"/>
          </p:nvPr>
        </p:nvSpPr>
        <p:spPr/>
        <p:txBody>
          <a:bodyPr>
            <a:normAutofit/>
          </a:bodyPr>
          <a:lstStyle/>
          <a:p>
            <a:r>
              <a:rPr lang="en-GB" sz="2800" dirty="0" smtClean="0"/>
              <a:t>Formally</a:t>
            </a:r>
            <a:r>
              <a:rPr lang="en-GB" sz="2800" dirty="0"/>
              <a:t>, a monad consists of a type constructor </a:t>
            </a:r>
            <a:r>
              <a:rPr lang="en-GB" sz="2800" i="1" dirty="0"/>
              <a:t>M</a:t>
            </a:r>
            <a:r>
              <a:rPr lang="en-GB" sz="2800" dirty="0"/>
              <a:t> and two operations, </a:t>
            </a:r>
            <a:r>
              <a:rPr lang="en-GB" sz="2800" i="1" dirty="0"/>
              <a:t>bind</a:t>
            </a:r>
            <a:r>
              <a:rPr lang="en-GB" sz="2800" dirty="0"/>
              <a:t> and </a:t>
            </a:r>
            <a:r>
              <a:rPr lang="en-GB" sz="2800" i="1" dirty="0"/>
              <a:t>return</a:t>
            </a:r>
            <a:r>
              <a:rPr lang="en-GB" sz="2800" dirty="0"/>
              <a:t> (where </a:t>
            </a:r>
            <a:r>
              <a:rPr lang="en-GB" sz="2800" i="1" dirty="0"/>
              <a:t>return</a:t>
            </a:r>
            <a:r>
              <a:rPr lang="en-GB" sz="2800" dirty="0"/>
              <a:t> is often also called </a:t>
            </a:r>
            <a:r>
              <a:rPr lang="en-GB" sz="2800" i="1" dirty="0"/>
              <a:t>unit</a:t>
            </a:r>
            <a:r>
              <a:rPr lang="en-GB" sz="2800" dirty="0"/>
              <a:t>):</a:t>
            </a:r>
          </a:p>
          <a:p>
            <a:pPr lvl="1"/>
            <a:r>
              <a:rPr lang="en-GB" sz="2600" dirty="0"/>
              <a:t>The </a:t>
            </a:r>
            <a:r>
              <a:rPr lang="en-GB" sz="2600" i="1" dirty="0"/>
              <a:t>return</a:t>
            </a:r>
            <a:r>
              <a:rPr lang="en-GB" sz="2600" dirty="0"/>
              <a:t> operation takes a value from a plain type and puts it into a monadic container using the constructor, creating a </a:t>
            </a:r>
            <a:r>
              <a:rPr lang="en-GB" sz="2600" i="1" dirty="0"/>
              <a:t>monadic value</a:t>
            </a:r>
            <a:r>
              <a:rPr lang="en-GB" sz="2600" dirty="0"/>
              <a:t>.</a:t>
            </a:r>
          </a:p>
          <a:p>
            <a:pPr lvl="1"/>
            <a:r>
              <a:rPr lang="en-GB" sz="2600" dirty="0"/>
              <a:t>The </a:t>
            </a:r>
            <a:r>
              <a:rPr lang="en-GB" sz="2600" i="1" dirty="0"/>
              <a:t>bind</a:t>
            </a:r>
            <a:r>
              <a:rPr lang="en-GB" sz="2600" dirty="0"/>
              <a:t> operation takes as its arguments a monadic value and a function from a plain type to a monadic value, and returns a new monadic value.</a:t>
            </a:r>
          </a:p>
          <a:p>
            <a:endParaRPr lang="en-GB" sz="2800" dirty="0"/>
          </a:p>
          <a:p>
            <a:pPr lvl="1"/>
            <a:endParaRPr lang="en-GB" sz="3000" dirty="0" smtClean="0"/>
          </a:p>
        </p:txBody>
      </p:sp>
    </p:spTree>
    <p:extLst>
      <p:ext uri="{BB962C8B-B14F-4D97-AF65-F5344CB8AC3E}">
        <p14:creationId xmlns:p14="http://schemas.microsoft.com/office/powerpoint/2010/main" val="10524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Monad</a:t>
            </a:r>
            <a:endParaRPr lang="en-GB" dirty="0"/>
          </a:p>
        </p:txBody>
      </p:sp>
      <p:sp>
        <p:nvSpPr>
          <p:cNvPr id="3" name="Content Placeholder 2"/>
          <p:cNvSpPr>
            <a:spLocks noGrp="1"/>
          </p:cNvSpPr>
          <p:nvPr>
            <p:ph idx="1"/>
          </p:nvPr>
        </p:nvSpPr>
        <p:spPr/>
        <p:txBody>
          <a:bodyPr>
            <a:normAutofit/>
          </a:bodyPr>
          <a:lstStyle/>
          <a:p>
            <a:r>
              <a:rPr lang="en-GB" sz="2800" dirty="0" smtClean="0"/>
              <a:t>Maybe some code will help</a:t>
            </a:r>
          </a:p>
          <a:p>
            <a:endParaRPr lang="en-GB" sz="2800" dirty="0"/>
          </a:p>
          <a:p>
            <a:pPr lvl="1"/>
            <a:endParaRPr lang="en-GB" sz="3000" dirty="0" smtClean="0"/>
          </a:p>
        </p:txBody>
      </p:sp>
    </p:spTree>
    <p:extLst>
      <p:ext uri="{BB962C8B-B14F-4D97-AF65-F5344CB8AC3E}">
        <p14:creationId xmlns:p14="http://schemas.microsoft.com/office/powerpoint/2010/main" val="2960910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sz="3200" dirty="0" smtClean="0"/>
              <a:t>Functions</a:t>
            </a:r>
          </a:p>
          <a:p>
            <a:r>
              <a:rPr lang="en-GB" sz="3200" dirty="0" smtClean="0"/>
              <a:t>Immutable</a:t>
            </a:r>
          </a:p>
          <a:p>
            <a:r>
              <a:rPr lang="en-GB" sz="3200" dirty="0"/>
              <a:t>Types (Record, Option and Union)</a:t>
            </a:r>
          </a:p>
          <a:p>
            <a:r>
              <a:rPr lang="en-GB" sz="3200" dirty="0" smtClean="0"/>
              <a:t>List, Array and Sequence</a:t>
            </a:r>
            <a:endParaRPr lang="en-GB" sz="3200" dirty="0"/>
          </a:p>
          <a:p>
            <a:r>
              <a:rPr lang="en-GB" sz="3200" dirty="0" smtClean="0"/>
              <a:t>Pattern matching</a:t>
            </a:r>
            <a:endParaRPr lang="en-GB" sz="3200" dirty="0"/>
          </a:p>
          <a:p>
            <a:r>
              <a:rPr lang="en-GB" sz="3200" dirty="0"/>
              <a:t>Currying and Partial application</a:t>
            </a:r>
          </a:p>
          <a:p>
            <a:r>
              <a:rPr lang="en-GB" sz="3200" dirty="0" smtClean="0"/>
              <a:t>Recursion</a:t>
            </a:r>
          </a:p>
          <a:p>
            <a:r>
              <a:rPr lang="en-GB" sz="3200" dirty="0" smtClean="0"/>
              <a:t>Monads and Monoids</a:t>
            </a:r>
          </a:p>
        </p:txBody>
      </p:sp>
    </p:spTree>
    <p:extLst>
      <p:ext uri="{BB962C8B-B14F-4D97-AF65-F5344CB8AC3E}">
        <p14:creationId xmlns:p14="http://schemas.microsoft.com/office/powerpoint/2010/main" val="3128697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3" name="Content Placeholder 2"/>
          <p:cNvSpPr>
            <a:spLocks noGrp="1"/>
          </p:cNvSpPr>
          <p:nvPr>
            <p:ph idx="1"/>
          </p:nvPr>
        </p:nvSpPr>
        <p:spPr/>
        <p:txBody>
          <a:bodyPr>
            <a:normAutofit lnSpcReduction="10000"/>
          </a:bodyPr>
          <a:lstStyle/>
          <a:p>
            <a:r>
              <a:rPr lang="en-GB" sz="3200" dirty="0" smtClean="0"/>
              <a:t>http</a:t>
            </a:r>
            <a:r>
              <a:rPr lang="en-GB" sz="3200" dirty="0"/>
              <a:t>://</a:t>
            </a:r>
            <a:r>
              <a:rPr lang="en-GB" sz="3200" dirty="0" smtClean="0"/>
              <a:t>fsharpforfunandprofit.com</a:t>
            </a:r>
            <a:endParaRPr lang="en-GB" sz="3200" dirty="0"/>
          </a:p>
          <a:p>
            <a:r>
              <a:rPr lang="en-GB" sz="3200" dirty="0" smtClean="0"/>
              <a:t>http</a:t>
            </a:r>
            <a:r>
              <a:rPr lang="en-GB" sz="3200" dirty="0"/>
              <a:t>://www.tryfsharp.org</a:t>
            </a:r>
          </a:p>
          <a:p>
            <a:r>
              <a:rPr lang="en-GB" sz="3200" dirty="0" smtClean="0"/>
              <a:t>http</a:t>
            </a:r>
            <a:r>
              <a:rPr lang="en-GB" sz="3200" dirty="0"/>
              <a:t>://</a:t>
            </a:r>
            <a:r>
              <a:rPr lang="en-GB" sz="3200" dirty="0" smtClean="0"/>
              <a:t>fsharp.org</a:t>
            </a:r>
          </a:p>
          <a:p>
            <a:endParaRPr lang="en-GB" sz="3200" dirty="0"/>
          </a:p>
          <a:p>
            <a:pPr marL="342900" lvl="1">
              <a:buClr>
                <a:schemeClr val="accent1"/>
              </a:buClr>
            </a:pPr>
            <a:r>
              <a:rPr lang="en-GB" sz="2600" dirty="0"/>
              <a:t>https://channel9.msdn.com/Shows/Going+Deep/Brian-Beckman-Dont-fear-the-Monads</a:t>
            </a:r>
          </a:p>
          <a:p>
            <a:endParaRPr lang="en-GB" sz="3200" dirty="0" smtClean="0"/>
          </a:p>
          <a:p>
            <a:endParaRPr lang="en-GB" sz="3200" dirty="0"/>
          </a:p>
          <a:p>
            <a:pPr marL="114300" indent="0">
              <a:buNone/>
            </a:pPr>
            <a:r>
              <a:rPr lang="en-GB" sz="3200" dirty="0" smtClean="0"/>
              <a:t>* Other functional languages are available</a:t>
            </a:r>
          </a:p>
          <a:p>
            <a:endParaRPr lang="en-GB" dirty="0" smtClean="0"/>
          </a:p>
          <a:p>
            <a:endParaRPr lang="en-GB" dirty="0"/>
          </a:p>
        </p:txBody>
      </p:sp>
    </p:spTree>
    <p:extLst>
      <p:ext uri="{BB962C8B-B14F-4D97-AF65-F5344CB8AC3E}">
        <p14:creationId xmlns:p14="http://schemas.microsoft.com/office/powerpoint/2010/main" val="3661697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628800"/>
            <a:ext cx="7646024" cy="1800200"/>
          </a:xfrm>
        </p:spPr>
        <p:txBody>
          <a:bodyPr/>
          <a:lstStyle/>
          <a:p>
            <a:r>
              <a:rPr lang="en-GB" sz="4800" dirty="0" smtClean="0"/>
              <a:t>Thank you</a:t>
            </a:r>
            <a:endParaRPr lang="en-GB" sz="4800" dirty="0"/>
          </a:p>
        </p:txBody>
      </p:sp>
      <p:sp>
        <p:nvSpPr>
          <p:cNvPr id="3" name="Subtitle 2"/>
          <p:cNvSpPr>
            <a:spLocks noGrp="1"/>
          </p:cNvSpPr>
          <p:nvPr>
            <p:ph type="subTitle" idx="1"/>
          </p:nvPr>
        </p:nvSpPr>
        <p:spPr>
          <a:xfrm>
            <a:off x="581036" y="3789040"/>
            <a:ext cx="7651218" cy="1656184"/>
          </a:xfrm>
        </p:spPr>
        <p:txBody>
          <a:bodyPr>
            <a:normAutofit/>
          </a:bodyPr>
          <a:lstStyle/>
          <a:p>
            <a:r>
              <a:rPr lang="en-GB" sz="2800" dirty="0" smtClean="0"/>
              <a:t>Ian Russell</a:t>
            </a:r>
          </a:p>
          <a:p>
            <a:r>
              <a:rPr lang="en-GB" sz="2800" dirty="0" smtClean="0"/>
              <a:t>@</a:t>
            </a:r>
            <a:r>
              <a:rPr lang="en-GB" sz="2800" dirty="0" err="1" smtClean="0"/>
              <a:t>ijrussell</a:t>
            </a:r>
            <a:endParaRPr lang="en-GB"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121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4400" dirty="0"/>
              <a:t>Software Developer for </a:t>
            </a:r>
            <a:r>
              <a:rPr lang="en-GB" sz="4400" dirty="0" smtClean="0"/>
              <a:t>20 </a:t>
            </a:r>
            <a:r>
              <a:rPr lang="en-GB" sz="4400" dirty="0"/>
              <a:t>years </a:t>
            </a:r>
          </a:p>
          <a:p>
            <a:r>
              <a:rPr lang="en-GB" sz="4400" dirty="0"/>
              <a:t>Co-founder of </a:t>
            </a:r>
            <a:r>
              <a:rPr lang="en-GB" sz="4400" dirty="0" err="1"/>
              <a:t>CraftyCoders</a:t>
            </a:r>
            <a:endParaRPr lang="en-GB" sz="4400" dirty="0"/>
          </a:p>
        </p:txBody>
      </p:sp>
      <p:sp>
        <p:nvSpPr>
          <p:cNvPr id="4" name="Title 1"/>
          <p:cNvSpPr>
            <a:spLocks noGrp="1"/>
          </p:cNvSpPr>
          <p:nvPr>
            <p:ph type="title"/>
          </p:nvPr>
        </p:nvSpPr>
        <p:spPr>
          <a:xfrm>
            <a:off x="457200" y="274638"/>
            <a:ext cx="7620000" cy="1143000"/>
          </a:xfrm>
        </p:spPr>
        <p:txBody>
          <a:bodyPr/>
          <a:lstStyle/>
          <a:p>
            <a:r>
              <a:rPr lang="en-GB" sz="4000" dirty="0" smtClean="0"/>
              <a:t>About me</a:t>
            </a:r>
            <a:endParaRPr lang="en-GB" sz="4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Ian-Laptop\Desktop\i-lov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445224"/>
            <a:ext cx="285750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3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sz="4400" dirty="0" smtClean="0"/>
              <a:t>Introduction</a:t>
            </a:r>
          </a:p>
          <a:p>
            <a:r>
              <a:rPr lang="en-GB" sz="4400" dirty="0" smtClean="0"/>
              <a:t>Dive in to some code</a:t>
            </a:r>
          </a:p>
          <a:p>
            <a:pPr lvl="1"/>
            <a:r>
              <a:rPr lang="en-GB" sz="4200" dirty="0" smtClean="0"/>
              <a:t>Building blocks</a:t>
            </a:r>
          </a:p>
          <a:p>
            <a:pPr lvl="1"/>
            <a:r>
              <a:rPr lang="en-GB" sz="4200" dirty="0" smtClean="0"/>
              <a:t>Monads</a:t>
            </a:r>
          </a:p>
          <a:p>
            <a:r>
              <a:rPr lang="en-GB" sz="4400" dirty="0" smtClean="0"/>
              <a:t>Resources</a:t>
            </a:r>
          </a:p>
          <a:p>
            <a:endParaRPr lang="en-GB" sz="4400" dirty="0" smtClean="0"/>
          </a:p>
          <a:p>
            <a:r>
              <a:rPr lang="en-GB" sz="4400" b="1" dirty="0" smtClean="0">
                <a:solidFill>
                  <a:srgbClr val="FF0000"/>
                </a:solidFill>
              </a:rPr>
              <a:t>Ask questions as we go!</a:t>
            </a:r>
          </a:p>
        </p:txBody>
      </p:sp>
      <p:sp>
        <p:nvSpPr>
          <p:cNvPr id="4" name="Title 1"/>
          <p:cNvSpPr>
            <a:spLocks noGrp="1"/>
          </p:cNvSpPr>
          <p:nvPr>
            <p:ph type="title"/>
          </p:nvPr>
        </p:nvSpPr>
        <p:spPr>
          <a:xfrm>
            <a:off x="457200" y="274638"/>
            <a:ext cx="7620000" cy="1143000"/>
          </a:xfrm>
        </p:spPr>
        <p:txBody>
          <a:bodyPr/>
          <a:lstStyle/>
          <a:p>
            <a:r>
              <a:rPr lang="en-GB" sz="4000" dirty="0" smtClean="0"/>
              <a:t>Agenda</a:t>
            </a:r>
            <a:endParaRPr lang="en-GB" sz="4000" dirty="0"/>
          </a:p>
        </p:txBody>
      </p:sp>
    </p:spTree>
    <p:extLst>
      <p:ext uri="{BB962C8B-B14F-4D97-AF65-F5344CB8AC3E}">
        <p14:creationId xmlns:p14="http://schemas.microsoft.com/office/powerpoint/2010/main" val="3313279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4400" dirty="0" smtClean="0"/>
              <a:t>Functional programming requires a paradigm shift in your thinking about how to structure and write software.</a:t>
            </a:r>
            <a:endParaRPr lang="en-GB" sz="4400" dirty="0" smtClean="0"/>
          </a:p>
        </p:txBody>
      </p:sp>
      <p:sp>
        <p:nvSpPr>
          <p:cNvPr id="4" name="Title 1"/>
          <p:cNvSpPr>
            <a:spLocks noGrp="1"/>
          </p:cNvSpPr>
          <p:nvPr>
            <p:ph type="title"/>
          </p:nvPr>
        </p:nvSpPr>
        <p:spPr>
          <a:xfrm>
            <a:off x="457200" y="274638"/>
            <a:ext cx="7620000" cy="1143000"/>
          </a:xfrm>
        </p:spPr>
        <p:txBody>
          <a:bodyPr/>
          <a:lstStyle/>
          <a:p>
            <a:r>
              <a:rPr lang="en-GB" sz="4000" dirty="0" smtClean="0"/>
              <a:t>Warning</a:t>
            </a:r>
            <a:endParaRPr lang="en-GB" sz="4000" dirty="0"/>
          </a:p>
        </p:txBody>
      </p:sp>
    </p:spTree>
    <p:extLst>
      <p:ext uri="{BB962C8B-B14F-4D97-AF65-F5344CB8AC3E}">
        <p14:creationId xmlns:p14="http://schemas.microsoft.com/office/powerpoint/2010/main" val="507925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800" dirty="0" smtClean="0"/>
              <a:t>We’re </a:t>
            </a:r>
            <a:r>
              <a:rPr lang="en-GB" sz="2800" strike="sngStrike" dirty="0" smtClean="0"/>
              <a:t>crap</a:t>
            </a:r>
            <a:r>
              <a:rPr lang="en-GB" sz="2800" dirty="0" smtClean="0"/>
              <a:t> not very good at OO</a:t>
            </a:r>
          </a:p>
          <a:p>
            <a:pPr lvl="1"/>
            <a:r>
              <a:rPr lang="en-GB" sz="2600" dirty="0" smtClean="0"/>
              <a:t>"I invented the term Object-Oriented, and I can tell you I did not have C++ in mind." </a:t>
            </a:r>
          </a:p>
          <a:p>
            <a:pPr marL="411480" lvl="1" indent="0">
              <a:buNone/>
            </a:pPr>
            <a:r>
              <a:rPr lang="en-GB" sz="2600" dirty="0" smtClean="0"/>
              <a:t>- Alan Kay</a:t>
            </a:r>
          </a:p>
          <a:p>
            <a:r>
              <a:rPr lang="en-GB" sz="3000" dirty="0" smtClean="0"/>
              <a:t>Laws of Physics </a:t>
            </a:r>
            <a:endParaRPr lang="en-GB" sz="2800" dirty="0" smtClean="0"/>
          </a:p>
          <a:p>
            <a:pPr lvl="1"/>
            <a:r>
              <a:rPr lang="en-GB" sz="2800" dirty="0" smtClean="0"/>
              <a:t>multi-core processors + shared state = BAD</a:t>
            </a:r>
          </a:p>
          <a:p>
            <a:pPr lvl="1"/>
            <a:endParaRPr lang="en-GB" sz="2800" dirty="0" smtClean="0"/>
          </a:p>
          <a:p>
            <a:endParaRPr lang="en-GB" dirty="0"/>
          </a:p>
        </p:txBody>
      </p:sp>
      <p:sp>
        <p:nvSpPr>
          <p:cNvPr id="4" name="Title 3"/>
          <p:cNvSpPr>
            <a:spLocks noGrp="1"/>
          </p:cNvSpPr>
          <p:nvPr>
            <p:ph type="title"/>
          </p:nvPr>
        </p:nvSpPr>
        <p:spPr/>
        <p:txBody>
          <a:bodyPr/>
          <a:lstStyle/>
          <a:p>
            <a:r>
              <a:rPr lang="en-GB" dirty="0" smtClean="0"/>
              <a:t>Why </a:t>
            </a:r>
            <a:r>
              <a:rPr lang="en-GB" smtClean="0"/>
              <a:t>change from OO?</a:t>
            </a:r>
            <a:endParaRPr lang="en-GB"/>
          </a:p>
        </p:txBody>
      </p:sp>
    </p:spTree>
    <p:extLst>
      <p:ext uri="{BB962C8B-B14F-4D97-AF65-F5344CB8AC3E}">
        <p14:creationId xmlns:p14="http://schemas.microsoft.com/office/powerpoint/2010/main" val="910186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a:t>
            </a:r>
            <a:endParaRPr lang="en-GB" dirty="0"/>
          </a:p>
        </p:txBody>
      </p:sp>
      <p:sp>
        <p:nvSpPr>
          <p:cNvPr id="3" name="Content Placeholder 2"/>
          <p:cNvSpPr>
            <a:spLocks noGrp="1"/>
          </p:cNvSpPr>
          <p:nvPr>
            <p:ph idx="1"/>
          </p:nvPr>
        </p:nvSpPr>
        <p:spPr/>
        <p:txBody>
          <a:bodyPr>
            <a:normAutofit/>
          </a:bodyPr>
          <a:lstStyle/>
          <a:p>
            <a:pPr marL="114300" indent="0">
              <a:buNone/>
            </a:pPr>
            <a:r>
              <a:rPr lang="en-GB" sz="3200" dirty="0"/>
              <a:t>"Functional programming (FP) is a style of software development emphasizing functions that don't depend on program state. Functional code is easier to test and reuse, simpler to parallelize, and less prone to bugs than other code."</a:t>
            </a:r>
          </a:p>
          <a:p>
            <a:pPr marL="114300" indent="0">
              <a:buNone/>
            </a:pPr>
            <a:r>
              <a:rPr lang="en-GB" sz="3200" dirty="0" smtClean="0"/>
              <a:t>- </a:t>
            </a:r>
            <a:r>
              <a:rPr lang="en-GB" sz="3200" dirty="0" err="1" smtClean="0"/>
              <a:t>Runar</a:t>
            </a:r>
            <a:r>
              <a:rPr lang="en-GB" sz="3200" dirty="0" smtClean="0"/>
              <a:t> </a:t>
            </a:r>
            <a:r>
              <a:rPr lang="en-GB" sz="3200" dirty="0" err="1"/>
              <a:t>Bjarnason</a:t>
            </a:r>
            <a:r>
              <a:rPr lang="en-GB" sz="3200" dirty="0"/>
              <a:t> </a:t>
            </a:r>
            <a:endParaRPr lang="en-GB" sz="3200" dirty="0" smtClean="0"/>
          </a:p>
          <a:p>
            <a:pPr marL="114300" indent="0">
              <a:buNone/>
            </a:pPr>
            <a:r>
              <a:rPr lang="en-GB" sz="3200" dirty="0" smtClean="0"/>
              <a:t>- Co-author </a:t>
            </a:r>
            <a:r>
              <a:rPr lang="en-GB" sz="3200" dirty="0"/>
              <a:t>of Functional Programming in </a:t>
            </a:r>
            <a:r>
              <a:rPr lang="en-GB" sz="3200" dirty="0" smtClean="0"/>
              <a:t>Scala</a:t>
            </a:r>
            <a:endParaRPr lang="en-GB" dirty="0"/>
          </a:p>
        </p:txBody>
      </p:sp>
    </p:spTree>
    <p:extLst>
      <p:ext uri="{BB962C8B-B14F-4D97-AF65-F5344CB8AC3E}">
        <p14:creationId xmlns:p14="http://schemas.microsoft.com/office/powerpoint/2010/main" val="4023898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OO vs FP</a:t>
            </a:r>
            <a:endParaRPr lang="en-GB" dirty="0"/>
          </a:p>
        </p:txBody>
      </p:sp>
      <p:sp>
        <p:nvSpPr>
          <p:cNvPr id="3" name="Content Placeholder 2"/>
          <p:cNvSpPr>
            <a:spLocks noGrp="1"/>
          </p:cNvSpPr>
          <p:nvPr>
            <p:ph idx="1"/>
          </p:nvPr>
        </p:nvSpPr>
        <p:spPr>
          <a:xfrm>
            <a:off x="457200" y="5949280"/>
            <a:ext cx="7620000" cy="451520"/>
          </a:xfrm>
        </p:spPr>
        <p:txBody>
          <a:bodyPr>
            <a:normAutofit fontScale="62500" lnSpcReduction="20000"/>
          </a:bodyPr>
          <a:lstStyle/>
          <a:p>
            <a:r>
              <a:rPr lang="en-GB" dirty="0"/>
              <a:t>http://www.simontylercousins.net/does-the-language-you-use-make-a-difference-revisited/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412776"/>
            <a:ext cx="6643464" cy="4530309"/>
          </a:xfrm>
          <a:prstGeom prst="rect">
            <a:avLst/>
          </a:prstGeom>
        </p:spPr>
      </p:pic>
    </p:spTree>
    <p:extLst>
      <p:ext uri="{BB962C8B-B14F-4D97-AF65-F5344CB8AC3E}">
        <p14:creationId xmlns:p14="http://schemas.microsoft.com/office/powerpoint/2010/main" val="942981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OO vs FP</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725" y="1719262"/>
            <a:ext cx="6076950" cy="4562475"/>
          </a:xfrm>
        </p:spPr>
      </p:pic>
      <p:sp>
        <p:nvSpPr>
          <p:cNvPr id="5" name="TextBox 4"/>
          <p:cNvSpPr txBox="1"/>
          <p:nvPr/>
        </p:nvSpPr>
        <p:spPr>
          <a:xfrm>
            <a:off x="1763688" y="6237312"/>
            <a:ext cx="6192688" cy="369332"/>
          </a:xfrm>
          <a:prstGeom prst="rect">
            <a:avLst/>
          </a:prstGeom>
          <a:noFill/>
        </p:spPr>
        <p:txBody>
          <a:bodyPr wrap="square" rtlCol="0">
            <a:spAutoFit/>
          </a:bodyPr>
          <a:lstStyle/>
          <a:p>
            <a:r>
              <a:rPr lang="en-GB" dirty="0" smtClean="0"/>
              <a:t>Source: Scott </a:t>
            </a:r>
            <a:r>
              <a:rPr lang="en-GB" dirty="0" err="1" smtClean="0"/>
              <a:t>Wlaschin</a:t>
            </a:r>
            <a:endParaRPr lang="en-GB" dirty="0"/>
          </a:p>
        </p:txBody>
      </p:sp>
    </p:spTree>
    <p:extLst>
      <p:ext uri="{BB962C8B-B14F-4D97-AF65-F5344CB8AC3E}">
        <p14:creationId xmlns:p14="http://schemas.microsoft.com/office/powerpoint/2010/main" val="3774531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en-GB" sz="3600" dirty="0" smtClean="0"/>
              <a:t>OO vs FP</a:t>
            </a:r>
            <a:endParaRPr lang="en-GB" sz="3600" dirty="0"/>
          </a:p>
        </p:txBody>
      </p:sp>
      <p:sp>
        <p:nvSpPr>
          <p:cNvPr id="3" name="Content Placeholder 2"/>
          <p:cNvSpPr>
            <a:spLocks noGrp="1"/>
          </p:cNvSpPr>
          <p:nvPr>
            <p:ph idx="1"/>
          </p:nvPr>
        </p:nvSpPr>
        <p:spPr/>
        <p:txBody>
          <a:bodyPr>
            <a:normAutofit/>
          </a:bodyPr>
          <a:lstStyle/>
          <a:p>
            <a:pPr marL="114300" indent="0">
              <a:buNone/>
            </a:pPr>
            <a:r>
              <a:rPr lang="en-GB" sz="1800" dirty="0" smtClean="0"/>
              <a:t>We </a:t>
            </a:r>
            <a:r>
              <a:rPr lang="en-GB" sz="1800" dirty="0"/>
              <a:t>are uncovering better ways of developing software by doing it and helping others do it. Through this work we have come to value:</a:t>
            </a:r>
          </a:p>
          <a:p>
            <a:pPr marL="114300" indent="0">
              <a:buNone/>
            </a:pPr>
            <a:endParaRPr lang="en-GB" sz="1800" dirty="0"/>
          </a:p>
          <a:p>
            <a:r>
              <a:rPr lang="en-GB" sz="1800" b="1" dirty="0"/>
              <a:t>Functions and Types </a:t>
            </a:r>
            <a:r>
              <a:rPr lang="en-GB" sz="1800" dirty="0"/>
              <a:t>over classes</a:t>
            </a:r>
          </a:p>
          <a:p>
            <a:r>
              <a:rPr lang="en-GB" sz="1800" b="1" dirty="0"/>
              <a:t>Purity</a:t>
            </a:r>
            <a:r>
              <a:rPr lang="en-GB" sz="1800" dirty="0"/>
              <a:t> over mutability</a:t>
            </a:r>
          </a:p>
          <a:p>
            <a:r>
              <a:rPr lang="en-GB" sz="1800" b="1" dirty="0"/>
              <a:t>Composition</a:t>
            </a:r>
            <a:r>
              <a:rPr lang="en-GB" sz="1800" dirty="0"/>
              <a:t> over inheritance</a:t>
            </a:r>
          </a:p>
          <a:p>
            <a:r>
              <a:rPr lang="en-GB" sz="1800" b="1" dirty="0"/>
              <a:t>Higher-order functions </a:t>
            </a:r>
            <a:r>
              <a:rPr lang="en-GB" sz="1800" dirty="0"/>
              <a:t>over method dispatch</a:t>
            </a:r>
          </a:p>
          <a:p>
            <a:r>
              <a:rPr lang="en-GB" sz="1800" b="1" dirty="0"/>
              <a:t>Options</a:t>
            </a:r>
            <a:r>
              <a:rPr lang="en-GB" sz="1800" dirty="0"/>
              <a:t> over nulls</a:t>
            </a:r>
          </a:p>
          <a:p>
            <a:pPr marL="114300" indent="0">
              <a:buNone/>
            </a:pPr>
            <a:endParaRPr lang="en-GB" sz="1800" dirty="0" smtClean="0"/>
          </a:p>
          <a:p>
            <a:pPr marL="114300" indent="0">
              <a:buNone/>
            </a:pPr>
            <a:r>
              <a:rPr lang="en-GB" sz="1800" dirty="0" smtClean="0"/>
              <a:t>That </a:t>
            </a:r>
            <a:r>
              <a:rPr lang="en-GB" sz="1800" dirty="0"/>
              <a:t>is, while there is value in the items on the right (except for nulls), we value the items on the left more.</a:t>
            </a:r>
          </a:p>
          <a:p>
            <a:pPr marL="114300" indent="0">
              <a:buNone/>
            </a:pPr>
            <a:endParaRPr lang="en-GB" sz="1800" dirty="0"/>
          </a:p>
          <a:p>
            <a:pPr marL="114300" indent="0">
              <a:buNone/>
            </a:pPr>
            <a:r>
              <a:rPr lang="en-GB" sz="1800" dirty="0"/>
              <a:t>http://notonlyoo.org/manifesto/</a:t>
            </a:r>
          </a:p>
          <a:p>
            <a:pPr marL="114300" indent="0">
              <a:buNone/>
            </a:pPr>
            <a:r>
              <a:rPr lang="en-GB" sz="1800" dirty="0"/>
              <a:t>11100011	Ian Russell</a:t>
            </a:r>
          </a:p>
        </p:txBody>
      </p:sp>
    </p:spTree>
    <p:extLst>
      <p:ext uri="{BB962C8B-B14F-4D97-AF65-F5344CB8AC3E}">
        <p14:creationId xmlns:p14="http://schemas.microsoft.com/office/powerpoint/2010/main" val="4650458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45958</TotalTime>
  <Words>377</Words>
  <Application>Microsoft Office PowerPoint</Application>
  <PresentationFormat>On-screen Show (4:3)</PresentationFormat>
  <Paragraphs>91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An Introduction to Functional Programming</vt:lpstr>
      <vt:lpstr>About me</vt:lpstr>
      <vt:lpstr>Agenda</vt:lpstr>
      <vt:lpstr>Warning</vt:lpstr>
      <vt:lpstr>Why change from OO?</vt:lpstr>
      <vt:lpstr>Definition </vt:lpstr>
      <vt:lpstr>OO vs FP</vt:lpstr>
      <vt:lpstr>OO vs FP</vt:lpstr>
      <vt:lpstr>OO vs FP</vt:lpstr>
      <vt:lpstr>Let’s dive in!</vt:lpstr>
      <vt:lpstr>Monads</vt:lpstr>
      <vt:lpstr>Monoids</vt:lpstr>
      <vt:lpstr>Monad</vt:lpstr>
      <vt:lpstr>Monad</vt:lpstr>
      <vt:lpstr>Monad</vt:lpstr>
      <vt:lpstr>Summary</vt:lpstr>
      <vt:lpstr>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your dependencies</dc:title>
  <dc:creator>Ian-Laptop</dc:creator>
  <cp:lastModifiedBy>Ian-Laptop</cp:lastModifiedBy>
  <cp:revision>192</cp:revision>
  <dcterms:created xsi:type="dcterms:W3CDTF">2013-01-13T21:10:56Z</dcterms:created>
  <dcterms:modified xsi:type="dcterms:W3CDTF">2015-06-29T13:08:34Z</dcterms:modified>
</cp:coreProperties>
</file>