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5" r:id="rId4"/>
    <p:sldId id="267" r:id="rId5"/>
    <p:sldId id="277" r:id="rId6"/>
    <p:sldId id="281" r:id="rId7"/>
    <p:sldId id="280" r:id="rId8"/>
    <p:sldId id="282" r:id="rId9"/>
    <p:sldId id="279" r:id="rId10"/>
    <p:sldId id="276" r:id="rId11"/>
    <p:sldId id="265" r:id="rId12"/>
    <p:sldId id="264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60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12/12/2013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646024" cy="2808312"/>
          </a:xfrm>
        </p:spPr>
        <p:txBody>
          <a:bodyPr/>
          <a:lstStyle/>
          <a:p>
            <a:r>
              <a:rPr lang="en-GB" sz="6000" b="1" dirty="0" smtClean="0"/>
              <a:t>The good, the bad and the ugly of mocking</a:t>
            </a:r>
            <a:endParaRPr lang="en-GB" sz="6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3731" y="4962897"/>
            <a:ext cx="4048309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see some code!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7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Mock things that cause you test pain</a:t>
            </a:r>
          </a:p>
          <a:p>
            <a:r>
              <a:rPr lang="en-GB" sz="3600" dirty="0" smtClean="0"/>
              <a:t>Use mocks wisely</a:t>
            </a:r>
          </a:p>
          <a:p>
            <a:r>
              <a:rPr lang="en-GB" sz="3600" dirty="0" smtClean="0"/>
              <a:t>Use Test Data Builder, SUT Builder and </a:t>
            </a:r>
            <a:r>
              <a:rPr lang="en-GB" sz="3600" dirty="0" err="1" smtClean="0"/>
              <a:t>IEqualityComparer</a:t>
            </a:r>
            <a:r>
              <a:rPr lang="en-GB" sz="3600" dirty="0" smtClean="0"/>
              <a:t>&lt;T&gt;</a:t>
            </a:r>
          </a:p>
          <a:p>
            <a:r>
              <a:rPr lang="en-GB" sz="3600" dirty="0" smtClean="0"/>
              <a:t>Choose a framework and stick with it</a:t>
            </a:r>
          </a:p>
          <a:p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0356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http://</a:t>
            </a:r>
            <a:r>
              <a:rPr lang="en-GB" sz="2800" dirty="0" smtClean="0"/>
              <a:t>pluralsight.com/training/Courses/TableOfContents/advanced-unit-testing</a:t>
            </a:r>
          </a:p>
          <a:p>
            <a:r>
              <a:rPr lang="en-GB" sz="2800" dirty="0"/>
              <a:t>http://pluralsight.com/training/Courses/TableOfContents/outside-in-tdd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The Art of Unit Testing (2</a:t>
            </a:r>
            <a:r>
              <a:rPr lang="en-GB" sz="2800" baseline="30000" dirty="0" smtClean="0"/>
              <a:t>nd</a:t>
            </a:r>
            <a:r>
              <a:rPr lang="en-GB" sz="2800" dirty="0" smtClean="0"/>
              <a:t> Ed.) (</a:t>
            </a:r>
            <a:r>
              <a:rPr lang="en-GB" sz="2800" dirty="0" err="1" smtClean="0"/>
              <a:t>Mannings</a:t>
            </a:r>
            <a:r>
              <a:rPr lang="en-GB" sz="2800" dirty="0" smtClean="0"/>
              <a:t>)</a:t>
            </a:r>
          </a:p>
          <a:p>
            <a:r>
              <a:rPr lang="en-GB" sz="2800" dirty="0" smtClean="0"/>
              <a:t>Growing Object-Oriented Software (Addison Wesley) </a:t>
            </a:r>
          </a:p>
          <a:p>
            <a:r>
              <a:rPr lang="en-GB" sz="2800" dirty="0" err="1" smtClean="0"/>
              <a:t>xUnit</a:t>
            </a:r>
            <a:r>
              <a:rPr lang="en-GB" sz="2800" dirty="0" smtClean="0"/>
              <a:t> Test </a:t>
            </a:r>
            <a:r>
              <a:rPr lang="en-GB" sz="2800" dirty="0"/>
              <a:t>Patterns (Addison Wesley)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3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6000" b="1" dirty="0"/>
              <a:t>Thank you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83731" y="4962897"/>
            <a:ext cx="4048309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Programmer for over 20 years </a:t>
            </a:r>
          </a:p>
          <a:p>
            <a:r>
              <a:rPr lang="en-GB" sz="4000" dirty="0" smtClean="0"/>
              <a:t>Polyglot</a:t>
            </a:r>
          </a:p>
          <a:p>
            <a:pPr lvl="1"/>
            <a:r>
              <a:rPr lang="en-GB" sz="3800" dirty="0" smtClean="0"/>
              <a:t>F</a:t>
            </a:r>
            <a:r>
              <a:rPr lang="en-GB" sz="3800" dirty="0" smtClean="0"/>
              <a:t>#, </a:t>
            </a:r>
            <a:r>
              <a:rPr lang="en-GB" sz="3800" dirty="0" smtClean="0"/>
              <a:t>Elixir &amp; </a:t>
            </a:r>
            <a:r>
              <a:rPr lang="en-GB" sz="3800" dirty="0" err="1" smtClean="0"/>
              <a:t>Erlang</a:t>
            </a:r>
            <a:endParaRPr lang="en-GB" sz="3800" dirty="0"/>
          </a:p>
          <a:p>
            <a:pPr lvl="1"/>
            <a:r>
              <a:rPr lang="en-GB" sz="3800" dirty="0" smtClean="0"/>
              <a:t>C</a:t>
            </a:r>
            <a:r>
              <a:rPr lang="en-GB" sz="3800" dirty="0"/>
              <a:t>#, </a:t>
            </a:r>
            <a:r>
              <a:rPr lang="en-GB" sz="3800" dirty="0" smtClean="0"/>
              <a:t>node.js</a:t>
            </a:r>
            <a:r>
              <a:rPr lang="en-GB" sz="3800" dirty="0" smtClean="0"/>
              <a:t> &amp; ruby</a:t>
            </a:r>
            <a:endParaRPr lang="en-GB" sz="4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9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Definitions &amp; Vocabulary</a:t>
            </a:r>
            <a:endParaRPr lang="en-GB" sz="4000" dirty="0" smtClean="0"/>
          </a:p>
          <a:p>
            <a:r>
              <a:rPr lang="en-GB" sz="4000" dirty="0"/>
              <a:t>Role of </a:t>
            </a:r>
            <a:r>
              <a:rPr lang="en-GB" sz="4000" dirty="0" smtClean="0"/>
              <a:t>mocks</a:t>
            </a:r>
            <a:endParaRPr lang="en-GB" sz="4000" dirty="0"/>
          </a:p>
          <a:p>
            <a:pPr lvl="1"/>
            <a:r>
              <a:rPr lang="en-GB" sz="3800" dirty="0"/>
              <a:t>Hand-written</a:t>
            </a:r>
          </a:p>
          <a:p>
            <a:pPr lvl="1"/>
            <a:r>
              <a:rPr lang="en-GB" sz="3800" dirty="0"/>
              <a:t>Frameworks</a:t>
            </a:r>
          </a:p>
          <a:p>
            <a:r>
              <a:rPr lang="en-GB" sz="4000" dirty="0" smtClean="0"/>
              <a:t>Test Structure</a:t>
            </a:r>
          </a:p>
          <a:p>
            <a:r>
              <a:rPr lang="en-GB" sz="40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063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mocks?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500" dirty="0" smtClean="0"/>
              <a:t>“Mock objects are </a:t>
            </a:r>
            <a:r>
              <a:rPr lang="en-GB" sz="3500" b="1" dirty="0"/>
              <a:t>simulated</a:t>
            </a:r>
            <a:r>
              <a:rPr lang="en-GB" sz="3500" dirty="0"/>
              <a:t> objects that </a:t>
            </a:r>
            <a:r>
              <a:rPr lang="en-GB" sz="3500" b="1" dirty="0"/>
              <a:t>mimic</a:t>
            </a:r>
            <a:r>
              <a:rPr lang="en-GB" sz="3500" dirty="0"/>
              <a:t> the </a:t>
            </a:r>
            <a:r>
              <a:rPr lang="en-GB" sz="3500" b="1" dirty="0" smtClean="0"/>
              <a:t>behaviour</a:t>
            </a:r>
            <a:r>
              <a:rPr lang="en-GB" sz="3500" dirty="0" smtClean="0"/>
              <a:t> </a:t>
            </a:r>
            <a:r>
              <a:rPr lang="en-GB" sz="3500" dirty="0"/>
              <a:t>of real objects in </a:t>
            </a:r>
            <a:r>
              <a:rPr lang="en-GB" sz="3500" b="1" dirty="0"/>
              <a:t>controlled</a:t>
            </a:r>
            <a:r>
              <a:rPr lang="en-GB" sz="3500" dirty="0"/>
              <a:t> </a:t>
            </a:r>
            <a:r>
              <a:rPr lang="en-GB" sz="3500" dirty="0" smtClean="0"/>
              <a:t>ways.”</a:t>
            </a:r>
          </a:p>
          <a:p>
            <a:pPr marL="114300" indent="0">
              <a:buNone/>
            </a:pPr>
            <a:r>
              <a:rPr lang="en-GB" sz="3500" dirty="0" smtClean="0"/>
              <a:t>“… in </a:t>
            </a:r>
            <a:r>
              <a:rPr lang="en-GB" sz="3500" dirty="0"/>
              <a:t>much the same way that a car designer uses a crash test dummy to </a:t>
            </a:r>
            <a:r>
              <a:rPr lang="en-GB" sz="3500" b="1" dirty="0"/>
              <a:t>simulate</a:t>
            </a:r>
            <a:r>
              <a:rPr lang="en-GB" sz="3500" dirty="0"/>
              <a:t> the dynamic </a:t>
            </a:r>
            <a:r>
              <a:rPr lang="en-GB" sz="3500" b="1" dirty="0" smtClean="0"/>
              <a:t>behaviour</a:t>
            </a:r>
            <a:r>
              <a:rPr lang="en-GB" sz="3500" dirty="0" smtClean="0"/>
              <a:t> </a:t>
            </a:r>
            <a:r>
              <a:rPr lang="en-GB" sz="3500" dirty="0"/>
              <a:t>of a human in vehicle impacts</a:t>
            </a:r>
            <a:r>
              <a:rPr lang="en-GB" sz="3500" dirty="0" smtClean="0"/>
              <a:t>.”</a:t>
            </a:r>
            <a:r>
              <a:rPr lang="en-GB" sz="3500" dirty="0"/>
              <a:t> </a:t>
            </a:r>
            <a:r>
              <a:rPr lang="en-GB" sz="3500" dirty="0" smtClean="0"/>
              <a:t> </a:t>
            </a:r>
          </a:p>
          <a:p>
            <a:pPr marL="114300" indent="0">
              <a:buNone/>
            </a:pPr>
            <a:r>
              <a:rPr lang="en-GB" sz="3500" dirty="0" smtClean="0"/>
              <a:t>[Source: Wikipedia]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8700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Hexagonal Architecture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5953472" cy="4465104"/>
          </a:xfrm>
        </p:spPr>
      </p:pic>
      <p:sp>
        <p:nvSpPr>
          <p:cNvPr id="6" name="TextBox 5"/>
          <p:cNvSpPr txBox="1"/>
          <p:nvPr/>
        </p:nvSpPr>
        <p:spPr>
          <a:xfrm>
            <a:off x="1043608" y="6063332"/>
            <a:ext cx="713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http://www.duncannisbet.co.uk/hexagonal-architecture-for-testers-part-1</a:t>
            </a:r>
          </a:p>
        </p:txBody>
      </p:sp>
    </p:spTree>
    <p:extLst>
      <p:ext uri="{BB962C8B-B14F-4D97-AF65-F5344CB8AC3E}">
        <p14:creationId xmlns:p14="http://schemas.microsoft.com/office/powerpoint/2010/main" val="38618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Unit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4000" dirty="0" smtClean="0"/>
              <a:t>FIRST</a:t>
            </a:r>
          </a:p>
          <a:p>
            <a:pPr lvl="1"/>
            <a:r>
              <a:rPr lang="en-GB" sz="3800" dirty="0" smtClean="0"/>
              <a:t>Fast</a:t>
            </a:r>
          </a:p>
          <a:p>
            <a:pPr lvl="1"/>
            <a:r>
              <a:rPr lang="en-GB" sz="3800" dirty="0" smtClean="0"/>
              <a:t>Independent</a:t>
            </a:r>
          </a:p>
          <a:p>
            <a:pPr lvl="1"/>
            <a:r>
              <a:rPr lang="en-GB" sz="3800" dirty="0" smtClean="0"/>
              <a:t>Repeatable</a:t>
            </a:r>
          </a:p>
          <a:p>
            <a:pPr lvl="1"/>
            <a:r>
              <a:rPr lang="en-GB" sz="3800" dirty="0" smtClean="0"/>
              <a:t>Self-validating</a:t>
            </a:r>
          </a:p>
          <a:p>
            <a:pPr lvl="1"/>
            <a:r>
              <a:rPr lang="en-GB" sz="3800" dirty="0" smtClean="0"/>
              <a:t>Timely</a:t>
            </a:r>
          </a:p>
          <a:p>
            <a:r>
              <a:rPr lang="en-GB" sz="4000" dirty="0" smtClean="0"/>
              <a:t>Trustworthy</a:t>
            </a:r>
          </a:p>
          <a:p>
            <a:r>
              <a:rPr lang="en-GB" sz="4000" dirty="0" smtClean="0"/>
              <a:t>Maintainable</a:t>
            </a:r>
          </a:p>
          <a:p>
            <a:r>
              <a:rPr lang="en-GB" sz="4000" dirty="0" smtClean="0"/>
              <a:t>Readable</a:t>
            </a:r>
          </a:p>
        </p:txBody>
      </p:sp>
    </p:spTree>
    <p:extLst>
      <p:ext uri="{BB962C8B-B14F-4D97-AF65-F5344CB8AC3E}">
        <p14:creationId xmlns:p14="http://schemas.microsoft.com/office/powerpoint/2010/main" val="7044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Vocabulary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Test Double</a:t>
            </a:r>
          </a:p>
          <a:p>
            <a:pPr lvl="1"/>
            <a:r>
              <a:rPr lang="en-GB" sz="3800" dirty="0" smtClean="0"/>
              <a:t>Dummy</a:t>
            </a:r>
          </a:p>
          <a:p>
            <a:pPr lvl="1"/>
            <a:r>
              <a:rPr lang="en-GB" sz="3800" dirty="0" smtClean="0"/>
              <a:t>Stub</a:t>
            </a:r>
          </a:p>
          <a:p>
            <a:pPr lvl="1"/>
            <a:r>
              <a:rPr lang="en-GB" sz="3800" dirty="0" smtClean="0"/>
              <a:t>Spy</a:t>
            </a:r>
          </a:p>
          <a:p>
            <a:pPr lvl="1"/>
            <a:r>
              <a:rPr lang="en-GB" sz="3800" dirty="0" smtClean="0"/>
              <a:t>Mock</a:t>
            </a:r>
          </a:p>
          <a:p>
            <a:pPr lvl="1"/>
            <a:r>
              <a:rPr lang="en-GB" sz="3800" dirty="0" smtClean="0"/>
              <a:t>Fake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6063332"/>
            <a:ext cx="537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Gerard </a:t>
            </a:r>
            <a:r>
              <a:rPr lang="en-GB" dirty="0" err="1" smtClean="0"/>
              <a:t>Meszaros</a:t>
            </a:r>
            <a:r>
              <a:rPr lang="en-GB" dirty="0" smtClean="0"/>
              <a:t> [</a:t>
            </a:r>
            <a:r>
              <a:rPr lang="en-GB" dirty="0" err="1" smtClean="0"/>
              <a:t>xUnit</a:t>
            </a:r>
            <a:r>
              <a:rPr lang="en-GB" dirty="0" smtClean="0"/>
              <a:t> Test </a:t>
            </a:r>
            <a:r>
              <a:rPr lang="en-GB" dirty="0" smtClean="0"/>
              <a:t>Patterns </a:t>
            </a:r>
            <a:r>
              <a:rPr lang="en-GB" dirty="0" smtClean="0"/>
              <a:t>(Addison Wesley)]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0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Simplified Vocabulary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Fake</a:t>
            </a:r>
          </a:p>
          <a:p>
            <a:pPr lvl="1"/>
            <a:r>
              <a:rPr lang="en-GB" sz="3800" dirty="0" smtClean="0"/>
              <a:t>Stub</a:t>
            </a:r>
          </a:p>
          <a:p>
            <a:pPr lvl="1"/>
            <a:r>
              <a:rPr lang="en-GB" sz="3800" dirty="0" smtClean="0"/>
              <a:t>Mock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5636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Frameworks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 smtClean="0"/>
              <a:t>Open source</a:t>
            </a:r>
          </a:p>
          <a:p>
            <a:pPr lvl="1"/>
            <a:r>
              <a:rPr lang="en-GB" sz="3800" dirty="0" smtClean="0"/>
              <a:t>Rhino Mocks, </a:t>
            </a:r>
            <a:r>
              <a:rPr lang="en-GB" sz="3800" dirty="0" err="1" smtClean="0"/>
              <a:t>Moq</a:t>
            </a:r>
            <a:r>
              <a:rPr lang="en-GB" sz="3800" dirty="0" smtClean="0"/>
              <a:t>, </a:t>
            </a:r>
            <a:r>
              <a:rPr lang="en-GB" sz="3800" dirty="0" err="1" smtClean="0"/>
              <a:t>NMock</a:t>
            </a:r>
            <a:endParaRPr lang="en-GB" sz="3800" dirty="0" smtClean="0"/>
          </a:p>
          <a:p>
            <a:pPr lvl="1"/>
            <a:r>
              <a:rPr lang="en-GB" sz="3800" dirty="0" err="1" smtClean="0"/>
              <a:t>FakeItEasy</a:t>
            </a:r>
            <a:r>
              <a:rPr lang="en-GB" sz="3800" dirty="0" smtClean="0"/>
              <a:t>, </a:t>
            </a:r>
            <a:r>
              <a:rPr lang="en-GB" sz="3800" dirty="0" err="1" smtClean="0"/>
              <a:t>NSubstitute</a:t>
            </a:r>
            <a:endParaRPr lang="en-GB" sz="3800" dirty="0" smtClean="0"/>
          </a:p>
          <a:p>
            <a:r>
              <a:rPr lang="en-GB" sz="4000" dirty="0" smtClean="0"/>
              <a:t>Free</a:t>
            </a:r>
          </a:p>
          <a:p>
            <a:pPr lvl="1"/>
            <a:r>
              <a:rPr lang="en-GB" sz="3800" dirty="0" smtClean="0"/>
              <a:t>MS Fakes, </a:t>
            </a:r>
            <a:r>
              <a:rPr lang="en-GB" sz="3800" dirty="0" err="1" smtClean="0"/>
              <a:t>JustMock</a:t>
            </a:r>
            <a:r>
              <a:rPr lang="en-GB" sz="3800" dirty="0" smtClean="0"/>
              <a:t> Free</a:t>
            </a:r>
          </a:p>
          <a:p>
            <a:r>
              <a:rPr lang="en-GB" sz="4000" dirty="0" smtClean="0"/>
              <a:t>Commercial</a:t>
            </a:r>
          </a:p>
          <a:p>
            <a:pPr lvl="1"/>
            <a:r>
              <a:rPr lang="en-GB" sz="3800" dirty="0" smtClean="0"/>
              <a:t>Isolator, </a:t>
            </a:r>
            <a:r>
              <a:rPr lang="en-GB" sz="3800" dirty="0" err="1" smtClean="0"/>
              <a:t>JustMock</a:t>
            </a:r>
            <a:endParaRPr lang="en-GB" sz="3800" dirty="0" smtClean="0"/>
          </a:p>
        </p:txBody>
      </p:sp>
    </p:spTree>
    <p:extLst>
      <p:ext uri="{BB962C8B-B14F-4D97-AF65-F5344CB8AC3E}">
        <p14:creationId xmlns:p14="http://schemas.microsoft.com/office/powerpoint/2010/main" val="18488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8977</TotalTime>
  <Words>229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The good, the bad and the ugly of mocking</vt:lpstr>
      <vt:lpstr>About me</vt:lpstr>
      <vt:lpstr>Agenda</vt:lpstr>
      <vt:lpstr>What are mocks?</vt:lpstr>
      <vt:lpstr>Hexagonal Architecture</vt:lpstr>
      <vt:lpstr>Properties of Unit Tests</vt:lpstr>
      <vt:lpstr>Vocabulary</vt:lpstr>
      <vt:lpstr>Simplified Vocabulary</vt:lpstr>
      <vt:lpstr>Isolation Frameworks</vt:lpstr>
      <vt:lpstr>Let’s see some code!</vt:lpstr>
      <vt:lpstr>Summary</vt:lpstr>
      <vt:lpstr>Resources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Ian-Laptop</cp:lastModifiedBy>
  <cp:revision>155</cp:revision>
  <dcterms:created xsi:type="dcterms:W3CDTF">2013-01-13T21:10:56Z</dcterms:created>
  <dcterms:modified xsi:type="dcterms:W3CDTF">2013-12-12T18:07:40Z</dcterms:modified>
</cp:coreProperties>
</file>