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75" r:id="rId4"/>
    <p:sldId id="267" r:id="rId5"/>
    <p:sldId id="277" r:id="rId6"/>
    <p:sldId id="289" r:id="rId7"/>
    <p:sldId id="282" r:id="rId8"/>
    <p:sldId id="283" r:id="rId9"/>
    <p:sldId id="284" r:id="rId10"/>
    <p:sldId id="276" r:id="rId11"/>
    <p:sldId id="279" r:id="rId12"/>
    <p:sldId id="285" r:id="rId13"/>
    <p:sldId id="286" r:id="rId14"/>
    <p:sldId id="287" r:id="rId15"/>
    <p:sldId id="288" r:id="rId16"/>
    <p:sldId id="264"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7EBE8A-E967-4265-90E3-8E072D2E9DDC}" type="datetimeFigureOut">
              <a:rPr lang="en-GB" smtClean="0"/>
              <a:t>14/01/2014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14/01/2014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14/01/2014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14/01/2014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EBE8A-E967-4265-90E3-8E072D2E9DDC}" type="datetimeFigureOut">
              <a:rPr lang="en-GB" smtClean="0"/>
              <a:t>14/01/2014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7EBE8A-E967-4265-90E3-8E072D2E9DDC}" type="datetimeFigureOut">
              <a:rPr lang="en-GB" smtClean="0"/>
              <a:t>14/01/2014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7EBE8A-E967-4265-90E3-8E072D2E9DDC}" type="datetimeFigureOut">
              <a:rPr lang="en-GB" smtClean="0"/>
              <a:t>14/01/2014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7EBE8A-E967-4265-90E3-8E072D2E9DDC}" type="datetimeFigureOut">
              <a:rPr lang="en-GB" smtClean="0"/>
              <a:t>14/01/2014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EBE8A-E967-4265-90E3-8E072D2E9DDC}" type="datetimeFigureOut">
              <a:rPr lang="en-GB" smtClean="0"/>
              <a:t>14/01/2014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EBE8A-E967-4265-90E3-8E072D2E9DDC}" type="datetimeFigureOut">
              <a:rPr lang="en-GB" smtClean="0"/>
              <a:t>14/01/2014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F4146B-8F20-4FDC-BFB5-8E59507AD611}"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97EBE8A-E967-4265-90E3-8E072D2E9DDC}" type="datetimeFigureOut">
              <a:rPr lang="en-GB" smtClean="0"/>
              <a:t>14/01/2014</a:t>
            </a:fld>
            <a:endParaRPr lang="en-GB"/>
          </a:p>
        </p:txBody>
      </p:sp>
      <p:sp>
        <p:nvSpPr>
          <p:cNvPr id="9" name="Slide Number Placeholder 8"/>
          <p:cNvSpPr>
            <a:spLocks noGrp="1"/>
          </p:cNvSpPr>
          <p:nvPr>
            <p:ph type="sldNum" sz="quarter" idx="11"/>
          </p:nvPr>
        </p:nvSpPr>
        <p:spPr/>
        <p:txBody>
          <a:bodyPr/>
          <a:lstStyle/>
          <a:p>
            <a:fld id="{65F4146B-8F20-4FDC-BFB5-8E59507AD611}"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5F4146B-8F20-4FDC-BFB5-8E59507AD611}"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97EBE8A-E967-4265-90E3-8E072D2E9DDC}" type="datetimeFigureOut">
              <a:rPr lang="en-GB" smtClean="0"/>
              <a:t>14/01/2014</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484784"/>
            <a:ext cx="7646024" cy="2808312"/>
          </a:xfrm>
        </p:spPr>
        <p:txBody>
          <a:bodyPr/>
          <a:lstStyle/>
          <a:p>
            <a:r>
              <a:rPr lang="en-GB" sz="6000" b="1" dirty="0" smtClean="0"/>
              <a:t>The good, the bad and the ugly of mocking</a:t>
            </a:r>
            <a:endParaRPr lang="en-GB" sz="6000" b="1" dirty="0"/>
          </a:p>
        </p:txBody>
      </p:sp>
      <p:sp>
        <p:nvSpPr>
          <p:cNvPr id="7" name="Subtitle 2"/>
          <p:cNvSpPr txBox="1">
            <a:spLocks/>
          </p:cNvSpPr>
          <p:nvPr/>
        </p:nvSpPr>
        <p:spPr>
          <a:xfrm>
            <a:off x="883731" y="4962897"/>
            <a:ext cx="4048309" cy="151216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GB" sz="4000" dirty="0" smtClean="0">
                <a:solidFill>
                  <a:schemeClr val="tx1"/>
                </a:solidFill>
              </a:rPr>
              <a:t>Ian Russell</a:t>
            </a:r>
          </a:p>
          <a:p>
            <a:r>
              <a:rPr lang="en-GB" sz="4000" dirty="0" smtClean="0">
                <a:solidFill>
                  <a:schemeClr val="tx1"/>
                </a:solidFill>
              </a:rPr>
              <a:t>@</a:t>
            </a:r>
            <a:r>
              <a:rPr lang="en-GB" sz="4000" dirty="0" err="1" smtClean="0">
                <a:solidFill>
                  <a:schemeClr val="tx1"/>
                </a:solidFill>
              </a:rPr>
              <a:t>ijrussell</a:t>
            </a:r>
            <a:endParaRPr lang="en-GB" sz="4000" dirty="0" smtClean="0">
              <a:solidFill>
                <a:schemeClr val="tx1"/>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167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 framework examples</a:t>
            </a:r>
            <a:endParaRPr lang="en-GB" dirty="0"/>
          </a:p>
        </p:txBody>
      </p:sp>
    </p:spTree>
    <p:extLst>
      <p:ext uri="{BB962C8B-B14F-4D97-AF65-F5344CB8AC3E}">
        <p14:creationId xmlns:p14="http://schemas.microsoft.com/office/powerpoint/2010/main" val="1889712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 framework summary</a:t>
            </a:r>
            <a:endParaRPr lang="en-GB" dirty="0"/>
          </a:p>
        </p:txBody>
      </p:sp>
      <p:sp>
        <p:nvSpPr>
          <p:cNvPr id="3" name="Content Placeholder 2"/>
          <p:cNvSpPr>
            <a:spLocks noGrp="1"/>
          </p:cNvSpPr>
          <p:nvPr>
            <p:ph idx="1"/>
          </p:nvPr>
        </p:nvSpPr>
        <p:spPr/>
        <p:txBody>
          <a:bodyPr>
            <a:normAutofit/>
          </a:bodyPr>
          <a:lstStyle/>
          <a:p>
            <a:r>
              <a:rPr lang="en-GB" sz="4000" dirty="0" smtClean="0"/>
              <a:t>Easy to write</a:t>
            </a:r>
          </a:p>
          <a:p>
            <a:r>
              <a:rPr lang="en-GB" sz="4000" dirty="0" smtClean="0"/>
              <a:t>Maintenance cost may be high</a:t>
            </a:r>
          </a:p>
          <a:p>
            <a:r>
              <a:rPr lang="en-GB" sz="4000" dirty="0" smtClean="0"/>
              <a:t>Lots of work for complicated interfaces</a:t>
            </a:r>
          </a:p>
          <a:p>
            <a:r>
              <a:rPr lang="en-GB" sz="3800" dirty="0" smtClean="0"/>
              <a:t>Hard to reuse</a:t>
            </a:r>
            <a:endParaRPr lang="en-GB" sz="3800" dirty="0" smtClean="0"/>
          </a:p>
        </p:txBody>
      </p:sp>
    </p:spTree>
    <p:extLst>
      <p:ext uri="{BB962C8B-B14F-4D97-AF65-F5344CB8AC3E}">
        <p14:creationId xmlns:p14="http://schemas.microsoft.com/office/powerpoint/2010/main" val="1848821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Isolation Frameworks</a:t>
            </a:r>
            <a:endParaRPr lang="en-GB" dirty="0"/>
          </a:p>
        </p:txBody>
      </p:sp>
      <p:sp>
        <p:nvSpPr>
          <p:cNvPr id="3" name="Content Placeholder 2"/>
          <p:cNvSpPr>
            <a:spLocks noGrp="1"/>
          </p:cNvSpPr>
          <p:nvPr>
            <p:ph idx="1"/>
          </p:nvPr>
        </p:nvSpPr>
        <p:spPr/>
        <p:txBody>
          <a:bodyPr>
            <a:normAutofit lnSpcReduction="10000"/>
          </a:bodyPr>
          <a:lstStyle/>
          <a:p>
            <a:r>
              <a:rPr lang="en-GB" sz="4000" dirty="0" smtClean="0"/>
              <a:t>Open source</a:t>
            </a:r>
          </a:p>
          <a:p>
            <a:pPr lvl="1"/>
            <a:r>
              <a:rPr lang="en-GB" sz="3800" dirty="0" smtClean="0"/>
              <a:t>Rhino Mocks, </a:t>
            </a:r>
            <a:r>
              <a:rPr lang="en-GB" sz="3800" dirty="0" err="1" smtClean="0"/>
              <a:t>Moq</a:t>
            </a:r>
            <a:r>
              <a:rPr lang="en-GB" sz="3800" dirty="0" smtClean="0"/>
              <a:t>, </a:t>
            </a:r>
            <a:r>
              <a:rPr lang="en-GB" sz="3800" dirty="0" err="1" smtClean="0"/>
              <a:t>NMock</a:t>
            </a:r>
            <a:endParaRPr lang="en-GB" sz="3800" dirty="0" smtClean="0"/>
          </a:p>
          <a:p>
            <a:pPr lvl="1"/>
            <a:r>
              <a:rPr lang="en-GB" sz="3800" dirty="0" err="1" smtClean="0"/>
              <a:t>FakeItEasy</a:t>
            </a:r>
            <a:r>
              <a:rPr lang="en-GB" sz="3800" dirty="0" smtClean="0"/>
              <a:t>, </a:t>
            </a:r>
            <a:r>
              <a:rPr lang="en-GB" sz="3800" dirty="0" err="1" smtClean="0"/>
              <a:t>NSubstitute</a:t>
            </a:r>
            <a:endParaRPr lang="en-GB" sz="3800" dirty="0" smtClean="0"/>
          </a:p>
          <a:p>
            <a:r>
              <a:rPr lang="en-GB" sz="4000" dirty="0" smtClean="0"/>
              <a:t>Free</a:t>
            </a:r>
          </a:p>
          <a:p>
            <a:pPr lvl="1"/>
            <a:r>
              <a:rPr lang="en-GB" sz="3800" dirty="0" smtClean="0"/>
              <a:t>MS Fakes, </a:t>
            </a:r>
            <a:r>
              <a:rPr lang="en-GB" sz="3800" dirty="0" err="1" smtClean="0"/>
              <a:t>JustMock</a:t>
            </a:r>
            <a:r>
              <a:rPr lang="en-GB" sz="3800" dirty="0" smtClean="0"/>
              <a:t> Free</a:t>
            </a:r>
          </a:p>
          <a:p>
            <a:r>
              <a:rPr lang="en-GB" sz="4000" dirty="0" smtClean="0"/>
              <a:t>Commercial</a:t>
            </a:r>
          </a:p>
          <a:p>
            <a:pPr lvl="1"/>
            <a:r>
              <a:rPr lang="en-GB" sz="3800" dirty="0" smtClean="0"/>
              <a:t>Isolator, </a:t>
            </a:r>
            <a:r>
              <a:rPr lang="en-GB" sz="3800" dirty="0" err="1" smtClean="0"/>
              <a:t>JustMock</a:t>
            </a:r>
            <a:endParaRPr lang="en-GB" sz="3800" dirty="0" smtClean="0"/>
          </a:p>
        </p:txBody>
      </p:sp>
    </p:spTree>
    <p:extLst>
      <p:ext uri="{BB962C8B-B14F-4D97-AF65-F5344CB8AC3E}">
        <p14:creationId xmlns:p14="http://schemas.microsoft.com/office/powerpoint/2010/main" val="993568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With framework examples</a:t>
            </a:r>
            <a:endParaRPr lang="en-GB" dirty="0"/>
          </a:p>
        </p:txBody>
      </p:sp>
    </p:spTree>
    <p:extLst>
      <p:ext uri="{BB962C8B-B14F-4D97-AF65-F5344CB8AC3E}">
        <p14:creationId xmlns:p14="http://schemas.microsoft.com/office/powerpoint/2010/main" val="3550895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Framework summary</a:t>
            </a:r>
            <a:endParaRPr lang="en-GB" dirty="0"/>
          </a:p>
        </p:txBody>
      </p:sp>
      <p:sp>
        <p:nvSpPr>
          <p:cNvPr id="3" name="Content Placeholder 2"/>
          <p:cNvSpPr>
            <a:spLocks noGrp="1"/>
          </p:cNvSpPr>
          <p:nvPr>
            <p:ph idx="1"/>
          </p:nvPr>
        </p:nvSpPr>
        <p:spPr/>
        <p:txBody>
          <a:bodyPr>
            <a:normAutofit lnSpcReduction="10000"/>
          </a:bodyPr>
          <a:lstStyle/>
          <a:p>
            <a:r>
              <a:rPr lang="en-GB" sz="4000" dirty="0" smtClean="0"/>
              <a:t>Open source</a:t>
            </a:r>
          </a:p>
          <a:p>
            <a:pPr lvl="1"/>
            <a:r>
              <a:rPr lang="en-GB" sz="3800" dirty="0" smtClean="0"/>
              <a:t>Rhino Mocks, </a:t>
            </a:r>
            <a:r>
              <a:rPr lang="en-GB" sz="3800" dirty="0" err="1" smtClean="0"/>
              <a:t>Moq</a:t>
            </a:r>
            <a:r>
              <a:rPr lang="en-GB" sz="3800" dirty="0" smtClean="0"/>
              <a:t>, </a:t>
            </a:r>
            <a:r>
              <a:rPr lang="en-GB" sz="3800" dirty="0" err="1" smtClean="0"/>
              <a:t>NMock</a:t>
            </a:r>
            <a:endParaRPr lang="en-GB" sz="3800" dirty="0" smtClean="0"/>
          </a:p>
          <a:p>
            <a:pPr lvl="1"/>
            <a:r>
              <a:rPr lang="en-GB" sz="3800" dirty="0" err="1" smtClean="0"/>
              <a:t>FakeItEasy</a:t>
            </a:r>
            <a:r>
              <a:rPr lang="en-GB" sz="3800" dirty="0" smtClean="0"/>
              <a:t>, </a:t>
            </a:r>
            <a:r>
              <a:rPr lang="en-GB" sz="3800" dirty="0" err="1" smtClean="0"/>
              <a:t>NSubstitute</a:t>
            </a:r>
            <a:endParaRPr lang="en-GB" sz="3800" dirty="0" smtClean="0"/>
          </a:p>
          <a:p>
            <a:r>
              <a:rPr lang="en-GB" sz="4000" dirty="0" smtClean="0"/>
              <a:t>Free</a:t>
            </a:r>
          </a:p>
          <a:p>
            <a:pPr lvl="1"/>
            <a:r>
              <a:rPr lang="en-GB" sz="3800" dirty="0" smtClean="0"/>
              <a:t>MS Fakes, </a:t>
            </a:r>
            <a:r>
              <a:rPr lang="en-GB" sz="3800" dirty="0" err="1" smtClean="0"/>
              <a:t>JustMock</a:t>
            </a:r>
            <a:r>
              <a:rPr lang="en-GB" sz="3800" dirty="0" smtClean="0"/>
              <a:t> Free</a:t>
            </a:r>
          </a:p>
          <a:p>
            <a:r>
              <a:rPr lang="en-GB" sz="4000" dirty="0" smtClean="0"/>
              <a:t>Commercial</a:t>
            </a:r>
          </a:p>
          <a:p>
            <a:pPr lvl="1"/>
            <a:r>
              <a:rPr lang="en-GB" sz="3800" dirty="0" smtClean="0"/>
              <a:t>Isolator, </a:t>
            </a:r>
            <a:r>
              <a:rPr lang="en-GB" sz="3800" dirty="0" err="1" smtClean="0"/>
              <a:t>JustMock</a:t>
            </a:r>
            <a:endParaRPr lang="en-GB" sz="3800" dirty="0" smtClean="0"/>
          </a:p>
        </p:txBody>
      </p:sp>
    </p:spTree>
    <p:extLst>
      <p:ext uri="{BB962C8B-B14F-4D97-AF65-F5344CB8AC3E}">
        <p14:creationId xmlns:p14="http://schemas.microsoft.com/office/powerpoint/2010/main" val="2848240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395536" y="1556792"/>
            <a:ext cx="7620000" cy="4800600"/>
          </a:xfrm>
        </p:spPr>
        <p:txBody>
          <a:bodyPr>
            <a:noAutofit/>
          </a:bodyPr>
          <a:lstStyle/>
          <a:p>
            <a:r>
              <a:rPr lang="en-GB" sz="3600" dirty="0" smtClean="0"/>
              <a:t>Test behaviour not implementation</a:t>
            </a:r>
          </a:p>
          <a:p>
            <a:r>
              <a:rPr lang="en-GB" sz="3600" dirty="0" smtClean="0"/>
              <a:t>Onl</a:t>
            </a:r>
            <a:r>
              <a:rPr lang="en-GB" sz="3600" dirty="0" smtClean="0"/>
              <a:t>y m</a:t>
            </a:r>
            <a:r>
              <a:rPr lang="en-GB" sz="3600" dirty="0" smtClean="0"/>
              <a:t>ock external dependencies</a:t>
            </a:r>
            <a:endParaRPr lang="en-GB" sz="3600" dirty="0" smtClean="0"/>
          </a:p>
          <a:p>
            <a:r>
              <a:rPr lang="en-GB" sz="3600" dirty="0" smtClean="0"/>
              <a:t>Use mocks wisely</a:t>
            </a:r>
          </a:p>
          <a:p>
            <a:r>
              <a:rPr lang="en-GB" sz="3600" dirty="0" smtClean="0"/>
              <a:t>Tests should be readable</a:t>
            </a:r>
            <a:endParaRPr lang="en-GB" sz="3600" dirty="0" smtClean="0"/>
          </a:p>
          <a:p>
            <a:r>
              <a:rPr lang="en-GB" sz="3600" dirty="0" smtClean="0"/>
              <a:t>Use </a:t>
            </a:r>
            <a:r>
              <a:rPr lang="en-GB" sz="3600" dirty="0"/>
              <a:t>Test Data Builder, SUT Builder and </a:t>
            </a:r>
            <a:r>
              <a:rPr lang="en-GB" sz="3600" dirty="0" err="1"/>
              <a:t>IEqualityComparer</a:t>
            </a:r>
            <a:r>
              <a:rPr lang="en-GB" sz="3600" dirty="0"/>
              <a:t>&lt;T&gt;</a:t>
            </a:r>
          </a:p>
          <a:p>
            <a:endParaRPr lang="en-GB" sz="3600" dirty="0" smtClean="0"/>
          </a:p>
          <a:p>
            <a:endParaRPr lang="en-GB" sz="3600" dirty="0" smtClean="0"/>
          </a:p>
        </p:txBody>
      </p:sp>
    </p:spTree>
    <p:extLst>
      <p:ext uri="{BB962C8B-B14F-4D97-AF65-F5344CB8AC3E}">
        <p14:creationId xmlns:p14="http://schemas.microsoft.com/office/powerpoint/2010/main" val="2635634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3" name="Content Placeholder 2"/>
          <p:cNvSpPr>
            <a:spLocks noGrp="1"/>
          </p:cNvSpPr>
          <p:nvPr>
            <p:ph idx="1"/>
          </p:nvPr>
        </p:nvSpPr>
        <p:spPr/>
        <p:txBody>
          <a:bodyPr/>
          <a:lstStyle/>
          <a:p>
            <a:r>
              <a:rPr lang="en-GB" sz="2800" dirty="0" smtClean="0"/>
              <a:t>The </a:t>
            </a:r>
            <a:r>
              <a:rPr lang="en-GB" sz="2800" dirty="0" smtClean="0"/>
              <a:t>Art of Unit Testing (2</a:t>
            </a:r>
            <a:r>
              <a:rPr lang="en-GB" sz="2800" baseline="30000" dirty="0" smtClean="0"/>
              <a:t>nd</a:t>
            </a:r>
            <a:r>
              <a:rPr lang="en-GB" sz="2800" dirty="0" smtClean="0"/>
              <a:t> Ed.) (</a:t>
            </a:r>
            <a:r>
              <a:rPr lang="en-GB" sz="2800" dirty="0" err="1" smtClean="0"/>
              <a:t>Mannings</a:t>
            </a:r>
            <a:r>
              <a:rPr lang="en-GB" sz="2800" dirty="0" smtClean="0"/>
              <a:t>)</a:t>
            </a:r>
          </a:p>
          <a:p>
            <a:r>
              <a:rPr lang="en-GB" sz="2800" dirty="0" smtClean="0"/>
              <a:t>Growing Object-Oriented Software (Addison Wesley) </a:t>
            </a:r>
          </a:p>
          <a:p>
            <a:r>
              <a:rPr lang="en-GB" sz="2800" dirty="0" err="1" smtClean="0"/>
              <a:t>xUnit</a:t>
            </a:r>
            <a:r>
              <a:rPr lang="en-GB" sz="2800" dirty="0" smtClean="0"/>
              <a:t> Test </a:t>
            </a:r>
            <a:r>
              <a:rPr lang="en-GB" sz="2800" dirty="0"/>
              <a:t>Patterns (Addison Wesley</a:t>
            </a:r>
            <a:r>
              <a:rPr lang="en-GB" sz="2800" dirty="0" smtClean="0"/>
              <a:t>)</a:t>
            </a:r>
          </a:p>
          <a:p>
            <a:endParaRPr lang="en-GB" sz="2800" dirty="0"/>
          </a:p>
          <a:p>
            <a:r>
              <a:rPr lang="en-GB" sz="2800" dirty="0"/>
              <a:t>http://cleancoders.com</a:t>
            </a:r>
            <a:r>
              <a:rPr lang="en-GB" sz="2800" dirty="0" smtClean="0"/>
              <a:t>/</a:t>
            </a:r>
          </a:p>
          <a:p>
            <a:r>
              <a:rPr lang="en-GB" sz="2800" dirty="0"/>
              <a:t>http://pluralsight.com/training</a:t>
            </a:r>
            <a:endParaRPr lang="en-GB" sz="2800" dirty="0"/>
          </a:p>
        </p:txBody>
      </p:sp>
    </p:spTree>
    <p:extLst>
      <p:ext uri="{BB962C8B-B14F-4D97-AF65-F5344CB8AC3E}">
        <p14:creationId xmlns:p14="http://schemas.microsoft.com/office/powerpoint/2010/main" val="4023898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628800"/>
            <a:ext cx="7646024" cy="1800200"/>
          </a:xfrm>
        </p:spPr>
        <p:txBody>
          <a:bodyPr/>
          <a:lstStyle/>
          <a:p>
            <a:r>
              <a:rPr lang="en-GB" sz="6000" b="1" dirty="0"/>
              <a:t>Thank you</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a:xfrm>
            <a:off x="883731" y="4962897"/>
            <a:ext cx="4048309" cy="151216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GB" sz="4000" dirty="0" smtClean="0">
                <a:solidFill>
                  <a:schemeClr val="tx1"/>
                </a:solidFill>
              </a:rPr>
              <a:t>Ian Russell</a:t>
            </a:r>
          </a:p>
          <a:p>
            <a:r>
              <a:rPr lang="en-GB" sz="4000" dirty="0" smtClean="0">
                <a:solidFill>
                  <a:schemeClr val="tx1"/>
                </a:solidFill>
              </a:rPr>
              <a:t>@</a:t>
            </a:r>
            <a:r>
              <a:rPr lang="en-GB" sz="4000" dirty="0" err="1" smtClean="0">
                <a:solidFill>
                  <a:schemeClr val="tx1"/>
                </a:solidFill>
              </a:rPr>
              <a:t>ijrussell</a:t>
            </a:r>
            <a:endParaRPr lang="en-GB" sz="4000" dirty="0" smtClean="0">
              <a:solidFill>
                <a:schemeClr val="tx1"/>
              </a:solidFill>
            </a:endParaRPr>
          </a:p>
        </p:txBody>
      </p:sp>
    </p:spTree>
    <p:extLst>
      <p:ext uri="{BB962C8B-B14F-4D97-AF65-F5344CB8AC3E}">
        <p14:creationId xmlns:p14="http://schemas.microsoft.com/office/powerpoint/2010/main" val="465121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r>
              <a:rPr lang="en-GB" sz="4000" dirty="0" smtClean="0"/>
              <a:t>Programmer for over 20 years </a:t>
            </a:r>
          </a:p>
          <a:p>
            <a:r>
              <a:rPr lang="en-GB" sz="4000" dirty="0" smtClean="0"/>
              <a:t>Polyglot</a:t>
            </a:r>
          </a:p>
          <a:p>
            <a:endParaRPr lang="en-GB" sz="40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951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normAutofit/>
          </a:bodyPr>
          <a:lstStyle/>
          <a:p>
            <a:r>
              <a:rPr lang="en-GB" sz="4000" dirty="0" smtClean="0"/>
              <a:t>Definitions &amp; Vocabulary</a:t>
            </a:r>
          </a:p>
          <a:p>
            <a:r>
              <a:rPr lang="en-GB" sz="4000" dirty="0" smtClean="0"/>
              <a:t>No tool mocking</a:t>
            </a:r>
          </a:p>
          <a:p>
            <a:r>
              <a:rPr lang="en-GB" sz="4000" dirty="0" smtClean="0"/>
              <a:t>Using a framework</a:t>
            </a:r>
            <a:endParaRPr lang="en-GB" sz="4000" dirty="0"/>
          </a:p>
          <a:p>
            <a:endParaRPr lang="en-GB" sz="4000" dirty="0"/>
          </a:p>
          <a:p>
            <a:r>
              <a:rPr lang="en-GB" sz="4000" dirty="0" smtClean="0"/>
              <a:t>Questions</a:t>
            </a:r>
            <a:r>
              <a:rPr lang="en-GB" sz="4000" dirty="0" smtClean="0"/>
              <a:t>?</a:t>
            </a:r>
          </a:p>
        </p:txBody>
      </p:sp>
    </p:spTree>
    <p:extLst>
      <p:ext uri="{BB962C8B-B14F-4D97-AF65-F5344CB8AC3E}">
        <p14:creationId xmlns:p14="http://schemas.microsoft.com/office/powerpoint/2010/main" val="320638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mocks?</a:t>
            </a:r>
            <a:endParaRPr lang="en-GB" dirty="0"/>
          </a:p>
        </p:txBody>
      </p:sp>
      <p:sp>
        <p:nvSpPr>
          <p:cNvPr id="3" name="Content Placeholder 2"/>
          <p:cNvSpPr>
            <a:spLocks noGrp="1"/>
          </p:cNvSpPr>
          <p:nvPr>
            <p:ph idx="1"/>
          </p:nvPr>
        </p:nvSpPr>
        <p:spPr/>
        <p:txBody>
          <a:bodyPr>
            <a:noAutofit/>
          </a:bodyPr>
          <a:lstStyle/>
          <a:p>
            <a:pPr marL="114300" indent="0">
              <a:buNone/>
            </a:pPr>
            <a:r>
              <a:rPr lang="en-GB" sz="3500" dirty="0" smtClean="0"/>
              <a:t>“Mock objects are </a:t>
            </a:r>
            <a:r>
              <a:rPr lang="en-GB" sz="3500" b="1" dirty="0"/>
              <a:t>simulated</a:t>
            </a:r>
            <a:r>
              <a:rPr lang="en-GB" sz="3500" dirty="0"/>
              <a:t> objects that </a:t>
            </a:r>
            <a:r>
              <a:rPr lang="en-GB" sz="3500" b="1" dirty="0"/>
              <a:t>mimic</a:t>
            </a:r>
            <a:r>
              <a:rPr lang="en-GB" sz="3500" dirty="0"/>
              <a:t> the </a:t>
            </a:r>
            <a:r>
              <a:rPr lang="en-GB" sz="3500" b="1" dirty="0" smtClean="0"/>
              <a:t>behaviour</a:t>
            </a:r>
            <a:r>
              <a:rPr lang="en-GB" sz="3500" dirty="0" smtClean="0"/>
              <a:t> </a:t>
            </a:r>
            <a:r>
              <a:rPr lang="en-GB" sz="3500" dirty="0"/>
              <a:t>of real objects in </a:t>
            </a:r>
            <a:r>
              <a:rPr lang="en-GB" sz="3500" b="1" dirty="0"/>
              <a:t>controlled</a:t>
            </a:r>
            <a:r>
              <a:rPr lang="en-GB" sz="3500" dirty="0"/>
              <a:t> </a:t>
            </a:r>
            <a:r>
              <a:rPr lang="en-GB" sz="3500" dirty="0" smtClean="0"/>
              <a:t>ways</a:t>
            </a:r>
            <a:r>
              <a:rPr lang="en-GB" sz="3500" dirty="0" smtClean="0"/>
              <a:t>.” </a:t>
            </a:r>
            <a:r>
              <a:rPr lang="en-GB" sz="3500" dirty="0"/>
              <a:t> </a:t>
            </a:r>
            <a:r>
              <a:rPr lang="en-GB" sz="3500" dirty="0" smtClean="0"/>
              <a:t> </a:t>
            </a:r>
          </a:p>
        </p:txBody>
      </p:sp>
      <p:sp>
        <p:nvSpPr>
          <p:cNvPr id="4" name="TextBox 3"/>
          <p:cNvSpPr txBox="1"/>
          <p:nvPr/>
        </p:nvSpPr>
        <p:spPr>
          <a:xfrm>
            <a:off x="1043608" y="6063332"/>
            <a:ext cx="1122423" cy="369332"/>
          </a:xfrm>
          <a:prstGeom prst="rect">
            <a:avLst/>
          </a:prstGeom>
          <a:noFill/>
        </p:spPr>
        <p:txBody>
          <a:bodyPr wrap="none" rtlCol="0">
            <a:spAutoFit/>
          </a:bodyPr>
          <a:lstStyle/>
          <a:p>
            <a:r>
              <a:rPr lang="en-GB" dirty="0" smtClean="0"/>
              <a:t>Wikipedia</a:t>
            </a:r>
            <a:endParaRPr lang="en-GB" dirty="0"/>
          </a:p>
        </p:txBody>
      </p:sp>
    </p:spTree>
    <p:extLst>
      <p:ext uri="{BB962C8B-B14F-4D97-AF65-F5344CB8AC3E}">
        <p14:creationId xmlns:p14="http://schemas.microsoft.com/office/powerpoint/2010/main" val="187006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should you mock?</a:t>
            </a:r>
            <a:endParaRPr lang="en-GB"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600200"/>
            <a:ext cx="5953472" cy="4465104"/>
          </a:xfrm>
        </p:spPr>
      </p:pic>
      <p:sp>
        <p:nvSpPr>
          <p:cNvPr id="6" name="TextBox 5"/>
          <p:cNvSpPr txBox="1"/>
          <p:nvPr/>
        </p:nvSpPr>
        <p:spPr>
          <a:xfrm>
            <a:off x="1043608" y="6063332"/>
            <a:ext cx="7131824" cy="369332"/>
          </a:xfrm>
          <a:prstGeom prst="rect">
            <a:avLst/>
          </a:prstGeom>
          <a:noFill/>
        </p:spPr>
        <p:txBody>
          <a:bodyPr wrap="none" rtlCol="0">
            <a:spAutoFit/>
          </a:bodyPr>
          <a:lstStyle/>
          <a:p>
            <a:r>
              <a:rPr lang="en-GB" dirty="0"/>
              <a:t>http://www.duncannisbet.co.uk/hexagonal-architecture-for-testers-part-1</a:t>
            </a:r>
          </a:p>
        </p:txBody>
      </p:sp>
    </p:spTree>
    <p:extLst>
      <p:ext uri="{BB962C8B-B14F-4D97-AF65-F5344CB8AC3E}">
        <p14:creationId xmlns:p14="http://schemas.microsoft.com/office/powerpoint/2010/main" val="3861875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Vocabulary</a:t>
            </a:r>
            <a:endParaRPr lang="en-GB" dirty="0"/>
          </a:p>
        </p:txBody>
      </p:sp>
      <p:sp>
        <p:nvSpPr>
          <p:cNvPr id="3" name="Content Placeholder 2"/>
          <p:cNvSpPr>
            <a:spLocks noGrp="1"/>
          </p:cNvSpPr>
          <p:nvPr>
            <p:ph idx="1"/>
          </p:nvPr>
        </p:nvSpPr>
        <p:spPr/>
        <p:txBody>
          <a:bodyPr>
            <a:normAutofit/>
          </a:bodyPr>
          <a:lstStyle/>
          <a:p>
            <a:r>
              <a:rPr lang="en-GB" sz="4000" dirty="0" smtClean="0"/>
              <a:t>Test Double</a:t>
            </a:r>
          </a:p>
          <a:p>
            <a:pPr lvl="1"/>
            <a:r>
              <a:rPr lang="en-GB" sz="3800" dirty="0" smtClean="0"/>
              <a:t>Dummy</a:t>
            </a:r>
          </a:p>
          <a:p>
            <a:pPr lvl="1"/>
            <a:r>
              <a:rPr lang="en-GB" sz="3800" dirty="0" smtClean="0"/>
              <a:t>Stub</a:t>
            </a:r>
          </a:p>
          <a:p>
            <a:pPr lvl="1"/>
            <a:r>
              <a:rPr lang="en-GB" sz="3800" dirty="0" smtClean="0"/>
              <a:t>Spy</a:t>
            </a:r>
          </a:p>
          <a:p>
            <a:pPr lvl="1"/>
            <a:r>
              <a:rPr lang="en-GB" sz="3800" dirty="0" smtClean="0"/>
              <a:t>Mock</a:t>
            </a:r>
          </a:p>
          <a:p>
            <a:pPr lvl="1"/>
            <a:r>
              <a:rPr lang="en-GB" sz="3800" dirty="0" smtClean="0"/>
              <a:t>Fake</a:t>
            </a:r>
            <a:endParaRPr lang="en-GB" sz="3600" dirty="0" smtClean="0"/>
          </a:p>
        </p:txBody>
      </p:sp>
      <p:sp>
        <p:nvSpPr>
          <p:cNvPr id="4" name="TextBox 3"/>
          <p:cNvSpPr txBox="1"/>
          <p:nvPr/>
        </p:nvSpPr>
        <p:spPr>
          <a:xfrm>
            <a:off x="1043608" y="6063332"/>
            <a:ext cx="5374485" cy="369332"/>
          </a:xfrm>
          <a:prstGeom prst="rect">
            <a:avLst/>
          </a:prstGeom>
          <a:noFill/>
        </p:spPr>
        <p:txBody>
          <a:bodyPr wrap="none" rtlCol="0">
            <a:spAutoFit/>
          </a:bodyPr>
          <a:lstStyle/>
          <a:p>
            <a:r>
              <a:rPr lang="en-GB" dirty="0" smtClean="0"/>
              <a:t>Gerard </a:t>
            </a:r>
            <a:r>
              <a:rPr lang="en-GB" dirty="0" err="1" smtClean="0"/>
              <a:t>Meszaros</a:t>
            </a:r>
            <a:r>
              <a:rPr lang="en-GB" dirty="0" smtClean="0"/>
              <a:t> [</a:t>
            </a:r>
            <a:r>
              <a:rPr lang="en-GB" dirty="0" err="1" smtClean="0"/>
              <a:t>xUnit</a:t>
            </a:r>
            <a:r>
              <a:rPr lang="en-GB" dirty="0" smtClean="0"/>
              <a:t> Test Patterns (Addison Wesley)]</a:t>
            </a:r>
            <a:endParaRPr lang="en-GB" dirty="0"/>
          </a:p>
        </p:txBody>
      </p:sp>
    </p:spTree>
    <p:extLst>
      <p:ext uri="{BB962C8B-B14F-4D97-AF65-F5344CB8AC3E}">
        <p14:creationId xmlns:p14="http://schemas.microsoft.com/office/powerpoint/2010/main" val="2902069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Simplified Vocabulary</a:t>
            </a:r>
            <a:endParaRPr lang="en-GB" dirty="0"/>
          </a:p>
        </p:txBody>
      </p:sp>
      <p:sp>
        <p:nvSpPr>
          <p:cNvPr id="3" name="Content Placeholder 2"/>
          <p:cNvSpPr>
            <a:spLocks noGrp="1"/>
          </p:cNvSpPr>
          <p:nvPr>
            <p:ph idx="1"/>
          </p:nvPr>
        </p:nvSpPr>
        <p:spPr/>
        <p:txBody>
          <a:bodyPr>
            <a:normAutofit/>
          </a:bodyPr>
          <a:lstStyle/>
          <a:p>
            <a:r>
              <a:rPr lang="en-GB" sz="4000" dirty="0" smtClean="0"/>
              <a:t>Fake</a:t>
            </a:r>
          </a:p>
          <a:p>
            <a:pPr lvl="1"/>
            <a:r>
              <a:rPr lang="en-GB" sz="3800" dirty="0" smtClean="0"/>
              <a:t>Stub</a:t>
            </a:r>
          </a:p>
          <a:p>
            <a:pPr lvl="1"/>
            <a:r>
              <a:rPr lang="en-GB" sz="3800" dirty="0" smtClean="0"/>
              <a:t>Mock</a:t>
            </a:r>
            <a:endParaRPr lang="en-GB" sz="3600" dirty="0" smtClean="0"/>
          </a:p>
        </p:txBody>
      </p:sp>
    </p:spTree>
    <p:extLst>
      <p:ext uri="{BB962C8B-B14F-4D97-AF65-F5344CB8AC3E}">
        <p14:creationId xmlns:p14="http://schemas.microsoft.com/office/powerpoint/2010/main" val="1563604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Stubs</a:t>
            </a:r>
            <a:endParaRPr lang="en-GB" dirty="0"/>
          </a:p>
        </p:txBody>
      </p:sp>
      <p:sp>
        <p:nvSpPr>
          <p:cNvPr id="3" name="Content Placeholder 2"/>
          <p:cNvSpPr>
            <a:spLocks noGrp="1"/>
          </p:cNvSpPr>
          <p:nvPr>
            <p:ph idx="1"/>
          </p:nvPr>
        </p:nvSpPr>
        <p:spPr/>
        <p:txBody>
          <a:bodyPr>
            <a:normAutofit/>
          </a:bodyPr>
          <a:lstStyle/>
          <a:p>
            <a:pPr marL="114300" indent="0">
              <a:buNone/>
            </a:pPr>
            <a:r>
              <a:rPr lang="en-GB" sz="3600" dirty="0" smtClean="0"/>
              <a:t>“A </a:t>
            </a:r>
            <a:r>
              <a:rPr lang="en-GB" sz="3600" dirty="0"/>
              <a:t>stub is a controllable replacement for an existing dependency (or collaborator) in the system. By using a stub, you can test your code without dealing with the dependency directly</a:t>
            </a:r>
            <a:r>
              <a:rPr lang="en-GB" sz="3600" dirty="0" smtClean="0"/>
              <a:t>.”</a:t>
            </a:r>
            <a:endParaRPr lang="en-GB" sz="3600" dirty="0" smtClean="0"/>
          </a:p>
        </p:txBody>
      </p:sp>
      <p:sp>
        <p:nvSpPr>
          <p:cNvPr id="4" name="TextBox 3"/>
          <p:cNvSpPr txBox="1"/>
          <p:nvPr/>
        </p:nvSpPr>
        <p:spPr>
          <a:xfrm>
            <a:off x="1043608" y="6063332"/>
            <a:ext cx="4887107" cy="369332"/>
          </a:xfrm>
          <a:prstGeom prst="rect">
            <a:avLst/>
          </a:prstGeom>
          <a:noFill/>
        </p:spPr>
        <p:txBody>
          <a:bodyPr wrap="none" rtlCol="0">
            <a:spAutoFit/>
          </a:bodyPr>
          <a:lstStyle/>
          <a:p>
            <a:r>
              <a:rPr lang="en-GB" dirty="0" smtClean="0"/>
              <a:t>Roy </a:t>
            </a:r>
            <a:r>
              <a:rPr lang="en-GB" dirty="0" err="1" smtClean="0"/>
              <a:t>Osherove</a:t>
            </a:r>
            <a:r>
              <a:rPr lang="en-GB" dirty="0" smtClean="0"/>
              <a:t> [The Art of Unit Testing (Manning)]</a:t>
            </a:r>
            <a:endParaRPr lang="en-GB" dirty="0"/>
          </a:p>
        </p:txBody>
      </p:sp>
    </p:spTree>
    <p:extLst>
      <p:ext uri="{BB962C8B-B14F-4D97-AF65-F5344CB8AC3E}">
        <p14:creationId xmlns:p14="http://schemas.microsoft.com/office/powerpoint/2010/main" val="1152590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Mocks</a:t>
            </a:r>
            <a:endParaRPr lang="en-GB" dirty="0"/>
          </a:p>
        </p:txBody>
      </p:sp>
      <p:sp>
        <p:nvSpPr>
          <p:cNvPr id="3" name="Content Placeholder 2"/>
          <p:cNvSpPr>
            <a:spLocks noGrp="1"/>
          </p:cNvSpPr>
          <p:nvPr>
            <p:ph idx="1"/>
          </p:nvPr>
        </p:nvSpPr>
        <p:spPr/>
        <p:txBody>
          <a:bodyPr>
            <a:normAutofit/>
          </a:bodyPr>
          <a:lstStyle/>
          <a:p>
            <a:pPr marL="114300" indent="0">
              <a:buNone/>
            </a:pPr>
            <a:r>
              <a:rPr lang="en-GB" sz="3600" dirty="0" smtClean="0"/>
              <a:t>“A </a:t>
            </a:r>
            <a:r>
              <a:rPr lang="en-GB" sz="3600" dirty="0"/>
              <a:t>mock </a:t>
            </a:r>
            <a:r>
              <a:rPr lang="en-GB" sz="3600" dirty="0" smtClean="0"/>
              <a:t>object is </a:t>
            </a:r>
            <a:r>
              <a:rPr lang="en-GB" sz="3600" dirty="0"/>
              <a:t>a fake object in the system that decides whether the unit test has passed or failed. It does so by verifying whether the object under test interacted as expected with the fake object. There’s usually no more than one mock per test</a:t>
            </a:r>
            <a:r>
              <a:rPr lang="en-GB" sz="3600" dirty="0" smtClean="0"/>
              <a:t>.”</a:t>
            </a:r>
            <a:endParaRPr lang="en-GB" sz="3600" dirty="0" smtClean="0"/>
          </a:p>
        </p:txBody>
      </p:sp>
      <p:sp>
        <p:nvSpPr>
          <p:cNvPr id="4" name="TextBox 3"/>
          <p:cNvSpPr txBox="1"/>
          <p:nvPr/>
        </p:nvSpPr>
        <p:spPr>
          <a:xfrm>
            <a:off x="1043608" y="6063332"/>
            <a:ext cx="4887107" cy="369332"/>
          </a:xfrm>
          <a:prstGeom prst="rect">
            <a:avLst/>
          </a:prstGeom>
          <a:noFill/>
        </p:spPr>
        <p:txBody>
          <a:bodyPr wrap="none" rtlCol="0">
            <a:spAutoFit/>
          </a:bodyPr>
          <a:lstStyle/>
          <a:p>
            <a:r>
              <a:rPr lang="en-GB" dirty="0" smtClean="0"/>
              <a:t>Roy </a:t>
            </a:r>
            <a:r>
              <a:rPr lang="en-GB" dirty="0" err="1" smtClean="0"/>
              <a:t>Osherove</a:t>
            </a:r>
            <a:r>
              <a:rPr lang="en-GB" dirty="0" smtClean="0"/>
              <a:t> [The Art of Unit Testing (Manning)]</a:t>
            </a:r>
            <a:endParaRPr lang="en-GB" dirty="0"/>
          </a:p>
        </p:txBody>
      </p:sp>
    </p:spTree>
    <p:extLst>
      <p:ext uri="{BB962C8B-B14F-4D97-AF65-F5344CB8AC3E}">
        <p14:creationId xmlns:p14="http://schemas.microsoft.com/office/powerpoint/2010/main" val="8253857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9176</TotalTime>
  <Words>335</Words>
  <Application>Microsoft Office PowerPoint</Application>
  <PresentationFormat>On-screen Show (4:3)</PresentationFormat>
  <Paragraphs>74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The good, the bad and the ugly of mocking</vt:lpstr>
      <vt:lpstr>About me</vt:lpstr>
      <vt:lpstr>Agenda</vt:lpstr>
      <vt:lpstr>What are mocks?</vt:lpstr>
      <vt:lpstr>What should you mock?</vt:lpstr>
      <vt:lpstr>Vocabulary</vt:lpstr>
      <vt:lpstr>Simplified Vocabulary</vt:lpstr>
      <vt:lpstr>Stubs</vt:lpstr>
      <vt:lpstr>Mocks</vt:lpstr>
      <vt:lpstr>No framework examples</vt:lpstr>
      <vt:lpstr>No framework summary</vt:lpstr>
      <vt:lpstr>Isolation Frameworks</vt:lpstr>
      <vt:lpstr>With framework examples</vt:lpstr>
      <vt:lpstr>Framework summary</vt:lpstr>
      <vt:lpstr>Summary</vt:lpstr>
      <vt:lpstr>Resources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Taming your dependencies</dc:title>
  <dc:creator>Ian-Laptop</dc:creator>
  <cp:lastModifiedBy>Ian</cp:lastModifiedBy>
  <cp:revision>174</cp:revision>
  <dcterms:created xsi:type="dcterms:W3CDTF">2013-01-13T21:10:56Z</dcterms:created>
  <dcterms:modified xsi:type="dcterms:W3CDTF">2014-01-14T13:36:10Z</dcterms:modified>
</cp:coreProperties>
</file>