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281" r:id="rId4"/>
    <p:sldId id="302" r:id="rId5"/>
    <p:sldId id="282" r:id="rId6"/>
    <p:sldId id="306" r:id="rId7"/>
    <p:sldId id="290" r:id="rId8"/>
    <p:sldId id="288" r:id="rId9"/>
    <p:sldId id="305" r:id="rId10"/>
    <p:sldId id="289" r:id="rId11"/>
    <p:sldId id="263" r:id="rId12"/>
    <p:sldId id="319" r:id="rId13"/>
    <p:sldId id="269" r:id="rId14"/>
    <p:sldId id="303" r:id="rId15"/>
    <p:sldId id="314" r:id="rId16"/>
    <p:sldId id="307" r:id="rId17"/>
    <p:sldId id="313" r:id="rId18"/>
    <p:sldId id="272" r:id="rId19"/>
    <p:sldId id="312" r:id="rId20"/>
    <p:sldId id="316" r:id="rId21"/>
    <p:sldId id="317" r:id="rId22"/>
    <p:sldId id="308" r:id="rId23"/>
    <p:sldId id="310" r:id="rId24"/>
    <p:sldId id="277" r:id="rId25"/>
    <p:sldId id="318" r:id="rId26"/>
    <p:sldId id="278" r:id="rId27"/>
    <p:sldId id="285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A9457B-20A1-4DE4-9A11-310F53DF8A3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“All models are wrong, some are useful” –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58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Sub-domain (Problem space – real) vs Bounded Context (Solution space – logical)</a:t>
            </a:r>
          </a:p>
          <a:p>
            <a:r>
              <a:rPr lang="en-GB" dirty="0"/>
              <a:t>Business Capability = something the business does to generate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187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there is a direction of travel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01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45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“All models are wrong, some are useful” –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18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Greg Young – Versioning ES book on </a:t>
            </a:r>
            <a:r>
              <a:rPr lang="en-GB" dirty="0" err="1"/>
              <a:t>Leanpub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60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User/API/Job -&gt; Command -&gt; Domain Event +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1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89294E6-9301-4381-81C7-F4DF26E480A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563480"/>
            <a:ext cx="9071640" cy="304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Strategic Domain-Driven Design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4152060"/>
            <a:ext cx="9071640" cy="1402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56F40-FB41-4667-AE7B-9D8077CB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D17D737-67ED-4443-9592-DA36D89B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Map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067D8E4-25D3-4E5E-B84E-1ABC4563066D}"/>
              </a:ext>
            </a:extLst>
          </p:cNvPr>
          <p:cNvSpPr/>
          <p:nvPr/>
        </p:nvSpPr>
        <p:spPr>
          <a:xfrm>
            <a:off x="1185583" y="2675497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D418191-2CF1-425C-98BE-820A39AFF242}"/>
              </a:ext>
            </a:extLst>
          </p:cNvPr>
          <p:cNvSpPr/>
          <p:nvPr/>
        </p:nvSpPr>
        <p:spPr>
          <a:xfrm>
            <a:off x="5823843" y="2675497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90780D0-6913-421D-88A1-396F418BC220}"/>
              </a:ext>
            </a:extLst>
          </p:cNvPr>
          <p:cNvSpPr/>
          <p:nvPr/>
        </p:nvSpPr>
        <p:spPr>
          <a:xfrm>
            <a:off x="3997877" y="3657599"/>
            <a:ext cx="1825966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8F71F-158B-4354-8DA6-A73665658673}"/>
              </a:ext>
            </a:extLst>
          </p:cNvPr>
          <p:cNvSpPr txBox="1"/>
          <p:nvPr/>
        </p:nvSpPr>
        <p:spPr>
          <a:xfrm>
            <a:off x="1722783" y="5314220"/>
            <a:ext cx="652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Communication between all 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788220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Relationship Types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Kernel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logic - not cross-cutting concerns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Customer - Supplier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Conformist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Host 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Ways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Anti-Corruption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Strategic DDD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model of understanding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Discovering the most important parts of the problem space 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problem space into a useful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377906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Next 15 Years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Events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Modelling  -&gt; 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Modelling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Sociotechnical Architecture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&amp; Event Sourcing</a:t>
            </a: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6ED3A870-3DB2-4FCB-AC8B-55234AB0E5CF}"/>
              </a:ext>
            </a:extLst>
          </p:cNvPr>
          <p:cNvSpPr/>
          <p:nvPr/>
        </p:nvSpPr>
        <p:spPr>
          <a:xfrm>
            <a:off x="4373250" y="5545345"/>
            <a:ext cx="1378159" cy="140790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17BD0-FC93-4F06-925B-A6407DB013F7}"/>
              </a:ext>
            </a:extLst>
          </p:cNvPr>
          <p:cNvSpPr/>
          <p:nvPr/>
        </p:nvSpPr>
        <p:spPr>
          <a:xfrm>
            <a:off x="4227443" y="1749287"/>
            <a:ext cx="1669774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76BE04-9A8C-402E-9781-182F8536A061}"/>
              </a:ext>
            </a:extLst>
          </p:cNvPr>
          <p:cNvSpPr/>
          <p:nvPr/>
        </p:nvSpPr>
        <p:spPr>
          <a:xfrm>
            <a:off x="2494460" y="2915478"/>
            <a:ext cx="1577007" cy="569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C763052-C70A-443B-A032-FB8A25741804}"/>
              </a:ext>
            </a:extLst>
          </p:cNvPr>
          <p:cNvSpPr/>
          <p:nvPr/>
        </p:nvSpPr>
        <p:spPr>
          <a:xfrm>
            <a:off x="6009158" y="2916306"/>
            <a:ext cx="1828800" cy="569843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2621D89-57BC-42E5-95CE-ECD3CB06907A}"/>
              </a:ext>
            </a:extLst>
          </p:cNvPr>
          <p:cNvSpPr/>
          <p:nvPr/>
        </p:nvSpPr>
        <p:spPr>
          <a:xfrm>
            <a:off x="2488110" y="4644197"/>
            <a:ext cx="1577008" cy="673831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7357BAE-FCC6-4A2F-B260-15E7173AC38B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3282965" y="2034208"/>
            <a:ext cx="944479" cy="88126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95DC9CD-E7A5-479D-ABD1-14A3947C47DD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6200000" flipV="1">
            <a:off x="5969340" y="1962087"/>
            <a:ext cx="882097" cy="10263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AFEF9D-6D5C-46E3-AE96-96609D3B31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700351" y="4061584"/>
            <a:ext cx="1158876" cy="635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E5AFF79-ED91-43EA-88CC-73990BB8B45D}"/>
              </a:ext>
            </a:extLst>
          </p:cNvPr>
          <p:cNvCxnSpPr>
            <a:cxnSpLocks/>
            <a:stCxn id="6" idx="2"/>
            <a:endCxn id="2" idx="1"/>
          </p:cNvCxnSpPr>
          <p:nvPr/>
        </p:nvCxnSpPr>
        <p:spPr>
          <a:xfrm rot="16200000" flipH="1">
            <a:off x="3359297" y="5235345"/>
            <a:ext cx="931270" cy="109663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E0E72C-A18C-439D-82F8-37FF92D468F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751409" y="3486149"/>
            <a:ext cx="1172149" cy="276314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8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&amp; Event Sourcing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509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 (e.g.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CreateUser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Event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 in past tense (e.g.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UserCreated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Projections, Snapshotting &amp; Versioning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CQRS + ES or CQRS alone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83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D1135D1-632D-426B-8159-DF082FE0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1563480"/>
            <a:ext cx="9944100" cy="5162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8B0CB4-A25C-45FF-828A-9DA6779A07DC}"/>
              </a:ext>
            </a:extLst>
          </p:cNvPr>
          <p:cNvSpPr/>
          <p:nvPr/>
        </p:nvSpPr>
        <p:spPr>
          <a:xfrm>
            <a:off x="1899055" y="6931590"/>
            <a:ext cx="628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https://eventmodeling.org/posts/what-is-event-modeling/</a:t>
            </a:r>
          </a:p>
        </p:txBody>
      </p:sp>
    </p:spTree>
    <p:extLst>
      <p:ext uri="{BB962C8B-B14F-4D97-AF65-F5344CB8AC3E}">
        <p14:creationId xmlns:p14="http://schemas.microsoft.com/office/powerpoint/2010/main" val="387333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817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Brainstorm Domain Events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timeline for a story/process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screens/wireframes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inputs (Commands)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outputs (Queries) 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 Domain Events into logical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swimlanes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552895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Storming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2299680" y="7056000"/>
            <a:ext cx="55483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https://pbs.twimg.com/media/CJi5-W7UcAAEpMF.jpg</a:t>
            </a: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504000" y="1801505"/>
            <a:ext cx="9315564" cy="51179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72B18-AAF0-4B30-B447-5C0081A6F16C}"/>
              </a:ext>
            </a:extLst>
          </p:cNvPr>
          <p:cNvSpPr/>
          <p:nvPr/>
        </p:nvSpPr>
        <p:spPr>
          <a:xfrm>
            <a:off x="4240552" y="3779837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9BAD5-31FC-4CF8-B57F-0971F45EC99E}"/>
              </a:ext>
            </a:extLst>
          </p:cNvPr>
          <p:cNvSpPr/>
          <p:nvPr/>
        </p:nvSpPr>
        <p:spPr>
          <a:xfrm>
            <a:off x="7149403" y="3779837"/>
            <a:ext cx="1599520" cy="1163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9375C-0513-44B0-BD1B-5B7C9D54E4FC}"/>
              </a:ext>
            </a:extLst>
          </p:cNvPr>
          <p:cNvSpPr/>
          <p:nvPr/>
        </p:nvSpPr>
        <p:spPr>
          <a:xfrm>
            <a:off x="7149403" y="5706131"/>
            <a:ext cx="1599520" cy="1163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589D-A15D-46F8-93ED-53B81680CE79}"/>
              </a:ext>
            </a:extLst>
          </p:cNvPr>
          <p:cNvSpPr/>
          <p:nvPr/>
        </p:nvSpPr>
        <p:spPr>
          <a:xfrm>
            <a:off x="1194302" y="3198225"/>
            <a:ext cx="1599520" cy="1163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External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8C779-81A0-4392-B89D-A4E6C3286DE3}"/>
              </a:ext>
            </a:extLst>
          </p:cNvPr>
          <p:cNvSpPr/>
          <p:nvPr/>
        </p:nvSpPr>
        <p:spPr>
          <a:xfrm>
            <a:off x="1194302" y="4452178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Time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1C8D3-849B-48B8-9F5A-199C86B49E86}"/>
              </a:ext>
            </a:extLst>
          </p:cNvPr>
          <p:cNvSpPr/>
          <p:nvPr/>
        </p:nvSpPr>
        <p:spPr>
          <a:xfrm>
            <a:off x="1194302" y="1944272"/>
            <a:ext cx="1599520" cy="1163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D19B4-9A52-4CBB-B3DD-21547FF9574A}"/>
              </a:ext>
            </a:extLst>
          </p:cNvPr>
          <p:cNvSpPr/>
          <p:nvPr/>
        </p:nvSpPr>
        <p:spPr>
          <a:xfrm>
            <a:off x="1194302" y="5706131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47F8F-45BA-4930-91CD-108A0A09081B}"/>
              </a:ext>
            </a:extLst>
          </p:cNvPr>
          <p:cNvSpPr/>
          <p:nvPr/>
        </p:nvSpPr>
        <p:spPr>
          <a:xfrm>
            <a:off x="504000" y="1853543"/>
            <a:ext cx="2427221" cy="511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657E5-0D13-437C-9DF6-BE38BF08CC13}"/>
              </a:ext>
            </a:extLst>
          </p:cNvPr>
          <p:cNvSpPr/>
          <p:nvPr/>
        </p:nvSpPr>
        <p:spPr>
          <a:xfrm>
            <a:off x="577315" y="1944273"/>
            <a:ext cx="840668" cy="613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A15BE3-FDAD-4628-BC33-F7F8D17689DA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2931221" y="4361449"/>
            <a:ext cx="1309331" cy="506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51952-9CDC-40FD-9E2E-36AC4148A60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840072" y="4361449"/>
            <a:ext cx="130933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473AF-65EE-4BCF-A04D-3BB6BD558F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49163" y="4943061"/>
            <a:ext cx="0" cy="7630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2B8AA-05C9-487B-98BC-FA71BFCDDD52}"/>
              </a:ext>
            </a:extLst>
          </p:cNvPr>
          <p:cNvSpPr/>
          <p:nvPr/>
        </p:nvSpPr>
        <p:spPr>
          <a:xfrm rot="2233024">
            <a:off x="4895218" y="2671659"/>
            <a:ext cx="1599520" cy="116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Spot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C19930-32A5-48DA-A00B-F54D42B7DB42}"/>
              </a:ext>
            </a:extLst>
          </p:cNvPr>
          <p:cNvSpPr/>
          <p:nvPr/>
        </p:nvSpPr>
        <p:spPr>
          <a:xfrm>
            <a:off x="577315" y="2539463"/>
            <a:ext cx="840668" cy="5574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C9784-825E-4232-AA37-526E85AD0CB4}"/>
              </a:ext>
            </a:extLst>
          </p:cNvPr>
          <p:cNvSpPr txBox="1"/>
          <p:nvPr/>
        </p:nvSpPr>
        <p:spPr>
          <a:xfrm>
            <a:off x="3348853" y="6167134"/>
            <a:ext cx="338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a key for what each colour represents</a:t>
            </a:r>
          </a:p>
        </p:txBody>
      </p:sp>
    </p:spTree>
    <p:extLst>
      <p:ext uri="{BB962C8B-B14F-4D97-AF65-F5344CB8AC3E}">
        <p14:creationId xmlns:p14="http://schemas.microsoft.com/office/powerpoint/2010/main" val="655803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overview of Domain-Driven Design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Strategic DDD?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What’s happened in the last 15 years?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A507-D7F7-4528-B45D-328A215E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323FE-0FB1-45B2-A537-DC440F12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424"/>
            <a:ext cx="10080625" cy="4030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1BBA3-5DF3-49CB-8038-E74BE99A2ED5}"/>
              </a:ext>
            </a:extLst>
          </p:cNvPr>
          <p:cNvSpPr txBox="1"/>
          <p:nvPr/>
        </p:nvSpPr>
        <p:spPr>
          <a:xfrm>
            <a:off x="2356255" y="6334539"/>
            <a:ext cx="53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Domain-Driven Design Distilled – Vaughn Vernon</a:t>
            </a:r>
          </a:p>
        </p:txBody>
      </p:sp>
    </p:spTree>
    <p:extLst>
      <p:ext uri="{BB962C8B-B14F-4D97-AF65-F5344CB8AC3E}">
        <p14:creationId xmlns:p14="http://schemas.microsoft.com/office/powerpoint/2010/main" val="1347634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Facilitator role is vital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goals beforehand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Picture (Legacy vs experimental)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Focussed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3193520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Storytelling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81671AE-14DD-4A20-A1F5-7EFD430D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9" y="1563480"/>
            <a:ext cx="8834921" cy="5393911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46972E27-C50B-477D-AEC7-F9E89D2347E3}"/>
              </a:ext>
            </a:extLst>
          </p:cNvPr>
          <p:cNvSpPr txBox="1"/>
          <p:nvPr/>
        </p:nvSpPr>
        <p:spPr>
          <a:xfrm>
            <a:off x="3445549" y="6957391"/>
            <a:ext cx="3425259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/>
              <a:t>https://domainstorytelling.org/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350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Sociotechnical Architecture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39"/>
            <a:ext cx="9071640" cy="5347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"Organisational politics will be mirrored as architectural complexity" - Nick Tune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"A loosely coupled software architecture and org structure to match is a key predictor of: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1. Continuous Delivery Performance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2. Ability to scale org and increase 				performance linearly"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- Accelerate by Nicole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Forsgren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PhD, Jez 		Humble &amp; Gene Kim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388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504000" y="1563480"/>
            <a:ext cx="9071640" cy="5694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Strategic DDD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Focus on Core sub-domains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Decomposition into Bounded Contexts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Ubiquitous Language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Events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+ Event Sourcing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modelling -&gt; Temporal modelling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  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Storytelling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39"/>
            <a:ext cx="9071640" cy="536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Domain-Driven Design -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Eric Evans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Modelling Made Functional -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Scott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Wlaschin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DDD: The First Fifteen Years 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 -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Alberto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Brandolini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https://medium.com/nick-tune-tech-strategy-blog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YouTube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DDD Europe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DDD</a:t>
            </a:r>
          </a:p>
        </p:txBody>
      </p:sp>
    </p:spTree>
    <p:extLst>
      <p:ext uri="{BB962C8B-B14F-4D97-AF65-F5344CB8AC3E}">
        <p14:creationId xmlns:p14="http://schemas.microsoft.com/office/powerpoint/2010/main" val="2029059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6451" y="248031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C22754B-8D34-4EA7-A379-0F6063604FB5}"/>
              </a:ext>
            </a:extLst>
          </p:cNvPr>
          <p:cNvSpPr txBox="1"/>
          <p:nvPr/>
        </p:nvSpPr>
        <p:spPr>
          <a:xfrm>
            <a:off x="504000" y="5255623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BD8CB-FFA7-440C-B4EB-16A80CB5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744B20-6331-4BB2-A97C-E534EC28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6451" y="248031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C22754B-8D34-4EA7-A379-0F6063604FB5}"/>
              </a:ext>
            </a:extLst>
          </p:cNvPr>
          <p:cNvSpPr txBox="1"/>
          <p:nvPr/>
        </p:nvSpPr>
        <p:spPr>
          <a:xfrm>
            <a:off x="504000" y="5255623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1A226-2997-4D6E-9720-CFC24BAB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1A7E773-BDE6-4E5D-96DF-8FF4B7BF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5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Domain-Driven Design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39"/>
            <a:ext cx="9071640" cy="5050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Blue Book 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Tackling complexity in the heart of software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Eric Evans 2004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Strategic 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Modelling and decomposition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Tactical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 structures and patterns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34922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Strategic DDD?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model of understanding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Discovering the most important parts of the problem space 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problem space into a useful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830703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dirty="0"/>
              <a:t>Domain Decomposition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1339-A2B1-4E39-B4F6-42A0511F051C}"/>
              </a:ext>
            </a:extLst>
          </p:cNvPr>
          <p:cNvSpPr/>
          <p:nvPr/>
        </p:nvSpPr>
        <p:spPr>
          <a:xfrm>
            <a:off x="739302" y="2091447"/>
            <a:ext cx="3143585" cy="340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9E651-CD85-4AAB-8C31-7EFD958980FA}"/>
              </a:ext>
            </a:extLst>
          </p:cNvPr>
          <p:cNvSpPr/>
          <p:nvPr/>
        </p:nvSpPr>
        <p:spPr>
          <a:xfrm>
            <a:off x="5235407" y="1765506"/>
            <a:ext cx="4143983" cy="4028661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5AEA9D8-2519-4D46-93EA-F92533301BF4}"/>
              </a:ext>
            </a:extLst>
          </p:cNvPr>
          <p:cNvSpPr/>
          <p:nvPr/>
        </p:nvSpPr>
        <p:spPr>
          <a:xfrm>
            <a:off x="4077982" y="3567205"/>
            <a:ext cx="962330" cy="42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7A62A-A0C8-47D0-8FCE-3379EA4D8ED8}"/>
              </a:ext>
            </a:extLst>
          </p:cNvPr>
          <p:cNvSpPr/>
          <p:nvPr/>
        </p:nvSpPr>
        <p:spPr>
          <a:xfrm>
            <a:off x="5388408" y="2679274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40F56-F09D-4B8A-8487-2C76BEB8CAA8}"/>
              </a:ext>
            </a:extLst>
          </p:cNvPr>
          <p:cNvSpPr/>
          <p:nvPr/>
        </p:nvSpPr>
        <p:spPr>
          <a:xfrm>
            <a:off x="7381862" y="2695806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D935C-8B28-498D-A3FF-89E48DB1AA6F}"/>
              </a:ext>
            </a:extLst>
          </p:cNvPr>
          <p:cNvSpPr/>
          <p:nvPr/>
        </p:nvSpPr>
        <p:spPr>
          <a:xfrm>
            <a:off x="5388408" y="3892646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FE1F3-F63B-4288-A898-8E04B69198A8}"/>
              </a:ext>
            </a:extLst>
          </p:cNvPr>
          <p:cNvSpPr/>
          <p:nvPr/>
        </p:nvSpPr>
        <p:spPr>
          <a:xfrm>
            <a:off x="7381862" y="3876115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93942-A398-4F65-85E0-9C9D48335981}"/>
              </a:ext>
            </a:extLst>
          </p:cNvPr>
          <p:cNvSpPr/>
          <p:nvPr/>
        </p:nvSpPr>
        <p:spPr>
          <a:xfrm>
            <a:off x="5368236" y="1945023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03846-6749-499E-85DF-B9535BEB2FBE}"/>
              </a:ext>
            </a:extLst>
          </p:cNvPr>
          <p:cNvSpPr/>
          <p:nvPr/>
        </p:nvSpPr>
        <p:spPr>
          <a:xfrm>
            <a:off x="7373813" y="194241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171B6-A0A5-4EA8-AFCA-1E7FF7DFBEF1}"/>
              </a:ext>
            </a:extLst>
          </p:cNvPr>
          <p:cNvSpPr/>
          <p:nvPr/>
        </p:nvSpPr>
        <p:spPr>
          <a:xfrm>
            <a:off x="5388408" y="505642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6C0DF6-BCFC-46C4-B12C-D55D10EF0F27}"/>
              </a:ext>
            </a:extLst>
          </p:cNvPr>
          <p:cNvSpPr/>
          <p:nvPr/>
        </p:nvSpPr>
        <p:spPr>
          <a:xfrm>
            <a:off x="7381862" y="505642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2D81B-B198-4AB5-80C2-067E04E61DDC}"/>
              </a:ext>
            </a:extLst>
          </p:cNvPr>
          <p:cNvSpPr txBox="1"/>
          <p:nvPr/>
        </p:nvSpPr>
        <p:spPr>
          <a:xfrm>
            <a:off x="2658166" y="6057096"/>
            <a:ext cx="542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Decomposition of Domain into sub-domains</a:t>
            </a:r>
          </a:p>
        </p:txBody>
      </p:sp>
    </p:spTree>
    <p:extLst>
      <p:ext uri="{BB962C8B-B14F-4D97-AF65-F5344CB8AC3E}">
        <p14:creationId xmlns:p14="http://schemas.microsoft.com/office/powerpoint/2010/main" val="3707057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dirty="0"/>
              <a:t>Domain Decomposition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1339-A2B1-4E39-B4F6-42A0511F051C}"/>
              </a:ext>
            </a:extLst>
          </p:cNvPr>
          <p:cNvSpPr/>
          <p:nvPr/>
        </p:nvSpPr>
        <p:spPr>
          <a:xfrm>
            <a:off x="739302" y="2091447"/>
            <a:ext cx="3143585" cy="340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5AEA9D8-2519-4D46-93EA-F92533301BF4}"/>
              </a:ext>
            </a:extLst>
          </p:cNvPr>
          <p:cNvSpPr/>
          <p:nvPr/>
        </p:nvSpPr>
        <p:spPr>
          <a:xfrm>
            <a:off x="4077982" y="3567205"/>
            <a:ext cx="962330" cy="42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2D81B-B198-4AB5-80C2-067E04E61DDC}"/>
              </a:ext>
            </a:extLst>
          </p:cNvPr>
          <p:cNvSpPr txBox="1"/>
          <p:nvPr/>
        </p:nvSpPr>
        <p:spPr>
          <a:xfrm>
            <a:off x="2525337" y="6136155"/>
            <a:ext cx="542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Decomposition of Domain into sub-domains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3169C-AD6F-4D4C-A943-9F8054E02DBE}"/>
              </a:ext>
            </a:extLst>
          </p:cNvPr>
          <p:cNvSpPr/>
          <p:nvPr/>
        </p:nvSpPr>
        <p:spPr>
          <a:xfrm>
            <a:off x="5235407" y="1658293"/>
            <a:ext cx="4143983" cy="430399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C32B54-BCB8-4D8B-A644-60D24B4B5D75}"/>
              </a:ext>
            </a:extLst>
          </p:cNvPr>
          <p:cNvSpPr/>
          <p:nvPr/>
        </p:nvSpPr>
        <p:spPr>
          <a:xfrm>
            <a:off x="5388408" y="2572060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2A8492-B732-4C68-8F17-2B963E4F0814}"/>
              </a:ext>
            </a:extLst>
          </p:cNvPr>
          <p:cNvSpPr/>
          <p:nvPr/>
        </p:nvSpPr>
        <p:spPr>
          <a:xfrm>
            <a:off x="7381862" y="2673570"/>
            <a:ext cx="1838528" cy="99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0B51B-BA47-4EA1-9900-12607D654E51}"/>
              </a:ext>
            </a:extLst>
          </p:cNvPr>
          <p:cNvSpPr/>
          <p:nvPr/>
        </p:nvSpPr>
        <p:spPr>
          <a:xfrm>
            <a:off x="5395221" y="4255003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181B80-ABEC-4170-B42A-F88A9CBC6C7F}"/>
              </a:ext>
            </a:extLst>
          </p:cNvPr>
          <p:cNvSpPr/>
          <p:nvPr/>
        </p:nvSpPr>
        <p:spPr>
          <a:xfrm>
            <a:off x="7381862" y="3672622"/>
            <a:ext cx="1838528" cy="97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36FC43-A66E-4F96-97B8-F256F3CC1595}"/>
              </a:ext>
            </a:extLst>
          </p:cNvPr>
          <p:cNvSpPr/>
          <p:nvPr/>
        </p:nvSpPr>
        <p:spPr>
          <a:xfrm>
            <a:off x="5406886" y="1837809"/>
            <a:ext cx="1799877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1A9B71-D2EA-4CB4-80DA-666B8F0BE70F}"/>
              </a:ext>
            </a:extLst>
          </p:cNvPr>
          <p:cNvSpPr/>
          <p:nvPr/>
        </p:nvSpPr>
        <p:spPr>
          <a:xfrm>
            <a:off x="7381862" y="2140565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3AD4E-EE83-436B-8BA9-7091EA08ECBC}"/>
              </a:ext>
            </a:extLst>
          </p:cNvPr>
          <p:cNvSpPr/>
          <p:nvPr/>
        </p:nvSpPr>
        <p:spPr>
          <a:xfrm>
            <a:off x="5395221" y="5242757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1A015-A457-4030-A359-3F52E9F10AE8}"/>
              </a:ext>
            </a:extLst>
          </p:cNvPr>
          <p:cNvSpPr/>
          <p:nvPr/>
        </p:nvSpPr>
        <p:spPr>
          <a:xfrm>
            <a:off x="5395221" y="3559814"/>
            <a:ext cx="1827641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760337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Classifying Sub-domains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E2323-5515-4278-A5B6-348285D514D0}"/>
              </a:ext>
            </a:extLst>
          </p:cNvPr>
          <p:cNvSpPr/>
          <p:nvPr/>
        </p:nvSpPr>
        <p:spPr>
          <a:xfrm>
            <a:off x="1074224" y="2030550"/>
            <a:ext cx="4143983" cy="430399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69FA4-BDC3-41E2-91E3-846996AAF568}"/>
              </a:ext>
            </a:extLst>
          </p:cNvPr>
          <p:cNvSpPr/>
          <p:nvPr/>
        </p:nvSpPr>
        <p:spPr>
          <a:xfrm>
            <a:off x="1227225" y="2944317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C5E11-5AC7-4AF3-BBCA-554E745F3596}"/>
              </a:ext>
            </a:extLst>
          </p:cNvPr>
          <p:cNvSpPr/>
          <p:nvPr/>
        </p:nvSpPr>
        <p:spPr>
          <a:xfrm>
            <a:off x="3220679" y="3045827"/>
            <a:ext cx="1838528" cy="99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860EA-6F32-44D1-B238-87B470FC5E13}"/>
              </a:ext>
            </a:extLst>
          </p:cNvPr>
          <p:cNvSpPr/>
          <p:nvPr/>
        </p:nvSpPr>
        <p:spPr>
          <a:xfrm>
            <a:off x="1234038" y="4627260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334FE-B530-4931-8060-CB8F3D60ECA4}"/>
              </a:ext>
            </a:extLst>
          </p:cNvPr>
          <p:cNvSpPr/>
          <p:nvPr/>
        </p:nvSpPr>
        <p:spPr>
          <a:xfrm>
            <a:off x="3220679" y="4044879"/>
            <a:ext cx="1838528" cy="97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0495F-C286-4193-891C-6201C9785F60}"/>
              </a:ext>
            </a:extLst>
          </p:cNvPr>
          <p:cNvSpPr/>
          <p:nvPr/>
        </p:nvSpPr>
        <p:spPr>
          <a:xfrm>
            <a:off x="1245703" y="2210066"/>
            <a:ext cx="1799877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1706D-2702-4A52-BA1F-714DABD6E958}"/>
              </a:ext>
            </a:extLst>
          </p:cNvPr>
          <p:cNvSpPr/>
          <p:nvPr/>
        </p:nvSpPr>
        <p:spPr>
          <a:xfrm>
            <a:off x="3220679" y="2512822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85031-731E-4F5A-8E10-72F3D83B8156}"/>
              </a:ext>
            </a:extLst>
          </p:cNvPr>
          <p:cNvSpPr/>
          <p:nvPr/>
        </p:nvSpPr>
        <p:spPr>
          <a:xfrm>
            <a:off x="1234038" y="561501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66BBD-CF2A-4A4D-9925-1BBC5EFF93F4}"/>
              </a:ext>
            </a:extLst>
          </p:cNvPr>
          <p:cNvSpPr/>
          <p:nvPr/>
        </p:nvSpPr>
        <p:spPr>
          <a:xfrm>
            <a:off x="1234038" y="3932071"/>
            <a:ext cx="1827641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96816FF0-83C1-4F19-805E-A6B88EEAA565}"/>
              </a:ext>
            </a:extLst>
          </p:cNvPr>
          <p:cNvSpPr txBox="1"/>
          <p:nvPr/>
        </p:nvSpPr>
        <p:spPr>
          <a:xfrm>
            <a:off x="5565912" y="2030548"/>
            <a:ext cx="4009727" cy="41229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110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 Context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355B5F-9679-4D0E-8391-3A83C6DC9265}"/>
              </a:ext>
            </a:extLst>
          </p:cNvPr>
          <p:cNvSpPr/>
          <p:nvPr/>
        </p:nvSpPr>
        <p:spPr>
          <a:xfrm>
            <a:off x="4121048" y="3154742"/>
            <a:ext cx="1838528" cy="9877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31F179-A83E-4E05-9F8B-495288BACD6E}"/>
              </a:ext>
            </a:extLst>
          </p:cNvPr>
          <p:cNvSpPr/>
          <p:nvPr/>
        </p:nvSpPr>
        <p:spPr>
          <a:xfrm>
            <a:off x="4121048" y="4362269"/>
            <a:ext cx="1838528" cy="9877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EE92DC3-837F-4C58-8C21-A52F7D85BE35}"/>
              </a:ext>
            </a:extLst>
          </p:cNvPr>
          <p:cNvSpPr/>
          <p:nvPr/>
        </p:nvSpPr>
        <p:spPr>
          <a:xfrm>
            <a:off x="1079565" y="1933815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D92D475-F6AD-433D-9681-9A2DA0EC2ADE}"/>
              </a:ext>
            </a:extLst>
          </p:cNvPr>
          <p:cNvSpPr/>
          <p:nvPr/>
        </p:nvSpPr>
        <p:spPr>
          <a:xfrm>
            <a:off x="6188766" y="1919558"/>
            <a:ext cx="2812292" cy="220868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A26BA3B-C639-49E4-8EBC-3A3F4EB886A3}"/>
              </a:ext>
            </a:extLst>
          </p:cNvPr>
          <p:cNvSpPr/>
          <p:nvPr/>
        </p:nvSpPr>
        <p:spPr>
          <a:xfrm>
            <a:off x="6188765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E0011F7-D2EE-4B10-BC36-8C17D4C19017}"/>
              </a:ext>
            </a:extLst>
          </p:cNvPr>
          <p:cNvSpPr/>
          <p:nvPr/>
        </p:nvSpPr>
        <p:spPr>
          <a:xfrm>
            <a:off x="1079565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6EAF1-2AAE-43D8-A0E5-AB65BCEC0565}"/>
              </a:ext>
            </a:extLst>
          </p:cNvPr>
          <p:cNvSpPr txBox="1"/>
          <p:nvPr/>
        </p:nvSpPr>
        <p:spPr>
          <a:xfrm>
            <a:off x="1089510" y="6804979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Business Capability or Sub-domain as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6287074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 Context &amp; </a:t>
            </a:r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Ubiquitous Language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355B5F-9679-4D0E-8391-3A83C6DC9265}"/>
              </a:ext>
            </a:extLst>
          </p:cNvPr>
          <p:cNvSpPr/>
          <p:nvPr/>
        </p:nvSpPr>
        <p:spPr>
          <a:xfrm>
            <a:off x="2611417" y="3707773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31F179-A83E-4E05-9F8B-495288BACD6E}"/>
              </a:ext>
            </a:extLst>
          </p:cNvPr>
          <p:cNvSpPr/>
          <p:nvPr/>
        </p:nvSpPr>
        <p:spPr>
          <a:xfrm>
            <a:off x="6049877" y="6089915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EE92DC3-837F-4C58-8C21-A52F7D85BE35}"/>
              </a:ext>
            </a:extLst>
          </p:cNvPr>
          <p:cNvSpPr/>
          <p:nvPr/>
        </p:nvSpPr>
        <p:spPr>
          <a:xfrm>
            <a:off x="1954208" y="1933815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D92D475-F6AD-433D-9681-9A2DA0EC2ADE}"/>
              </a:ext>
            </a:extLst>
          </p:cNvPr>
          <p:cNvSpPr/>
          <p:nvPr/>
        </p:nvSpPr>
        <p:spPr>
          <a:xfrm>
            <a:off x="5423711" y="1899722"/>
            <a:ext cx="2812292" cy="220868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A26BA3B-C639-49E4-8EBC-3A3F4EB886A3}"/>
              </a:ext>
            </a:extLst>
          </p:cNvPr>
          <p:cNvSpPr/>
          <p:nvPr/>
        </p:nvSpPr>
        <p:spPr>
          <a:xfrm>
            <a:off x="5423710" y="4342433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E0011F7-D2EE-4B10-BC36-8C17D4C19017}"/>
              </a:ext>
            </a:extLst>
          </p:cNvPr>
          <p:cNvSpPr/>
          <p:nvPr/>
        </p:nvSpPr>
        <p:spPr>
          <a:xfrm>
            <a:off x="1954208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18CB2-6E1D-4E0F-A0CD-71FF77E3F1FA}"/>
              </a:ext>
            </a:extLst>
          </p:cNvPr>
          <p:cNvSpPr/>
          <p:nvPr/>
        </p:nvSpPr>
        <p:spPr>
          <a:xfrm>
            <a:off x="2595890" y="6073058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0ABEF0-FC24-4100-A33C-C59E66CF022B}"/>
              </a:ext>
            </a:extLst>
          </p:cNvPr>
          <p:cNvSpPr/>
          <p:nvPr/>
        </p:nvSpPr>
        <p:spPr>
          <a:xfrm>
            <a:off x="2595890" y="3256736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40BF21-A8C1-43FF-8D29-5D0F641A1D27}"/>
              </a:ext>
            </a:extLst>
          </p:cNvPr>
          <p:cNvSpPr/>
          <p:nvPr/>
        </p:nvSpPr>
        <p:spPr>
          <a:xfrm>
            <a:off x="6049877" y="5652592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324B4B-D2EC-4B4A-8B6E-4AEF431F4F80}"/>
              </a:ext>
            </a:extLst>
          </p:cNvPr>
          <p:cNvSpPr/>
          <p:nvPr/>
        </p:nvSpPr>
        <p:spPr>
          <a:xfrm>
            <a:off x="6049877" y="3624473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6331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588</Words>
  <Application>Microsoft Office PowerPoint</Application>
  <PresentationFormat>Custom</PresentationFormat>
  <Paragraphs>187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Ian</dc:creator>
  <dc:description/>
  <cp:lastModifiedBy>Ian Russell</cp:lastModifiedBy>
  <cp:revision>247</cp:revision>
  <dcterms:created xsi:type="dcterms:W3CDTF">2017-06-09T18:48:10Z</dcterms:created>
  <dcterms:modified xsi:type="dcterms:W3CDTF">2019-09-20T18:49:46Z</dcterms:modified>
  <dc:language>en-GB</dc:language>
</cp:coreProperties>
</file>