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70" r:id="rId6"/>
    <p:sldId id="260" r:id="rId7"/>
    <p:sldId id="264" r:id="rId8"/>
    <p:sldId id="266" r:id="rId9"/>
    <p:sldId id="272" r:id="rId10"/>
    <p:sldId id="271" r:id="rId11"/>
    <p:sldId id="274" r:id="rId12"/>
    <p:sldId id="273" r:id="rId13"/>
    <p:sldId id="275" r:id="rId14"/>
    <p:sldId id="276" r:id="rId15"/>
    <p:sldId id="269" r:id="rId1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1905120"/>
            <a:ext cx="7543440" cy="1202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5800" y="1905120"/>
            <a:ext cx="7543440" cy="1202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6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8F3659D-427A-4E67-B2A9-A4E9332AC25E}" type="datetime">
              <a:rPr lang="en-GB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30/05/2018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3D9789C8-B8DA-44FF-A2BC-ED9C932F1A58}" type="slidenum"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005840" lvl="2" indent="-22824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80160" lvl="3" indent="-228240">
              <a:lnSpc>
                <a:spcPct val="100000"/>
              </a:lnSpc>
              <a:buClr>
                <a:srgbClr val="95A39D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54480" lvl="4" indent="-228240">
              <a:lnSpc>
                <a:spcPct val="100000"/>
              </a:lnSpc>
              <a:buClr>
                <a:srgbClr val="C89F5D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E75D3A6-5FDA-46C0-B771-3B8962AF1359}" type="datetime">
              <a:rPr lang="en-GB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30/05/2018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22C3D778-1215-4CD8-AC74-EF99C6A5469B}" type="slidenum"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library/courses/outside-in-tdd/table-of-contents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11640" y="1628640"/>
            <a:ext cx="7645680" cy="180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TDD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57280" y="4824000"/>
            <a:ext cx="7650720" cy="165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Ian Russell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Twitter: @ijrussell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 descr="C:\Users\Ian-Laptop\Desktop\i-love-f.png">
            <a:extLst>
              <a:ext uri="{FF2B5EF4-FFF2-40B4-BE49-F238E27FC236}">
                <a16:creationId xmlns:a16="http://schemas.microsoft.com/office/drawing/2014/main" id="{714555D4-A2B2-402B-A30E-4C8A5111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810" y="5943600"/>
            <a:ext cx="28575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- Process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50" name="Picture 2" descr="Image result for outside-in tdd">
            <a:extLst>
              <a:ext uri="{FF2B5EF4-FFF2-40B4-BE49-F238E27FC236}">
                <a16:creationId xmlns:a16="http://schemas.microsoft.com/office/drawing/2014/main" id="{B28A06DB-79C9-414A-A8F6-908F7902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28" y="1600200"/>
            <a:ext cx="679010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C554F8-D9B4-48C8-BF50-67D57F52A83A}"/>
              </a:ext>
            </a:extLst>
          </p:cNvPr>
          <p:cNvSpPr/>
          <p:nvPr/>
        </p:nvSpPr>
        <p:spPr>
          <a:xfrm>
            <a:off x="4648200" y="592357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http://coding-is-like-cooking.info/2013/04/outside-in-development-with-double-loop-tdd/</a:t>
            </a:r>
          </a:p>
        </p:txBody>
      </p:sp>
    </p:spTree>
    <p:extLst>
      <p:ext uri="{BB962C8B-B14F-4D97-AF65-F5344CB8AC3E}">
        <p14:creationId xmlns:p14="http://schemas.microsoft.com/office/powerpoint/2010/main" val="3418263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– Some code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052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- Summary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collaborators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Verify interactions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TDD all the way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at each stage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Acceptance test will fail for a while </a:t>
            </a:r>
            <a:endParaRPr lang="en-US" sz="36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3858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Resources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GB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Growing Object-Oriented Software, Guided by Tests – </a:t>
            </a:r>
          </a:p>
          <a:p>
            <a:pPr marL="800280" lvl="1" indent="-228240">
              <a:buClr>
                <a:srgbClr val="A9A57C"/>
              </a:buClr>
              <a:buFont typeface="Arial"/>
              <a:buChar char="•"/>
            </a:pPr>
            <a:r>
              <a:rPr lang="en-GB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Steve Freeman &amp; Nat Pryce [2010]</a:t>
            </a:r>
          </a:p>
          <a:p>
            <a:pPr marL="343080" indent="-228240">
              <a:buClr>
                <a:srgbClr val="A9A57C"/>
              </a:buClr>
              <a:buFont typeface="Arial"/>
              <a:buChar char="•"/>
            </a:pPr>
            <a:r>
              <a:rPr lang="en-GB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https://app.pluralsight.com/library/courses/outside-in-tdd/table-of-contents</a:t>
            </a:r>
            <a:endParaRPr lang="en-GB" sz="32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280" lvl="1" indent="-228240">
              <a:buClr>
                <a:srgbClr val="A9A57C"/>
              </a:buClr>
              <a:buFont typeface="Arial"/>
              <a:buChar char="•"/>
            </a:pPr>
            <a:r>
              <a:rPr lang="en-GB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 Seemann</a:t>
            </a:r>
          </a:p>
          <a:p>
            <a:pPr marL="343080" indent="-228240">
              <a:buClr>
                <a:srgbClr val="A9A57C"/>
              </a:buClr>
              <a:buFont typeface="Arial"/>
              <a:buChar char="•"/>
            </a:pPr>
            <a:endParaRPr lang="en-US" sz="22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6113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11640" y="1628640"/>
            <a:ext cx="7645680" cy="180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Thank you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81040" y="3789000"/>
            <a:ext cx="7650720" cy="165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Ian Russell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Twitter: @ijrussell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 descr="C:\Users\Ian-Laptop\Desktop\i-love-f.png">
            <a:extLst>
              <a:ext uri="{FF2B5EF4-FFF2-40B4-BE49-F238E27FC236}">
                <a16:creationId xmlns:a16="http://schemas.microsoft.com/office/drawing/2014/main" id="{935104A1-0FE3-4513-8909-30666FCC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810" y="5943600"/>
            <a:ext cx="28575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Agenda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4241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0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Testing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Outside-In vs Inside-Out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0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Dive into some code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Introduction – Acceptance Tests</a:t>
            </a:r>
            <a:endParaRPr lang="en-US" sz="44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End-to-end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 phase tests 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Fixture Setup</a:t>
            </a: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 SUT</a:t>
            </a: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 Verification</a:t>
            </a: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Fixture Teardown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Introduction – Unit Tests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Isolated (Independent)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Repeatable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Self-Validating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Timely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13977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Introduction – Unit Tests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Arrange – Act – Assert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logical Assertion per test</a:t>
            </a:r>
          </a:p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Treat test code with respect </a:t>
            </a:r>
            <a:endParaRPr lang="en-US" sz="44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840">
              <a:lnSpc>
                <a:spcPct val="100000"/>
              </a:lnSpc>
              <a:buClr>
                <a:srgbClr val="A9A57C"/>
              </a:buClr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Introduction - Mocking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95640" y="155664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740" indent="-3429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GB" sz="3200" dirty="0"/>
              <a:t>“Mock objects are </a:t>
            </a:r>
            <a:r>
              <a:rPr lang="en-GB" sz="3200" b="1" dirty="0"/>
              <a:t>simulated</a:t>
            </a:r>
            <a:r>
              <a:rPr lang="en-GB" sz="3200" dirty="0"/>
              <a:t> objects that </a:t>
            </a:r>
            <a:r>
              <a:rPr lang="en-GB" sz="3200" b="1" dirty="0"/>
              <a:t>mimic</a:t>
            </a:r>
            <a:r>
              <a:rPr lang="en-GB" sz="3200" dirty="0"/>
              <a:t> the </a:t>
            </a:r>
            <a:r>
              <a:rPr lang="en-GB" sz="3200" b="1" dirty="0"/>
              <a:t>behaviour</a:t>
            </a:r>
            <a:r>
              <a:rPr lang="en-GB" sz="3200" dirty="0"/>
              <a:t> of real objects in </a:t>
            </a:r>
            <a:r>
              <a:rPr lang="en-GB" sz="3200" b="1" dirty="0"/>
              <a:t>controlled</a:t>
            </a:r>
            <a:r>
              <a:rPr lang="en-GB" sz="3200" dirty="0"/>
              <a:t> ways.” - Wikipedia</a:t>
            </a:r>
            <a:endParaRPr lang="en-US" sz="32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740" indent="-3429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endParaRPr lang="en-US" sz="32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740" indent="-3429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</a:t>
            </a:r>
          </a:p>
          <a:p>
            <a:pPr marL="1143540" lvl="1" indent="-5715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Verify behavior against mock</a:t>
            </a:r>
          </a:p>
          <a:p>
            <a:pPr marL="457740" indent="-3429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Stub</a:t>
            </a:r>
          </a:p>
          <a:p>
            <a:pPr marL="1143540" lvl="1" indent="-5715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known data</a:t>
            </a:r>
          </a:p>
          <a:p>
            <a:pPr marL="914940" lvl="1" indent="-342900">
              <a:buClr>
                <a:srgbClr val="A9A57C"/>
              </a:buClr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  <a:ea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vs Inside-Out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BFA82F9-A6D9-42C1-83A6-4FA98F8544A5}"/>
              </a:ext>
            </a:extLst>
          </p:cNvPr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Outside-In </a:t>
            </a:r>
          </a:p>
          <a:p>
            <a:pPr marL="1143540" lvl="1" indent="-5715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Validate </a:t>
            </a:r>
            <a:r>
              <a:rPr lang="en-US" sz="44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behaviour</a:t>
            </a:r>
            <a:endParaRPr lang="en-US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Mockist</a:t>
            </a:r>
            <a:endParaRPr lang="en-US" sz="44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Tell, don’t ask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Inside-Out </a:t>
            </a:r>
          </a:p>
          <a:p>
            <a:pPr marL="1143540" lvl="1" indent="-5715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Verify state</a:t>
            </a:r>
            <a:endParaRPr lang="en-US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Triangulation</a:t>
            </a:r>
            <a:endParaRPr lang="en-US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– Walking Skeleton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BFA82F9-A6D9-42C1-83A6-4FA98F8544A5}"/>
              </a:ext>
            </a:extLst>
          </p:cNvPr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GB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"an implementation of the thinnest possible slice of REAL FUNCTIONALITY that we can automatically build, deploy, and test end-to-end“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endParaRPr lang="en-GB" sz="36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GB" sz="2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Growing Object-Oriented Software, Guided by Tests – 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GB" sz="2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Steve Freeman &amp; Nat Pryce [2010]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9322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- Overview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6" name="Picture 2" descr="Image result for outside-in tdd">
            <a:extLst>
              <a:ext uri="{FF2B5EF4-FFF2-40B4-BE49-F238E27FC236}">
                <a16:creationId xmlns:a16="http://schemas.microsoft.com/office/drawing/2014/main" id="{3036FBFC-0B3E-4EDE-B845-E38B8C12E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23" y="1421759"/>
            <a:ext cx="6310313" cy="433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254F23-DD44-44F2-8311-391748639A98}"/>
              </a:ext>
            </a:extLst>
          </p:cNvPr>
          <p:cNvSpPr/>
          <p:nvPr/>
        </p:nvSpPr>
        <p:spPr>
          <a:xfrm>
            <a:off x="2286000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https://blog.novoda.com/approaching-tdd-outside-in-on-android-i/</a:t>
            </a:r>
          </a:p>
        </p:txBody>
      </p:sp>
    </p:spTree>
    <p:extLst>
      <p:ext uri="{BB962C8B-B14F-4D97-AF65-F5344CB8AC3E}">
        <p14:creationId xmlns:p14="http://schemas.microsoft.com/office/powerpoint/2010/main" val="886753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6895</TotalTime>
  <Words>250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Microsoft YaHei</vt:lpstr>
      <vt:lpstr>Arial</vt:lpstr>
      <vt:lpstr>Calibri</vt:lpstr>
      <vt:lpstr>Cambria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your dependencies</dc:title>
  <dc:subject/>
  <dc:creator>Ian-Laptop</dc:creator>
  <dc:description/>
  <cp:lastModifiedBy>Ian Russell</cp:lastModifiedBy>
  <cp:revision>92</cp:revision>
  <dcterms:created xsi:type="dcterms:W3CDTF">2013-01-13T21:10:56Z</dcterms:created>
  <dcterms:modified xsi:type="dcterms:W3CDTF">2018-05-30T18:21:10Z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