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90" r:id="rId3"/>
    <p:sldId id="291" r:id="rId4"/>
    <p:sldId id="301" r:id="rId5"/>
    <p:sldId id="326" r:id="rId6"/>
    <p:sldId id="304" r:id="rId7"/>
    <p:sldId id="316" r:id="rId8"/>
    <p:sldId id="317" r:id="rId9"/>
    <p:sldId id="318" r:id="rId10"/>
    <p:sldId id="319" r:id="rId11"/>
    <p:sldId id="288" r:id="rId12"/>
    <p:sldId id="302" r:id="rId13"/>
    <p:sldId id="305" r:id="rId14"/>
    <p:sldId id="306" r:id="rId15"/>
    <p:sldId id="307" r:id="rId16"/>
    <p:sldId id="308" r:id="rId17"/>
    <p:sldId id="309" r:id="rId18"/>
    <p:sldId id="303" r:id="rId19"/>
    <p:sldId id="310" r:id="rId20"/>
    <p:sldId id="311" r:id="rId21"/>
    <p:sldId id="312" r:id="rId22"/>
    <p:sldId id="313" r:id="rId23"/>
    <p:sldId id="314" r:id="rId24"/>
    <p:sldId id="315" r:id="rId25"/>
    <p:sldId id="332" r:id="rId26"/>
    <p:sldId id="292" r:id="rId27"/>
    <p:sldId id="333" r:id="rId28"/>
    <p:sldId id="334" r:id="rId29"/>
    <p:sldId id="335" r:id="rId30"/>
    <p:sldId id="321" r:id="rId31"/>
    <p:sldId id="322" r:id="rId32"/>
    <p:sldId id="323" r:id="rId33"/>
    <p:sldId id="324" r:id="rId34"/>
    <p:sldId id="327" r:id="rId35"/>
    <p:sldId id="328" r:id="rId36"/>
    <p:sldId id="329" r:id="rId37"/>
    <p:sldId id="330" r:id="rId38"/>
    <p:sldId id="331" r:id="rId39"/>
    <p:sldId id="337" r:id="rId40"/>
    <p:sldId id="320" r:id="rId41"/>
    <p:sldId id="338" r:id="rId42"/>
    <p:sldId id="336" r:id="rId43"/>
    <p:sldId id="27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09438-E9B0-4DD4-9FF2-499F5FBC9F86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539F-5D64-4717-9D25-AE606CED1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 just hot air?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F539F-5D64-4717-9D25-AE606CED1A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81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F4146B-8F20-4FDC-BFB5-8E59507AD61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97EBE8A-E967-4265-90E3-8E072D2E9DDC}" type="datetimeFigureOut">
              <a:rPr lang="en-GB" smtClean="0"/>
              <a:t>04/08/2015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646024" cy="2808312"/>
          </a:xfrm>
        </p:spPr>
        <p:txBody>
          <a:bodyPr/>
          <a:lstStyle/>
          <a:p>
            <a:r>
              <a:rPr lang="en-GB" sz="5400" b="1" dirty="0" smtClean="0"/>
              <a:t>Extreme Programming</a:t>
            </a:r>
            <a:endParaRPr lang="en-GB" sz="54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Do the simplest thing that works</a:t>
            </a:r>
          </a:p>
          <a:p>
            <a:r>
              <a:rPr lang="en-GB" sz="3600" dirty="0" smtClean="0"/>
              <a:t>Improve code/design with confidence</a:t>
            </a:r>
          </a:p>
        </p:txBody>
      </p:sp>
    </p:spTree>
    <p:extLst>
      <p:ext uri="{BB962C8B-B14F-4D97-AF65-F5344CB8AC3E}">
        <p14:creationId xmlns:p14="http://schemas.microsoft.com/office/powerpoint/2010/main" val="1408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XP Practices (1999)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26356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Whole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Sit together with the customer</a:t>
            </a:r>
          </a:p>
          <a:p>
            <a:r>
              <a:rPr lang="en-GB" sz="3600" dirty="0" smtClean="0"/>
              <a:t>Multi-skilled generalists</a:t>
            </a:r>
          </a:p>
          <a:p>
            <a:pPr lvl="1"/>
            <a:r>
              <a:rPr lang="en-GB" sz="3400" dirty="0" smtClean="0"/>
              <a:t>Specialists?</a:t>
            </a:r>
          </a:p>
        </p:txBody>
      </p:sp>
    </p:spTree>
    <p:extLst>
      <p:ext uri="{BB962C8B-B14F-4D97-AF65-F5344CB8AC3E}">
        <p14:creationId xmlns:p14="http://schemas.microsoft.com/office/powerpoint/2010/main" val="21079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Game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Release planning</a:t>
            </a:r>
          </a:p>
          <a:p>
            <a:pPr lvl="1"/>
            <a:r>
              <a:rPr lang="en-GB" sz="3600" dirty="0" smtClean="0"/>
              <a:t>Rough estimates/priorities</a:t>
            </a:r>
            <a:endParaRPr lang="en-GB" sz="3600" dirty="0"/>
          </a:p>
          <a:p>
            <a:pPr lvl="1"/>
            <a:r>
              <a:rPr lang="en-GB" sz="3600" dirty="0" smtClean="0"/>
              <a:t>Plan revised </a:t>
            </a:r>
            <a:r>
              <a:rPr lang="en-GB" sz="3600" dirty="0"/>
              <a:t>regularly</a:t>
            </a:r>
          </a:p>
          <a:p>
            <a:r>
              <a:rPr lang="en-GB" sz="3600" dirty="0"/>
              <a:t>Iteration planning</a:t>
            </a:r>
          </a:p>
          <a:p>
            <a:pPr lvl="1"/>
            <a:r>
              <a:rPr lang="en-GB" sz="3400" dirty="0" smtClean="0"/>
              <a:t>2 weeks iterations</a:t>
            </a:r>
          </a:p>
          <a:p>
            <a:pPr lvl="1"/>
            <a:r>
              <a:rPr lang="en-GB" sz="3400" dirty="0" smtClean="0"/>
              <a:t>Stories broken down into tasks and estimated</a:t>
            </a:r>
          </a:p>
          <a:p>
            <a:pPr lvl="1"/>
            <a:r>
              <a:rPr lang="en-GB" sz="3400" dirty="0" smtClean="0"/>
              <a:t>Done/Not Done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790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Tests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Automated acceptance tests</a:t>
            </a:r>
          </a:p>
          <a:p>
            <a:r>
              <a:rPr lang="en-GB" sz="3600" dirty="0" smtClean="0"/>
              <a:t>Tests must always pass</a:t>
            </a:r>
          </a:p>
          <a:p>
            <a:r>
              <a:rPr lang="en-GB" sz="3600" dirty="0" smtClean="0"/>
              <a:t>Tests are code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90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Small Releases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Deliver real value every iteration</a:t>
            </a:r>
          </a:p>
          <a:p>
            <a:pPr lvl="1"/>
            <a:r>
              <a:rPr lang="en-GB" sz="3400" dirty="0" smtClean="0"/>
              <a:t>Working</a:t>
            </a:r>
          </a:p>
          <a:p>
            <a:pPr lvl="1"/>
            <a:r>
              <a:rPr lang="en-GB" sz="3400" dirty="0" smtClean="0"/>
              <a:t>Tested</a:t>
            </a:r>
          </a:p>
          <a:p>
            <a:pPr lvl="1"/>
            <a:r>
              <a:rPr lang="en-GB" sz="3400" dirty="0" smtClean="0"/>
              <a:t>Visible</a:t>
            </a:r>
          </a:p>
          <a:p>
            <a:r>
              <a:rPr lang="en-GB" sz="3600" dirty="0" smtClean="0"/>
              <a:t>Release often = reduced drama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90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endParaRPr lang="en-GB" sz="3600" dirty="0" smtClean="0"/>
          </a:p>
          <a:p>
            <a:endParaRPr lang="en-GB" sz="3600" dirty="0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 smtClean="0"/>
              <a:t>Four rules of simple design</a:t>
            </a:r>
          </a:p>
          <a:p>
            <a:r>
              <a:rPr lang="en-GB" sz="3600" dirty="0" smtClean="0"/>
              <a:t>Design suits current functionality</a:t>
            </a:r>
          </a:p>
          <a:p>
            <a:r>
              <a:rPr lang="en-GB" sz="3600" dirty="0" smtClean="0"/>
              <a:t>Continual Design</a:t>
            </a:r>
          </a:p>
          <a:p>
            <a:pPr lvl="1"/>
            <a:r>
              <a:rPr lang="en-GB" sz="3400" dirty="0" smtClean="0"/>
              <a:t>Planning</a:t>
            </a:r>
          </a:p>
          <a:p>
            <a:pPr lvl="1"/>
            <a:r>
              <a:rPr lang="en-GB" sz="3400" dirty="0" smtClean="0"/>
              <a:t>Coding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790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Pair Programming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Two heads are better than one</a:t>
            </a:r>
          </a:p>
          <a:p>
            <a:pPr lvl="1"/>
            <a:r>
              <a:rPr lang="en-GB" sz="3400" dirty="0" smtClean="0"/>
              <a:t>Better code</a:t>
            </a:r>
          </a:p>
          <a:p>
            <a:pPr lvl="1"/>
            <a:r>
              <a:rPr lang="en-GB" sz="3400" dirty="0" smtClean="0"/>
              <a:t>Better design</a:t>
            </a:r>
          </a:p>
          <a:p>
            <a:pPr lvl="1"/>
            <a:r>
              <a:rPr lang="en-GB" sz="3400" dirty="0" smtClean="0"/>
              <a:t>Better tests</a:t>
            </a:r>
          </a:p>
          <a:p>
            <a:r>
              <a:rPr lang="en-GB" sz="3600" dirty="0" smtClean="0"/>
              <a:t>Swap partners regularly</a:t>
            </a:r>
          </a:p>
          <a:p>
            <a:r>
              <a:rPr lang="en-GB" sz="3600" dirty="0" smtClean="0"/>
              <a:t>Knowledge, skills and teamwork improve</a:t>
            </a:r>
          </a:p>
        </p:txBody>
      </p:sp>
    </p:spTree>
    <p:extLst>
      <p:ext uri="{BB962C8B-B14F-4D97-AF65-F5344CB8AC3E}">
        <p14:creationId xmlns:p14="http://schemas.microsoft.com/office/powerpoint/2010/main" val="27908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Test-Driven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Fast feedback</a:t>
            </a:r>
          </a:p>
          <a:p>
            <a:r>
              <a:rPr lang="en-GB" sz="3600" dirty="0" smtClean="0"/>
              <a:t>Red, Green, Refactor</a:t>
            </a:r>
          </a:p>
          <a:p>
            <a:r>
              <a:rPr lang="en-GB" sz="3600" dirty="0" smtClean="0"/>
              <a:t>Tests are run all the time</a:t>
            </a:r>
          </a:p>
          <a:p>
            <a:r>
              <a:rPr lang="en-GB" sz="3600" dirty="0" smtClean="0"/>
              <a:t>Refactoring without tests is very bad</a:t>
            </a:r>
          </a:p>
        </p:txBody>
      </p:sp>
    </p:spTree>
    <p:extLst>
      <p:ext uri="{BB962C8B-B14F-4D97-AF65-F5344CB8AC3E}">
        <p14:creationId xmlns:p14="http://schemas.microsoft.com/office/powerpoint/2010/main" val="168161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smtClean="0"/>
              <a:t>Improvement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Refactoring</a:t>
            </a:r>
          </a:p>
          <a:p>
            <a:r>
              <a:rPr lang="en-GB" sz="3600" dirty="0" smtClean="0"/>
              <a:t>Not improving will slow progress later</a:t>
            </a:r>
          </a:p>
          <a:p>
            <a:r>
              <a:rPr lang="en-GB" sz="3600" dirty="0" smtClean="0"/>
              <a:t>You must have tests to safely refactor</a:t>
            </a:r>
          </a:p>
        </p:txBody>
      </p:sp>
    </p:spTree>
    <p:extLst>
      <p:ext uri="{BB962C8B-B14F-4D97-AF65-F5344CB8AC3E}">
        <p14:creationId xmlns:p14="http://schemas.microsoft.com/office/powerpoint/2010/main" val="634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History of XP</a:t>
            </a:r>
            <a:endParaRPr lang="en-GB" sz="3800" dirty="0" smtClean="0"/>
          </a:p>
          <a:p>
            <a:r>
              <a:rPr lang="en-GB" sz="4000" dirty="0" smtClean="0"/>
              <a:t>Values and Practices in 1999</a:t>
            </a:r>
            <a:endParaRPr lang="en-GB" sz="3800" dirty="0" smtClean="0"/>
          </a:p>
          <a:p>
            <a:r>
              <a:rPr lang="en-GB" sz="4000" dirty="0" smtClean="0"/>
              <a:t>What changed in 2004</a:t>
            </a:r>
          </a:p>
          <a:p>
            <a:r>
              <a:rPr lang="en-GB" sz="4000" dirty="0" smtClean="0"/>
              <a:t>Modern XP</a:t>
            </a:r>
            <a:endParaRPr lang="en-GB" sz="38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397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Regularly integrate code with master</a:t>
            </a:r>
          </a:p>
          <a:p>
            <a:r>
              <a:rPr lang="en-GB" sz="3600" dirty="0" smtClean="0"/>
              <a:t>Long gaps between integration is very bad</a:t>
            </a:r>
          </a:p>
          <a:p>
            <a:pPr lvl="1"/>
            <a:r>
              <a:rPr lang="en-GB" sz="3400" dirty="0" smtClean="0"/>
              <a:t>Merge Hell is a real place</a:t>
            </a:r>
          </a:p>
        </p:txBody>
      </p:sp>
    </p:spTree>
    <p:extLst>
      <p:ext uri="{BB962C8B-B14F-4D97-AF65-F5344CB8AC3E}">
        <p14:creationId xmlns:p14="http://schemas.microsoft.com/office/powerpoint/2010/main" val="634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Collective Code Ownership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Increase Bus numbers</a:t>
            </a:r>
          </a:p>
          <a:p>
            <a:r>
              <a:rPr lang="en-GB" sz="3600" dirty="0" smtClean="0"/>
              <a:t>Shared knowledge</a:t>
            </a:r>
          </a:p>
        </p:txBody>
      </p:sp>
    </p:spTree>
    <p:extLst>
      <p:ext uri="{BB962C8B-B14F-4D97-AF65-F5344CB8AC3E}">
        <p14:creationId xmlns:p14="http://schemas.microsoft.com/office/powerpoint/2010/main" val="634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Have standards and stick to them</a:t>
            </a:r>
          </a:p>
        </p:txBody>
      </p:sp>
    </p:spTree>
    <p:extLst>
      <p:ext uri="{BB962C8B-B14F-4D97-AF65-F5344CB8AC3E}">
        <p14:creationId xmlns:p14="http://schemas.microsoft.com/office/powerpoint/2010/main" val="634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Sustainable Pace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Ideal dev day &lt; one normal day</a:t>
            </a:r>
          </a:p>
          <a:p>
            <a:r>
              <a:rPr lang="en-GB" sz="3600" dirty="0" smtClean="0"/>
              <a:t>Work sensible hours</a:t>
            </a:r>
          </a:p>
          <a:p>
            <a:r>
              <a:rPr lang="en-GB" sz="3600" dirty="0" smtClean="0"/>
              <a:t>Lots of overtime will result in lower quality code </a:t>
            </a:r>
          </a:p>
          <a:p>
            <a:pPr lvl="1"/>
            <a:endParaRPr lang="en-GB" sz="3400" dirty="0" smtClean="0"/>
          </a:p>
        </p:txBody>
      </p:sp>
    </p:spTree>
    <p:extLst>
      <p:ext uri="{BB962C8B-B14F-4D97-AF65-F5344CB8AC3E}">
        <p14:creationId xmlns:p14="http://schemas.microsoft.com/office/powerpoint/2010/main" val="634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Metaphor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Common vision of how the system works</a:t>
            </a:r>
          </a:p>
        </p:txBody>
      </p:sp>
    </p:spTree>
    <p:extLst>
      <p:ext uri="{BB962C8B-B14F-4D97-AF65-F5344CB8AC3E}">
        <p14:creationId xmlns:p14="http://schemas.microsoft.com/office/powerpoint/2010/main" val="6349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XP Practices Summary (1999)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400800" cy="4800600"/>
          </a:xfrm>
        </p:spPr>
      </p:pic>
    </p:spTree>
    <p:extLst>
      <p:ext uri="{BB962C8B-B14F-4D97-AF65-F5344CB8AC3E}">
        <p14:creationId xmlns:p14="http://schemas.microsoft.com/office/powerpoint/2010/main" val="12645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XP Roles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Team Member</a:t>
            </a:r>
          </a:p>
          <a:p>
            <a:r>
              <a:rPr lang="en-GB" sz="3600" dirty="0" smtClean="0"/>
              <a:t>Customer</a:t>
            </a:r>
          </a:p>
          <a:p>
            <a:r>
              <a:rPr lang="en-GB" sz="3600" dirty="0" smtClean="0"/>
              <a:t>Coach</a:t>
            </a:r>
          </a:p>
        </p:txBody>
      </p:sp>
    </p:spTree>
    <p:extLst>
      <p:ext uri="{BB962C8B-B14F-4D97-AF65-F5344CB8AC3E}">
        <p14:creationId xmlns:p14="http://schemas.microsoft.com/office/powerpoint/2010/main" val="41083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Member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Estimate work</a:t>
            </a:r>
          </a:p>
          <a:p>
            <a:r>
              <a:rPr lang="en-GB" sz="3600" dirty="0" smtClean="0"/>
              <a:t>Usually a generalist with special skills</a:t>
            </a:r>
          </a:p>
        </p:txBody>
      </p:sp>
    </p:spTree>
    <p:extLst>
      <p:ext uri="{BB962C8B-B14F-4D97-AF65-F5344CB8AC3E}">
        <p14:creationId xmlns:p14="http://schemas.microsoft.com/office/powerpoint/2010/main" val="15432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Domain expert</a:t>
            </a:r>
          </a:p>
          <a:p>
            <a:r>
              <a:rPr lang="en-GB" sz="3600" dirty="0" smtClean="0"/>
              <a:t>Provides requirements</a:t>
            </a:r>
          </a:p>
          <a:p>
            <a:r>
              <a:rPr lang="en-GB" sz="3600" dirty="0" smtClean="0"/>
              <a:t>Sets priorities</a:t>
            </a:r>
          </a:p>
          <a:p>
            <a:r>
              <a:rPr lang="en-GB" sz="3600" dirty="0" smtClean="0"/>
              <a:t>Steers the project</a:t>
            </a:r>
          </a:p>
        </p:txBody>
      </p:sp>
    </p:spTree>
    <p:extLst>
      <p:ext uri="{BB962C8B-B14F-4D97-AF65-F5344CB8AC3E}">
        <p14:creationId xmlns:p14="http://schemas.microsoft.com/office/powerpoint/2010/main" val="15432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Keep team on track</a:t>
            </a:r>
          </a:p>
          <a:p>
            <a:r>
              <a:rPr lang="en-GB" sz="3600" dirty="0" smtClean="0"/>
              <a:t>Facilitates the process</a:t>
            </a:r>
          </a:p>
        </p:txBody>
      </p:sp>
    </p:spTree>
    <p:extLst>
      <p:ext uri="{BB962C8B-B14F-4D97-AF65-F5344CB8AC3E}">
        <p14:creationId xmlns:p14="http://schemas.microsoft.com/office/powerpoint/2010/main" val="15432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Agile Manifesto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GB" sz="2400" i="1" dirty="0" smtClean="0"/>
              <a:t>We're </a:t>
            </a:r>
            <a:r>
              <a:rPr lang="en-GB" sz="2400" i="1" dirty="0"/>
              <a:t>uncovering better ways of developing software by doing it </a:t>
            </a:r>
            <a:r>
              <a:rPr lang="en-GB" sz="2400" i="1" dirty="0" smtClean="0"/>
              <a:t>and helping </a:t>
            </a:r>
            <a:r>
              <a:rPr lang="en-GB" sz="2400" i="1" dirty="0"/>
              <a:t>others do it. Through this work we have come to value</a:t>
            </a:r>
            <a:r>
              <a:rPr lang="en-GB" sz="2400" i="1" dirty="0" smtClean="0"/>
              <a:t>:</a:t>
            </a:r>
          </a:p>
          <a:p>
            <a:pPr marL="114300" indent="0">
              <a:buNone/>
            </a:pPr>
            <a:endParaRPr lang="en-GB" sz="2400" i="1" dirty="0" smtClean="0"/>
          </a:p>
          <a:p>
            <a:r>
              <a:rPr lang="en-GB" sz="2400" b="1" dirty="0" smtClean="0"/>
              <a:t>Individuals </a:t>
            </a:r>
            <a:r>
              <a:rPr lang="en-GB" sz="2400" b="1" dirty="0"/>
              <a:t>and interactions </a:t>
            </a:r>
            <a:r>
              <a:rPr lang="en-GB" sz="2400" dirty="0"/>
              <a:t>over processes and tools.</a:t>
            </a:r>
          </a:p>
          <a:p>
            <a:r>
              <a:rPr lang="en-GB" sz="2400" b="1" dirty="0" smtClean="0"/>
              <a:t>Working </a:t>
            </a:r>
            <a:r>
              <a:rPr lang="en-GB" sz="2400" b="1" dirty="0"/>
              <a:t>software</a:t>
            </a:r>
            <a:r>
              <a:rPr lang="en-GB" sz="2400" dirty="0"/>
              <a:t> over comprehensive documentation.</a:t>
            </a:r>
          </a:p>
          <a:p>
            <a:r>
              <a:rPr lang="en-GB" sz="2400" b="1" dirty="0" smtClean="0"/>
              <a:t>Customer </a:t>
            </a:r>
            <a:r>
              <a:rPr lang="en-GB" sz="2400" b="1" dirty="0"/>
              <a:t>collaboration </a:t>
            </a:r>
            <a:r>
              <a:rPr lang="en-GB" sz="2400" dirty="0"/>
              <a:t>over contract negotiation.</a:t>
            </a:r>
          </a:p>
          <a:p>
            <a:r>
              <a:rPr lang="en-GB" sz="2400" b="1" dirty="0" smtClean="0"/>
              <a:t>Responding </a:t>
            </a:r>
            <a:r>
              <a:rPr lang="en-GB" sz="2400" b="1" dirty="0"/>
              <a:t>to change </a:t>
            </a:r>
            <a:r>
              <a:rPr lang="en-GB" sz="2400" dirty="0"/>
              <a:t>over following a plan.</a:t>
            </a:r>
          </a:p>
          <a:p>
            <a:pPr marL="114300" indent="0">
              <a:buNone/>
            </a:pPr>
            <a:endParaRPr lang="en-GB" sz="2400" dirty="0" smtClean="0"/>
          </a:p>
          <a:p>
            <a:pPr marL="114300" indent="0">
              <a:buNone/>
            </a:pPr>
            <a:r>
              <a:rPr lang="en-GB" sz="2400" i="1" dirty="0" smtClean="0"/>
              <a:t>That </a:t>
            </a:r>
            <a:r>
              <a:rPr lang="en-GB" sz="2400" i="1" dirty="0"/>
              <a:t>is, while </a:t>
            </a:r>
            <a:r>
              <a:rPr lang="en-GB" sz="2400" i="1" dirty="0" smtClean="0"/>
              <a:t>there's </a:t>
            </a:r>
            <a:r>
              <a:rPr lang="en-GB" sz="2400" i="1" dirty="0"/>
              <a:t>value in the items on the right-hand side, we </a:t>
            </a:r>
            <a:r>
              <a:rPr lang="en-GB" sz="2400" i="1" dirty="0" smtClean="0"/>
              <a:t>value the </a:t>
            </a:r>
            <a:r>
              <a:rPr lang="en-GB" sz="2400" i="1" dirty="0"/>
              <a:t>items on the left-hand side more.</a:t>
            </a:r>
          </a:p>
          <a:p>
            <a:pPr marL="114300" indent="0">
              <a:buNone/>
            </a:pPr>
            <a:endParaRPr lang="en-GB" sz="2400" dirty="0" smtClean="0"/>
          </a:p>
          <a:p>
            <a:pPr marL="114300" indent="0">
              <a:buNone/>
            </a:pPr>
            <a:r>
              <a:rPr lang="en-GB" sz="1600" dirty="0" smtClean="0"/>
              <a:t>Source</a:t>
            </a:r>
            <a:r>
              <a:rPr lang="en-GB" sz="1600" dirty="0"/>
              <a:t>: http://www.agilemanifesto.org/</a:t>
            </a:r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503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Adopting XP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pPr marL="857250" indent="-742950">
              <a:buFont typeface="+mj-lt"/>
              <a:buAutoNum type="arabicPeriod"/>
            </a:pPr>
            <a:r>
              <a:rPr lang="en-GB" sz="3600" dirty="0" smtClean="0"/>
              <a:t>Pick your worst problem.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3600" dirty="0" smtClean="0"/>
              <a:t>Solve it the XP way.</a:t>
            </a:r>
          </a:p>
          <a:p>
            <a:pPr marL="857250" indent="-742950">
              <a:buFont typeface="+mj-lt"/>
              <a:buAutoNum type="arabicPeriod"/>
            </a:pPr>
            <a:r>
              <a:rPr lang="en-GB" sz="3600" dirty="0" smtClean="0"/>
              <a:t>When it’s no longer your worst problem, repeat.</a:t>
            </a:r>
          </a:p>
          <a:p>
            <a:pPr marL="857250" indent="-742950">
              <a:buFont typeface="+mj-lt"/>
              <a:buAutoNum type="arabicPeriod"/>
            </a:pPr>
            <a:endParaRPr lang="en-GB" sz="3600" dirty="0"/>
          </a:p>
          <a:p>
            <a:pPr marL="114300" indent="0">
              <a:buNone/>
            </a:pPr>
            <a:r>
              <a:rPr lang="en-GB" sz="2400" dirty="0"/>
              <a:t>Extreme Programming Explained – Kent </a:t>
            </a:r>
            <a:r>
              <a:rPr lang="en-GB" sz="2400" dirty="0" smtClean="0"/>
              <a:t>Beck</a:t>
            </a:r>
          </a:p>
        </p:txBody>
      </p:sp>
    </p:spTree>
    <p:extLst>
      <p:ext uri="{BB962C8B-B14F-4D97-AF65-F5344CB8AC3E}">
        <p14:creationId xmlns:p14="http://schemas.microsoft.com/office/powerpoint/2010/main" val="241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XP (2004)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Added ‘Respect’ as a </a:t>
            </a:r>
            <a:r>
              <a:rPr lang="en-GB" sz="3600" dirty="0" smtClean="0"/>
              <a:t>Value</a:t>
            </a:r>
            <a:endParaRPr lang="en-GB" sz="3400" dirty="0" smtClean="0"/>
          </a:p>
          <a:p>
            <a:r>
              <a:rPr lang="en-GB" sz="3600" dirty="0" smtClean="0"/>
              <a:t>New Practices</a:t>
            </a:r>
          </a:p>
          <a:p>
            <a:pPr lvl="1"/>
            <a:r>
              <a:rPr lang="en-GB" sz="3400" dirty="0" smtClean="0"/>
              <a:t>10-minute build</a:t>
            </a:r>
          </a:p>
          <a:p>
            <a:pPr lvl="1"/>
            <a:r>
              <a:rPr lang="en-GB" sz="3400" dirty="0" smtClean="0"/>
              <a:t>Sit Together</a:t>
            </a:r>
          </a:p>
          <a:p>
            <a:pPr lvl="1"/>
            <a:r>
              <a:rPr lang="en-GB" sz="3400" dirty="0" smtClean="0"/>
              <a:t>Informative Workspace</a:t>
            </a:r>
            <a:endParaRPr lang="en-GB" sz="3400" dirty="0"/>
          </a:p>
          <a:p>
            <a:r>
              <a:rPr lang="en-GB" sz="3600" dirty="0" smtClean="0"/>
              <a:t>13 Primary and 11 Corollary Practices</a:t>
            </a:r>
          </a:p>
        </p:txBody>
      </p:sp>
    </p:spTree>
    <p:extLst>
      <p:ext uri="{BB962C8B-B14F-4D97-AF65-F5344CB8AC3E}">
        <p14:creationId xmlns:p14="http://schemas.microsoft.com/office/powerpoint/2010/main" val="241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 2004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XP is going strong in London</a:t>
            </a:r>
          </a:p>
          <a:p>
            <a:r>
              <a:rPr lang="en-GB" sz="3600" dirty="0" smtClean="0"/>
              <a:t>Software Craftsmanship</a:t>
            </a:r>
            <a:endParaRPr lang="en-GB" sz="3400" dirty="0" smtClean="0"/>
          </a:p>
          <a:p>
            <a:r>
              <a:rPr lang="en-GB" sz="3600" dirty="0" smtClean="0"/>
              <a:t>Scrum</a:t>
            </a:r>
          </a:p>
          <a:p>
            <a:pPr lvl="1"/>
            <a:r>
              <a:rPr lang="en-GB" sz="3400" dirty="0" smtClean="0"/>
              <a:t>Flaccid Scrum/Scrum by the book</a:t>
            </a:r>
          </a:p>
          <a:p>
            <a:pPr lvl="1"/>
            <a:r>
              <a:rPr lang="en-GB" sz="3400" dirty="0" smtClean="0"/>
              <a:t>Scrum + XP = </a:t>
            </a:r>
            <a:r>
              <a:rPr lang="en-GB" sz="3400" dirty="0" smtClean="0">
                <a:sym typeface="Wingdings" panose="05000000000000000000" pitchFamily="2" charset="2"/>
              </a:rPr>
              <a:t></a:t>
            </a:r>
          </a:p>
          <a:p>
            <a:pPr lvl="2"/>
            <a:endParaRPr lang="en-GB" sz="3200" dirty="0" smtClean="0"/>
          </a:p>
          <a:p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41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XP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Turning the dials up to 11</a:t>
            </a:r>
          </a:p>
          <a:p>
            <a:endParaRPr lang="en-GB" sz="3400" dirty="0" smtClean="0"/>
          </a:p>
          <a:p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41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3 or more people and 1 keyboard</a:t>
            </a:r>
          </a:p>
          <a:p>
            <a:pPr lvl="1"/>
            <a:r>
              <a:rPr lang="en-GB" sz="3400" dirty="0" smtClean="0"/>
              <a:t>6 people + big screen is popular</a:t>
            </a:r>
          </a:p>
          <a:p>
            <a:r>
              <a:rPr lang="en-GB" sz="3600" dirty="0" smtClean="0"/>
              <a:t>Quickly spread knowledge</a:t>
            </a:r>
          </a:p>
          <a:p>
            <a:r>
              <a:rPr lang="en-GB" sz="3600" dirty="0" smtClean="0"/>
              <a:t>2 minds good, more minds better!</a:t>
            </a:r>
          </a:p>
        </p:txBody>
      </p:sp>
    </p:spTree>
    <p:extLst>
      <p:ext uri="{BB962C8B-B14F-4D97-AF65-F5344CB8AC3E}">
        <p14:creationId xmlns:p14="http://schemas.microsoft.com/office/powerpoint/2010/main" val="22247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Deployment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Deploy to production many times per day</a:t>
            </a:r>
          </a:p>
          <a:p>
            <a:pPr lvl="1"/>
            <a:r>
              <a:rPr lang="en-GB" sz="3400" dirty="0" smtClean="0"/>
              <a:t>10 minute deploy</a:t>
            </a:r>
          </a:p>
        </p:txBody>
      </p:sp>
    </p:spTree>
    <p:extLst>
      <p:ext uri="{BB962C8B-B14F-4D97-AF65-F5344CB8AC3E}">
        <p14:creationId xmlns:p14="http://schemas.microsoft.com/office/powerpoint/2010/main" val="22247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Collective Product Ownership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If you deploy often, you need to own the product</a:t>
            </a:r>
          </a:p>
          <a:p>
            <a:pPr lvl="1"/>
            <a:r>
              <a:rPr lang="en-GB" sz="3400" dirty="0" smtClean="0"/>
              <a:t>Planning, coding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22247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Help planning by validating assumptions</a:t>
            </a:r>
          </a:p>
          <a:p>
            <a:pPr lvl="1"/>
            <a:r>
              <a:rPr lang="en-GB" sz="3400" dirty="0" smtClean="0"/>
              <a:t>Focus on what to learn and build</a:t>
            </a:r>
          </a:p>
        </p:txBody>
      </p:sp>
    </p:spTree>
    <p:extLst>
      <p:ext uri="{BB962C8B-B14F-4D97-AF65-F5344CB8AC3E}">
        <p14:creationId xmlns:p14="http://schemas.microsoft.com/office/powerpoint/2010/main" val="17863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Monitoring-First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Think about how you would monitor code in production before writing it</a:t>
            </a:r>
          </a:p>
        </p:txBody>
      </p:sp>
    </p:spTree>
    <p:extLst>
      <p:ext uri="{BB962C8B-B14F-4D97-AF65-F5344CB8AC3E}">
        <p14:creationId xmlns:p14="http://schemas.microsoft.com/office/powerpoint/2010/main" val="17863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Learning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20% time to focus on improving</a:t>
            </a:r>
          </a:p>
          <a:p>
            <a:r>
              <a:rPr lang="en-GB" sz="3600" dirty="0" smtClean="0"/>
              <a:t>Team member rotations</a:t>
            </a:r>
          </a:p>
          <a:p>
            <a:r>
              <a:rPr lang="en-GB" sz="3600" dirty="0" smtClean="0"/>
              <a:t>Dev exchanges</a:t>
            </a:r>
          </a:p>
          <a:p>
            <a:r>
              <a:rPr lang="en-GB" sz="3600" dirty="0" smtClean="0"/>
              <a:t>Meetups and conferences</a:t>
            </a:r>
          </a:p>
        </p:txBody>
      </p:sp>
    </p:spTree>
    <p:extLst>
      <p:ext uri="{BB962C8B-B14F-4D97-AF65-F5344CB8AC3E}">
        <p14:creationId xmlns:p14="http://schemas.microsoft.com/office/powerpoint/2010/main" val="12777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did XP start?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600" dirty="0" smtClean="0"/>
              <a:t>"my </a:t>
            </a:r>
            <a:r>
              <a:rPr lang="en-GB" sz="3600" dirty="0"/>
              <a:t>goal in laying out the project style was to take everything I know to be valuable about software engineering and turn the dials to 10</a:t>
            </a:r>
            <a:r>
              <a:rPr lang="en-GB" sz="3600" dirty="0" smtClean="0"/>
              <a:t>."</a:t>
            </a:r>
            <a:endParaRPr lang="en-GB" sz="3600" dirty="0"/>
          </a:p>
          <a:p>
            <a:pPr marL="114300" indent="0">
              <a:buNone/>
            </a:pPr>
            <a:endParaRPr lang="en-GB" sz="3600" dirty="0"/>
          </a:p>
          <a:p>
            <a:pPr marL="114300" indent="0">
              <a:buNone/>
            </a:pPr>
            <a:r>
              <a:rPr lang="en-GB" sz="2400" dirty="0" smtClean="0"/>
              <a:t>Chrysler C3 Project - Kent Beck</a:t>
            </a:r>
          </a:p>
        </p:txBody>
      </p:sp>
    </p:spTree>
    <p:extLst>
      <p:ext uri="{BB962C8B-B14F-4D97-AF65-F5344CB8AC3E}">
        <p14:creationId xmlns:p14="http://schemas.microsoft.com/office/powerpoint/2010/main" val="13249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XP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This is the future!</a:t>
            </a:r>
            <a:endParaRPr lang="en-GB" sz="3400" dirty="0" smtClean="0"/>
          </a:p>
          <a:p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41652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History of XP</a:t>
            </a:r>
            <a:endParaRPr lang="en-GB" sz="3400" dirty="0" smtClean="0"/>
          </a:p>
          <a:p>
            <a:r>
              <a:rPr lang="en-GB" sz="3600" dirty="0" smtClean="0"/>
              <a:t>Values and Practices</a:t>
            </a:r>
          </a:p>
          <a:p>
            <a:r>
              <a:rPr lang="en-GB" sz="3600" dirty="0" smtClean="0"/>
              <a:t>Modern XP</a:t>
            </a:r>
            <a:endParaRPr lang="en-GB" sz="3400" dirty="0" smtClean="0"/>
          </a:p>
          <a:p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6036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200" dirty="0" smtClean="0"/>
              <a:t>Extreme Programming Explained – Kent Beck</a:t>
            </a:r>
          </a:p>
          <a:p>
            <a:endParaRPr lang="en-GB" sz="3600" dirty="0" smtClean="0"/>
          </a:p>
          <a:p>
            <a:r>
              <a:rPr lang="en-GB" sz="3200" dirty="0"/>
              <a:t>http://rachelcdavies.github.io/archive</a:t>
            </a:r>
            <a:r>
              <a:rPr lang="en-GB" sz="3200" dirty="0" smtClean="0"/>
              <a:t>/</a:t>
            </a:r>
          </a:p>
          <a:p>
            <a:r>
              <a:rPr lang="en-GB" sz="3200" dirty="0"/>
              <a:t>http://ronjeffries.com</a:t>
            </a:r>
            <a:r>
              <a:rPr lang="en-GB" sz="3200" dirty="0" smtClean="0"/>
              <a:t>/</a:t>
            </a:r>
          </a:p>
          <a:p>
            <a:r>
              <a:rPr lang="en-GB" sz="3200" dirty="0"/>
              <a:t>http://</a:t>
            </a:r>
            <a:r>
              <a:rPr lang="en-GB" sz="3200" dirty="0" smtClean="0"/>
              <a:t>benjiweber.co.uk/blog/posts/xp/</a:t>
            </a:r>
          </a:p>
        </p:txBody>
      </p:sp>
    </p:spTree>
    <p:extLst>
      <p:ext uri="{BB962C8B-B14F-4D97-AF65-F5344CB8AC3E}">
        <p14:creationId xmlns:p14="http://schemas.microsoft.com/office/powerpoint/2010/main" val="13128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28800"/>
            <a:ext cx="7646024" cy="1800200"/>
          </a:xfrm>
        </p:spPr>
        <p:txBody>
          <a:bodyPr/>
          <a:lstStyle/>
          <a:p>
            <a:r>
              <a:rPr lang="en-GB" sz="6000" b="1" dirty="0" smtClean="0"/>
              <a:t>Thank You</a:t>
            </a:r>
            <a:endParaRPr lang="en-GB" sz="60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83731" y="4962897"/>
            <a:ext cx="4048309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 smtClean="0">
                <a:solidFill>
                  <a:schemeClr val="tx1"/>
                </a:solidFill>
              </a:rPr>
              <a:t>Ian Russell</a:t>
            </a:r>
          </a:p>
          <a:p>
            <a:r>
              <a:rPr lang="en-GB" sz="4000" dirty="0" smtClean="0">
                <a:solidFill>
                  <a:schemeClr val="tx1"/>
                </a:solidFill>
              </a:rPr>
              <a:t>@</a:t>
            </a:r>
            <a:r>
              <a:rPr lang="en-GB" sz="4000" dirty="0" err="1" smtClean="0">
                <a:solidFill>
                  <a:schemeClr val="tx1"/>
                </a:solidFill>
              </a:rPr>
              <a:t>ijrussell</a:t>
            </a:r>
            <a:endParaRPr lang="en-GB" sz="4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XP?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600" dirty="0"/>
              <a:t>"Extreme Programming (XP) was conceived and developed to address the specific needs of software development conducted by small teams in the face of vague and changing requirements</a:t>
            </a:r>
            <a:r>
              <a:rPr lang="en-GB" sz="3600" dirty="0" smtClean="0"/>
              <a:t>."</a:t>
            </a:r>
          </a:p>
          <a:p>
            <a:pPr marL="114300" indent="0">
              <a:buNone/>
            </a:pPr>
            <a:endParaRPr lang="en-GB" sz="3600" dirty="0"/>
          </a:p>
          <a:p>
            <a:pPr marL="114300" indent="0">
              <a:buNone/>
            </a:pPr>
            <a:r>
              <a:rPr lang="en-GB" sz="2400" dirty="0" smtClean="0"/>
              <a:t>Extreme Programming Explained – Kent Beck</a:t>
            </a:r>
          </a:p>
        </p:txBody>
      </p:sp>
    </p:spTree>
    <p:extLst>
      <p:ext uri="{BB962C8B-B14F-4D97-AF65-F5344CB8AC3E}">
        <p14:creationId xmlns:p14="http://schemas.microsoft.com/office/powerpoint/2010/main" val="29183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XP Values (1999)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Communication</a:t>
            </a:r>
          </a:p>
          <a:p>
            <a:r>
              <a:rPr lang="en-GB" sz="3600" dirty="0" smtClean="0"/>
              <a:t>Simplicity</a:t>
            </a:r>
          </a:p>
          <a:p>
            <a:r>
              <a:rPr lang="en-GB" sz="3600" dirty="0" smtClean="0"/>
              <a:t>Feedback</a:t>
            </a:r>
          </a:p>
          <a:p>
            <a:r>
              <a:rPr lang="en-GB" sz="3600" dirty="0" smtClean="0"/>
              <a:t>Courage</a:t>
            </a:r>
          </a:p>
        </p:txBody>
      </p:sp>
    </p:spTree>
    <p:extLst>
      <p:ext uri="{BB962C8B-B14F-4D97-AF65-F5344CB8AC3E}">
        <p14:creationId xmlns:p14="http://schemas.microsoft.com/office/powerpoint/2010/main" val="28757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Sharing knowledge and understanding</a:t>
            </a:r>
          </a:p>
          <a:p>
            <a:r>
              <a:rPr lang="en-GB" sz="3600" dirty="0" smtClean="0"/>
              <a:t>Helps prevent mistakes, misunderstandings and omissions</a:t>
            </a:r>
          </a:p>
        </p:txBody>
      </p:sp>
    </p:spTree>
    <p:extLst>
      <p:ext uri="{BB962C8B-B14F-4D97-AF65-F5344CB8AC3E}">
        <p14:creationId xmlns:p14="http://schemas.microsoft.com/office/powerpoint/2010/main" val="1408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Simplicity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The simplest thing that could possibly work</a:t>
            </a:r>
          </a:p>
          <a:p>
            <a:r>
              <a:rPr lang="en-GB" sz="3600" dirty="0" smtClean="0"/>
              <a:t>Don’t guess the future</a:t>
            </a:r>
          </a:p>
          <a:p>
            <a:pPr lvl="1"/>
            <a:r>
              <a:rPr lang="en-GB" sz="3400" dirty="0" smtClean="0"/>
              <a:t>Simple code easier to adapt to future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08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7620000" cy="4800600"/>
          </a:xfrm>
        </p:spPr>
        <p:txBody>
          <a:bodyPr>
            <a:noAutofit/>
          </a:bodyPr>
          <a:lstStyle/>
          <a:p>
            <a:r>
              <a:rPr lang="en-GB" sz="3600" dirty="0" smtClean="0"/>
              <a:t>Current progress</a:t>
            </a:r>
          </a:p>
          <a:p>
            <a:pPr lvl="1"/>
            <a:r>
              <a:rPr lang="en-GB" sz="3400" dirty="0" smtClean="0"/>
              <a:t>Features complete (value)</a:t>
            </a:r>
          </a:p>
          <a:p>
            <a:r>
              <a:rPr lang="en-GB" sz="3600" dirty="0" smtClean="0"/>
              <a:t>Quality of system</a:t>
            </a:r>
          </a:p>
          <a:p>
            <a:pPr lvl="1"/>
            <a:r>
              <a:rPr lang="en-GB" sz="3400" dirty="0" smtClean="0"/>
              <a:t>Passing tests</a:t>
            </a:r>
          </a:p>
          <a:p>
            <a:pPr lvl="1"/>
            <a:r>
              <a:rPr lang="en-GB" sz="3400" dirty="0" smtClean="0"/>
              <a:t>Sustained velocity</a:t>
            </a:r>
          </a:p>
        </p:txBody>
      </p:sp>
    </p:spTree>
    <p:extLst>
      <p:ext uri="{BB962C8B-B14F-4D97-AF65-F5344CB8AC3E}">
        <p14:creationId xmlns:p14="http://schemas.microsoft.com/office/powerpoint/2010/main" val="1408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10665</TotalTime>
  <Words>733</Words>
  <Application>Microsoft Office PowerPoint</Application>
  <PresentationFormat>On-screen Show (4:3)</PresentationFormat>
  <Paragraphs>183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Adjacency</vt:lpstr>
      <vt:lpstr>Extreme Programming</vt:lpstr>
      <vt:lpstr>Agenda</vt:lpstr>
      <vt:lpstr>The Agile Manifesto</vt:lpstr>
      <vt:lpstr>Where did XP start?</vt:lpstr>
      <vt:lpstr>What is XP?</vt:lpstr>
      <vt:lpstr>XP Values (1999)</vt:lpstr>
      <vt:lpstr>Communication</vt:lpstr>
      <vt:lpstr>Simplicity</vt:lpstr>
      <vt:lpstr>Feedback</vt:lpstr>
      <vt:lpstr>Courage</vt:lpstr>
      <vt:lpstr>XP Practices (1999)</vt:lpstr>
      <vt:lpstr>Whole Team</vt:lpstr>
      <vt:lpstr>Planning Game</vt:lpstr>
      <vt:lpstr>Customer Tests</vt:lpstr>
      <vt:lpstr>Small Releases</vt:lpstr>
      <vt:lpstr>Simple Design</vt:lpstr>
      <vt:lpstr>Pair Programming</vt:lpstr>
      <vt:lpstr>Test-Driven Development</vt:lpstr>
      <vt:lpstr>Design Improvement</vt:lpstr>
      <vt:lpstr>Continuous Integration</vt:lpstr>
      <vt:lpstr>Collective Code Ownership</vt:lpstr>
      <vt:lpstr>Coding Standards</vt:lpstr>
      <vt:lpstr>Sustainable Pace</vt:lpstr>
      <vt:lpstr>Metaphor</vt:lpstr>
      <vt:lpstr>XP Practices Summary (1999)</vt:lpstr>
      <vt:lpstr>XP Roles</vt:lpstr>
      <vt:lpstr>Team Member</vt:lpstr>
      <vt:lpstr>Customer</vt:lpstr>
      <vt:lpstr>Coach</vt:lpstr>
      <vt:lpstr>Adopting XP</vt:lpstr>
      <vt:lpstr>XP (2004)</vt:lpstr>
      <vt:lpstr>Post 2004</vt:lpstr>
      <vt:lpstr>Modern XP</vt:lpstr>
      <vt:lpstr>Mob Programming</vt:lpstr>
      <vt:lpstr>Continuous Deployment</vt:lpstr>
      <vt:lpstr>Collective Product Ownership</vt:lpstr>
      <vt:lpstr>Hypotheses</vt:lpstr>
      <vt:lpstr>Monitoring-First Programming</vt:lpstr>
      <vt:lpstr>Continuous Learning</vt:lpstr>
      <vt:lpstr>Modern XP Summary</vt:lpstr>
      <vt:lpstr>Summary</vt:lpstr>
      <vt:lpstr>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your dependencies</dc:title>
  <dc:creator>Ian-Laptop</dc:creator>
  <cp:lastModifiedBy>Ian</cp:lastModifiedBy>
  <cp:revision>394</cp:revision>
  <dcterms:created xsi:type="dcterms:W3CDTF">2013-01-13T21:10:56Z</dcterms:created>
  <dcterms:modified xsi:type="dcterms:W3CDTF">2015-08-04T21:13:41Z</dcterms:modified>
</cp:coreProperties>
</file>