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89095E2-0FD9-429A-9119-E5C9E4EC3378}">
          <p14:sldIdLst>
            <p14:sldId id="256"/>
            <p14:sldId id="257"/>
            <p14:sldId id="261"/>
          </p14:sldIdLst>
        </p14:section>
        <p14:section name="开题报告" id="{1DB51CEB-4772-4655-9A02-77E3CBD3DAB5}">
          <p14:sldIdLst>
            <p14:sldId id="258"/>
            <p14:sldId id="259"/>
            <p14:sldId id="260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7F"/>
    <a:srgbClr val="FF3F3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C442-B89C-44C2-8ED1-A5E42BD589E9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5880-20B8-47A7-B9F0-9CB42C27E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720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C442-B89C-44C2-8ED1-A5E42BD589E9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5880-20B8-47A7-B9F0-9CB42C27E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427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C442-B89C-44C2-8ED1-A5E42BD589E9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5880-20B8-47A7-B9F0-9CB42C27E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498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C442-B89C-44C2-8ED1-A5E42BD589E9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5880-20B8-47A7-B9F0-9CB42C27E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435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C442-B89C-44C2-8ED1-A5E42BD589E9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5880-20B8-47A7-B9F0-9CB42C27E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910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C442-B89C-44C2-8ED1-A5E42BD589E9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5880-20B8-47A7-B9F0-9CB42C27E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819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C442-B89C-44C2-8ED1-A5E42BD589E9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5880-20B8-47A7-B9F0-9CB42C27E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179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C442-B89C-44C2-8ED1-A5E42BD589E9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5880-20B8-47A7-B9F0-9CB42C27E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915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C442-B89C-44C2-8ED1-A5E42BD589E9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5880-20B8-47A7-B9F0-9CB42C27E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713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C442-B89C-44C2-8ED1-A5E42BD589E9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5880-20B8-47A7-B9F0-9CB42C27E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391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C442-B89C-44C2-8ED1-A5E42BD589E9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5880-20B8-47A7-B9F0-9CB42C27E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07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FC442-B89C-44C2-8ED1-A5E42BD589E9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85880-20B8-47A7-B9F0-9CB42C27E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109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Project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70751" y="0"/>
            <a:ext cx="3700052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项目逻辑</a:t>
            </a:r>
            <a:endParaRPr lang="en-US" altLang="zh-CN" b="1" dirty="0">
              <a:latin typeface="Consolas" panose="020B0609020204030204" pitchFamily="49" charset="0"/>
            </a:endParaRPr>
          </a:p>
          <a:p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Project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【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不可点击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|-</a:t>
            </a:r>
            <a:r>
              <a:rPr lang="en-US" altLang="zh-CN" b="1" dirty="0">
                <a:latin typeface="Consolas" panose="020B0609020204030204" pitchFamily="49" charset="0"/>
              </a:rPr>
              <a:t>Geo1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【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工程设置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|-</a:t>
            </a:r>
            <a:r>
              <a:rPr lang="en-US" altLang="zh-CN" dirty="0" err="1">
                <a:latin typeface="Consolas" panose="020B0609020204030204" pitchFamily="49" charset="0"/>
              </a:rPr>
              <a:t>RandomMap</a:t>
            </a:r>
            <a:r>
              <a:rPr lang="en-US" altLang="zh-CN" dirty="0">
                <a:latin typeface="Consolas" panose="020B0609020204030204" pitchFamily="49" charset="0"/>
              </a:rPr>
              <a:t>【</a:t>
            </a:r>
            <a:r>
              <a:rPr lang="zh-CN" altLang="en-US" dirty="0">
                <a:latin typeface="Consolas" panose="020B0609020204030204" pitchFamily="49" charset="0"/>
              </a:rPr>
              <a:t>随机数图</a:t>
            </a:r>
            <a:r>
              <a:rPr lang="en-US" altLang="zh-CN" dirty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|-</a:t>
            </a:r>
            <a:r>
              <a:rPr lang="en-US" altLang="zh-CN" dirty="0" err="1">
                <a:latin typeface="Consolas" panose="020B0609020204030204" pitchFamily="49" charset="0"/>
              </a:rPr>
              <a:t>HeightMap</a:t>
            </a:r>
            <a:r>
              <a:rPr lang="en-US" altLang="zh-CN" dirty="0">
                <a:latin typeface="Consolas" panose="020B0609020204030204" pitchFamily="49" charset="0"/>
              </a:rPr>
              <a:t>【</a:t>
            </a:r>
            <a:r>
              <a:rPr lang="zh-CN" altLang="en-US" dirty="0">
                <a:latin typeface="Consolas" panose="020B0609020204030204" pitchFamily="49" charset="0"/>
              </a:rPr>
              <a:t>高度图</a:t>
            </a:r>
            <a:r>
              <a:rPr lang="en-US" altLang="zh-CN" dirty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| |-</a:t>
            </a:r>
            <a:r>
              <a:rPr lang="en-US" altLang="zh-CN" dirty="0" err="1">
                <a:latin typeface="Consolas" panose="020B0609020204030204" pitchFamily="49" charset="0"/>
              </a:rPr>
              <a:t>SubMap</a:t>
            </a:r>
            <a:r>
              <a:rPr lang="zh-CN" altLang="en-US" dirty="0">
                <a:latin typeface="Consolas" panose="020B0609020204030204" pitchFamily="49" charset="0"/>
              </a:rPr>
              <a:t>子图</a:t>
            </a:r>
            <a:r>
              <a:rPr lang="en-US" altLang="zh-CN" dirty="0">
                <a:latin typeface="Consolas" panose="020B0609020204030204" pitchFamily="49" charset="0"/>
              </a:rPr>
              <a:t>1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| |-</a:t>
            </a:r>
            <a:r>
              <a:rPr lang="en-US" altLang="zh-CN" dirty="0" err="1">
                <a:latin typeface="Consolas" panose="020B0609020204030204" pitchFamily="49" charset="0"/>
              </a:rPr>
              <a:t>SubMap</a:t>
            </a:r>
            <a:r>
              <a:rPr lang="zh-CN" altLang="en-US" dirty="0">
                <a:latin typeface="Consolas" panose="020B0609020204030204" pitchFamily="49" charset="0"/>
              </a:rPr>
              <a:t>子图</a:t>
            </a:r>
            <a:r>
              <a:rPr lang="en-US" altLang="zh-CN" dirty="0">
                <a:latin typeface="Consolas" panose="020B0609020204030204" pitchFamily="49" charset="0"/>
              </a:rPr>
              <a:t>2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|-</a:t>
            </a:r>
            <a:r>
              <a:rPr lang="en-US" altLang="zh-CN" dirty="0" err="1">
                <a:latin typeface="Consolas" panose="020B0609020204030204" pitchFamily="49" charset="0"/>
              </a:rPr>
              <a:t>TerrainMap</a:t>
            </a:r>
            <a:r>
              <a:rPr lang="en-US" altLang="zh-CN" dirty="0">
                <a:latin typeface="Consolas" panose="020B0609020204030204" pitchFamily="49" charset="0"/>
              </a:rPr>
              <a:t>【</a:t>
            </a:r>
            <a:r>
              <a:rPr lang="zh-CN" altLang="en-US" dirty="0">
                <a:latin typeface="Consolas" panose="020B0609020204030204" pitchFamily="49" charset="0"/>
              </a:rPr>
              <a:t>地势图</a:t>
            </a:r>
            <a:r>
              <a:rPr lang="en-US" altLang="zh-CN" dirty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|-</a:t>
            </a:r>
            <a:r>
              <a:rPr lang="en-US" altLang="zh-CN" b="1" dirty="0" err="1">
                <a:latin typeface="Consolas" panose="020B0609020204030204" pitchFamily="49" charset="0"/>
              </a:rPr>
              <a:t>LaterFactory</a:t>
            </a:r>
            <a:r>
              <a:rPr lang="en-US" altLang="zh-CN" b="1" dirty="0">
                <a:latin typeface="Consolas" panose="020B0609020204030204" pitchFamily="49" charset="0"/>
              </a:rPr>
              <a:t>【</a:t>
            </a:r>
            <a:r>
              <a:rPr lang="zh-CN" altLang="en-US" b="1" dirty="0">
                <a:latin typeface="Consolas" panose="020B0609020204030204" pitchFamily="49" charset="0"/>
              </a:rPr>
              <a:t>后期工厂</a:t>
            </a:r>
            <a:r>
              <a:rPr lang="en-US" altLang="zh-CN" dirty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  |-</a:t>
            </a:r>
            <a:r>
              <a:rPr lang="en-US" altLang="zh-CN" dirty="0" err="1">
                <a:latin typeface="Consolas" panose="020B0609020204030204" pitchFamily="49" charset="0"/>
              </a:rPr>
              <a:t>AirMotion</a:t>
            </a:r>
            <a:r>
              <a:rPr lang="en-US" altLang="zh-CN" dirty="0">
                <a:latin typeface="Consolas" panose="020B0609020204030204" pitchFamily="49" charset="0"/>
              </a:rPr>
              <a:t>【</a:t>
            </a:r>
            <a:r>
              <a:rPr lang="zh-CN" altLang="en-US" dirty="0">
                <a:latin typeface="Consolas" panose="020B0609020204030204" pitchFamily="49" charset="0"/>
              </a:rPr>
              <a:t>空气流动图</a:t>
            </a:r>
            <a:r>
              <a:rPr lang="en-US" altLang="zh-CN" dirty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  |-Precipitation【</a:t>
            </a:r>
            <a:r>
              <a:rPr lang="zh-CN" altLang="en-US" dirty="0">
                <a:latin typeface="Consolas" panose="020B0609020204030204" pitchFamily="49" charset="0"/>
              </a:rPr>
              <a:t>降水</a:t>
            </a:r>
            <a:r>
              <a:rPr lang="en-US" altLang="zh-CN" dirty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  |-【</a:t>
            </a:r>
            <a:r>
              <a:rPr lang="zh-CN" altLang="en-US" dirty="0">
                <a:latin typeface="Consolas" panose="020B0609020204030204" pitchFamily="49" charset="0"/>
              </a:rPr>
              <a:t>水域</a:t>
            </a:r>
            <a:r>
              <a:rPr lang="en-US" altLang="zh-CN" dirty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  |-【</a:t>
            </a:r>
            <a:r>
              <a:rPr lang="zh-CN" altLang="en-US" dirty="0">
                <a:latin typeface="Consolas" panose="020B0609020204030204" pitchFamily="49" charset="0"/>
              </a:rPr>
              <a:t>生物群</a:t>
            </a:r>
            <a:r>
              <a:rPr lang="en-US" altLang="zh-CN" dirty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|-</a:t>
            </a:r>
            <a:r>
              <a:rPr lang="en-US" altLang="zh-CN" b="1" dirty="0">
                <a:latin typeface="Consolas" panose="020B0609020204030204" pitchFamily="49" charset="0"/>
              </a:rPr>
              <a:t>Geo2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|-</a:t>
            </a:r>
            <a:r>
              <a:rPr lang="en-US" altLang="zh-CN" dirty="0" err="1">
                <a:latin typeface="Consolas" panose="020B0609020204030204" pitchFamily="49" charset="0"/>
              </a:rPr>
              <a:t>RandomMap</a:t>
            </a:r>
            <a:r>
              <a:rPr lang="en-US" altLang="zh-CN" dirty="0">
                <a:latin typeface="Consolas" panose="020B0609020204030204" pitchFamily="49" charset="0"/>
              </a:rPr>
              <a:t>【</a:t>
            </a:r>
            <a:r>
              <a:rPr lang="zh-CN" altLang="en-US" dirty="0">
                <a:latin typeface="Consolas" panose="020B0609020204030204" pitchFamily="49" charset="0"/>
              </a:rPr>
              <a:t>随机数图</a:t>
            </a:r>
            <a:r>
              <a:rPr lang="en-US" altLang="zh-CN" dirty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|-</a:t>
            </a:r>
            <a:r>
              <a:rPr lang="en-US" altLang="zh-CN" dirty="0" err="1">
                <a:latin typeface="Consolas" panose="020B0609020204030204" pitchFamily="49" charset="0"/>
              </a:rPr>
              <a:t>HeightMap</a:t>
            </a:r>
            <a:r>
              <a:rPr lang="en-US" altLang="zh-CN" dirty="0">
                <a:latin typeface="Consolas" panose="020B0609020204030204" pitchFamily="49" charset="0"/>
              </a:rPr>
              <a:t>【</a:t>
            </a:r>
            <a:r>
              <a:rPr lang="zh-CN" altLang="en-US" dirty="0">
                <a:latin typeface="Consolas" panose="020B0609020204030204" pitchFamily="49" charset="0"/>
              </a:rPr>
              <a:t>高度图</a:t>
            </a:r>
            <a:r>
              <a:rPr lang="en-US" altLang="zh-CN" dirty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|-</a:t>
            </a:r>
            <a:r>
              <a:rPr lang="en-US" altLang="zh-CN" dirty="0" err="1">
                <a:latin typeface="Consolas" panose="020B0609020204030204" pitchFamily="49" charset="0"/>
              </a:rPr>
              <a:t>TerrainMap</a:t>
            </a:r>
            <a:r>
              <a:rPr lang="en-US" altLang="zh-CN" dirty="0">
                <a:latin typeface="Consolas" panose="020B0609020204030204" pitchFamily="49" charset="0"/>
              </a:rPr>
              <a:t>【</a:t>
            </a:r>
            <a:r>
              <a:rPr lang="zh-CN" altLang="en-US" dirty="0">
                <a:latin typeface="Consolas" panose="020B0609020204030204" pitchFamily="49" charset="0"/>
              </a:rPr>
              <a:t>地势图</a:t>
            </a:r>
            <a:r>
              <a:rPr lang="en-US" altLang="zh-CN" dirty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|-</a:t>
            </a:r>
            <a:r>
              <a:rPr lang="en-US" altLang="zh-CN" b="1" dirty="0" err="1">
                <a:latin typeface="Consolas" panose="020B0609020204030204" pitchFamily="49" charset="0"/>
              </a:rPr>
              <a:t>LaterFactory</a:t>
            </a:r>
            <a:r>
              <a:rPr lang="en-US" altLang="zh-CN" b="1" dirty="0">
                <a:latin typeface="Consolas" panose="020B0609020204030204" pitchFamily="49" charset="0"/>
              </a:rPr>
              <a:t>【</a:t>
            </a:r>
            <a:r>
              <a:rPr lang="zh-CN" altLang="en-US" b="1" dirty="0">
                <a:latin typeface="Consolas" panose="020B0609020204030204" pitchFamily="49" charset="0"/>
              </a:rPr>
              <a:t>后期工厂</a:t>
            </a:r>
            <a:r>
              <a:rPr lang="en-US" altLang="zh-CN" dirty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  |-</a:t>
            </a:r>
            <a:r>
              <a:rPr lang="en-US" altLang="zh-CN" dirty="0" err="1">
                <a:latin typeface="Consolas" panose="020B0609020204030204" pitchFamily="49" charset="0"/>
              </a:rPr>
              <a:t>AirMotion</a:t>
            </a:r>
            <a:r>
              <a:rPr lang="en-US" altLang="zh-CN" dirty="0">
                <a:latin typeface="Consolas" panose="020B0609020204030204" pitchFamily="49" charset="0"/>
              </a:rPr>
              <a:t>【</a:t>
            </a:r>
            <a:r>
              <a:rPr lang="zh-CN" altLang="en-US" dirty="0">
                <a:latin typeface="Consolas" panose="020B0609020204030204" pitchFamily="49" charset="0"/>
              </a:rPr>
              <a:t>空气流动图</a:t>
            </a:r>
            <a:r>
              <a:rPr lang="en-US" altLang="zh-CN" dirty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  |-Precipitation【</a:t>
            </a:r>
            <a:r>
              <a:rPr lang="zh-CN" altLang="en-US" dirty="0">
                <a:latin typeface="Consolas" panose="020B0609020204030204" pitchFamily="49" charset="0"/>
              </a:rPr>
              <a:t>降水</a:t>
            </a:r>
            <a:r>
              <a:rPr lang="en-US" altLang="zh-CN" dirty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  |-【</a:t>
            </a:r>
            <a:r>
              <a:rPr lang="zh-CN" altLang="en-US" dirty="0">
                <a:latin typeface="Consolas" panose="020B0609020204030204" pitchFamily="49" charset="0"/>
              </a:rPr>
              <a:t>水域</a:t>
            </a:r>
            <a:r>
              <a:rPr lang="en-US" altLang="zh-CN" dirty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  |-【</a:t>
            </a:r>
            <a:r>
              <a:rPr lang="zh-CN" altLang="en-US" dirty="0">
                <a:latin typeface="Consolas" panose="020B0609020204030204" pitchFamily="49" charset="0"/>
              </a:rPr>
              <a:t>生物群</a:t>
            </a:r>
            <a:r>
              <a:rPr lang="en-US" altLang="zh-CN" dirty="0">
                <a:latin typeface="Consolas" panose="020B0609020204030204" pitchFamily="49" charset="0"/>
              </a:rPr>
              <a:t>】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82222" y="0"/>
            <a:ext cx="4459875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物理结构</a:t>
            </a:r>
            <a:endParaRPr lang="en-US" altLang="zh-CN" b="1" dirty="0">
              <a:latin typeface="Consolas" panose="020B0609020204030204" pitchFamily="49" charset="0"/>
            </a:endParaRPr>
          </a:p>
          <a:p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Project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|-</a:t>
            </a:r>
            <a:r>
              <a:rPr lang="en-US" altLang="zh-CN" dirty="0" err="1">
                <a:latin typeface="Consolas" panose="020B0609020204030204" pitchFamily="49" charset="0"/>
              </a:rPr>
              <a:t>proj.mrimcproj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|-</a:t>
            </a:r>
            <a:r>
              <a:rPr lang="en-US" altLang="zh-CN" b="1" dirty="0">
                <a:latin typeface="Consolas" panose="020B0609020204030204" pitchFamily="49" charset="0"/>
              </a:rPr>
              <a:t>Geo1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|-geo1.mrigeoproj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|-</a:t>
            </a:r>
            <a:r>
              <a:rPr lang="en-US" altLang="zh-CN" b="1" dirty="0">
                <a:latin typeface="Consolas" panose="020B0609020204030204" pitchFamily="49" charset="0"/>
              </a:rPr>
              <a:t>Images【</a:t>
            </a:r>
            <a:r>
              <a:rPr lang="zh-CN" altLang="en-US" b="1" dirty="0">
                <a:latin typeface="Consolas" panose="020B0609020204030204" pitchFamily="49" charset="0"/>
              </a:rPr>
              <a:t>缓存图像</a:t>
            </a:r>
            <a:r>
              <a:rPr lang="en-US" altLang="zh-CN" b="1" dirty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| |-img1.png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| |-……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|-</a:t>
            </a:r>
            <a:r>
              <a:rPr lang="en-US" altLang="zh-CN" b="1" dirty="0">
                <a:latin typeface="Consolas" panose="020B0609020204030204" pitchFamily="49" charset="0"/>
              </a:rPr>
              <a:t>Catch【</a:t>
            </a:r>
            <a:r>
              <a:rPr lang="zh-CN" altLang="en-US" b="1" dirty="0">
                <a:latin typeface="Consolas" panose="020B0609020204030204" pitchFamily="49" charset="0"/>
              </a:rPr>
              <a:t>缓存图像</a:t>
            </a:r>
            <a:r>
              <a:rPr lang="en-US" altLang="zh-CN" b="1" dirty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| |-……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| |-</a:t>
            </a:r>
            <a:r>
              <a:rPr lang="en-US" altLang="zh-CN" dirty="0" err="1">
                <a:latin typeface="Consolas" panose="020B0609020204030204" pitchFamily="49" charset="0"/>
              </a:rPr>
              <a:t>RandomMap.dataraw</a:t>
            </a:r>
            <a:r>
              <a:rPr lang="en-US" altLang="zh-CN" dirty="0">
                <a:latin typeface="Consolas" panose="020B0609020204030204" pitchFamily="49" charset="0"/>
              </a:rPr>
              <a:t>【</a:t>
            </a:r>
            <a:r>
              <a:rPr lang="zh-CN" altLang="en-US" dirty="0">
                <a:latin typeface="Consolas" panose="020B0609020204030204" pitchFamily="49" charset="0"/>
              </a:rPr>
              <a:t>随机数图</a:t>
            </a:r>
            <a:r>
              <a:rPr lang="en-US" altLang="zh-CN" dirty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|-</a:t>
            </a:r>
            <a:r>
              <a:rPr lang="en-US" altLang="zh-CN" dirty="0" err="1">
                <a:latin typeface="Consolas" panose="020B0609020204030204" pitchFamily="49" charset="0"/>
              </a:rPr>
              <a:t>HeightMap.dataraw</a:t>
            </a:r>
            <a:r>
              <a:rPr lang="en-US" altLang="zh-CN" dirty="0">
                <a:latin typeface="Consolas" panose="020B0609020204030204" pitchFamily="49" charset="0"/>
              </a:rPr>
              <a:t>【</a:t>
            </a:r>
            <a:r>
              <a:rPr lang="zh-CN" altLang="en-US" dirty="0">
                <a:latin typeface="Consolas" panose="020B0609020204030204" pitchFamily="49" charset="0"/>
              </a:rPr>
              <a:t>高度图</a:t>
            </a:r>
            <a:r>
              <a:rPr lang="en-US" altLang="zh-CN" dirty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|-</a:t>
            </a:r>
            <a:r>
              <a:rPr lang="en-US" altLang="zh-CN" dirty="0" err="1">
                <a:latin typeface="Consolas" panose="020B0609020204030204" pitchFamily="49" charset="0"/>
              </a:rPr>
              <a:t>TerrainMap.dataraw</a:t>
            </a:r>
            <a:r>
              <a:rPr lang="en-US" altLang="zh-CN" dirty="0">
                <a:latin typeface="Consolas" panose="020B0609020204030204" pitchFamily="49" charset="0"/>
              </a:rPr>
              <a:t>【</a:t>
            </a:r>
            <a:r>
              <a:rPr lang="zh-CN" altLang="en-US" dirty="0">
                <a:latin typeface="Consolas" panose="020B0609020204030204" pitchFamily="49" charset="0"/>
              </a:rPr>
              <a:t>地势图</a:t>
            </a:r>
            <a:r>
              <a:rPr lang="en-US" altLang="zh-CN" dirty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|-</a:t>
            </a:r>
            <a:r>
              <a:rPr lang="en-US" altLang="zh-CN" dirty="0" err="1">
                <a:latin typeface="Consolas" panose="020B0609020204030204" pitchFamily="49" charset="0"/>
              </a:rPr>
              <a:t>AirMotion.dataraw</a:t>
            </a:r>
            <a:r>
              <a:rPr lang="en-US" altLang="zh-CN" dirty="0">
                <a:latin typeface="Consolas" panose="020B0609020204030204" pitchFamily="49" charset="0"/>
              </a:rPr>
              <a:t>【</a:t>
            </a:r>
            <a:r>
              <a:rPr lang="zh-CN" altLang="en-US" dirty="0">
                <a:latin typeface="Consolas" panose="020B0609020204030204" pitchFamily="49" charset="0"/>
              </a:rPr>
              <a:t>空气流动图</a:t>
            </a:r>
            <a:r>
              <a:rPr lang="en-US" altLang="zh-CN" dirty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|-</a:t>
            </a:r>
            <a:r>
              <a:rPr lang="en-US" altLang="zh-CN" dirty="0" err="1">
                <a:latin typeface="Consolas" panose="020B0609020204030204" pitchFamily="49" charset="0"/>
              </a:rPr>
              <a:t>Precipitation.dataraw</a:t>
            </a:r>
            <a:r>
              <a:rPr lang="en-US" altLang="zh-CN" dirty="0">
                <a:latin typeface="Consolas" panose="020B0609020204030204" pitchFamily="49" charset="0"/>
              </a:rPr>
              <a:t>【</a:t>
            </a:r>
            <a:r>
              <a:rPr lang="zh-CN" altLang="en-US" dirty="0">
                <a:latin typeface="Consolas" panose="020B0609020204030204" pitchFamily="49" charset="0"/>
              </a:rPr>
              <a:t>降水</a:t>
            </a:r>
            <a:r>
              <a:rPr lang="en-US" altLang="zh-CN" dirty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|-【</a:t>
            </a:r>
            <a:r>
              <a:rPr lang="zh-CN" altLang="en-US" dirty="0">
                <a:latin typeface="Consolas" panose="020B0609020204030204" pitchFamily="49" charset="0"/>
              </a:rPr>
              <a:t>水域</a:t>
            </a:r>
            <a:r>
              <a:rPr lang="en-US" altLang="zh-CN" dirty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|-【</a:t>
            </a:r>
            <a:r>
              <a:rPr lang="zh-CN" altLang="en-US" dirty="0">
                <a:latin typeface="Consolas" panose="020B0609020204030204" pitchFamily="49" charset="0"/>
              </a:rPr>
              <a:t>生物群</a:t>
            </a:r>
            <a:r>
              <a:rPr lang="en-US" altLang="zh-CN" dirty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|-</a:t>
            </a:r>
            <a:r>
              <a:rPr lang="en-US" altLang="zh-CN" b="1" dirty="0">
                <a:latin typeface="Consolas" panose="020B0609020204030204" pitchFamily="49" charset="0"/>
              </a:rPr>
              <a:t>Geo2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|-……</a:t>
            </a:r>
          </a:p>
        </p:txBody>
      </p:sp>
    </p:spTree>
    <p:extLst>
      <p:ext uri="{BB962C8B-B14F-4D97-AF65-F5344CB8AC3E}">
        <p14:creationId xmlns:p14="http://schemas.microsoft.com/office/powerpoint/2010/main" val="1934142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5106" y="654220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geo1.mrigeoproj</a:t>
            </a:r>
          </a:p>
        </p:txBody>
      </p:sp>
      <p:sp>
        <p:nvSpPr>
          <p:cNvPr id="5" name="矩形 4"/>
          <p:cNvSpPr/>
          <p:nvPr/>
        </p:nvSpPr>
        <p:spPr>
          <a:xfrm>
            <a:off x="789862" y="2964652"/>
            <a:ext cx="119776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Work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images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D1AA7C36-5D1C-442E-A249-3187B6E44459}"/>
              </a:ext>
            </a:extLst>
          </p:cNvPr>
          <p:cNvGrpSpPr/>
          <p:nvPr/>
        </p:nvGrpSpPr>
        <p:grpSpPr>
          <a:xfrm>
            <a:off x="2334459" y="1838378"/>
            <a:ext cx="8627052" cy="2252547"/>
            <a:chOff x="2932770" y="1838378"/>
            <a:chExt cx="8627052" cy="2252547"/>
          </a:xfrm>
        </p:grpSpPr>
        <p:sp>
          <p:nvSpPr>
            <p:cNvPr id="2" name="矩形 1"/>
            <p:cNvSpPr/>
            <p:nvPr/>
          </p:nvSpPr>
          <p:spPr>
            <a:xfrm>
              <a:off x="3233853" y="2083705"/>
              <a:ext cx="1393903" cy="6786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地形生成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5360019" y="2083705"/>
              <a:ext cx="1492404" cy="6786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空气流动模拟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7235282" y="2083705"/>
              <a:ext cx="1118839" cy="6786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降水模拟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8736980" y="2083705"/>
              <a:ext cx="1118839" cy="6786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光照模拟</a:t>
              </a:r>
            </a:p>
          </p:txBody>
        </p:sp>
        <p:cxnSp>
          <p:nvCxnSpPr>
            <p:cNvPr id="11" name="直接箭头连接符 10"/>
            <p:cNvCxnSpPr>
              <a:stCxn id="2" idx="3"/>
              <a:endCxn id="6" idx="1"/>
            </p:cNvCxnSpPr>
            <p:nvPr/>
          </p:nvCxnSpPr>
          <p:spPr>
            <a:xfrm>
              <a:off x="4627756" y="2423031"/>
              <a:ext cx="73226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6" idx="3"/>
              <a:endCxn id="8" idx="1"/>
            </p:cNvCxnSpPr>
            <p:nvPr/>
          </p:nvCxnSpPr>
          <p:spPr>
            <a:xfrm>
              <a:off x="6852423" y="2423031"/>
              <a:ext cx="38285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8" idx="3"/>
              <a:endCxn id="9" idx="1"/>
            </p:cNvCxnSpPr>
            <p:nvPr/>
          </p:nvCxnSpPr>
          <p:spPr>
            <a:xfrm>
              <a:off x="8354121" y="2423031"/>
              <a:ext cx="38285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左大括号 21"/>
            <p:cNvSpPr/>
            <p:nvPr/>
          </p:nvSpPr>
          <p:spPr>
            <a:xfrm rot="16200000">
              <a:off x="3843169" y="2298007"/>
              <a:ext cx="175271" cy="1393903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376806" y="3227559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思源黑体" panose="020B0500000000000000" pitchFamily="34" charset="-122"/>
                  <a:ea typeface="思源黑体" panose="020B0500000000000000" pitchFamily="34" charset="-122"/>
                </a:rPr>
                <a:t>前端工厂</a:t>
              </a:r>
            </a:p>
          </p:txBody>
        </p:sp>
        <p:sp>
          <p:nvSpPr>
            <p:cNvPr id="24" name="左大括号 23"/>
            <p:cNvSpPr/>
            <p:nvPr/>
          </p:nvSpPr>
          <p:spPr>
            <a:xfrm rot="16200000">
              <a:off x="8304835" y="26920"/>
              <a:ext cx="131329" cy="5979767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816501" y="3227559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思源黑体" panose="020B0500000000000000" pitchFamily="34" charset="-122"/>
                  <a:ea typeface="思源黑体" panose="020B0500000000000000" pitchFamily="34" charset="-122"/>
                </a:rPr>
                <a:t>后端工厂</a:t>
              </a: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993724" y="3670962"/>
              <a:ext cx="21339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思源黑体" panose="020B0500000000000000" pitchFamily="34" charset="-122"/>
                  <a:ea typeface="思源黑体" panose="020B0500000000000000" pitchFamily="34" charset="-122"/>
                </a:rPr>
                <a:t>图</a:t>
              </a:r>
              <a:r>
                <a:rPr lang="en-US" altLang="zh-CN" dirty="0">
                  <a:latin typeface="思源黑体" panose="020B0500000000000000" pitchFamily="34" charset="-122"/>
                  <a:ea typeface="思源黑体" panose="020B0500000000000000" pitchFamily="34" charset="-122"/>
                </a:rPr>
                <a:t>2.3.1 </a:t>
              </a:r>
              <a:r>
                <a:rPr lang="zh-CN" altLang="en-US" dirty="0">
                  <a:latin typeface="思源黑体" panose="020B0500000000000000" pitchFamily="34" charset="-122"/>
                  <a:ea typeface="思源黑体" panose="020B0500000000000000" pitchFamily="34" charset="-122"/>
                </a:rPr>
                <a:t>工作流程图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2932770" y="1838378"/>
              <a:ext cx="8627052" cy="22525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27F2772-2B9F-4725-8258-44B2FAAAEFEA}"/>
                </a:ext>
              </a:extLst>
            </p:cNvPr>
            <p:cNvSpPr/>
            <p:nvPr/>
          </p:nvSpPr>
          <p:spPr>
            <a:xfrm>
              <a:off x="10241543" y="2083705"/>
              <a:ext cx="1118839" cy="6786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生物群模拟</a:t>
              </a:r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DB3DD976-CA83-42A6-85E5-439D8CB372FD}"/>
                </a:ext>
              </a:extLst>
            </p:cNvPr>
            <p:cNvCxnSpPr/>
            <p:nvPr/>
          </p:nvCxnSpPr>
          <p:spPr>
            <a:xfrm>
              <a:off x="9855819" y="2423031"/>
              <a:ext cx="38285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3509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AA1A280-F70C-4833-82B8-C9B4532686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13386"/>
              </p:ext>
            </p:extLst>
          </p:nvPr>
        </p:nvGraphicFramePr>
        <p:xfrm>
          <a:off x="767644" y="2208466"/>
          <a:ext cx="8128000" cy="28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947307380"/>
                    </a:ext>
                  </a:extLst>
                </a:gridCol>
                <a:gridCol w="7213600">
                  <a:extLst>
                    <a:ext uri="{9D8B030D-6E8A-4147-A177-3AD203B41FA5}">
                      <a16:colId xmlns:a16="http://schemas.microsoft.com/office/drawing/2014/main" val="363732602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0</a:t>
                      </a:r>
                      <a:r>
                        <a:rPr lang="zh-CN" altLang="en-US" dirty="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思源黑体" panose="020B0500000000000000" pitchFamily="34" charset="-122"/>
                        <a:ea typeface="思源黑体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384163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1</a:t>
                      </a:r>
                      <a:r>
                        <a:rPr lang="zh-CN" altLang="en-US" dirty="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思源黑体" panose="020B0500000000000000" pitchFamily="34" charset="-122"/>
                        <a:ea typeface="思源黑体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613355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2</a:t>
                      </a:r>
                      <a:r>
                        <a:rPr lang="zh-CN" altLang="en-US" dirty="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思源黑体" panose="020B0500000000000000" pitchFamily="34" charset="-122"/>
                        <a:ea typeface="思源黑体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054386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3</a:t>
                      </a:r>
                      <a:r>
                        <a:rPr lang="zh-CN" altLang="en-US" dirty="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思源黑体" panose="020B0500000000000000" pitchFamily="34" charset="-122"/>
                        <a:ea typeface="思源黑体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7261885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989D21E-1BCF-4B95-B566-385806348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59961"/>
              </p:ext>
            </p:extLst>
          </p:nvPr>
        </p:nvGraphicFramePr>
        <p:xfrm>
          <a:off x="1981199" y="2375466"/>
          <a:ext cx="648000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57141879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54818938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67622963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00961998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14145416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779164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Map[0,1]</a:t>
                      </a:r>
                      <a:endParaRPr lang="zh-CN" altLang="en-US" dirty="0">
                        <a:latin typeface="思源黑体" panose="020B0500000000000000" pitchFamily="34" charset="-122"/>
                        <a:ea typeface="思源黑体" panose="020B0500000000000000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Map[0,2]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Map[0,3]</a:t>
                      </a:r>
                      <a:endParaRPr lang="zh-CN" altLang="en-US" dirty="0">
                        <a:latin typeface="思源黑体" panose="020B0500000000000000" pitchFamily="34" charset="-122"/>
                        <a:ea typeface="思源黑体" panose="020B0500000000000000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Map[0,4]</a:t>
                      </a:r>
                      <a:endParaRPr lang="zh-CN" altLang="en-US" dirty="0">
                        <a:latin typeface="思源黑体" panose="020B0500000000000000" pitchFamily="34" charset="-122"/>
                        <a:ea typeface="思源黑体" panose="020B0500000000000000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Map[0,5]</a:t>
                      </a:r>
                      <a:endParaRPr lang="zh-CN" altLang="en-US" dirty="0">
                        <a:latin typeface="思源黑体" panose="020B0500000000000000" pitchFamily="34" charset="-122"/>
                        <a:ea typeface="思源黑体" panose="020B0500000000000000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……</a:t>
                      </a:r>
                      <a:endParaRPr lang="zh-CN" altLang="en-US" dirty="0">
                        <a:latin typeface="思源黑体" panose="020B0500000000000000" pitchFamily="34" charset="-122"/>
                        <a:ea typeface="思源黑体" panose="020B0500000000000000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4786632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94B67A6-166B-41B0-82A0-DE10E86030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845185"/>
              </p:ext>
            </p:extLst>
          </p:nvPr>
        </p:nvGraphicFramePr>
        <p:xfrm>
          <a:off x="1981199" y="3096652"/>
          <a:ext cx="648000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57141879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54818938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67622963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00961998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14145416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779164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Map[1,1]</a:t>
                      </a:r>
                      <a:endParaRPr lang="zh-CN" altLang="en-US" dirty="0">
                        <a:latin typeface="思源黑体" panose="020B0500000000000000" pitchFamily="34" charset="-122"/>
                        <a:ea typeface="思源黑体" panose="020B0500000000000000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Map[1,2]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Map[1,3]</a:t>
                      </a:r>
                      <a:endParaRPr lang="zh-CN" altLang="en-US" dirty="0">
                        <a:latin typeface="思源黑体" panose="020B0500000000000000" pitchFamily="34" charset="-122"/>
                        <a:ea typeface="思源黑体" panose="020B0500000000000000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Map[1,4]</a:t>
                      </a:r>
                      <a:endParaRPr lang="zh-CN" altLang="en-US" dirty="0">
                        <a:latin typeface="思源黑体" panose="020B0500000000000000" pitchFamily="34" charset="-122"/>
                        <a:ea typeface="思源黑体" panose="020B0500000000000000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Map[1,5]</a:t>
                      </a:r>
                      <a:endParaRPr lang="zh-CN" altLang="en-US" dirty="0">
                        <a:latin typeface="思源黑体" panose="020B0500000000000000" pitchFamily="34" charset="-122"/>
                        <a:ea typeface="思源黑体" panose="020B0500000000000000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……</a:t>
                      </a:r>
                      <a:endParaRPr lang="zh-CN" altLang="en-US" dirty="0">
                        <a:latin typeface="思源黑体" panose="020B0500000000000000" pitchFamily="34" charset="-122"/>
                        <a:ea typeface="思源黑体" panose="020B0500000000000000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4786632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F10731E0-732B-4343-8540-612D644AA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655246"/>
              </p:ext>
            </p:extLst>
          </p:nvPr>
        </p:nvGraphicFramePr>
        <p:xfrm>
          <a:off x="1981199" y="3806504"/>
          <a:ext cx="648000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57141879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54818938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67622963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00961998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14145416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779164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Map[2,1]</a:t>
                      </a:r>
                      <a:endParaRPr lang="zh-CN" altLang="en-US" dirty="0">
                        <a:latin typeface="思源黑体" panose="020B0500000000000000" pitchFamily="34" charset="-122"/>
                        <a:ea typeface="思源黑体" panose="020B0500000000000000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Map[2,2]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Map[2,3]</a:t>
                      </a:r>
                      <a:endParaRPr lang="zh-CN" altLang="en-US" dirty="0">
                        <a:latin typeface="思源黑体" panose="020B0500000000000000" pitchFamily="34" charset="-122"/>
                        <a:ea typeface="思源黑体" panose="020B0500000000000000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Map[2,4]</a:t>
                      </a:r>
                      <a:endParaRPr lang="zh-CN" altLang="en-US" dirty="0">
                        <a:latin typeface="思源黑体" panose="020B0500000000000000" pitchFamily="34" charset="-122"/>
                        <a:ea typeface="思源黑体" panose="020B0500000000000000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Map[2,5]</a:t>
                      </a:r>
                      <a:endParaRPr lang="zh-CN" altLang="en-US" dirty="0">
                        <a:latin typeface="思源黑体" panose="020B0500000000000000" pitchFamily="34" charset="-122"/>
                        <a:ea typeface="思源黑体" panose="020B0500000000000000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……</a:t>
                      </a:r>
                      <a:endParaRPr lang="zh-CN" altLang="en-US" dirty="0">
                        <a:latin typeface="思源黑体" panose="020B0500000000000000" pitchFamily="34" charset="-122"/>
                        <a:ea typeface="思源黑体" panose="020B0500000000000000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4786632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3EE214F3-33A4-4A2E-A580-1538E91000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757037"/>
              </p:ext>
            </p:extLst>
          </p:nvPr>
        </p:nvGraphicFramePr>
        <p:xfrm>
          <a:off x="1981199" y="4538979"/>
          <a:ext cx="648000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57141879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54818938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67622963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00961998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14145416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779164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Map[3,1]</a:t>
                      </a:r>
                      <a:endParaRPr lang="zh-CN" altLang="en-US" dirty="0">
                        <a:latin typeface="思源黑体" panose="020B0500000000000000" pitchFamily="34" charset="-122"/>
                        <a:ea typeface="思源黑体" panose="020B0500000000000000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Map[3,2]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Map[3,3]</a:t>
                      </a:r>
                      <a:endParaRPr lang="zh-CN" altLang="en-US" dirty="0">
                        <a:latin typeface="思源黑体" panose="020B0500000000000000" pitchFamily="34" charset="-122"/>
                        <a:ea typeface="思源黑体" panose="020B0500000000000000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Map[3,4]</a:t>
                      </a:r>
                      <a:endParaRPr lang="zh-CN" altLang="en-US" dirty="0">
                        <a:latin typeface="思源黑体" panose="020B0500000000000000" pitchFamily="34" charset="-122"/>
                        <a:ea typeface="思源黑体" panose="020B0500000000000000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Map[3,5]</a:t>
                      </a:r>
                      <a:endParaRPr lang="zh-CN" altLang="en-US" dirty="0">
                        <a:latin typeface="思源黑体" panose="020B0500000000000000" pitchFamily="34" charset="-122"/>
                        <a:ea typeface="思源黑体" panose="020B0500000000000000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……</a:t>
                      </a:r>
                      <a:endParaRPr lang="zh-CN" altLang="en-US" dirty="0">
                        <a:latin typeface="思源黑体" panose="020B0500000000000000" pitchFamily="34" charset="-122"/>
                        <a:ea typeface="思源黑体" panose="020B0500000000000000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4786632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CEACF483-CE98-40E4-84FD-0F8B1DE06765}"/>
              </a:ext>
            </a:extLst>
          </p:cNvPr>
          <p:cNvSpPr txBox="1"/>
          <p:nvPr/>
        </p:nvSpPr>
        <p:spPr>
          <a:xfrm>
            <a:off x="4241444" y="524281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黑体" panose="020B0500000000000000" pitchFamily="34" charset="-122"/>
                <a:ea typeface="思源黑体" panose="020B0500000000000000" pitchFamily="34" charset="-122"/>
              </a:rPr>
              <a:t>图 </a:t>
            </a:r>
            <a:r>
              <a:rPr lang="en-US" altLang="zh-CN" dirty="0">
                <a:latin typeface="思源黑体" panose="020B0500000000000000" pitchFamily="34" charset="-122"/>
                <a:ea typeface="思源黑体" panose="020B0500000000000000" pitchFamily="34" charset="-122"/>
              </a:rPr>
              <a:t>4.3.1</a:t>
            </a:r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3005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id="{A9D035F9-07BC-446F-9A0A-5C213D35FF2E}"/>
              </a:ext>
            </a:extLst>
          </p:cNvPr>
          <p:cNvGrpSpPr/>
          <p:nvPr/>
        </p:nvGrpSpPr>
        <p:grpSpPr>
          <a:xfrm>
            <a:off x="1666875" y="1248657"/>
            <a:ext cx="7267575" cy="3885318"/>
            <a:chOff x="1666875" y="1248657"/>
            <a:chExt cx="7267575" cy="3885318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8A2059D-F87E-455D-B879-3F46C094BF80}"/>
                </a:ext>
              </a:extLst>
            </p:cNvPr>
            <p:cNvSpPr/>
            <p:nvPr/>
          </p:nvSpPr>
          <p:spPr>
            <a:xfrm>
              <a:off x="1666875" y="2233395"/>
              <a:ext cx="7267575" cy="29005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2AFA5B0-3854-4480-BB2E-3B1C79768A9A}"/>
                </a:ext>
              </a:extLst>
            </p:cNvPr>
            <p:cNvSpPr/>
            <p:nvPr/>
          </p:nvSpPr>
          <p:spPr>
            <a:xfrm>
              <a:off x="2178147" y="3127722"/>
              <a:ext cx="6445348" cy="17554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36A293A0-9A89-4CE4-BB5A-DED5064645E1}"/>
                </a:ext>
              </a:extLst>
            </p:cNvPr>
            <p:cNvSpPr/>
            <p:nvPr/>
          </p:nvSpPr>
          <p:spPr>
            <a:xfrm>
              <a:off x="2518116" y="4149968"/>
              <a:ext cx="5795889" cy="4923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Studio Core</a:t>
              </a:r>
              <a:endParaRPr lang="zh-CN" altLang="en-US" dirty="0">
                <a:solidFill>
                  <a:sysClr val="windowText" lastClr="000000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722600C-73B3-4B99-99DB-E50D525C8024}"/>
                </a:ext>
              </a:extLst>
            </p:cNvPr>
            <p:cNvSpPr/>
            <p:nvPr/>
          </p:nvSpPr>
          <p:spPr>
            <a:xfrm>
              <a:off x="2518117" y="3322175"/>
              <a:ext cx="2208628" cy="4923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Studio UI</a:t>
              </a:r>
              <a:endParaRPr lang="zh-CN" altLang="en-US" dirty="0">
                <a:solidFill>
                  <a:sysClr val="windowText" lastClr="000000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0D8E357-9F88-40E1-9A21-3FA5D347BF38}"/>
                </a:ext>
              </a:extLst>
            </p:cNvPr>
            <p:cNvSpPr/>
            <p:nvPr/>
          </p:nvSpPr>
          <p:spPr>
            <a:xfrm>
              <a:off x="4726745" y="2314223"/>
              <a:ext cx="1758461" cy="6354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前端工厂相关实现算法模块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CF0AD0A-37CF-4D1C-B027-B2EB7F2B0C50}"/>
                </a:ext>
              </a:extLst>
            </p:cNvPr>
            <p:cNvSpPr/>
            <p:nvPr/>
          </p:nvSpPr>
          <p:spPr>
            <a:xfrm>
              <a:off x="6710288" y="2314223"/>
              <a:ext cx="1758462" cy="6354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后端工厂相关实现算法模块</a:t>
              </a: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45DFEDE9-211E-479A-A168-30A0C7F8D106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7589519" y="2949681"/>
              <a:ext cx="0" cy="120028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50DE987E-7C95-44EA-9E85-765003DFA4EF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5605976" y="2949681"/>
              <a:ext cx="0" cy="120028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3DBD84FA-00B0-406F-945F-6C4B8EF1547F}"/>
                </a:ext>
              </a:extLst>
            </p:cNvPr>
            <p:cNvSpPr/>
            <p:nvPr/>
          </p:nvSpPr>
          <p:spPr>
            <a:xfrm>
              <a:off x="2743205" y="1248657"/>
              <a:ext cx="1758452" cy="4923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用户</a:t>
              </a:r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A7FE214A-5AB4-47C1-AE2E-A99BAD7441B8}"/>
                </a:ext>
              </a:extLst>
            </p:cNvPr>
            <p:cNvCxnSpPr>
              <a:cxnSpLocks/>
              <a:stCxn id="19" idx="2"/>
              <a:endCxn id="5" idx="0"/>
            </p:cNvCxnSpPr>
            <p:nvPr/>
          </p:nvCxnSpPr>
          <p:spPr>
            <a:xfrm>
              <a:off x="3622431" y="1741026"/>
              <a:ext cx="0" cy="158114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58139020-11F8-49AD-8270-7B2A17D2EDCC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3622431" y="3814544"/>
              <a:ext cx="0" cy="33542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9894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6DE20B27-9D1C-49B4-B6F5-697281B83232}"/>
              </a:ext>
            </a:extLst>
          </p:cNvPr>
          <p:cNvCxnSpPr>
            <a:cxnSpLocks/>
          </p:cNvCxnSpPr>
          <p:nvPr/>
        </p:nvCxnSpPr>
        <p:spPr>
          <a:xfrm>
            <a:off x="972457" y="6066971"/>
            <a:ext cx="72571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BA541CF2-1729-4D9F-B4FF-13656158DD4E}"/>
              </a:ext>
            </a:extLst>
          </p:cNvPr>
          <p:cNvCxnSpPr/>
          <p:nvPr/>
        </p:nvCxnSpPr>
        <p:spPr>
          <a:xfrm flipV="1">
            <a:off x="972457" y="464456"/>
            <a:ext cx="0" cy="5617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C546021B-D869-4E34-A80C-7EE9555794D8}"/>
              </a:ext>
            </a:extLst>
          </p:cNvPr>
          <p:cNvSpPr txBox="1"/>
          <p:nvPr/>
        </p:nvSpPr>
        <p:spPr>
          <a:xfrm>
            <a:off x="8249114" y="5785509"/>
            <a:ext cx="101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降水水平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2AA5B50-495A-4A4F-85B9-94B92DC4CFDA}"/>
              </a:ext>
            </a:extLst>
          </p:cNvPr>
          <p:cNvSpPr txBox="1"/>
          <p:nvPr/>
        </p:nvSpPr>
        <p:spPr>
          <a:xfrm>
            <a:off x="1119412" y="264635"/>
            <a:ext cx="906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气温水平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4FD20DD-69AB-46E1-B94C-5443CACC55C6}"/>
              </a:ext>
            </a:extLst>
          </p:cNvPr>
          <p:cNvSpPr txBox="1"/>
          <p:nvPr/>
        </p:nvSpPr>
        <p:spPr>
          <a:xfrm>
            <a:off x="464465" y="6140328"/>
            <a:ext cx="598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低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7C95696-C571-49D4-B68A-3EEAF94AC8C4}"/>
              </a:ext>
            </a:extLst>
          </p:cNvPr>
          <p:cNvSpPr txBox="1"/>
          <p:nvPr/>
        </p:nvSpPr>
        <p:spPr>
          <a:xfrm>
            <a:off x="6846208" y="6251637"/>
            <a:ext cx="598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高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475132A-EAC6-4DE3-95D2-22A1CE36043F}"/>
              </a:ext>
            </a:extLst>
          </p:cNvPr>
          <p:cNvSpPr txBox="1"/>
          <p:nvPr/>
        </p:nvSpPr>
        <p:spPr>
          <a:xfrm>
            <a:off x="244494" y="1441041"/>
            <a:ext cx="598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高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EE20599-A4CA-4FBB-8276-BE447537B263}"/>
              </a:ext>
            </a:extLst>
          </p:cNvPr>
          <p:cNvSpPr txBox="1"/>
          <p:nvPr/>
        </p:nvSpPr>
        <p:spPr>
          <a:xfrm>
            <a:off x="1765303" y="5224915"/>
            <a:ext cx="1416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寒带苔原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81C2C39-0CD9-4B68-83C9-CDB6AE51BEAC}"/>
              </a:ext>
            </a:extLst>
          </p:cNvPr>
          <p:cNvSpPr txBox="1"/>
          <p:nvPr/>
        </p:nvSpPr>
        <p:spPr>
          <a:xfrm>
            <a:off x="6027518" y="5293574"/>
            <a:ext cx="1416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针叶林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6A88666-ED63-4D65-A264-CD42B03A7F9A}"/>
              </a:ext>
            </a:extLst>
          </p:cNvPr>
          <p:cNvSpPr txBox="1"/>
          <p:nvPr/>
        </p:nvSpPr>
        <p:spPr>
          <a:xfrm>
            <a:off x="2486061" y="3382178"/>
            <a:ext cx="1416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温带草原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FA83C63-1AB8-4F0A-967D-9E2D998FE1A2}"/>
              </a:ext>
            </a:extLst>
          </p:cNvPr>
          <p:cNvSpPr txBox="1"/>
          <p:nvPr/>
        </p:nvSpPr>
        <p:spPr>
          <a:xfrm>
            <a:off x="1312659" y="1393425"/>
            <a:ext cx="7130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沙漠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8545242-DE69-4A9A-A95C-274110539CA0}"/>
              </a:ext>
            </a:extLst>
          </p:cNvPr>
          <p:cNvSpPr txBox="1"/>
          <p:nvPr/>
        </p:nvSpPr>
        <p:spPr>
          <a:xfrm>
            <a:off x="6081479" y="3437917"/>
            <a:ext cx="1416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温带森林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AA944E6-9CB7-457D-A9AA-931A6AF98B58}"/>
              </a:ext>
            </a:extLst>
          </p:cNvPr>
          <p:cNvSpPr txBox="1"/>
          <p:nvPr/>
        </p:nvSpPr>
        <p:spPr>
          <a:xfrm>
            <a:off x="6913319" y="1523267"/>
            <a:ext cx="1416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热带雨林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1C49958-B576-474D-9075-7ADEE4A5C242}"/>
              </a:ext>
            </a:extLst>
          </p:cNvPr>
          <p:cNvSpPr txBox="1"/>
          <p:nvPr/>
        </p:nvSpPr>
        <p:spPr>
          <a:xfrm>
            <a:off x="2999050" y="1517248"/>
            <a:ext cx="1470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热带草原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0B3AD9F-2141-4A18-A83F-2999F1B20697}"/>
              </a:ext>
            </a:extLst>
          </p:cNvPr>
          <p:cNvSpPr/>
          <p:nvPr/>
        </p:nvSpPr>
        <p:spPr>
          <a:xfrm>
            <a:off x="4957389" y="151724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热带旱林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888564B9-04BD-40D5-9CAC-671C6151AF68}"/>
              </a:ext>
            </a:extLst>
          </p:cNvPr>
          <p:cNvCxnSpPr>
            <a:cxnSpLocks/>
          </p:cNvCxnSpPr>
          <p:nvPr/>
        </p:nvCxnSpPr>
        <p:spPr>
          <a:xfrm flipH="1">
            <a:off x="972457" y="609600"/>
            <a:ext cx="2026592" cy="54573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F16E75F-732E-4BE7-80DA-044068631CF1}"/>
              </a:ext>
            </a:extLst>
          </p:cNvPr>
          <p:cNvCxnSpPr>
            <a:cxnSpLocks/>
          </p:cNvCxnSpPr>
          <p:nvPr/>
        </p:nvCxnSpPr>
        <p:spPr>
          <a:xfrm flipH="1">
            <a:off x="4295776" y="2894762"/>
            <a:ext cx="1146236" cy="31867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A603FE21-EAB1-4178-813E-A2B28C23D74D}"/>
              </a:ext>
            </a:extLst>
          </p:cNvPr>
          <p:cNvCxnSpPr>
            <a:cxnSpLocks/>
          </p:cNvCxnSpPr>
          <p:nvPr/>
        </p:nvCxnSpPr>
        <p:spPr>
          <a:xfrm flipH="1">
            <a:off x="4276261" y="609599"/>
            <a:ext cx="610468" cy="22002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03C606C0-4B2F-4EDC-8990-52EE1F64FC8A}"/>
              </a:ext>
            </a:extLst>
          </p:cNvPr>
          <p:cNvCxnSpPr>
            <a:cxnSpLocks/>
          </p:cNvCxnSpPr>
          <p:nvPr/>
        </p:nvCxnSpPr>
        <p:spPr>
          <a:xfrm flipH="1">
            <a:off x="6180723" y="524711"/>
            <a:ext cx="804196" cy="23700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686EB4E5-C291-42FA-B00B-D8E13A435C3D}"/>
              </a:ext>
            </a:extLst>
          </p:cNvPr>
          <p:cNvSpPr txBox="1"/>
          <p:nvPr/>
        </p:nvSpPr>
        <p:spPr>
          <a:xfrm>
            <a:off x="8278913" y="-58530"/>
            <a:ext cx="23246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_  _  _  _    _  _  _  _</a:t>
            </a:r>
          </a:p>
          <a:p>
            <a:r>
              <a:rPr lang="en-US" altLang="zh-CN" dirty="0"/>
              <a:t>|  |-----|    |--------|</a:t>
            </a:r>
          </a:p>
          <a:p>
            <a:r>
              <a:rPr lang="en-US" altLang="zh-CN" dirty="0"/>
              <a:t>|  |          |</a:t>
            </a:r>
          </a:p>
          <a:p>
            <a:r>
              <a:rPr lang="en-US" altLang="zh-CN" dirty="0"/>
              <a:t>|  |          </a:t>
            </a:r>
            <a:r>
              <a:rPr lang="zh-CN" altLang="en-US" dirty="0"/>
              <a:t>降水量</a:t>
            </a:r>
          </a:p>
          <a:p>
            <a:r>
              <a:rPr lang="en-US" altLang="zh-CN" dirty="0"/>
              <a:t>|  </a:t>
            </a:r>
            <a:r>
              <a:rPr lang="zh-CN" altLang="en-US" dirty="0"/>
              <a:t>温度</a:t>
            </a:r>
            <a:r>
              <a:rPr lang="en-US" altLang="zh-CN" dirty="0"/>
              <a:t>/</a:t>
            </a:r>
            <a:r>
              <a:rPr lang="zh-CN" altLang="en-US" dirty="0"/>
              <a:t>类型</a:t>
            </a:r>
          </a:p>
          <a:p>
            <a:r>
              <a:rPr lang="en-US" altLang="zh-CN" dirty="0"/>
              <a:t>|</a:t>
            </a:r>
          </a:p>
          <a:p>
            <a:r>
              <a:rPr lang="en-US" altLang="zh-CN" dirty="0"/>
              <a:t>0</a:t>
            </a:r>
            <a:r>
              <a:rPr lang="zh-CN" altLang="en-US" dirty="0"/>
              <a:t>陆地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水域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A497AF3-7C5E-4C67-86EE-38F08C5B6E30}"/>
              </a:ext>
            </a:extLst>
          </p:cNvPr>
          <p:cNvSpPr txBox="1"/>
          <p:nvPr/>
        </p:nvSpPr>
        <p:spPr>
          <a:xfrm>
            <a:off x="9513422" y="1709736"/>
            <a:ext cx="273183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0 000 0000 </a:t>
            </a:r>
            <a:r>
              <a:rPr lang="zh-CN" altLang="en-US" dirty="0"/>
              <a:t>沙漠（寒带）</a:t>
            </a:r>
          </a:p>
          <a:p>
            <a:r>
              <a:rPr lang="en-US" altLang="zh-CN" dirty="0"/>
              <a:t>0 001 0000 </a:t>
            </a:r>
            <a:r>
              <a:rPr lang="zh-CN" altLang="en-US" dirty="0"/>
              <a:t>沙漠（温带）</a:t>
            </a:r>
          </a:p>
          <a:p>
            <a:r>
              <a:rPr lang="en-US" altLang="zh-CN" dirty="0"/>
              <a:t>0 010 0000 </a:t>
            </a:r>
            <a:r>
              <a:rPr lang="zh-CN" altLang="en-US" dirty="0"/>
              <a:t>沙漠（热带）</a:t>
            </a:r>
          </a:p>
          <a:p>
            <a:endParaRPr lang="zh-CN" altLang="en-US" dirty="0"/>
          </a:p>
          <a:p>
            <a:r>
              <a:rPr lang="en-US" altLang="zh-CN" dirty="0"/>
              <a:t>0 000 0001 </a:t>
            </a:r>
            <a:r>
              <a:rPr lang="zh-CN" altLang="en-US" dirty="0"/>
              <a:t>寒带苔原</a:t>
            </a:r>
          </a:p>
          <a:p>
            <a:r>
              <a:rPr lang="en-US" altLang="zh-CN" dirty="0"/>
              <a:t>0 000 0010 </a:t>
            </a:r>
            <a:r>
              <a:rPr lang="zh-CN" altLang="en-US" dirty="0"/>
              <a:t>针叶林</a:t>
            </a:r>
          </a:p>
          <a:p>
            <a:endParaRPr lang="zh-CN" altLang="en-US" dirty="0"/>
          </a:p>
          <a:p>
            <a:r>
              <a:rPr lang="en-US" altLang="zh-CN" dirty="0"/>
              <a:t>0 001 0001 </a:t>
            </a:r>
            <a:r>
              <a:rPr lang="zh-CN" altLang="en-US" dirty="0"/>
              <a:t>温带草原</a:t>
            </a:r>
          </a:p>
          <a:p>
            <a:r>
              <a:rPr lang="en-US" altLang="zh-CN" dirty="0"/>
              <a:t>0 001 0010 </a:t>
            </a:r>
            <a:r>
              <a:rPr lang="zh-CN" altLang="en-US" dirty="0"/>
              <a:t>温带森林</a:t>
            </a:r>
          </a:p>
          <a:p>
            <a:endParaRPr lang="zh-CN" altLang="en-US" dirty="0"/>
          </a:p>
          <a:p>
            <a:r>
              <a:rPr lang="en-US" altLang="zh-CN" dirty="0"/>
              <a:t>0 010 0001 </a:t>
            </a:r>
            <a:r>
              <a:rPr lang="zh-CN" altLang="en-US" dirty="0"/>
              <a:t>热带草原</a:t>
            </a:r>
          </a:p>
          <a:p>
            <a:r>
              <a:rPr lang="en-US" altLang="zh-CN" dirty="0"/>
              <a:t>0 010 0010 </a:t>
            </a:r>
            <a:r>
              <a:rPr lang="zh-CN" altLang="en-US" dirty="0"/>
              <a:t>热带旱林</a:t>
            </a:r>
          </a:p>
          <a:p>
            <a:r>
              <a:rPr lang="en-US" altLang="zh-CN" dirty="0"/>
              <a:t>0 010 0011 </a:t>
            </a:r>
            <a:r>
              <a:rPr lang="zh-CN" altLang="en-US" dirty="0"/>
              <a:t>热带雨林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1 000 0000 </a:t>
            </a:r>
            <a:r>
              <a:rPr lang="zh-CN" altLang="en-US" dirty="0"/>
              <a:t>淡水</a:t>
            </a:r>
          </a:p>
          <a:p>
            <a:r>
              <a:rPr lang="en-US" altLang="zh-CN" dirty="0"/>
              <a:t>1 001 0000 </a:t>
            </a:r>
            <a:r>
              <a:rPr lang="zh-CN" altLang="en-US" dirty="0"/>
              <a:t>咸水</a:t>
            </a:r>
          </a:p>
        </p:txBody>
      </p:sp>
    </p:spTree>
    <p:extLst>
      <p:ext uri="{BB962C8B-B14F-4D97-AF65-F5344CB8AC3E}">
        <p14:creationId xmlns:p14="http://schemas.microsoft.com/office/powerpoint/2010/main" val="267263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ADBE389-819D-4164-801D-A6C368F3DA10}"/>
              </a:ext>
            </a:extLst>
          </p:cNvPr>
          <p:cNvSpPr/>
          <p:nvPr/>
        </p:nvSpPr>
        <p:spPr>
          <a:xfrm>
            <a:off x="0" y="2257778"/>
            <a:ext cx="1930400" cy="2009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F23989E-2BDA-45ED-9ECE-66319E3F43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348971"/>
              </p:ext>
            </p:extLst>
          </p:nvPr>
        </p:nvGraphicFramePr>
        <p:xfrm>
          <a:off x="3048001" y="831612"/>
          <a:ext cx="3307644" cy="34355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6911">
                  <a:extLst>
                    <a:ext uri="{9D8B030D-6E8A-4147-A177-3AD203B41FA5}">
                      <a16:colId xmlns:a16="http://schemas.microsoft.com/office/drawing/2014/main" val="2770260843"/>
                    </a:ext>
                  </a:extLst>
                </a:gridCol>
                <a:gridCol w="826911">
                  <a:extLst>
                    <a:ext uri="{9D8B030D-6E8A-4147-A177-3AD203B41FA5}">
                      <a16:colId xmlns:a16="http://schemas.microsoft.com/office/drawing/2014/main" val="3640410575"/>
                    </a:ext>
                  </a:extLst>
                </a:gridCol>
                <a:gridCol w="826911">
                  <a:extLst>
                    <a:ext uri="{9D8B030D-6E8A-4147-A177-3AD203B41FA5}">
                      <a16:colId xmlns:a16="http://schemas.microsoft.com/office/drawing/2014/main" val="1474065265"/>
                    </a:ext>
                  </a:extLst>
                </a:gridCol>
                <a:gridCol w="826911">
                  <a:extLst>
                    <a:ext uri="{9D8B030D-6E8A-4147-A177-3AD203B41FA5}">
                      <a16:colId xmlns:a16="http://schemas.microsoft.com/office/drawing/2014/main" val="834528977"/>
                    </a:ext>
                  </a:extLst>
                </a:gridCol>
              </a:tblGrid>
              <a:tr h="858897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00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01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0095366"/>
                  </a:ext>
                </a:extLst>
              </a:tr>
              <a:tr h="858897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01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11 01</a:t>
                      </a:r>
                    </a:p>
                    <a:p>
                      <a:r>
                        <a:rPr lang="en-US" altLang="zh-CN" b="1" dirty="0"/>
                        <a:t>13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00 01</a:t>
                      </a:r>
                    </a:p>
                    <a:p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01 01</a:t>
                      </a:r>
                    </a:p>
                    <a:p>
                      <a:r>
                        <a:rPr lang="en-US" altLang="zh-CN" b="1" dirty="0"/>
                        <a:t>5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5767527"/>
                  </a:ext>
                </a:extLst>
              </a:tr>
              <a:tr h="858897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00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11 00</a:t>
                      </a:r>
                    </a:p>
                    <a:p>
                      <a:r>
                        <a:rPr lang="en-US" altLang="zh-CN" b="1" dirty="0"/>
                        <a:t>12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00 00</a:t>
                      </a:r>
                    </a:p>
                    <a:p>
                      <a:r>
                        <a:rPr lang="en-US" altLang="zh-CN" b="1" dirty="0"/>
                        <a:t>0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01 00</a:t>
                      </a:r>
                    </a:p>
                    <a:p>
                      <a:r>
                        <a:rPr lang="en-US" altLang="zh-CN" b="1" dirty="0"/>
                        <a:t>4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7319277"/>
                  </a:ext>
                </a:extLst>
              </a:tr>
              <a:tr h="858897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11 11</a:t>
                      </a:r>
                    </a:p>
                    <a:p>
                      <a:r>
                        <a:rPr lang="en-US" altLang="zh-CN" b="1" dirty="0"/>
                        <a:t>15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00 11</a:t>
                      </a:r>
                    </a:p>
                    <a:p>
                      <a:r>
                        <a:rPr lang="en-US" altLang="zh-CN" b="1" dirty="0"/>
                        <a:t>3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01 11</a:t>
                      </a:r>
                    </a:p>
                    <a:p>
                      <a:r>
                        <a:rPr lang="en-US" altLang="zh-CN" b="1" dirty="0"/>
                        <a:t>7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5423578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A995A8C-115C-47D5-8EA6-79213B235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469739"/>
              </p:ext>
            </p:extLst>
          </p:nvPr>
        </p:nvGraphicFramePr>
        <p:xfrm>
          <a:off x="7095068" y="831612"/>
          <a:ext cx="3307644" cy="34355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6911">
                  <a:extLst>
                    <a:ext uri="{9D8B030D-6E8A-4147-A177-3AD203B41FA5}">
                      <a16:colId xmlns:a16="http://schemas.microsoft.com/office/drawing/2014/main" val="2770260843"/>
                    </a:ext>
                  </a:extLst>
                </a:gridCol>
                <a:gridCol w="826911">
                  <a:extLst>
                    <a:ext uri="{9D8B030D-6E8A-4147-A177-3AD203B41FA5}">
                      <a16:colId xmlns:a16="http://schemas.microsoft.com/office/drawing/2014/main" val="3640410575"/>
                    </a:ext>
                  </a:extLst>
                </a:gridCol>
                <a:gridCol w="826911">
                  <a:extLst>
                    <a:ext uri="{9D8B030D-6E8A-4147-A177-3AD203B41FA5}">
                      <a16:colId xmlns:a16="http://schemas.microsoft.com/office/drawing/2014/main" val="1474065265"/>
                    </a:ext>
                  </a:extLst>
                </a:gridCol>
                <a:gridCol w="826911">
                  <a:extLst>
                    <a:ext uri="{9D8B030D-6E8A-4147-A177-3AD203B41FA5}">
                      <a16:colId xmlns:a16="http://schemas.microsoft.com/office/drawing/2014/main" val="834528977"/>
                    </a:ext>
                  </a:extLst>
                </a:gridCol>
              </a:tblGrid>
              <a:tr h="85889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00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01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0095366"/>
                  </a:ext>
                </a:extLst>
              </a:tr>
              <a:tr h="858897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01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1</a:t>
                      </a:r>
                    </a:p>
                    <a:p>
                      <a:r>
                        <a:rPr lang="en-US" altLang="zh-CN" b="1" dirty="0"/>
                        <a:t>NW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2</a:t>
                      </a:r>
                    </a:p>
                    <a:p>
                      <a:r>
                        <a:rPr lang="en-US" altLang="zh-CN" b="1" dirty="0"/>
                        <a:t>N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3</a:t>
                      </a:r>
                    </a:p>
                    <a:p>
                      <a:r>
                        <a:rPr lang="en-US" altLang="zh-CN" b="1" dirty="0"/>
                        <a:t>NE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5767527"/>
                  </a:ext>
                </a:extLst>
              </a:tr>
              <a:tr h="858897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00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8</a:t>
                      </a:r>
                    </a:p>
                    <a:p>
                      <a:r>
                        <a:rPr lang="en-US" altLang="zh-CN" b="1" dirty="0"/>
                        <a:t>W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0</a:t>
                      </a:r>
                    </a:p>
                    <a:p>
                      <a:r>
                        <a:rPr lang="en-US" altLang="zh-CN" b="1" dirty="0"/>
                        <a:t>C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4</a:t>
                      </a:r>
                    </a:p>
                    <a:p>
                      <a:r>
                        <a:rPr lang="en-US" altLang="zh-CN" b="1" dirty="0"/>
                        <a:t>E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7319277"/>
                  </a:ext>
                </a:extLst>
              </a:tr>
              <a:tr h="858897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7</a:t>
                      </a:r>
                    </a:p>
                    <a:p>
                      <a:r>
                        <a:rPr lang="en-US" altLang="zh-CN" b="1" dirty="0"/>
                        <a:t>SW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6</a:t>
                      </a:r>
                    </a:p>
                    <a:p>
                      <a:r>
                        <a:rPr lang="en-US" altLang="zh-CN" b="1" dirty="0"/>
                        <a:t>S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5</a:t>
                      </a:r>
                    </a:p>
                    <a:p>
                      <a:r>
                        <a:rPr lang="en-US" altLang="zh-CN" b="1" dirty="0"/>
                        <a:t>SE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5423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7682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2FAC73E-BBD4-4DD3-892B-80EFA0987618}"/>
              </a:ext>
            </a:extLst>
          </p:cNvPr>
          <p:cNvSpPr/>
          <p:nvPr/>
        </p:nvSpPr>
        <p:spPr>
          <a:xfrm>
            <a:off x="1332090" y="1343378"/>
            <a:ext cx="3036711" cy="30367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B3F80C59-66CD-4BE6-8E6F-F9E507B6C354}"/>
              </a:ext>
            </a:extLst>
          </p:cNvPr>
          <p:cNvCxnSpPr/>
          <p:nvPr/>
        </p:nvCxnSpPr>
        <p:spPr>
          <a:xfrm>
            <a:off x="1332090" y="1343378"/>
            <a:ext cx="3036711" cy="30367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89C4947-AD92-4387-82E5-79F5D66DB1D2}"/>
              </a:ext>
            </a:extLst>
          </p:cNvPr>
          <p:cNvCxnSpPr/>
          <p:nvPr/>
        </p:nvCxnSpPr>
        <p:spPr>
          <a:xfrm flipH="1">
            <a:off x="1332090" y="1343378"/>
            <a:ext cx="3036711" cy="30367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86C16060-6A2C-4F5C-A24C-6B2437082978}"/>
              </a:ext>
            </a:extLst>
          </p:cNvPr>
          <p:cNvSpPr txBox="1"/>
          <p:nvPr/>
        </p:nvSpPr>
        <p:spPr>
          <a:xfrm>
            <a:off x="2658726" y="1806223"/>
            <a:ext cx="383438" cy="52322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1</a:t>
            </a:r>
            <a:endParaRPr lang="zh-CN" altLang="en-US" sz="2800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EF3BC2E-1453-4CC5-AF1D-ED06098A5633}"/>
              </a:ext>
            </a:extLst>
          </p:cNvPr>
          <p:cNvSpPr txBox="1"/>
          <p:nvPr/>
        </p:nvSpPr>
        <p:spPr>
          <a:xfrm>
            <a:off x="3730132" y="2600123"/>
            <a:ext cx="383438" cy="52322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2</a:t>
            </a:r>
            <a:endParaRPr lang="zh-CN" altLang="en-US" sz="2800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F380FFB-F305-43AA-935F-AB9568A06711}"/>
              </a:ext>
            </a:extLst>
          </p:cNvPr>
          <p:cNvSpPr txBox="1"/>
          <p:nvPr/>
        </p:nvSpPr>
        <p:spPr>
          <a:xfrm>
            <a:off x="2658726" y="3674534"/>
            <a:ext cx="383438" cy="52322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3</a:t>
            </a:r>
            <a:endParaRPr lang="zh-CN" altLang="en-US" sz="2800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2BDFAE2-753B-498D-AC77-4DCCBD489634}"/>
              </a:ext>
            </a:extLst>
          </p:cNvPr>
          <p:cNvSpPr txBox="1"/>
          <p:nvPr/>
        </p:nvSpPr>
        <p:spPr>
          <a:xfrm>
            <a:off x="1720710" y="2600123"/>
            <a:ext cx="383438" cy="52322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4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BF88F16-70CB-49C2-8877-95DBC57B8AC8}"/>
              </a:ext>
            </a:extLst>
          </p:cNvPr>
          <p:cNvSpPr txBox="1"/>
          <p:nvPr/>
        </p:nvSpPr>
        <p:spPr>
          <a:xfrm flipH="1">
            <a:off x="434341" y="753322"/>
            <a:ext cx="1795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height[t, l]</a:t>
            </a:r>
            <a:endParaRPr lang="zh-CN" altLang="en-US" sz="2400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A563060-F192-4A01-A13D-02B465FE5215}"/>
              </a:ext>
            </a:extLst>
          </p:cNvPr>
          <p:cNvSpPr txBox="1"/>
          <p:nvPr/>
        </p:nvSpPr>
        <p:spPr>
          <a:xfrm flipH="1">
            <a:off x="3922235" y="753322"/>
            <a:ext cx="2040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height[t, l + 1]</a:t>
            </a:r>
            <a:endParaRPr lang="zh-CN" altLang="en-US" sz="2400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E3DC11F-BEA1-41BE-8773-CCB64C9CC208}"/>
              </a:ext>
            </a:extLst>
          </p:cNvPr>
          <p:cNvSpPr txBox="1"/>
          <p:nvPr/>
        </p:nvSpPr>
        <p:spPr>
          <a:xfrm flipH="1">
            <a:off x="513082" y="4546796"/>
            <a:ext cx="2218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height[t + 1, l]</a:t>
            </a:r>
            <a:endParaRPr lang="zh-CN" altLang="en-US" sz="2400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A613EA6-6ECB-44A4-8708-B9FB1195CC28}"/>
              </a:ext>
            </a:extLst>
          </p:cNvPr>
          <p:cNvSpPr txBox="1"/>
          <p:nvPr/>
        </p:nvSpPr>
        <p:spPr>
          <a:xfrm flipH="1">
            <a:off x="3657510" y="4543934"/>
            <a:ext cx="2569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height[t + 1, l + 1]</a:t>
            </a:r>
            <a:endParaRPr lang="zh-CN" altLang="en-US" sz="2400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3D86D5D-94DD-4FB2-B6A7-824EBBFA9828}"/>
              </a:ext>
            </a:extLst>
          </p:cNvPr>
          <p:cNvSpPr txBox="1"/>
          <p:nvPr/>
        </p:nvSpPr>
        <p:spPr>
          <a:xfrm>
            <a:off x="2731912" y="2967335"/>
            <a:ext cx="1820691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400" b="1" dirty="0" err="1">
                <a:ln w="19050" cmpd="sng">
                  <a:solidFill>
                    <a:srgbClr val="FF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01600" dist="38100" dir="2700000" algn="tl" rotWithShape="0">
                    <a:schemeClr val="tx1"/>
                  </a:outerShdw>
                </a:effectLst>
                <a:latin typeface="思源黑体" panose="020B0500000000000000" pitchFamily="34" charset="-122"/>
                <a:ea typeface="思源黑体" panose="020B0500000000000000" pitchFamily="34" charset="-122"/>
              </a:rPr>
              <a:t>midval</a:t>
            </a:r>
            <a:r>
              <a:rPr lang="en-US" altLang="zh-CN" sz="2400" b="1" dirty="0">
                <a:ln w="19050" cmpd="sng">
                  <a:solidFill>
                    <a:srgbClr val="FF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01600" dist="38100" dir="2700000" algn="tl" rotWithShape="0">
                    <a:schemeClr val="tx1"/>
                  </a:outerShdw>
                </a:effectLst>
                <a:latin typeface="思源黑体" panose="020B0500000000000000" pitchFamily="34" charset="-122"/>
                <a:ea typeface="思源黑体" panose="020B0500000000000000" pitchFamily="34" charset="-122"/>
              </a:rPr>
              <a:t>[I, j]</a:t>
            </a:r>
            <a:endParaRPr lang="zh-CN" altLang="en-US" sz="2400" b="1" dirty="0">
              <a:ln w="19050" cmpd="sng">
                <a:solidFill>
                  <a:srgbClr val="FF0000"/>
                </a:solidFill>
                <a:prstDash val="solid"/>
              </a:ln>
              <a:solidFill>
                <a:schemeClr val="bg1"/>
              </a:solidFill>
              <a:effectLst>
                <a:outerShdw blurRad="101600" dist="38100" dir="2700000" algn="tl" rotWithShape="0">
                  <a:schemeClr val="tx1"/>
                </a:outerShdw>
              </a:effectLst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3773E45F-D584-45C8-B2B5-A246C1173AD8}"/>
              </a:ext>
            </a:extLst>
          </p:cNvPr>
          <p:cNvSpPr/>
          <p:nvPr/>
        </p:nvSpPr>
        <p:spPr>
          <a:xfrm>
            <a:off x="1260089" y="1271378"/>
            <a:ext cx="144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8DF08511-4B37-412F-A27A-95238674BF95}"/>
              </a:ext>
            </a:extLst>
          </p:cNvPr>
          <p:cNvSpPr/>
          <p:nvPr/>
        </p:nvSpPr>
        <p:spPr>
          <a:xfrm>
            <a:off x="4296801" y="1271378"/>
            <a:ext cx="144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F8091F9E-E8CF-4357-9994-63AE7271FF55}"/>
              </a:ext>
            </a:extLst>
          </p:cNvPr>
          <p:cNvSpPr/>
          <p:nvPr/>
        </p:nvSpPr>
        <p:spPr>
          <a:xfrm>
            <a:off x="1260089" y="4308089"/>
            <a:ext cx="144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FF9753B1-3319-40DF-901E-2C539B254615}"/>
              </a:ext>
            </a:extLst>
          </p:cNvPr>
          <p:cNvSpPr/>
          <p:nvPr/>
        </p:nvSpPr>
        <p:spPr>
          <a:xfrm>
            <a:off x="4296801" y="4308089"/>
            <a:ext cx="144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3090F03E-9CBA-496F-8EE1-CB3213981C78}"/>
              </a:ext>
            </a:extLst>
          </p:cNvPr>
          <p:cNvSpPr/>
          <p:nvPr/>
        </p:nvSpPr>
        <p:spPr>
          <a:xfrm>
            <a:off x="2781078" y="2790305"/>
            <a:ext cx="144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FF0000"/>
            </a:solidFill>
          </a:ln>
          <a:effectLst>
            <a:outerShdw blurRad="50800" dist="38100" dir="2700000" algn="tl" rotWithShape="0">
              <a:schemeClr val="tx1"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457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6412089-CF2F-46DA-B744-7FC75F698E35}"/>
              </a:ext>
            </a:extLst>
          </p:cNvPr>
          <p:cNvSpPr/>
          <p:nvPr/>
        </p:nvSpPr>
        <p:spPr>
          <a:xfrm>
            <a:off x="1866900" y="1028700"/>
            <a:ext cx="2286000" cy="2286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50CB5EEE-5E1B-4812-836E-ED149DC1B4F6}"/>
              </a:ext>
            </a:extLst>
          </p:cNvPr>
          <p:cNvSpPr/>
          <p:nvPr/>
        </p:nvSpPr>
        <p:spPr>
          <a:xfrm>
            <a:off x="1794900" y="956700"/>
            <a:ext cx="144000" cy="144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0031A89-6B86-4CA8-AD78-FC4CBA4B530E}"/>
              </a:ext>
            </a:extLst>
          </p:cNvPr>
          <p:cNvSpPr/>
          <p:nvPr/>
        </p:nvSpPr>
        <p:spPr>
          <a:xfrm>
            <a:off x="4080900" y="956700"/>
            <a:ext cx="144000" cy="144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047561E-3228-458E-89A1-01F2D56FFC02}"/>
              </a:ext>
            </a:extLst>
          </p:cNvPr>
          <p:cNvSpPr/>
          <p:nvPr/>
        </p:nvSpPr>
        <p:spPr>
          <a:xfrm>
            <a:off x="1794900" y="3242700"/>
            <a:ext cx="144000" cy="144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F62FFDE-FC62-4C28-987B-42225D0A6776}"/>
              </a:ext>
            </a:extLst>
          </p:cNvPr>
          <p:cNvSpPr/>
          <p:nvPr/>
        </p:nvSpPr>
        <p:spPr>
          <a:xfrm>
            <a:off x="4080900" y="3242700"/>
            <a:ext cx="144000" cy="144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52D4BE6-1EC9-434A-A570-A9DC56841451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1866900" y="2171700"/>
            <a:ext cx="2286000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25F4A4A-6FED-496C-9A9B-349EE27CF3F1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3009900" y="1028700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584D7EFD-8688-4264-92D4-D396F6DA3296}"/>
              </a:ext>
            </a:extLst>
          </p:cNvPr>
          <p:cNvSpPr/>
          <p:nvPr/>
        </p:nvSpPr>
        <p:spPr>
          <a:xfrm>
            <a:off x="2937900" y="956700"/>
            <a:ext cx="144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87B92F6F-B100-4897-83FD-10D3B916C886}"/>
              </a:ext>
            </a:extLst>
          </p:cNvPr>
          <p:cNvSpPr/>
          <p:nvPr/>
        </p:nvSpPr>
        <p:spPr>
          <a:xfrm>
            <a:off x="1794900" y="2099700"/>
            <a:ext cx="144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9F2C6BE-74B2-4BEA-BFCA-1BA427902781}"/>
              </a:ext>
            </a:extLst>
          </p:cNvPr>
          <p:cNvSpPr/>
          <p:nvPr/>
        </p:nvSpPr>
        <p:spPr>
          <a:xfrm>
            <a:off x="4080900" y="2099699"/>
            <a:ext cx="144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AA2A7164-EB57-43A2-9B71-378C036B49E6}"/>
              </a:ext>
            </a:extLst>
          </p:cNvPr>
          <p:cNvSpPr/>
          <p:nvPr/>
        </p:nvSpPr>
        <p:spPr>
          <a:xfrm>
            <a:off x="2937900" y="3242700"/>
            <a:ext cx="144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CEFFD2B5-F6E8-4BC6-9E49-F07F433C2B1E}"/>
              </a:ext>
            </a:extLst>
          </p:cNvPr>
          <p:cNvSpPr/>
          <p:nvPr/>
        </p:nvSpPr>
        <p:spPr>
          <a:xfrm>
            <a:off x="2937899" y="2099699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D081D39-917A-492B-902F-BB303442D32C}"/>
              </a:ext>
            </a:extLst>
          </p:cNvPr>
          <p:cNvSpPr txBox="1"/>
          <p:nvPr/>
        </p:nvSpPr>
        <p:spPr>
          <a:xfrm>
            <a:off x="1481994" y="5873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思源黑体" panose="020B0500000000000000" pitchFamily="34" charset="-122"/>
                <a:ea typeface="思源黑体" panose="020B0500000000000000" pitchFamily="34" charset="-122"/>
              </a:rPr>
              <a:t>1</a:t>
            </a:r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96B4981-6169-4E14-AC4F-866198436743}"/>
              </a:ext>
            </a:extLst>
          </p:cNvPr>
          <p:cNvSpPr txBox="1"/>
          <p:nvPr/>
        </p:nvSpPr>
        <p:spPr>
          <a:xfrm>
            <a:off x="4233742" y="5873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思源黑体" panose="020B0500000000000000" pitchFamily="34" charset="-122"/>
                <a:ea typeface="思源黑体" panose="020B0500000000000000" pitchFamily="34" charset="-122"/>
              </a:rPr>
              <a:t>2</a:t>
            </a:r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D07A0EB-EE52-4CB6-A92B-1B35F235B9FE}"/>
              </a:ext>
            </a:extLst>
          </p:cNvPr>
          <p:cNvSpPr txBox="1"/>
          <p:nvPr/>
        </p:nvSpPr>
        <p:spPr>
          <a:xfrm>
            <a:off x="1480726" y="33586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思源黑体" panose="020B0500000000000000" pitchFamily="34" charset="-122"/>
                <a:ea typeface="思源黑体" panose="020B0500000000000000" pitchFamily="34" charset="-122"/>
              </a:rPr>
              <a:t>3</a:t>
            </a:r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F7CE147-CE14-4E27-BF24-FCA02521DB43}"/>
              </a:ext>
            </a:extLst>
          </p:cNvPr>
          <p:cNvSpPr txBox="1"/>
          <p:nvPr/>
        </p:nvSpPr>
        <p:spPr>
          <a:xfrm>
            <a:off x="4233742" y="33586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思源黑体" panose="020B0500000000000000" pitchFamily="34" charset="-122"/>
                <a:ea typeface="思源黑体" panose="020B0500000000000000" pitchFamily="34" charset="-122"/>
              </a:rPr>
              <a:t>4</a:t>
            </a:r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5792132-3BDC-47D1-A59D-C53FFD2442C1}"/>
              </a:ext>
            </a:extLst>
          </p:cNvPr>
          <p:cNvSpPr txBox="1"/>
          <p:nvPr/>
        </p:nvSpPr>
        <p:spPr>
          <a:xfrm>
            <a:off x="2853446" y="587368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5</a:t>
            </a:r>
            <a:endParaRPr lang="zh-CN" altLang="en-US" b="1" dirty="0">
              <a:ln w="12700"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CA485FF-C04E-4682-AA89-084A4592D6B5}"/>
              </a:ext>
            </a:extLst>
          </p:cNvPr>
          <p:cNvSpPr txBox="1"/>
          <p:nvPr/>
        </p:nvSpPr>
        <p:spPr>
          <a:xfrm>
            <a:off x="4233742" y="1987033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6</a:t>
            </a:r>
            <a:endParaRPr lang="zh-CN" altLang="en-US" b="1" dirty="0">
              <a:ln w="12700"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0E2D277-AEF0-48F2-BDC9-8CA1C1F8F45D}"/>
              </a:ext>
            </a:extLst>
          </p:cNvPr>
          <p:cNvSpPr txBox="1"/>
          <p:nvPr/>
        </p:nvSpPr>
        <p:spPr>
          <a:xfrm>
            <a:off x="2837816" y="3358634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7</a:t>
            </a:r>
            <a:endParaRPr lang="zh-CN" altLang="en-US" b="1" dirty="0">
              <a:ln w="12700"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030D1CA-09A3-4BE2-8290-185EE63B8D4F}"/>
              </a:ext>
            </a:extLst>
          </p:cNvPr>
          <p:cNvSpPr txBox="1"/>
          <p:nvPr/>
        </p:nvSpPr>
        <p:spPr>
          <a:xfrm>
            <a:off x="1485556" y="1973001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8</a:t>
            </a:r>
            <a:endParaRPr lang="zh-CN" altLang="en-US" b="1" dirty="0">
              <a:ln w="12700"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E27C2F5-58E3-4419-ADFA-2411E0A07F92}"/>
              </a:ext>
            </a:extLst>
          </p:cNvPr>
          <p:cNvSpPr txBox="1"/>
          <p:nvPr/>
        </p:nvSpPr>
        <p:spPr>
          <a:xfrm>
            <a:off x="3062680" y="178833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n w="12700">
                  <a:noFill/>
                  <a:prstDash val="solid"/>
                </a:ln>
                <a:latin typeface="思源黑体" panose="020B0500000000000000" pitchFamily="34" charset="-122"/>
                <a:ea typeface="思源黑体" panose="020B0500000000000000" pitchFamily="34" charset="-122"/>
              </a:rPr>
              <a:t>9</a:t>
            </a:r>
            <a:endParaRPr lang="zh-CN" altLang="en-US" dirty="0">
              <a:ln w="12700">
                <a:noFill/>
                <a:prstDash val="solid"/>
              </a:ln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59033F9-E3D4-479C-9DEA-E4E2A531EE46}"/>
              </a:ext>
            </a:extLst>
          </p:cNvPr>
          <p:cNvSpPr txBox="1"/>
          <p:nvPr/>
        </p:nvSpPr>
        <p:spPr>
          <a:xfrm>
            <a:off x="2079090" y="1469395"/>
            <a:ext cx="8440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ln w="12700">
                  <a:noFill/>
                  <a:prstDash val="solid"/>
                </a:ln>
                <a:solidFill>
                  <a:schemeClr val="accent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细分平面</a:t>
            </a:r>
            <a:r>
              <a:rPr lang="en-US" altLang="zh-CN" sz="1100" dirty="0">
                <a:ln w="12700">
                  <a:noFill/>
                  <a:prstDash val="solid"/>
                </a:ln>
                <a:solidFill>
                  <a:schemeClr val="accent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1</a:t>
            </a:r>
            <a:endParaRPr lang="zh-CN" altLang="en-US" sz="1100" dirty="0">
              <a:ln w="12700">
                <a:noFill/>
                <a:prstDash val="solid"/>
              </a:ln>
              <a:solidFill>
                <a:schemeClr val="accent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3DF522E-7DBB-4713-924C-F0AB3A25504D}"/>
              </a:ext>
            </a:extLst>
          </p:cNvPr>
          <p:cNvSpPr txBox="1"/>
          <p:nvPr/>
        </p:nvSpPr>
        <p:spPr>
          <a:xfrm>
            <a:off x="3155949" y="1467294"/>
            <a:ext cx="8440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ln w="12700">
                  <a:noFill/>
                  <a:prstDash val="solid"/>
                </a:ln>
                <a:solidFill>
                  <a:schemeClr val="accent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细分平面</a:t>
            </a:r>
            <a:r>
              <a:rPr lang="en-US" altLang="zh-CN" sz="1100" dirty="0">
                <a:ln w="12700">
                  <a:noFill/>
                  <a:prstDash val="solid"/>
                </a:ln>
                <a:solidFill>
                  <a:schemeClr val="accent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2</a:t>
            </a:r>
            <a:endParaRPr lang="zh-CN" altLang="en-US" sz="1100" dirty="0">
              <a:ln w="12700">
                <a:noFill/>
                <a:prstDash val="solid"/>
              </a:ln>
              <a:solidFill>
                <a:schemeClr val="accent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6B8442B-2D06-4138-A7A6-95C814D23EE9}"/>
              </a:ext>
            </a:extLst>
          </p:cNvPr>
          <p:cNvSpPr txBox="1"/>
          <p:nvPr/>
        </p:nvSpPr>
        <p:spPr>
          <a:xfrm>
            <a:off x="2019792" y="2612395"/>
            <a:ext cx="8440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ln w="12700">
                  <a:noFill/>
                  <a:prstDash val="solid"/>
                </a:ln>
                <a:solidFill>
                  <a:schemeClr val="accent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细分平面</a:t>
            </a:r>
            <a:r>
              <a:rPr lang="en-US" altLang="zh-CN" sz="1100" dirty="0">
                <a:ln w="12700">
                  <a:noFill/>
                  <a:prstDash val="solid"/>
                </a:ln>
                <a:solidFill>
                  <a:schemeClr val="accent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3</a:t>
            </a:r>
            <a:endParaRPr lang="zh-CN" altLang="en-US" sz="1100" dirty="0">
              <a:ln w="12700">
                <a:noFill/>
                <a:prstDash val="solid"/>
              </a:ln>
              <a:solidFill>
                <a:schemeClr val="accent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4B17D5E-D850-4178-80ED-C57E064B2514}"/>
              </a:ext>
            </a:extLst>
          </p:cNvPr>
          <p:cNvSpPr txBox="1"/>
          <p:nvPr/>
        </p:nvSpPr>
        <p:spPr>
          <a:xfrm>
            <a:off x="3162792" y="2612395"/>
            <a:ext cx="8440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ln w="12700">
                  <a:noFill/>
                  <a:prstDash val="solid"/>
                </a:ln>
                <a:solidFill>
                  <a:schemeClr val="accent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细分平面</a:t>
            </a:r>
            <a:r>
              <a:rPr lang="en-US" altLang="zh-CN" sz="1100" dirty="0">
                <a:ln w="12700">
                  <a:noFill/>
                  <a:prstDash val="solid"/>
                </a:ln>
                <a:solidFill>
                  <a:schemeClr val="accent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4</a:t>
            </a:r>
            <a:endParaRPr lang="zh-CN" altLang="en-US" sz="1100" dirty="0">
              <a:ln w="12700">
                <a:noFill/>
                <a:prstDash val="solid"/>
              </a:ln>
              <a:solidFill>
                <a:schemeClr val="accent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9143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1177</TotalTime>
  <Words>588</Words>
  <Application>Microsoft Office PowerPoint</Application>
  <PresentationFormat>宽屏</PresentationFormat>
  <Paragraphs>197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思源黑体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mirai 4th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韩 沁东</dc:creator>
  <cp:lastModifiedBy>韩 震淼</cp:lastModifiedBy>
  <cp:revision>76</cp:revision>
  <dcterms:created xsi:type="dcterms:W3CDTF">2019-01-17T14:09:17Z</dcterms:created>
  <dcterms:modified xsi:type="dcterms:W3CDTF">2019-05-06T02:32:51Z</dcterms:modified>
</cp:coreProperties>
</file>