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E294FA6-F686-46E1-9A29-DF5D9C2A1636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F60C40-BD94-4BA9-8D23-8FE46EB0BDC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25C4F6-F0DF-40E2-A340-040A1290A78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FF63E6-28C5-48FD-9677-22DB1AEE5E7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A148F5-92C7-4E90-B575-D045C52B296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A576B9-87BA-492E-BE12-086210FE7C8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4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00018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" name="Image 1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49" name="Text 1"/>
          <p:cNvSpPr/>
          <p:nvPr/>
        </p:nvSpPr>
        <p:spPr>
          <a:xfrm>
            <a:off x="6319440" y="2084760"/>
            <a:ext cx="7476840" cy="16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6562"/>
              </a:lnSpc>
              <a:tabLst>
                <a:tab algn="l" pos="0"/>
              </a:tabLst>
            </a:pPr>
            <a:r>
              <a:rPr b="0" lang="en-US" sz="5250" spc="-1" strike="noStrike">
                <a:solidFill>
                  <a:srgbClr val="ffffff"/>
                </a:solidFill>
                <a:latin typeface="Roboto"/>
                <a:ea typeface="Roboto"/>
              </a:rPr>
              <a:t>Медицинский чат-бот</a:t>
            </a:r>
            <a:endParaRPr b="0" lang="ru-RU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 2"/>
          <p:cNvSpPr/>
          <p:nvPr/>
        </p:nvSpPr>
        <p:spPr>
          <a:xfrm>
            <a:off x="6319440" y="4084560"/>
            <a:ext cx="7476840" cy="14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Медицинский чат-бот на Python для телеграмм предназначен для обеспечения быстрого и достоверного консультирования пациентов. Бот позволит получать информацию о заболеваниях, рекомендации по лечению и адреса больниц или медициеских мед учреждений.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260000" y="180000"/>
            <a:ext cx="4250880" cy="751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5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00018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Text 1"/>
          <p:cNvSpPr/>
          <p:nvPr/>
        </p:nvSpPr>
        <p:spPr>
          <a:xfrm>
            <a:off x="2037960" y="2216880"/>
            <a:ext cx="555444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Roboto"/>
                <a:ea typeface="Roboto"/>
              </a:rPr>
              <a:t>Основные функции</a:t>
            </a:r>
            <a:endParaRPr b="0" lang="ru-RU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2"/>
          <p:cNvSpPr/>
          <p:nvPr/>
        </p:nvSpPr>
        <p:spPr>
          <a:xfrm>
            <a:off x="2037960" y="3466440"/>
            <a:ext cx="27766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ffffff"/>
                </a:solidFill>
                <a:latin typeface="Roboto"/>
                <a:ea typeface="Roboto"/>
              </a:rPr>
              <a:t>Консультирование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3"/>
          <p:cNvSpPr/>
          <p:nvPr/>
        </p:nvSpPr>
        <p:spPr>
          <a:xfrm>
            <a:off x="2037960" y="4035960"/>
            <a:ext cx="315576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Чат-бот предоставляет консультации по симптомам и подбор рекомендаций для первичной медицинской помощи.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4"/>
          <p:cNvSpPr/>
          <p:nvPr/>
        </p:nvSpPr>
        <p:spPr>
          <a:xfrm>
            <a:off x="5743800" y="3466440"/>
            <a:ext cx="27766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ffffff"/>
                </a:solidFill>
                <a:latin typeface="Roboto"/>
                <a:ea typeface="Roboto"/>
              </a:rPr>
              <a:t>Онлайн Запись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5"/>
          <p:cNvSpPr/>
          <p:nvPr/>
        </p:nvSpPr>
        <p:spPr>
          <a:xfrm>
            <a:off x="5743800" y="4035960"/>
            <a:ext cx="3155760" cy="17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Пациенты могут записываться на консультации к врачу через чат-бот, выбирая удобное время приема.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6"/>
          <p:cNvSpPr/>
          <p:nvPr/>
        </p:nvSpPr>
        <p:spPr>
          <a:xfrm>
            <a:off x="9450000" y="3466440"/>
            <a:ext cx="27766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ffffff"/>
                </a:solidFill>
                <a:latin typeface="Roboto"/>
                <a:ea typeface="Roboto"/>
              </a:rPr>
              <a:t>Больницы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7"/>
          <p:cNvSpPr/>
          <p:nvPr/>
        </p:nvSpPr>
        <p:spPr>
          <a:xfrm>
            <a:off x="9450000" y="4035960"/>
            <a:ext cx="3155760" cy="14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Чат-бот хранит базу данных больниц, где есть их адреса и контактная информация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6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00018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3" name="Image 1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3656880" cy="8228880"/>
          </a:xfrm>
          <a:prstGeom prst="rect">
            <a:avLst/>
          </a:prstGeom>
          <a:ln w="0">
            <a:noFill/>
          </a:ln>
        </p:spPr>
      </p:pic>
      <p:sp>
        <p:nvSpPr>
          <p:cNvPr id="64" name="Text 1"/>
          <p:cNvSpPr/>
          <p:nvPr/>
        </p:nvSpPr>
        <p:spPr>
          <a:xfrm>
            <a:off x="4490640" y="1870920"/>
            <a:ext cx="716076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Roboto"/>
                <a:ea typeface="Roboto"/>
              </a:rPr>
              <a:t>Технологии и инструменты</a:t>
            </a:r>
            <a:endParaRPr b="0" lang="ru-RU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Shape 2"/>
          <p:cNvSpPr/>
          <p:nvPr/>
        </p:nvSpPr>
        <p:spPr>
          <a:xfrm>
            <a:off x="4490640" y="307224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 3"/>
          <p:cNvSpPr/>
          <p:nvPr/>
        </p:nvSpPr>
        <p:spPr>
          <a:xfrm>
            <a:off x="4646160" y="3114000"/>
            <a:ext cx="18864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cfd0d8"/>
                </a:solidFill>
                <a:latin typeface="Roboto"/>
                <a:ea typeface="Roboto"/>
              </a:rPr>
              <a:t>1</a:t>
            </a:r>
            <a:endParaRPr b="0" lang="ru-RU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4"/>
          <p:cNvSpPr/>
          <p:nvPr/>
        </p:nvSpPr>
        <p:spPr>
          <a:xfrm>
            <a:off x="5212800" y="3148560"/>
            <a:ext cx="35265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fd0d8"/>
                </a:solidFill>
                <a:latin typeface="Roboto"/>
                <a:ea typeface="Roboto"/>
              </a:rPr>
              <a:t>Библиотека Aiogram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5"/>
          <p:cNvSpPr/>
          <p:nvPr/>
        </p:nvSpPr>
        <p:spPr>
          <a:xfrm>
            <a:off x="5212800" y="3629160"/>
            <a:ext cx="381924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Чат-бот  написан на базе библиотеки Aiogram=22.5.2. 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Shape 6"/>
          <p:cNvSpPr/>
          <p:nvPr/>
        </p:nvSpPr>
        <p:spPr>
          <a:xfrm>
            <a:off x="9255240" y="307224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Text 7"/>
          <p:cNvSpPr/>
          <p:nvPr/>
        </p:nvSpPr>
        <p:spPr>
          <a:xfrm>
            <a:off x="9410400" y="3114000"/>
            <a:ext cx="18864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cfd0d8"/>
                </a:solidFill>
                <a:latin typeface="Roboto"/>
                <a:ea typeface="Roboto"/>
              </a:rPr>
              <a:t>2</a:t>
            </a:r>
            <a:endParaRPr b="0" lang="ru-RU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8"/>
          <p:cNvSpPr/>
          <p:nvPr/>
        </p:nvSpPr>
        <p:spPr>
          <a:xfrm>
            <a:off x="9977040" y="3148560"/>
            <a:ext cx="371412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fd0d8"/>
                </a:solidFill>
                <a:latin typeface="Roboto"/>
                <a:ea typeface="Roboto"/>
              </a:rPr>
              <a:t>Интеграция с Базой Данных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9"/>
          <p:cNvSpPr/>
          <p:nvPr/>
        </p:nvSpPr>
        <p:spPr>
          <a:xfrm>
            <a:off x="9977040" y="3629160"/>
            <a:ext cx="381924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Поддерживает синхронизацию с медицинскими базами данных для точных рекомендаций.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Shape 10"/>
          <p:cNvSpPr/>
          <p:nvPr/>
        </p:nvSpPr>
        <p:spPr>
          <a:xfrm>
            <a:off x="4490640" y="509112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ext 11"/>
          <p:cNvSpPr/>
          <p:nvPr/>
        </p:nvSpPr>
        <p:spPr>
          <a:xfrm>
            <a:off x="4646160" y="5132520"/>
            <a:ext cx="18864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cfd0d8"/>
                </a:solidFill>
                <a:latin typeface="Roboto"/>
                <a:ea typeface="Roboto"/>
              </a:rPr>
              <a:t>3</a:t>
            </a:r>
            <a:endParaRPr b="0" lang="ru-RU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12"/>
          <p:cNvSpPr/>
          <p:nvPr/>
        </p:nvSpPr>
        <p:spPr>
          <a:xfrm>
            <a:off x="5212800" y="5167440"/>
            <a:ext cx="27766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fd0d8"/>
                </a:solidFill>
                <a:latin typeface="Roboto"/>
                <a:ea typeface="Roboto"/>
              </a:rPr>
              <a:t>Защита Данных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 13"/>
          <p:cNvSpPr/>
          <p:nvPr/>
        </p:nvSpPr>
        <p:spPr>
          <a:xfrm>
            <a:off x="5212800" y="5647680"/>
            <a:ext cx="858348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Применяются меры безопасности для обеспечения конфиденциальности персональной информации.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7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00018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9" name="Image 1" descr="preencoded.png"/>
          <p:cNvPicPr/>
          <p:nvPr/>
        </p:nvPicPr>
        <p:blipFill>
          <a:blip r:embed="rId2"/>
          <a:stretch/>
        </p:blipFill>
        <p:spPr>
          <a:xfrm>
            <a:off x="10972800" y="0"/>
            <a:ext cx="3656880" cy="8228880"/>
          </a:xfrm>
          <a:prstGeom prst="rect">
            <a:avLst/>
          </a:prstGeom>
          <a:ln w="0">
            <a:noFill/>
          </a:ln>
        </p:spPr>
      </p:pic>
      <p:sp>
        <p:nvSpPr>
          <p:cNvPr id="80" name="Text 1"/>
          <p:cNvSpPr/>
          <p:nvPr/>
        </p:nvSpPr>
        <p:spPr>
          <a:xfrm>
            <a:off x="833040" y="925560"/>
            <a:ext cx="555444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Roboto"/>
                <a:ea typeface="Roboto"/>
              </a:rPr>
              <a:t>Будущее проекта</a:t>
            </a:r>
            <a:endParaRPr b="0" lang="ru-RU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Shape 2"/>
          <p:cNvSpPr/>
          <p:nvPr/>
        </p:nvSpPr>
        <p:spPr>
          <a:xfrm>
            <a:off x="1144440" y="1953000"/>
            <a:ext cx="43560" cy="535032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3"/>
          <p:cNvSpPr/>
          <p:nvPr/>
        </p:nvSpPr>
        <p:spPr>
          <a:xfrm>
            <a:off x="1416600" y="2354400"/>
            <a:ext cx="776880" cy="4356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4040" bIns="-1404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Shape 4"/>
          <p:cNvSpPr/>
          <p:nvPr/>
        </p:nvSpPr>
        <p:spPr>
          <a:xfrm>
            <a:off x="916560" y="212652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ext 5"/>
          <p:cNvSpPr/>
          <p:nvPr/>
        </p:nvSpPr>
        <p:spPr>
          <a:xfrm>
            <a:off x="1071720" y="2168280"/>
            <a:ext cx="18864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cfd0d8"/>
                </a:solidFill>
                <a:latin typeface="Roboto"/>
                <a:ea typeface="Roboto"/>
              </a:rPr>
              <a:t>1</a:t>
            </a:r>
            <a:endParaRPr b="0" lang="ru-RU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6"/>
          <p:cNvSpPr/>
          <p:nvPr/>
        </p:nvSpPr>
        <p:spPr>
          <a:xfrm>
            <a:off x="2388600" y="2175120"/>
            <a:ext cx="34736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fd0d8"/>
                </a:solidFill>
                <a:latin typeface="Roboto"/>
                <a:ea typeface="Roboto"/>
              </a:rPr>
              <a:t>Расширение Функционала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7"/>
          <p:cNvSpPr/>
          <p:nvPr/>
        </p:nvSpPr>
        <p:spPr>
          <a:xfrm>
            <a:off x="2388600" y="2655720"/>
            <a:ext cx="77504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Постоянное обновление функций и возможностей для предоставления более полноценной медицинской помощи.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hape 8"/>
          <p:cNvSpPr/>
          <p:nvPr/>
        </p:nvSpPr>
        <p:spPr>
          <a:xfrm>
            <a:off x="1416600" y="4212000"/>
            <a:ext cx="776880" cy="4356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4040" bIns="-1404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Shape 9"/>
          <p:cNvSpPr/>
          <p:nvPr/>
        </p:nvSpPr>
        <p:spPr>
          <a:xfrm>
            <a:off x="916560" y="398448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 10"/>
          <p:cNvSpPr/>
          <p:nvPr/>
        </p:nvSpPr>
        <p:spPr>
          <a:xfrm>
            <a:off x="1071720" y="4026240"/>
            <a:ext cx="18864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cfd0d8"/>
                </a:solidFill>
                <a:latin typeface="Roboto"/>
                <a:ea typeface="Roboto"/>
              </a:rPr>
              <a:t>2</a:t>
            </a:r>
            <a:endParaRPr b="0" lang="ru-RU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11"/>
          <p:cNvSpPr/>
          <p:nvPr/>
        </p:nvSpPr>
        <p:spPr>
          <a:xfrm>
            <a:off x="2388600" y="4033080"/>
            <a:ext cx="36900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fd0d8"/>
                </a:solidFill>
                <a:latin typeface="Roboto"/>
                <a:ea typeface="Roboto"/>
              </a:rPr>
              <a:t>Мультиязычная Поддержка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12"/>
          <p:cNvSpPr/>
          <p:nvPr/>
        </p:nvSpPr>
        <p:spPr>
          <a:xfrm>
            <a:off x="2388600" y="4513320"/>
            <a:ext cx="77504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Добавление поддержки нескольких языков для увеличения охвата пользователей по всему миру.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13"/>
          <p:cNvSpPr/>
          <p:nvPr/>
        </p:nvSpPr>
        <p:spPr>
          <a:xfrm>
            <a:off x="1416600" y="6069960"/>
            <a:ext cx="776880" cy="43560"/>
          </a:xfrm>
          <a:prstGeom prst="roundRect">
            <a:avLst>
              <a:gd name="adj" fmla="val 225151"/>
            </a:avLst>
          </a:prstGeom>
          <a:solidFill>
            <a:srgbClr val="313e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4040" bIns="-1404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hape 14"/>
          <p:cNvSpPr/>
          <p:nvPr/>
        </p:nvSpPr>
        <p:spPr>
          <a:xfrm>
            <a:off x="916560" y="5842080"/>
            <a:ext cx="499320" cy="499320"/>
          </a:xfrm>
          <a:prstGeom prst="roundRect">
            <a:avLst>
              <a:gd name="adj" fmla="val 20000"/>
            </a:avLst>
          </a:prstGeom>
          <a:solidFill>
            <a:srgbClr val="182567"/>
          </a:solidFill>
          <a:ln w="7620">
            <a:solidFill>
              <a:srgbClr val="313e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 15"/>
          <p:cNvSpPr/>
          <p:nvPr/>
        </p:nvSpPr>
        <p:spPr>
          <a:xfrm>
            <a:off x="1071720" y="5883840"/>
            <a:ext cx="18864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cfd0d8"/>
                </a:solidFill>
                <a:latin typeface="Roboto"/>
                <a:ea typeface="Roboto"/>
              </a:rPr>
              <a:t>3</a:t>
            </a:r>
            <a:endParaRPr b="0" lang="ru-RU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16"/>
          <p:cNvSpPr/>
          <p:nvPr/>
        </p:nvSpPr>
        <p:spPr>
          <a:xfrm>
            <a:off x="2388600" y="5890680"/>
            <a:ext cx="402300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fd0d8"/>
                </a:solidFill>
                <a:latin typeface="Roboto"/>
                <a:ea typeface="Roboto"/>
              </a:rPr>
              <a:t>Интеграция с нейросетями</a:t>
            </a:r>
            <a:endParaRPr b="0" lang="ru-RU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17"/>
          <p:cNvSpPr/>
          <p:nvPr/>
        </p:nvSpPr>
        <p:spPr>
          <a:xfrm>
            <a:off x="2388600" y="6371280"/>
            <a:ext cx="77504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cfd0d8"/>
                </a:solidFill>
                <a:latin typeface="Roboto"/>
                <a:ea typeface="Roboto"/>
              </a:rPr>
              <a:t>Это позволит давать более точные рекомендации по самолечению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9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000018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 1"/>
          <p:cNvSpPr/>
          <p:nvPr/>
        </p:nvSpPr>
        <p:spPr>
          <a:xfrm>
            <a:off x="2700000" y="3420000"/>
            <a:ext cx="917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 defTabSz="914400"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ffffff"/>
                </a:solidFill>
                <a:latin typeface="DejaVu Serif"/>
                <a:ea typeface="Roboto"/>
              </a:rPr>
              <a:t>Спасибо за внимание</a:t>
            </a:r>
            <a:endParaRPr b="0" lang="ru-RU" sz="43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LibreOffice/7.6.4.1$Linux_X86_64 LibreOffice_project/60$Build-1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2024-03-26T07:23:10Z</dcterms:created>
  <dc:creator>PptxGenJS</dc:creator>
  <dc:description/>
  <dc:language>ru-RU</dc:language>
  <cp:lastModifiedBy/>
  <dcterms:modified xsi:type="dcterms:W3CDTF">2024-03-26T14:35:42Z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On-screen Show (16:9)</vt:lpwstr>
  </property>
  <property fmtid="{D5CDD505-2E9C-101B-9397-08002B2CF9AE}" pid="4" name="Slides">
    <vt:i4>5</vt:i4>
  </property>
</Properties>
</file>