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9" r:id="rId2"/>
    <p:sldId id="256" r:id="rId3"/>
    <p:sldId id="258" r:id="rId4"/>
    <p:sldId id="259" r:id="rId5"/>
    <p:sldId id="260" r:id="rId6"/>
    <p:sldId id="283" r:id="rId7"/>
    <p:sldId id="285" r:id="rId8"/>
    <p:sldId id="274" r:id="rId9"/>
    <p:sldId id="289" r:id="rId10"/>
    <p:sldId id="277" r:id="rId11"/>
    <p:sldId id="278" r:id="rId12"/>
    <p:sldId id="275" r:id="rId13"/>
    <p:sldId id="276" r:id="rId14"/>
    <p:sldId id="287" r:id="rId15"/>
    <p:sldId id="28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286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38" autoAdjust="0"/>
  </p:normalViewPr>
  <p:slideViewPr>
    <p:cSldViewPr>
      <p:cViewPr>
        <p:scale>
          <a:sx n="70" d="100"/>
          <a:sy n="70" d="100"/>
        </p:scale>
        <p:origin x="-116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AE72-2271-4BBA-80A2-71C21FA81B18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2900-F1C4-4A6A-AE1D-E3471136E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857232"/>
            <a:ext cx="5397631" cy="46935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서비스 내용 및 특징</a:t>
            </a:r>
            <a:endParaRPr lang="en-US" altLang="ko-KR" sz="1100" b="1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ko-KR" altLang="en-US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개발 배경 및 프로젝트 방향</a:t>
            </a:r>
            <a:endParaRPr lang="en-US" altLang="ko-KR" sz="11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US" altLang="ko-KR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ko-KR" altLang="en-US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개발 시스템 구성</a:t>
            </a:r>
            <a:endParaRPr lang="en-US" altLang="ko-KR" sz="1100" b="1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en-US" altLang="ko-KR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Project </a:t>
            </a:r>
            <a:r>
              <a:rPr lang="ko-KR" altLang="en-US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일정</a:t>
            </a:r>
            <a:endParaRPr lang="en-US" altLang="ko-KR" sz="32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</a:t>
            </a:r>
            <a:r>
              <a:rPr lang="ko-KR" altLang="en-US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작업 분배</a:t>
            </a:r>
            <a:endParaRPr lang="en-US" altLang="ko-KR" sz="3200" b="1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r>
              <a:rPr lang="en-US" altLang="ko-KR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ko-KR" altLang="en-US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프로그램 구성도</a:t>
            </a:r>
            <a:endParaRPr lang="en-US" altLang="ko-KR" sz="3200" b="1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7. </a:t>
            </a:r>
            <a:r>
              <a:rPr lang="ko-KR" altLang="en-US" sz="32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테이블 관계도</a:t>
            </a:r>
            <a:endParaRPr lang="en-US" altLang="ko-KR" sz="1100" b="1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r>
              <a:rPr lang="en-US" altLang="ko-KR" sz="3200" b="1" dirty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en-US" altLang="ko-KR" sz="3200" b="1" cap="none" spc="0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DFD</a:t>
            </a:r>
            <a:endParaRPr lang="en-US" altLang="ko-KR" sz="1100" b="1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endParaRPr lang="en-US" altLang="ko-KR" sz="3200" b="1" cap="none" spc="0" dirty="0" smtClean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14350" indent="-514350"/>
            <a:endParaRPr lang="en-US" altLang="ko-KR" sz="1100" b="1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418" y="260648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학</a:t>
            </a:r>
            <a:r>
              <a:rPr lang="ko-KR" altLang="en-US" dirty="0">
                <a:solidFill>
                  <a:prstClr val="black"/>
                </a:solidFill>
                <a:latin typeface="굴림" charset="-127"/>
              </a:rPr>
              <a:t>생</a:t>
            </a: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 페이지 </a:t>
            </a:r>
            <a:r>
              <a:rPr lang="en-US" altLang="ko-KR" dirty="0" smtClean="0">
                <a:solidFill>
                  <a:prstClr val="black"/>
                </a:solidFill>
                <a:latin typeface="굴림" charset="-127"/>
              </a:rPr>
              <a:t>DFD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79912" y="425299"/>
            <a:ext cx="1008112" cy="430364"/>
          </a:xfrm>
          <a:prstGeom prst="rect">
            <a:avLst/>
          </a:prstGeom>
          <a:solidFill>
            <a:srgbClr val="FFFF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0" dirty="0" smtClean="0">
                <a:solidFill>
                  <a:srgbClr val="40458C"/>
                </a:solidFill>
                <a:latin typeface="굴림" charset="-127"/>
              </a:rPr>
              <a:t>학생</a:t>
            </a:r>
            <a:endParaRPr lang="ko-KR" altLang="en-US" sz="1200" kern="0" dirty="0">
              <a:solidFill>
                <a:srgbClr val="40458C"/>
              </a:solidFill>
              <a:latin typeface="굴림" charset="-127"/>
            </a:endParaRPr>
          </a:p>
        </p:txBody>
      </p:sp>
      <p:sp>
        <p:nvSpPr>
          <p:cNvPr id="5" name="Oval 19"/>
          <p:cNvSpPr>
            <a:spLocks noChangeAspect="1" noChangeArrowheads="1"/>
          </p:cNvSpPr>
          <p:nvPr/>
        </p:nvSpPr>
        <p:spPr bwMode="auto">
          <a:xfrm>
            <a:off x="3831822" y="1438223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>
                <a:solidFill>
                  <a:prstClr val="black"/>
                </a:solidFill>
                <a:latin typeface="굴림" charset="-127"/>
              </a:rPr>
              <a:t>1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학</a:t>
            </a:r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생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로그인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6" name="AutoShape 20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4283968" y="855663"/>
            <a:ext cx="0" cy="582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0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4275108" y="2238695"/>
            <a:ext cx="8860" cy="5988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19"/>
          <p:cNvSpPr>
            <a:spLocks noChangeAspect="1" noChangeArrowheads="1"/>
          </p:cNvSpPr>
          <p:nvPr/>
        </p:nvSpPr>
        <p:spPr bwMode="auto">
          <a:xfrm>
            <a:off x="3822962" y="2837537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2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학생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페이지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652120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5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출결현황 표시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2089222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3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학생정보 표시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7" name="Oval 19"/>
          <p:cNvSpPr>
            <a:spLocks noChangeAspect="1" noChangeArrowheads="1"/>
          </p:cNvSpPr>
          <p:nvPr/>
        </p:nvSpPr>
        <p:spPr bwMode="auto">
          <a:xfrm>
            <a:off x="3831822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4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수강정보 표시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18" name="AutoShape 20"/>
          <p:cNvCxnSpPr>
            <a:cxnSpLocks noChangeShapeType="1"/>
            <a:stCxn id="9" idx="3"/>
            <a:endCxn id="13" idx="0"/>
          </p:cNvCxnSpPr>
          <p:nvPr/>
        </p:nvCxnSpPr>
        <p:spPr bwMode="auto">
          <a:xfrm flipH="1">
            <a:off x="2541368" y="3520783"/>
            <a:ext cx="1414024" cy="700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75108" y="3638009"/>
            <a:ext cx="8860" cy="583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stCxn id="9" idx="5"/>
            <a:endCxn id="12" idx="0"/>
          </p:cNvCxnSpPr>
          <p:nvPr/>
        </p:nvCxnSpPr>
        <p:spPr bwMode="auto">
          <a:xfrm>
            <a:off x="4594824" y="3520783"/>
            <a:ext cx="1509442" cy="700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19"/>
          <p:cNvSpPr>
            <a:spLocks noChangeAspect="1" noChangeArrowheads="1"/>
          </p:cNvSpPr>
          <p:nvPr/>
        </p:nvSpPr>
        <p:spPr bwMode="auto">
          <a:xfrm>
            <a:off x="5868144" y="1438223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1-1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Id, pass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확인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29" name="AutoShape 20"/>
          <p:cNvCxnSpPr>
            <a:cxnSpLocks noChangeShapeType="1"/>
            <a:stCxn id="5" idx="7"/>
            <a:endCxn id="28" idx="1"/>
          </p:cNvCxnSpPr>
          <p:nvPr/>
        </p:nvCxnSpPr>
        <p:spPr bwMode="auto">
          <a:xfrm>
            <a:off x="4603684" y="1555449"/>
            <a:ext cx="1396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0"/>
          <p:cNvCxnSpPr>
            <a:cxnSpLocks noChangeShapeType="1"/>
            <a:stCxn id="28" idx="3"/>
            <a:endCxn id="5" idx="5"/>
          </p:cNvCxnSpPr>
          <p:nvPr/>
        </p:nvCxnSpPr>
        <p:spPr bwMode="auto">
          <a:xfrm flipH="1">
            <a:off x="4603684" y="2121469"/>
            <a:ext cx="1396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736114" y="1278450"/>
            <a:ext cx="114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Id,pass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2128259"/>
            <a:ext cx="114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pass</a:t>
            </a:r>
            <a:r>
              <a:rPr lang="ko-KR" altLang="en-US" sz="1200" dirty="0" smtClean="0"/>
              <a:t>틀릴 시 다시 입력</a:t>
            </a:r>
            <a:endParaRPr lang="ko-KR" altLang="en-US" sz="1200" dirty="0"/>
          </a:p>
        </p:txBody>
      </p:sp>
      <p:cxnSp>
        <p:nvCxnSpPr>
          <p:cNvPr id="19" name="AutoShape 20"/>
          <p:cNvCxnSpPr>
            <a:cxnSpLocks noChangeShapeType="1"/>
          </p:cNvCxnSpPr>
          <p:nvPr/>
        </p:nvCxnSpPr>
        <p:spPr bwMode="auto">
          <a:xfrm>
            <a:off x="2541368" y="5021560"/>
            <a:ext cx="0" cy="495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9"/>
          <p:cNvSpPr>
            <a:spLocks noChangeAspect="1" noChangeArrowheads="1"/>
          </p:cNvSpPr>
          <p:nvPr/>
        </p:nvSpPr>
        <p:spPr bwMode="auto">
          <a:xfrm>
            <a:off x="2089222" y="5517232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3-1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학생정보 수정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0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4038600" y="2506436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>
                <a:latin typeface="굴림" charset="-127"/>
              </a:rPr>
              <a:t>L1</a:t>
            </a:r>
          </a:p>
        </p:txBody>
      </p:sp>
      <p:sp>
        <p:nvSpPr>
          <p:cNvPr id="37898" name="Text Box 17"/>
          <p:cNvSpPr txBox="1">
            <a:spLocks noChangeArrowheads="1"/>
          </p:cNvSpPr>
          <p:nvPr/>
        </p:nvSpPr>
        <p:spPr bwMode="auto">
          <a:xfrm>
            <a:off x="4114800" y="890361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L0</a:t>
            </a:r>
          </a:p>
        </p:txBody>
      </p:sp>
      <p:sp>
        <p:nvSpPr>
          <p:cNvPr id="37899" name="AutoShape 18"/>
          <p:cNvSpPr>
            <a:spLocks noChangeArrowheads="1"/>
          </p:cNvSpPr>
          <p:nvPr/>
        </p:nvSpPr>
        <p:spPr bwMode="auto">
          <a:xfrm>
            <a:off x="3962400" y="753836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7900" name="Group 19"/>
          <p:cNvGrpSpPr>
            <a:grpSpLocks/>
          </p:cNvGrpSpPr>
          <p:nvPr/>
        </p:nvGrpSpPr>
        <p:grpSpPr bwMode="auto">
          <a:xfrm>
            <a:off x="3429000" y="2628673"/>
            <a:ext cx="1219200" cy="990600"/>
            <a:chOff x="1248" y="1632"/>
            <a:chExt cx="768" cy="672"/>
          </a:xfrm>
        </p:grpSpPr>
        <p:sp>
          <p:nvSpPr>
            <p:cNvPr id="37971" name="Rectangle 2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 smtClean="0"/>
                <a:t>student.jsp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72" name="Rectangle 2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1.2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페이지</a:t>
              </a:r>
              <a:endParaRPr lang="ko-KR" altLang="en-US" sz="1000" dirty="0"/>
            </a:p>
          </p:txBody>
        </p:sp>
        <p:sp>
          <p:nvSpPr>
            <p:cNvPr id="37973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4" name="Line 2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5" name="Line 2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6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7" name="Line 2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03" name="Group 43"/>
          <p:cNvGrpSpPr>
            <a:grpSpLocks/>
          </p:cNvGrpSpPr>
          <p:nvPr/>
        </p:nvGrpSpPr>
        <p:grpSpPr bwMode="auto">
          <a:xfrm>
            <a:off x="1317922" y="3956958"/>
            <a:ext cx="1219200" cy="990600"/>
            <a:chOff x="1248" y="1632"/>
            <a:chExt cx="768" cy="672"/>
          </a:xfrm>
        </p:grpSpPr>
        <p:sp>
          <p:nvSpPr>
            <p:cNvPr id="37950" name="Rectangle 4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err="1"/>
                <a:t>student.jsp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51" name="Rectangle 4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1.3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정보 표시</a:t>
              </a:r>
              <a:endParaRPr lang="ko-KR" altLang="en-US" sz="1000" dirty="0"/>
            </a:p>
          </p:txBody>
        </p:sp>
        <p:sp>
          <p:nvSpPr>
            <p:cNvPr id="37952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3" name="Line 4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4" name="Line 4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5" name="Line 4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6" name="Line 5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</p:grpSp>
      <p:grpSp>
        <p:nvGrpSpPr>
          <p:cNvPr id="37904" name="Group 51"/>
          <p:cNvGrpSpPr>
            <a:grpSpLocks/>
          </p:cNvGrpSpPr>
          <p:nvPr/>
        </p:nvGrpSpPr>
        <p:grpSpPr bwMode="auto">
          <a:xfrm>
            <a:off x="5580856" y="3975780"/>
            <a:ext cx="1219200" cy="990600"/>
            <a:chOff x="1248" y="1632"/>
            <a:chExt cx="768" cy="672"/>
          </a:xfrm>
        </p:grpSpPr>
        <p:sp>
          <p:nvSpPr>
            <p:cNvPr id="37943" name="Rectangle 52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err="1"/>
                <a:t>student.jsp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44" name="Rectangle 53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1.6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출결현황 표시</a:t>
              </a:r>
              <a:endParaRPr lang="ko-KR" altLang="en-US" sz="1000" dirty="0"/>
            </a:p>
          </p:txBody>
        </p:sp>
        <p:sp>
          <p:nvSpPr>
            <p:cNvPr id="37945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6" name="Line 55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7" name="Line 56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8" name="Line 57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9" name="Line 58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05" name="Group 59"/>
          <p:cNvGrpSpPr>
            <a:grpSpLocks/>
          </p:cNvGrpSpPr>
          <p:nvPr/>
        </p:nvGrpSpPr>
        <p:grpSpPr bwMode="auto">
          <a:xfrm>
            <a:off x="3429000" y="1287236"/>
            <a:ext cx="1219200" cy="990600"/>
            <a:chOff x="1248" y="1632"/>
            <a:chExt cx="768" cy="672"/>
          </a:xfrm>
        </p:grpSpPr>
        <p:sp>
          <p:nvSpPr>
            <p:cNvPr id="37936" name="Rectangle 6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 smtClean="0"/>
                <a:t>stu_login.jsp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37" name="Rectangle 6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1.1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로그인</a:t>
              </a:r>
              <a:endParaRPr lang="ko-KR" altLang="en-US" sz="1000" dirty="0"/>
            </a:p>
          </p:txBody>
        </p:sp>
        <p:sp>
          <p:nvSpPr>
            <p:cNvPr id="37938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9" name="Line 6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0" name="Line 6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1" name="Line 6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2" name="Line 6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37909" name="AutoShape 70"/>
          <p:cNvCxnSpPr>
            <a:cxnSpLocks noChangeShapeType="1"/>
            <a:stCxn id="37936" idx="2"/>
            <a:endCxn id="37893" idx="1"/>
          </p:cNvCxnSpPr>
          <p:nvPr/>
        </p:nvCxnSpPr>
        <p:spPr bwMode="auto">
          <a:xfrm>
            <a:off x="4038600" y="2277836"/>
            <a:ext cx="0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11" name="Group 79"/>
          <p:cNvGrpSpPr>
            <a:grpSpLocks/>
          </p:cNvGrpSpPr>
          <p:nvPr/>
        </p:nvGrpSpPr>
        <p:grpSpPr bwMode="auto">
          <a:xfrm>
            <a:off x="3429000" y="4563836"/>
            <a:ext cx="1219200" cy="990600"/>
            <a:chOff x="1248" y="1632"/>
            <a:chExt cx="768" cy="672"/>
          </a:xfrm>
        </p:grpSpPr>
        <p:sp>
          <p:nvSpPr>
            <p:cNvPr id="37922" name="Rectangle 8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err="1"/>
                <a:t>student.jsp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23" name="Rectangle 8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1.5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수강 정보 표시</a:t>
              </a:r>
              <a:endParaRPr lang="ko-KR" altLang="en-US" sz="1000" dirty="0"/>
            </a:p>
          </p:txBody>
        </p:sp>
        <p:sp>
          <p:nvSpPr>
            <p:cNvPr id="37924" name="Line 8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5" name="Line 8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6" name="Line 8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7" name="Line 8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8" name="Line 8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-17908" y="260648"/>
            <a:ext cx="307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학</a:t>
            </a:r>
            <a:r>
              <a:rPr lang="ko-KR" altLang="en-US" dirty="0">
                <a:solidFill>
                  <a:prstClr val="black"/>
                </a:solidFill>
                <a:latin typeface="굴림" charset="-127"/>
              </a:rPr>
              <a:t>생</a:t>
            </a: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 페이지 화면 연결도</a:t>
            </a:r>
            <a:endParaRPr lang="en-US" altLang="ko-KR" dirty="0" smtClean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98" name="AutoShape 70"/>
          <p:cNvCxnSpPr>
            <a:cxnSpLocks noChangeShapeType="1"/>
            <a:stCxn id="37971" idx="2"/>
            <a:endCxn id="37923" idx="0"/>
          </p:cNvCxnSpPr>
          <p:nvPr/>
        </p:nvCxnSpPr>
        <p:spPr bwMode="auto">
          <a:xfrm>
            <a:off x="4038600" y="3619273"/>
            <a:ext cx="0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꺾인 연결선 4"/>
          <p:cNvCxnSpPr/>
          <p:nvPr/>
        </p:nvCxnSpPr>
        <p:spPr>
          <a:xfrm rot="10800000" flipV="1">
            <a:off x="1937048" y="3053216"/>
            <a:ext cx="1491952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4648200" y="3053216"/>
            <a:ext cx="1542256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410271" y="3641272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L2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038600" y="4102554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L4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5199856" y="3641272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L5</a:t>
            </a:r>
            <a:endParaRPr lang="en-US" altLang="ko-KR" sz="1000" dirty="0">
              <a:latin typeface="굴림" charset="-127"/>
            </a:endParaRPr>
          </a:p>
        </p:txBody>
      </p:sp>
      <p:cxnSp>
        <p:nvCxnSpPr>
          <p:cNvPr id="65" name="AutoShape 70"/>
          <p:cNvCxnSpPr>
            <a:cxnSpLocks noChangeShapeType="1"/>
          </p:cNvCxnSpPr>
          <p:nvPr/>
        </p:nvCxnSpPr>
        <p:spPr bwMode="auto">
          <a:xfrm>
            <a:off x="1927522" y="4947557"/>
            <a:ext cx="0" cy="5388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" name="Group 43"/>
          <p:cNvGrpSpPr>
            <a:grpSpLocks/>
          </p:cNvGrpSpPr>
          <p:nvPr/>
        </p:nvGrpSpPr>
        <p:grpSpPr bwMode="auto">
          <a:xfrm>
            <a:off x="1317922" y="5516353"/>
            <a:ext cx="1219200" cy="894911"/>
            <a:chOff x="1248" y="1632"/>
            <a:chExt cx="768" cy="672"/>
          </a:xfrm>
        </p:grpSpPr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err="1" smtClean="0"/>
                <a:t>myinfo_update.jsp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248" y="1632"/>
              <a:ext cx="7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1.4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정보 수정</a:t>
              </a:r>
              <a:endParaRPr lang="ko-KR" altLang="en-US" sz="1000" dirty="0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75" name="Line 4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</p:grp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488703" y="5094749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L3</a:t>
            </a:r>
            <a:endParaRPr lang="en-US" altLang="ko-KR" sz="1000" dirty="0"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27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003" y="26064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관리자 페이지 </a:t>
            </a:r>
            <a:r>
              <a:rPr lang="en-US" altLang="ko-KR" dirty="0" smtClean="0">
                <a:solidFill>
                  <a:prstClr val="black"/>
                </a:solidFill>
                <a:latin typeface="굴림" charset="-127"/>
              </a:rPr>
              <a:t>DFD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79912" y="425299"/>
            <a:ext cx="1008112" cy="430364"/>
          </a:xfrm>
          <a:prstGeom prst="rect">
            <a:avLst/>
          </a:prstGeom>
          <a:solidFill>
            <a:srgbClr val="FFFF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0" dirty="0" smtClean="0">
                <a:solidFill>
                  <a:srgbClr val="40458C"/>
                </a:solidFill>
                <a:latin typeface="굴림" charset="-127"/>
              </a:rPr>
              <a:t>관리자</a:t>
            </a:r>
            <a:endParaRPr lang="ko-KR" altLang="en-US" sz="1200" kern="0" dirty="0">
              <a:solidFill>
                <a:srgbClr val="40458C"/>
              </a:solidFill>
              <a:latin typeface="굴림" charset="-127"/>
            </a:endParaRPr>
          </a:p>
        </p:txBody>
      </p:sp>
      <p:sp>
        <p:nvSpPr>
          <p:cNvPr id="5" name="Oval 19"/>
          <p:cNvSpPr>
            <a:spLocks noChangeAspect="1" noChangeArrowheads="1"/>
          </p:cNvSpPr>
          <p:nvPr/>
        </p:nvSpPr>
        <p:spPr bwMode="auto">
          <a:xfrm>
            <a:off x="3831822" y="1438223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>
                <a:solidFill>
                  <a:prstClr val="black"/>
                </a:solidFill>
                <a:latin typeface="굴림" charset="-127"/>
              </a:rPr>
              <a:t>1</a:t>
            </a:r>
          </a:p>
          <a:p>
            <a:pPr algn="ctr" eaLnBrk="1" hangingPunct="1"/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관리자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로그인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6" name="AutoShape 20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4283968" y="855663"/>
            <a:ext cx="0" cy="582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0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4275108" y="2238695"/>
            <a:ext cx="8860" cy="5988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19"/>
          <p:cNvSpPr>
            <a:spLocks noChangeAspect="1" noChangeArrowheads="1"/>
          </p:cNvSpPr>
          <p:nvPr/>
        </p:nvSpPr>
        <p:spPr bwMode="auto">
          <a:xfrm>
            <a:off x="3822962" y="2837537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2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관리자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페이지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652120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5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강좌 관리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페이</a:t>
            </a:r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지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2089222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3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학생 관리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페이</a:t>
            </a:r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지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7" name="Oval 19"/>
          <p:cNvSpPr>
            <a:spLocks noChangeAspect="1" noChangeArrowheads="1"/>
          </p:cNvSpPr>
          <p:nvPr/>
        </p:nvSpPr>
        <p:spPr bwMode="auto">
          <a:xfrm>
            <a:off x="3831822" y="422108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4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강사 관리</a:t>
            </a:r>
            <a:endParaRPr lang="en-US" altLang="ko-KR" sz="1000" dirty="0" smtClean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페이</a:t>
            </a:r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지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18" name="AutoShape 20"/>
          <p:cNvCxnSpPr>
            <a:cxnSpLocks noChangeShapeType="1"/>
            <a:stCxn id="9" idx="3"/>
            <a:endCxn id="13" idx="0"/>
          </p:cNvCxnSpPr>
          <p:nvPr/>
        </p:nvCxnSpPr>
        <p:spPr bwMode="auto">
          <a:xfrm flipH="1">
            <a:off x="2541368" y="3520783"/>
            <a:ext cx="1414024" cy="700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75108" y="3638009"/>
            <a:ext cx="8860" cy="583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stCxn id="9" idx="5"/>
            <a:endCxn id="12" idx="0"/>
          </p:cNvCxnSpPr>
          <p:nvPr/>
        </p:nvCxnSpPr>
        <p:spPr bwMode="auto">
          <a:xfrm>
            <a:off x="4594824" y="3520783"/>
            <a:ext cx="1509442" cy="700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19"/>
          <p:cNvSpPr>
            <a:spLocks noChangeAspect="1" noChangeArrowheads="1"/>
          </p:cNvSpPr>
          <p:nvPr/>
        </p:nvSpPr>
        <p:spPr bwMode="auto">
          <a:xfrm>
            <a:off x="5868144" y="1438223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1-1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Id, pass</a:t>
            </a:r>
          </a:p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확인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29" name="AutoShape 20"/>
          <p:cNvCxnSpPr>
            <a:cxnSpLocks noChangeShapeType="1"/>
            <a:stCxn id="5" idx="7"/>
            <a:endCxn id="28" idx="1"/>
          </p:cNvCxnSpPr>
          <p:nvPr/>
        </p:nvCxnSpPr>
        <p:spPr bwMode="auto">
          <a:xfrm>
            <a:off x="4603684" y="1555449"/>
            <a:ext cx="1396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0"/>
          <p:cNvCxnSpPr>
            <a:cxnSpLocks noChangeShapeType="1"/>
            <a:stCxn id="28" idx="3"/>
            <a:endCxn id="5" idx="5"/>
          </p:cNvCxnSpPr>
          <p:nvPr/>
        </p:nvCxnSpPr>
        <p:spPr bwMode="auto">
          <a:xfrm flipH="1">
            <a:off x="4603684" y="2121469"/>
            <a:ext cx="1396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736114" y="1278450"/>
            <a:ext cx="114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Id,pass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2128259"/>
            <a:ext cx="114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pass</a:t>
            </a:r>
            <a:r>
              <a:rPr lang="ko-KR" altLang="en-US" sz="1200" dirty="0" smtClean="0"/>
              <a:t>틀릴 시 다시 입력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239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4114800" y="32004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>
                <a:latin typeface="굴림" charset="-127"/>
              </a:rPr>
              <a:t>L1</a:t>
            </a:r>
          </a:p>
        </p:txBody>
      </p:sp>
      <p:sp>
        <p:nvSpPr>
          <p:cNvPr id="37898" name="Text Box 17"/>
          <p:cNvSpPr txBox="1">
            <a:spLocks noChangeArrowheads="1"/>
          </p:cNvSpPr>
          <p:nvPr/>
        </p:nvSpPr>
        <p:spPr bwMode="auto">
          <a:xfrm>
            <a:off x="4191000" y="158432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L0</a:t>
            </a:r>
          </a:p>
        </p:txBody>
      </p:sp>
      <p:sp>
        <p:nvSpPr>
          <p:cNvPr id="37899" name="AutoShape 18"/>
          <p:cNvSpPr>
            <a:spLocks noChangeArrowheads="1"/>
          </p:cNvSpPr>
          <p:nvPr/>
        </p:nvSpPr>
        <p:spPr bwMode="auto">
          <a:xfrm>
            <a:off x="4038600" y="14478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7900" name="Group 19"/>
          <p:cNvGrpSpPr>
            <a:grpSpLocks/>
          </p:cNvGrpSpPr>
          <p:nvPr/>
        </p:nvGrpSpPr>
        <p:grpSpPr bwMode="auto">
          <a:xfrm>
            <a:off x="3505200" y="3733800"/>
            <a:ext cx="1219200" cy="990600"/>
            <a:chOff x="1248" y="1632"/>
            <a:chExt cx="768" cy="672"/>
          </a:xfrm>
        </p:grpSpPr>
        <p:sp>
          <p:nvSpPr>
            <p:cNvPr id="37971" name="Rectangle 2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 smtClean="0"/>
                <a:t>admin.jsp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72" name="Rectangle 2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1.2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관리자 페이지</a:t>
              </a:r>
              <a:endParaRPr lang="ko-KR" altLang="en-US" sz="1000" dirty="0"/>
            </a:p>
          </p:txBody>
        </p:sp>
        <p:sp>
          <p:nvSpPr>
            <p:cNvPr id="37973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4" name="Line 2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5" name="Line 2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6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7" name="Line 2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03" name="Group 43"/>
          <p:cNvGrpSpPr>
            <a:grpSpLocks/>
          </p:cNvGrpSpPr>
          <p:nvPr/>
        </p:nvGrpSpPr>
        <p:grpSpPr bwMode="auto">
          <a:xfrm>
            <a:off x="1403648" y="5257800"/>
            <a:ext cx="1219200" cy="990600"/>
            <a:chOff x="1248" y="1632"/>
            <a:chExt cx="768" cy="672"/>
          </a:xfrm>
        </p:grpSpPr>
        <p:sp>
          <p:nvSpPr>
            <p:cNvPr id="37950" name="Rectangle 4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/>
                <a:t>s</a:t>
              </a:r>
              <a:r>
                <a:rPr lang="en-US" altLang="ko-KR" sz="1000" dirty="0" err="1" smtClean="0"/>
                <a:t>tu_info.jsp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51" name="Rectangle 4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1.4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관리 페이지</a:t>
              </a:r>
              <a:endParaRPr lang="ko-KR" altLang="en-US" sz="1000" dirty="0"/>
            </a:p>
          </p:txBody>
        </p:sp>
        <p:sp>
          <p:nvSpPr>
            <p:cNvPr id="37952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3" name="Line 4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4" name="Line 4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5" name="Line 4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37956" name="Line 5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</p:grpSp>
      <p:grpSp>
        <p:nvGrpSpPr>
          <p:cNvPr id="37904" name="Group 51"/>
          <p:cNvGrpSpPr>
            <a:grpSpLocks/>
          </p:cNvGrpSpPr>
          <p:nvPr/>
        </p:nvGrpSpPr>
        <p:grpSpPr bwMode="auto">
          <a:xfrm>
            <a:off x="5657056" y="5257800"/>
            <a:ext cx="1219200" cy="990600"/>
            <a:chOff x="1248" y="1632"/>
            <a:chExt cx="768" cy="672"/>
          </a:xfrm>
        </p:grpSpPr>
        <p:sp>
          <p:nvSpPr>
            <p:cNvPr id="37943" name="Rectangle 52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 smtClean="0"/>
                <a:t>sub_info.jsp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44" name="Rectangle 53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1.6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강좌 관리 페이지</a:t>
              </a:r>
              <a:endParaRPr lang="ko-KR" altLang="en-US" sz="1000" dirty="0"/>
            </a:p>
          </p:txBody>
        </p:sp>
        <p:sp>
          <p:nvSpPr>
            <p:cNvPr id="37945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6" name="Line 55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7" name="Line 56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8" name="Line 57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9" name="Line 58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05" name="Group 59"/>
          <p:cNvGrpSpPr>
            <a:grpSpLocks/>
          </p:cNvGrpSpPr>
          <p:nvPr/>
        </p:nvGrpSpPr>
        <p:grpSpPr bwMode="auto">
          <a:xfrm>
            <a:off x="3505200" y="1981200"/>
            <a:ext cx="1219200" cy="990600"/>
            <a:chOff x="1248" y="1632"/>
            <a:chExt cx="768" cy="672"/>
          </a:xfrm>
        </p:grpSpPr>
        <p:sp>
          <p:nvSpPr>
            <p:cNvPr id="37936" name="Rectangle 6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/>
                <a:t>a</a:t>
              </a:r>
              <a:r>
                <a:rPr lang="en-US" altLang="ko-KR" sz="1000" dirty="0" err="1" smtClean="0"/>
                <a:t>dmin_login.jsp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37" name="Rectangle 6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1.1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관리자 로그인</a:t>
              </a:r>
              <a:endParaRPr lang="ko-KR" altLang="en-US" sz="1000" dirty="0"/>
            </a:p>
          </p:txBody>
        </p:sp>
        <p:sp>
          <p:nvSpPr>
            <p:cNvPr id="37938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9" name="Line 6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0" name="Line 6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1" name="Line 6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2" name="Line 6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37909" name="AutoShape 70"/>
          <p:cNvCxnSpPr>
            <a:cxnSpLocks noChangeShapeType="1"/>
            <a:stCxn id="37936" idx="2"/>
            <a:endCxn id="37972" idx="0"/>
          </p:cNvCxnSpPr>
          <p:nvPr/>
        </p:nvCxnSpPr>
        <p:spPr bwMode="auto">
          <a:xfrm>
            <a:off x="4114800" y="29718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11" name="Group 79"/>
          <p:cNvGrpSpPr>
            <a:grpSpLocks/>
          </p:cNvGrpSpPr>
          <p:nvPr/>
        </p:nvGrpSpPr>
        <p:grpSpPr bwMode="auto">
          <a:xfrm>
            <a:off x="3505200" y="5257800"/>
            <a:ext cx="1219200" cy="990600"/>
            <a:chOff x="1248" y="1632"/>
            <a:chExt cx="768" cy="672"/>
          </a:xfrm>
        </p:grpSpPr>
        <p:sp>
          <p:nvSpPr>
            <p:cNvPr id="37922" name="Rectangle 8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err="1" smtClean="0"/>
                <a:t>tch_info.jsp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7923" name="Rectangle 8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1.5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강</a:t>
              </a:r>
              <a:r>
                <a:rPr lang="ko-KR" altLang="en-US" sz="1000" dirty="0"/>
                <a:t>사</a:t>
              </a:r>
              <a:r>
                <a:rPr lang="ko-KR" altLang="en-US" sz="1000" dirty="0" smtClean="0"/>
                <a:t> 관리 페이지</a:t>
              </a:r>
              <a:endParaRPr lang="ko-KR" altLang="en-US" sz="1000" dirty="0"/>
            </a:p>
          </p:txBody>
        </p:sp>
        <p:sp>
          <p:nvSpPr>
            <p:cNvPr id="37924" name="Line 8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5" name="Line 8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6" name="Line 8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7" name="Line 8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28" name="Line 8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-17908" y="260648"/>
            <a:ext cx="307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관리자 페이지 화면 연결도</a:t>
            </a:r>
            <a:endParaRPr lang="en-US" altLang="ko-KR" dirty="0" smtClean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98" name="AutoShape 70"/>
          <p:cNvCxnSpPr>
            <a:cxnSpLocks noChangeShapeType="1"/>
            <a:stCxn id="37971" idx="2"/>
            <a:endCxn id="37923" idx="0"/>
          </p:cNvCxnSpPr>
          <p:nvPr/>
        </p:nvCxnSpPr>
        <p:spPr bwMode="auto">
          <a:xfrm>
            <a:off x="4114800" y="4724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꺾인 연결선 4"/>
          <p:cNvCxnSpPr>
            <a:endCxn id="37951" idx="0"/>
          </p:cNvCxnSpPr>
          <p:nvPr/>
        </p:nvCxnSpPr>
        <p:spPr>
          <a:xfrm rot="10800000" flipV="1">
            <a:off x="2013248" y="4335236"/>
            <a:ext cx="1491952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endCxn id="37944" idx="0"/>
          </p:cNvCxnSpPr>
          <p:nvPr/>
        </p:nvCxnSpPr>
        <p:spPr>
          <a:xfrm>
            <a:off x="4724400" y="4335236"/>
            <a:ext cx="1542256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486471" y="4335236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L3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114800" y="4796518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L4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5276056" y="4335236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L5</a:t>
            </a:r>
            <a:endParaRPr lang="en-US" altLang="ko-KR" sz="1000" dirty="0"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7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21224" y="900102"/>
            <a:ext cx="1290444" cy="430364"/>
          </a:xfrm>
          <a:prstGeom prst="rect">
            <a:avLst/>
          </a:prstGeom>
          <a:solidFill>
            <a:srgbClr val="FFFF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 smtClean="0">
                <a:solidFill>
                  <a:srgbClr val="40458C"/>
                </a:solidFill>
                <a:latin typeface="굴림" charset="-127"/>
              </a:rPr>
              <a:t>학생관리 </a:t>
            </a:r>
            <a:r>
              <a:rPr lang="en-US" altLang="ko-KR" sz="1200" kern="0" dirty="0" smtClean="0">
                <a:solidFill>
                  <a:srgbClr val="40458C"/>
                </a:solidFill>
                <a:latin typeface="굴림" charset="-127"/>
              </a:rPr>
              <a:t>page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5" name="Oval 19"/>
          <p:cNvSpPr>
            <a:spLocks noChangeAspect="1" noChangeArrowheads="1"/>
          </p:cNvSpPr>
          <p:nvPr/>
        </p:nvSpPr>
        <p:spPr bwMode="auto">
          <a:xfrm>
            <a:off x="5135538" y="1543044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1-1</a:t>
            </a:r>
            <a:endParaRPr lang="en-US" altLang="ko-KR" sz="1000" dirty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학생 등록</a:t>
            </a:r>
            <a:endParaRPr lang="en-US" altLang="ko-KR" sz="1000" dirty="0" smtClean="0">
              <a:latin typeface="굴림" charset="-127"/>
            </a:endParaRPr>
          </a:p>
        </p:txBody>
      </p:sp>
      <p:cxnSp>
        <p:nvCxnSpPr>
          <p:cNvPr id="6" name="AutoShape 20"/>
          <p:cNvCxnSpPr>
            <a:cxnSpLocks noChangeShapeType="1"/>
            <a:stCxn id="4" idx="2"/>
            <a:endCxn id="5" idx="0"/>
          </p:cNvCxnSpPr>
          <p:nvPr/>
        </p:nvCxnSpPr>
        <p:spPr bwMode="auto">
          <a:xfrm rot="16200000" flipH="1">
            <a:off x="5470776" y="1426136"/>
            <a:ext cx="212578" cy="2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19"/>
          <p:cNvSpPr>
            <a:spLocks noChangeAspect="1" noChangeArrowheads="1"/>
          </p:cNvSpPr>
          <p:nvPr/>
        </p:nvSpPr>
        <p:spPr bwMode="auto">
          <a:xfrm>
            <a:off x="5141238" y="2773450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2</a:t>
            </a: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학생 등록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버튼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9" name="Oval 19"/>
          <p:cNvSpPr>
            <a:spLocks noChangeAspect="1" noChangeArrowheads="1"/>
          </p:cNvSpPr>
          <p:nvPr/>
        </p:nvSpPr>
        <p:spPr bwMode="auto">
          <a:xfrm>
            <a:off x="200361" y="3283280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3</a:t>
            </a:r>
          </a:p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ID </a:t>
            </a:r>
            <a:r>
              <a:rPr lang="ko-KR" altLang="en-US" sz="1000" dirty="0" smtClean="0">
                <a:latin typeface="굴림" charset="-127"/>
              </a:rPr>
              <a:t>확인 버튼</a:t>
            </a:r>
            <a:endParaRPr lang="en-US" altLang="ko-KR" sz="1000" dirty="0" smtClean="0">
              <a:latin typeface="굴림" charset="-127"/>
            </a:endParaRPr>
          </a:p>
        </p:txBody>
      </p:sp>
      <p:cxnSp>
        <p:nvCxnSpPr>
          <p:cNvPr id="10" name="AutoShape 20"/>
          <p:cNvCxnSpPr>
            <a:cxnSpLocks noChangeShapeType="1"/>
            <a:stCxn id="5" idx="4"/>
            <a:endCxn id="7" idx="0"/>
          </p:cNvCxnSpPr>
          <p:nvPr/>
        </p:nvCxnSpPr>
        <p:spPr bwMode="auto">
          <a:xfrm rot="16200000" flipH="1">
            <a:off x="5375567" y="2555633"/>
            <a:ext cx="429934" cy="5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2606268" y="2751220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2</a:t>
            </a: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학생 편집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버</a:t>
            </a:r>
            <a:r>
              <a:rPr lang="ko-KR" altLang="en-US" sz="1000" dirty="0">
                <a:latin typeface="굴림" charset="-127"/>
              </a:rPr>
              <a:t>튼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12" name="Oval 19"/>
          <p:cNvSpPr>
            <a:spLocks noChangeAspect="1" noChangeArrowheads="1"/>
          </p:cNvSpPr>
          <p:nvPr/>
        </p:nvSpPr>
        <p:spPr bwMode="auto">
          <a:xfrm>
            <a:off x="5141238" y="392557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3-1</a:t>
            </a: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등록 작성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5141238" y="5141330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3-2</a:t>
            </a:r>
          </a:p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ID </a:t>
            </a:r>
            <a:r>
              <a:rPr lang="ko-KR" altLang="en-US" sz="1000" dirty="0" smtClean="0">
                <a:latin typeface="굴림" charset="-127"/>
              </a:rPr>
              <a:t>중복 및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오류 검사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14" name="Oval 19"/>
          <p:cNvSpPr>
            <a:spLocks noChangeAspect="1" noChangeArrowheads="1"/>
          </p:cNvSpPr>
          <p:nvPr/>
        </p:nvSpPr>
        <p:spPr bwMode="auto">
          <a:xfrm>
            <a:off x="230004" y="5199492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4</a:t>
            </a: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수정</a:t>
            </a:r>
            <a:r>
              <a:rPr lang="en-US" altLang="ko-KR" sz="1000" dirty="0" smtClean="0">
                <a:latin typeface="굴림" charset="-127"/>
              </a:rPr>
              <a:t> </a:t>
            </a:r>
            <a:r>
              <a:rPr lang="ko-KR" altLang="en-US" sz="1000" dirty="0" smtClean="0">
                <a:latin typeface="굴림" charset="-127"/>
              </a:rPr>
              <a:t>폼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15" name="Oval 19"/>
          <p:cNvSpPr>
            <a:spLocks noChangeAspect="1" noChangeArrowheads="1"/>
          </p:cNvSpPr>
          <p:nvPr/>
        </p:nvSpPr>
        <p:spPr bwMode="auto">
          <a:xfrm>
            <a:off x="2638080" y="5199492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5</a:t>
            </a: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수정</a:t>
            </a:r>
            <a:endParaRPr lang="en-US" altLang="ko-KR" sz="1000" dirty="0" smtClean="0">
              <a:latin typeface="굴림" charset="-127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0004" y="4399208"/>
            <a:ext cx="838200" cy="368236"/>
            <a:chOff x="2496" y="2352"/>
            <a:chExt cx="768" cy="157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900" dirty="0">
                  <a:latin typeface="굴림" charset="-127"/>
                </a:rPr>
                <a:t> </a:t>
              </a:r>
              <a:r>
                <a:rPr lang="ko-KR" altLang="en-US" sz="900" dirty="0" smtClean="0">
                  <a:latin typeface="굴림" charset="-127"/>
                </a:rPr>
                <a:t>학생 정보             </a:t>
              </a:r>
              <a:r>
                <a:rPr lang="en-US" altLang="ko-KR" sz="900" dirty="0" smtClean="0">
                  <a:latin typeface="굴림" charset="-127"/>
                </a:rPr>
                <a:t>DB</a:t>
              </a: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</p:grpSp>
      <p:cxnSp>
        <p:nvCxnSpPr>
          <p:cNvPr id="23" name="AutoShape 20"/>
          <p:cNvCxnSpPr>
            <a:cxnSpLocks noChangeShapeType="1"/>
            <a:stCxn id="9" idx="4"/>
          </p:cNvCxnSpPr>
          <p:nvPr/>
        </p:nvCxnSpPr>
        <p:spPr bwMode="auto">
          <a:xfrm rot="5400000">
            <a:off x="485320" y="4233379"/>
            <a:ext cx="316814" cy="175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endCxn id="14" idx="0"/>
          </p:cNvCxnSpPr>
          <p:nvPr/>
        </p:nvCxnSpPr>
        <p:spPr bwMode="auto">
          <a:xfrm rot="16200000" flipH="1">
            <a:off x="449603" y="4966945"/>
            <a:ext cx="432048" cy="33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0"/>
          <p:cNvCxnSpPr>
            <a:cxnSpLocks noChangeShapeType="1"/>
            <a:stCxn id="11" idx="4"/>
          </p:cNvCxnSpPr>
          <p:nvPr/>
        </p:nvCxnSpPr>
        <p:spPr bwMode="auto">
          <a:xfrm rot="5400000">
            <a:off x="1547492" y="3072404"/>
            <a:ext cx="1031634" cy="199021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15" idx="0"/>
          </p:cNvCxnSpPr>
          <p:nvPr/>
        </p:nvCxnSpPr>
        <p:spPr bwMode="auto">
          <a:xfrm rot="16200000" flipV="1">
            <a:off x="1771132" y="3880398"/>
            <a:ext cx="616166" cy="20220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0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5400000">
            <a:off x="5385744" y="4933690"/>
            <a:ext cx="4152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0"/>
          <p:cNvCxnSpPr>
            <a:cxnSpLocks noChangeShapeType="1"/>
            <a:stCxn id="7" idx="4"/>
            <a:endCxn id="12" idx="0"/>
          </p:cNvCxnSpPr>
          <p:nvPr/>
        </p:nvCxnSpPr>
        <p:spPr bwMode="auto">
          <a:xfrm rot="5400000">
            <a:off x="5417556" y="3749750"/>
            <a:ext cx="35165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14" idx="6"/>
            <a:endCxn id="15" idx="2"/>
          </p:cNvCxnSpPr>
          <p:nvPr/>
        </p:nvCxnSpPr>
        <p:spPr bwMode="auto">
          <a:xfrm>
            <a:off x="1134296" y="5599728"/>
            <a:ext cx="150378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3813282" y="4205414"/>
            <a:ext cx="838200" cy="368236"/>
            <a:chOff x="2496" y="2352"/>
            <a:chExt cx="768" cy="157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900" dirty="0">
                  <a:latin typeface="굴림" charset="-127"/>
                </a:rPr>
                <a:t> </a:t>
              </a:r>
              <a:r>
                <a:rPr lang="ko-KR" altLang="en-US" sz="900" dirty="0" smtClean="0">
                  <a:latin typeface="굴림" charset="-127"/>
                </a:rPr>
                <a:t>학생 정보             </a:t>
              </a:r>
              <a:r>
                <a:rPr lang="en-US" altLang="ko-KR" sz="900" dirty="0" smtClean="0">
                  <a:latin typeface="굴림" charset="-127"/>
                </a:rPr>
                <a:t>DB</a:t>
              </a: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</p:grpSp>
      <p:cxnSp>
        <p:nvCxnSpPr>
          <p:cNvPr id="34" name="AutoShape 28"/>
          <p:cNvCxnSpPr>
            <a:cxnSpLocks noChangeShapeType="1"/>
            <a:stCxn id="13" idx="2"/>
          </p:cNvCxnSpPr>
          <p:nvPr/>
        </p:nvCxnSpPr>
        <p:spPr bwMode="auto">
          <a:xfrm rot="10800000">
            <a:off x="4232382" y="4573650"/>
            <a:ext cx="908856" cy="96791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2"/>
          <p:cNvCxnSpPr>
            <a:cxnSpLocks noChangeShapeType="1"/>
            <a:endCxn id="7" idx="2"/>
          </p:cNvCxnSpPr>
          <p:nvPr/>
        </p:nvCxnSpPr>
        <p:spPr bwMode="auto">
          <a:xfrm rot="5400000" flipH="1" flipV="1">
            <a:off x="4170946" y="3235122"/>
            <a:ext cx="1031728" cy="90885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19"/>
          <p:cNvSpPr>
            <a:spLocks noChangeAspect="1" noChangeArrowheads="1"/>
          </p:cNvSpPr>
          <p:nvPr/>
        </p:nvSpPr>
        <p:spPr bwMode="auto">
          <a:xfrm>
            <a:off x="6322373" y="1592252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endParaRPr lang="en-US" altLang="ko-KR" sz="1000" dirty="0" smtClean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학생정보표시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325450" y="4672660"/>
            <a:ext cx="12954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 err="1">
                <a:latin typeface="굴림" charset="-127"/>
              </a:rPr>
              <a:t>입력받은</a:t>
            </a:r>
            <a:r>
              <a:rPr lang="ko-KR" altLang="en-US" sz="1000" dirty="0">
                <a:latin typeface="굴림" charset="-127"/>
              </a:rPr>
              <a:t> 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1000" dirty="0" smtClean="0">
                <a:latin typeface="굴림" charset="-127"/>
              </a:rPr>
              <a:t>사용자 </a:t>
            </a:r>
            <a:r>
              <a:rPr lang="ko-KR" altLang="en-US" sz="1000" dirty="0">
                <a:latin typeface="굴림" charset="-127"/>
              </a:rPr>
              <a:t>정보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3733423" y="4933690"/>
            <a:ext cx="16640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검증된  사용자 상세정보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36050" y="4067509"/>
            <a:ext cx="10922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사용자  </a:t>
            </a:r>
            <a:r>
              <a:rPr lang="en-US" altLang="ko-KR" sz="1000" dirty="0">
                <a:latin typeface="굴림" charset="-127"/>
              </a:rPr>
              <a:t>ID </a:t>
            </a:r>
            <a:r>
              <a:rPr lang="ko-KR" altLang="en-US" sz="1000" dirty="0">
                <a:latin typeface="굴림" charset="-127"/>
              </a:rPr>
              <a:t>정보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3677" y="4858760"/>
            <a:ext cx="9338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>
                <a:latin typeface="굴림" charset="-127"/>
              </a:rPr>
              <a:t>사용자 정보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0" y="6072206"/>
            <a:ext cx="143252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사용자 </a:t>
            </a:r>
            <a:r>
              <a:rPr lang="en-US" altLang="ko-KR" sz="1000" dirty="0">
                <a:latin typeface="굴림" charset="-127"/>
              </a:rPr>
              <a:t>ID </a:t>
            </a:r>
            <a:r>
              <a:rPr lang="ko-KR" altLang="en-US" sz="1000" dirty="0" smtClean="0">
                <a:latin typeface="굴림" charset="-127"/>
              </a:rPr>
              <a:t>정보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solidFill>
                  <a:prstClr val="black"/>
                </a:solidFill>
                <a:latin typeface="굴림" charset="-127"/>
              </a:rPr>
              <a:t>비밀번호 </a:t>
            </a:r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정보</a:t>
            </a:r>
            <a:endParaRPr lang="ko-KR" altLang="en-US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2534260" y="4661738"/>
            <a:ext cx="1439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>
                <a:latin typeface="굴림" charset="-127"/>
              </a:rPr>
              <a:t>수정된 사용자 정보</a:t>
            </a: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4085506" y="3428701"/>
            <a:ext cx="762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버튼 선택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1403836" y="5370510"/>
            <a:ext cx="9144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검증된</a:t>
            </a: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1000" dirty="0">
                <a:latin typeface="굴림" charset="-127"/>
              </a:rPr>
              <a:t>사용자 정보</a:t>
            </a:r>
          </a:p>
        </p:txBody>
      </p:sp>
      <p:cxnSp>
        <p:nvCxnSpPr>
          <p:cNvPr id="63" name="AutoShape 20"/>
          <p:cNvCxnSpPr>
            <a:cxnSpLocks noChangeShapeType="1"/>
            <a:endCxn id="11" idx="3"/>
          </p:cNvCxnSpPr>
          <p:nvPr/>
        </p:nvCxnSpPr>
        <p:spPr bwMode="auto">
          <a:xfrm flipV="1">
            <a:off x="1068204" y="3434466"/>
            <a:ext cx="1670495" cy="114886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직사각형 64"/>
          <p:cNvSpPr/>
          <p:nvPr/>
        </p:nvSpPr>
        <p:spPr>
          <a:xfrm>
            <a:off x="46018" y="80962"/>
            <a:ext cx="3429024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학생관리 </a:t>
            </a:r>
            <a:r>
              <a:rPr lang="en-US" altLang="ko-K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page</a:t>
            </a:r>
            <a:r>
              <a:rPr lang="ko-KR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DFD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1" name="AutoShape 20"/>
          <p:cNvCxnSpPr>
            <a:cxnSpLocks noChangeShapeType="1"/>
            <a:endCxn id="36" idx="5"/>
          </p:cNvCxnSpPr>
          <p:nvPr/>
        </p:nvCxnSpPr>
        <p:spPr bwMode="auto">
          <a:xfrm rot="5400000">
            <a:off x="7646151" y="1723582"/>
            <a:ext cx="1588" cy="1103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7065504" y="2303040"/>
            <a:ext cx="12961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 smtClean="0">
                <a:latin typeface="굴림" charset="-127"/>
              </a:rPr>
              <a:t>DB</a:t>
            </a:r>
            <a:r>
              <a:rPr lang="ko-KR" altLang="en-US" sz="1000" dirty="0" smtClean="0">
                <a:latin typeface="굴림" charset="-127"/>
              </a:rPr>
              <a:t>정보 연동 표시</a:t>
            </a:r>
            <a:endParaRPr lang="ko-KR" altLang="en-US" sz="1000" dirty="0">
              <a:latin typeface="굴림" charset="-127"/>
            </a:endParaRPr>
          </a:p>
        </p:txBody>
      </p:sp>
      <p:sp>
        <p:nvSpPr>
          <p:cNvPr id="84" name="Oval 19"/>
          <p:cNvSpPr>
            <a:spLocks noChangeAspect="1" noChangeArrowheads="1"/>
          </p:cNvSpPr>
          <p:nvPr/>
        </p:nvSpPr>
        <p:spPr bwMode="auto">
          <a:xfrm>
            <a:off x="2564910" y="1559004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1-2</a:t>
            </a:r>
            <a:endParaRPr lang="en-US" altLang="ko-KR" sz="1000" dirty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학생 편집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87" name="Oval 19"/>
          <p:cNvSpPr>
            <a:spLocks noChangeAspect="1" noChangeArrowheads="1"/>
          </p:cNvSpPr>
          <p:nvPr/>
        </p:nvSpPr>
        <p:spPr bwMode="auto">
          <a:xfrm>
            <a:off x="564646" y="1559004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1-3</a:t>
            </a:r>
            <a:endParaRPr lang="en-US" altLang="ko-KR" sz="1000" dirty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수강 관리</a:t>
            </a:r>
            <a:endParaRPr lang="en-US" altLang="ko-KR" sz="1000" dirty="0" smtClean="0">
              <a:latin typeface="굴림" charset="-127"/>
            </a:endParaRPr>
          </a:p>
        </p:txBody>
      </p:sp>
      <p:sp>
        <p:nvSpPr>
          <p:cNvPr id="109" name="Oval 19"/>
          <p:cNvSpPr>
            <a:spLocks noChangeAspect="1" noChangeArrowheads="1"/>
          </p:cNvSpPr>
          <p:nvPr/>
        </p:nvSpPr>
        <p:spPr bwMode="auto">
          <a:xfrm>
            <a:off x="563506" y="2471738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굴림" charset="-127"/>
              </a:rPr>
              <a:t>2</a:t>
            </a:r>
            <a:endParaRPr lang="en-US" altLang="ko-KR" sz="1000" dirty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수강 관리</a:t>
            </a:r>
            <a:endParaRPr lang="en-US" altLang="ko-KR" sz="1000" dirty="0" smtClean="0">
              <a:latin typeface="굴림" charset="-127"/>
            </a:endParaRPr>
          </a:p>
          <a:p>
            <a:pPr algn="ctr" eaLnBrk="1" hangingPunct="1"/>
            <a:r>
              <a:rPr lang="ko-KR" altLang="en-US" sz="1000" dirty="0" smtClean="0">
                <a:latin typeface="굴림" charset="-127"/>
              </a:rPr>
              <a:t>이동</a:t>
            </a:r>
            <a:endParaRPr lang="en-US" altLang="ko-KR" sz="1000" dirty="0" smtClean="0">
              <a:latin typeface="굴림" charset="-127"/>
            </a:endParaRPr>
          </a:p>
        </p:txBody>
      </p:sp>
      <p:cxnSp>
        <p:nvCxnSpPr>
          <p:cNvPr id="112" name="AutoShape 20"/>
          <p:cNvCxnSpPr>
            <a:cxnSpLocks noChangeShapeType="1"/>
            <a:stCxn id="87" idx="4"/>
            <a:endCxn id="109" idx="0"/>
          </p:cNvCxnSpPr>
          <p:nvPr/>
        </p:nvCxnSpPr>
        <p:spPr bwMode="auto">
          <a:xfrm rot="5400000">
            <a:off x="960091" y="2415037"/>
            <a:ext cx="112262" cy="1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0"/>
          <p:cNvCxnSpPr>
            <a:cxnSpLocks noChangeShapeType="1"/>
            <a:stCxn id="7" idx="3"/>
          </p:cNvCxnSpPr>
          <p:nvPr/>
        </p:nvCxnSpPr>
        <p:spPr bwMode="auto">
          <a:xfrm rot="5400000">
            <a:off x="4400897" y="3342048"/>
            <a:ext cx="758124" cy="98742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  <a:stCxn id="84" idx="4"/>
            <a:endCxn id="11" idx="0"/>
          </p:cNvCxnSpPr>
          <p:nvPr/>
        </p:nvCxnSpPr>
        <p:spPr bwMode="auto">
          <a:xfrm rot="16200000" flipH="1">
            <a:off x="2841863" y="2534669"/>
            <a:ext cx="391744" cy="41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15"/>
          <p:cNvGrpSpPr>
            <a:grpSpLocks/>
          </p:cNvGrpSpPr>
          <p:nvPr/>
        </p:nvGrpSpPr>
        <p:grpSpPr bwMode="auto">
          <a:xfrm>
            <a:off x="7942548" y="1991239"/>
            <a:ext cx="838200" cy="368236"/>
            <a:chOff x="2496" y="2352"/>
            <a:chExt cx="768" cy="157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900" dirty="0">
                  <a:latin typeface="굴림" charset="-127"/>
                </a:rPr>
                <a:t> </a:t>
              </a:r>
              <a:r>
                <a:rPr lang="ko-KR" altLang="en-US" sz="900" dirty="0" smtClean="0">
                  <a:latin typeface="굴림" charset="-127"/>
                </a:rPr>
                <a:t>학생 정보             </a:t>
              </a:r>
              <a:r>
                <a:rPr lang="en-US" altLang="ko-KR" sz="900" dirty="0" smtClean="0">
                  <a:latin typeface="굴림" charset="-127"/>
                </a:rPr>
                <a:t>DB</a:t>
              </a: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067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110030" y="286225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>
                <a:latin typeface="굴림" charset="-127"/>
              </a:rPr>
              <a:t>L1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4186230" y="124617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L0</a:t>
            </a: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4033830" y="110965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500430" y="3395650"/>
            <a:ext cx="1219200" cy="990600"/>
            <a:chOff x="1248" y="1632"/>
            <a:chExt cx="768" cy="672"/>
          </a:xfrm>
        </p:grpSpPr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smtClean="0"/>
                <a:t>stu_info.jsp</a:t>
              </a: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1.2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학생관리 페이지</a:t>
              </a:r>
              <a:endParaRPr lang="ko-KR" altLang="en-US" sz="1000" dirty="0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1398878" y="4919650"/>
            <a:ext cx="1219200" cy="990600"/>
            <a:chOff x="1248" y="1632"/>
            <a:chExt cx="768" cy="672"/>
          </a:xfrm>
        </p:grpSpPr>
        <p:sp>
          <p:nvSpPr>
            <p:cNvPr id="14" name="Rectangle 4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smtClean="0"/>
                <a:t>stu_insert.jsp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15" name="Rectangle 4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180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1.4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학생 등록 페이지</a:t>
              </a:r>
              <a:endParaRPr lang="ko-KR" altLang="en-US" sz="1000" dirty="0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18000" anchor="ctr"/>
            <a:lstStyle/>
            <a:p>
              <a:endParaRPr lang="ko-KR" altLang="en-US"/>
            </a:p>
          </p:txBody>
        </p: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5652286" y="4919650"/>
            <a:ext cx="1219200" cy="990600"/>
            <a:chOff x="1248" y="1632"/>
            <a:chExt cx="768" cy="672"/>
          </a:xfrm>
        </p:grpSpPr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smtClean="0"/>
                <a:t>reg_info.jsp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1.6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수강 관리 페이지</a:t>
              </a:r>
              <a:endParaRPr lang="ko-KR" altLang="en-US" sz="1000" dirty="0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" name="Group 59"/>
          <p:cNvGrpSpPr>
            <a:grpSpLocks/>
          </p:cNvGrpSpPr>
          <p:nvPr/>
        </p:nvGrpSpPr>
        <p:grpSpPr bwMode="auto">
          <a:xfrm>
            <a:off x="3500430" y="1643050"/>
            <a:ext cx="1209676" cy="947734"/>
            <a:chOff x="1248" y="1632"/>
            <a:chExt cx="768" cy="672"/>
          </a:xfrm>
        </p:grpSpPr>
        <p:sp>
          <p:nvSpPr>
            <p:cNvPr id="30" name="Rectangle 6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smtClean="0"/>
                <a:t>admin.jsp</a:t>
              </a:r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1.1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관리자 페이지</a:t>
              </a:r>
              <a:endParaRPr lang="ko-KR" altLang="en-US" sz="1000" dirty="0"/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37" name="AutoShape 70"/>
          <p:cNvCxnSpPr>
            <a:cxnSpLocks noChangeShapeType="1"/>
          </p:cNvCxnSpPr>
          <p:nvPr/>
        </p:nvCxnSpPr>
        <p:spPr bwMode="auto">
          <a:xfrm rot="16200000" flipH="1">
            <a:off x="3705216" y="2990836"/>
            <a:ext cx="804866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79"/>
          <p:cNvGrpSpPr>
            <a:grpSpLocks/>
          </p:cNvGrpSpPr>
          <p:nvPr/>
        </p:nvGrpSpPr>
        <p:grpSpPr bwMode="auto">
          <a:xfrm>
            <a:off x="3500430" y="4919650"/>
            <a:ext cx="1219200" cy="990600"/>
            <a:chOff x="1248" y="1632"/>
            <a:chExt cx="768" cy="672"/>
          </a:xfrm>
        </p:grpSpPr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 smtClean="0"/>
                <a:t>stu_edit.jsp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40" name="Rectangle 8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1.5</a:t>
              </a:r>
              <a:endParaRPr lang="en-US" altLang="ko-KR" sz="1000" dirty="0"/>
            </a:p>
            <a:p>
              <a:pPr eaLnBrk="1" hangingPunct="1">
                <a:buNone/>
              </a:pPr>
              <a:r>
                <a:rPr lang="ko-KR" altLang="en-US" sz="1000" dirty="0" smtClean="0"/>
                <a:t>학생 편집 페이지</a:t>
              </a:r>
              <a:endParaRPr lang="ko-KR" altLang="en-US" sz="1000" dirty="0"/>
            </a:p>
          </p:txBody>
        </p:sp>
        <p:sp>
          <p:nvSpPr>
            <p:cNvPr id="41" name="Line 8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Line 8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8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7" name="AutoShape 70"/>
          <p:cNvCxnSpPr>
            <a:cxnSpLocks noChangeShapeType="1"/>
          </p:cNvCxnSpPr>
          <p:nvPr/>
        </p:nvCxnSpPr>
        <p:spPr bwMode="auto">
          <a:xfrm>
            <a:off x="4110030" y="438625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"/>
          <p:cNvCxnSpPr/>
          <p:nvPr/>
        </p:nvCxnSpPr>
        <p:spPr>
          <a:xfrm rot="10800000" flipV="1">
            <a:off x="2008478" y="3997086"/>
            <a:ext cx="1491952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104"/>
          <p:cNvCxnSpPr/>
          <p:nvPr/>
        </p:nvCxnSpPr>
        <p:spPr>
          <a:xfrm>
            <a:off x="4719630" y="3997086"/>
            <a:ext cx="1542256" cy="9225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2481701" y="3997086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L3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110030" y="4458368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L4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5271286" y="3997086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L5</a:t>
            </a:r>
            <a:endParaRPr lang="en-US" altLang="ko-KR" sz="1000" dirty="0">
              <a:latin typeface="굴림" charset="-127"/>
            </a:endParaRPr>
          </a:p>
        </p:txBody>
      </p: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6727470" y="3395650"/>
            <a:ext cx="1440160" cy="990600"/>
            <a:chOff x="1248" y="1632"/>
            <a:chExt cx="768" cy="672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None/>
              </a:pPr>
              <a:r>
                <a:rPr lang="en-US" altLang="ko-KR" sz="1000" dirty="0" smtClean="0"/>
                <a:t>check_info.jsp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endParaRPr lang="en-US" altLang="ko-KR" sz="1000" dirty="0"/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sz="1000" dirty="0"/>
                <a:t>W </a:t>
              </a:r>
              <a:r>
                <a:rPr lang="en-US" altLang="ko-KR" sz="1000" dirty="0" smtClean="0"/>
                <a:t>1.3</a:t>
              </a:r>
              <a:endParaRPr lang="en-US" altLang="ko-KR" sz="1000" dirty="0"/>
            </a:p>
            <a:p>
              <a:pPr eaLnBrk="1" hangingPunct="1">
                <a:buFont typeface="Wingdings" pitchFamily="2" charset="2"/>
                <a:buNone/>
              </a:pPr>
              <a:r>
                <a:rPr lang="ko-KR" altLang="en-US" sz="1000" dirty="0" smtClean="0"/>
                <a:t>출결현황 페이지</a:t>
              </a:r>
              <a:endParaRPr lang="ko-KR" altLang="en-US" sz="1000" dirty="0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" name="AutoShape 70"/>
          <p:cNvCxnSpPr>
            <a:cxnSpLocks noChangeShapeType="1"/>
          </p:cNvCxnSpPr>
          <p:nvPr/>
        </p:nvCxnSpPr>
        <p:spPr bwMode="auto">
          <a:xfrm flipV="1">
            <a:off x="4719630" y="3890950"/>
            <a:ext cx="200784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5461786" y="3638463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L2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018" y="80962"/>
            <a:ext cx="4668858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학생관리 </a:t>
            </a:r>
            <a:r>
              <a:rPr lang="en-US" altLang="ko-K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page</a:t>
            </a:r>
            <a:r>
              <a:rPr lang="ko-KR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화면 연결도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1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419600" y="1370013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>
                <a:latin typeface="굴림" charset="-127"/>
              </a:rPr>
              <a:t>이용자</a:t>
            </a:r>
          </a:p>
        </p:txBody>
      </p:sp>
      <p:sp>
        <p:nvSpPr>
          <p:cNvPr id="27651" name="Oval 3"/>
          <p:cNvSpPr>
            <a:spLocks noChangeAspect="1" noChangeArrowheads="1"/>
          </p:cNvSpPr>
          <p:nvPr/>
        </p:nvSpPr>
        <p:spPr bwMode="auto">
          <a:xfrm>
            <a:off x="3286116" y="314324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1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강좌등</a:t>
            </a:r>
            <a:r>
              <a:rPr lang="ko-KR" altLang="en-US" sz="800" dirty="0">
                <a:latin typeface="굴림" charset="-127"/>
              </a:rPr>
              <a:t>록</a:t>
            </a:r>
          </a:p>
        </p:txBody>
      </p:sp>
      <p:sp>
        <p:nvSpPr>
          <p:cNvPr id="27654" name="Oval 6"/>
          <p:cNvSpPr>
            <a:spLocks noChangeAspect="1" noChangeArrowheads="1"/>
          </p:cNvSpPr>
          <p:nvPr/>
        </p:nvSpPr>
        <p:spPr bwMode="auto">
          <a:xfrm>
            <a:off x="4429124" y="314324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2</a:t>
            </a:r>
          </a:p>
          <a:p>
            <a:pPr algn="ctr"/>
            <a:r>
              <a:rPr lang="ko-KR" altLang="en-US" sz="800" b="1" dirty="0" smtClean="0">
                <a:latin typeface="굴림" charset="-127"/>
              </a:rPr>
              <a:t>강좌 편집</a:t>
            </a:r>
            <a:endParaRPr lang="en-US" altLang="ko-KR" sz="800" b="1" dirty="0">
              <a:latin typeface="굴림" charset="-127"/>
            </a:endParaRP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762000" y="533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latin typeface="굴림" charset="-127"/>
              </a:rPr>
              <a:t>강좌관리 </a:t>
            </a:r>
            <a:r>
              <a:rPr lang="en-US" altLang="ko-KR" dirty="0">
                <a:latin typeface="굴림" charset="-127"/>
              </a:rPr>
              <a:t>DFD</a:t>
            </a:r>
          </a:p>
        </p:txBody>
      </p:sp>
      <p:sp>
        <p:nvSpPr>
          <p:cNvPr id="27657" name="Oval 12"/>
          <p:cNvSpPr>
            <a:spLocks noChangeAspect="1" noChangeArrowheads="1"/>
          </p:cNvSpPr>
          <p:nvPr/>
        </p:nvSpPr>
        <p:spPr bwMode="auto">
          <a:xfrm>
            <a:off x="5429256" y="314324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2-1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수정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페이</a:t>
            </a:r>
            <a:r>
              <a:rPr lang="ko-KR" altLang="en-US" sz="800" dirty="0">
                <a:latin typeface="굴림" charset="-127"/>
              </a:rPr>
              <a:t>지</a:t>
            </a:r>
          </a:p>
        </p:txBody>
      </p:sp>
      <p:cxnSp>
        <p:nvCxnSpPr>
          <p:cNvPr id="27659" name="AutoShape 14"/>
          <p:cNvCxnSpPr>
            <a:cxnSpLocks noChangeShapeType="1"/>
            <a:stCxn id="27654" idx="6"/>
            <a:endCxn id="27657" idx="2"/>
          </p:cNvCxnSpPr>
          <p:nvPr/>
        </p:nvCxnSpPr>
        <p:spPr bwMode="auto">
          <a:xfrm>
            <a:off x="5040312" y="3448842"/>
            <a:ext cx="38894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61" name="Oval 19"/>
          <p:cNvSpPr>
            <a:spLocks noChangeAspect="1" noChangeArrowheads="1"/>
          </p:cNvSpPr>
          <p:nvPr/>
        </p:nvSpPr>
        <p:spPr bwMode="auto">
          <a:xfrm>
            <a:off x="4419600" y="2057400"/>
            <a:ext cx="611188" cy="611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강좌정보</a:t>
            </a:r>
            <a:endParaRPr lang="ko-KR" altLang="en-US" sz="800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표</a:t>
            </a:r>
            <a:r>
              <a:rPr lang="ko-KR" altLang="en-US" sz="800" dirty="0">
                <a:latin typeface="굴림" charset="-127"/>
              </a:rPr>
              <a:t>시</a:t>
            </a:r>
          </a:p>
        </p:txBody>
      </p:sp>
      <p:cxnSp>
        <p:nvCxnSpPr>
          <p:cNvPr id="27662" name="AutoShape 20"/>
          <p:cNvCxnSpPr>
            <a:cxnSpLocks noChangeShapeType="1"/>
            <a:stCxn id="27650" idx="2"/>
            <a:endCxn id="27661" idx="0"/>
          </p:cNvCxnSpPr>
          <p:nvPr/>
        </p:nvCxnSpPr>
        <p:spPr bwMode="auto">
          <a:xfrm>
            <a:off x="4724400" y="1598613"/>
            <a:ext cx="1588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3" name="AutoShape 21"/>
          <p:cNvCxnSpPr>
            <a:cxnSpLocks noChangeShapeType="1"/>
            <a:stCxn id="27661" idx="4"/>
            <a:endCxn id="27654" idx="0"/>
          </p:cNvCxnSpPr>
          <p:nvPr/>
        </p:nvCxnSpPr>
        <p:spPr bwMode="auto">
          <a:xfrm rot="16200000" flipH="1">
            <a:off x="4492626" y="2901156"/>
            <a:ext cx="474660" cy="95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4" name="AutoShape 22"/>
          <p:cNvCxnSpPr>
            <a:cxnSpLocks noChangeShapeType="1"/>
            <a:endCxn id="27651" idx="7"/>
          </p:cNvCxnSpPr>
          <p:nvPr/>
        </p:nvCxnSpPr>
        <p:spPr bwMode="auto">
          <a:xfrm rot="10800000" flipV="1">
            <a:off x="3807798" y="2571744"/>
            <a:ext cx="702288" cy="661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5" name="AutoShape 23"/>
          <p:cNvCxnSpPr>
            <a:cxnSpLocks noChangeShapeType="1"/>
            <a:stCxn id="27651" idx="4"/>
            <a:endCxn id="53" idx="0"/>
          </p:cNvCxnSpPr>
          <p:nvPr/>
        </p:nvCxnSpPr>
        <p:spPr bwMode="auto">
          <a:xfrm rot="5400000">
            <a:off x="3397238" y="3877469"/>
            <a:ext cx="31750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75" name="Text Box 33"/>
          <p:cNvSpPr txBox="1">
            <a:spLocks noChangeArrowheads="1"/>
          </p:cNvSpPr>
          <p:nvPr/>
        </p:nvSpPr>
        <p:spPr bwMode="auto">
          <a:xfrm>
            <a:off x="6786578" y="200024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관리자 페이지로 </a:t>
            </a:r>
            <a:endParaRPr lang="en-US" altLang="ko-KR" sz="800" dirty="0" smtClean="0">
              <a:latin typeface="굴림" charset="-127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돌아가기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47" name="AutoShape 14"/>
          <p:cNvCxnSpPr>
            <a:cxnSpLocks noChangeShapeType="1"/>
          </p:cNvCxnSpPr>
          <p:nvPr/>
        </p:nvCxnSpPr>
        <p:spPr bwMode="auto">
          <a:xfrm flipV="1">
            <a:off x="5072066" y="2357430"/>
            <a:ext cx="1055688" cy="17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" name="Oval 12"/>
          <p:cNvSpPr>
            <a:spLocks noChangeAspect="1" noChangeArrowheads="1"/>
          </p:cNvSpPr>
          <p:nvPr/>
        </p:nvSpPr>
        <p:spPr bwMode="auto">
          <a:xfrm>
            <a:off x="6143636" y="207167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3</a:t>
            </a:r>
          </a:p>
          <a:p>
            <a:pPr algn="ctr"/>
            <a:r>
              <a:rPr lang="ko-KR" altLang="en-US" sz="800" b="1" dirty="0" err="1" smtClean="0">
                <a:latin typeface="굴림" charset="-127"/>
              </a:rPr>
              <a:t>뒤로가기</a:t>
            </a:r>
            <a:endParaRPr lang="en-US" altLang="ko-KR" sz="800" b="1" dirty="0" smtClean="0">
              <a:latin typeface="굴림" charset="-127"/>
            </a:endParaRPr>
          </a:p>
          <a:p>
            <a:pPr algn="ctr"/>
            <a:r>
              <a:rPr lang="ko-KR" altLang="en-US" sz="800" b="1" dirty="0" smtClean="0">
                <a:latin typeface="굴림" charset="-127"/>
              </a:rPr>
              <a:t>버</a:t>
            </a:r>
            <a:r>
              <a:rPr lang="ko-KR" altLang="en-US" sz="800" b="1" dirty="0">
                <a:latin typeface="굴림" charset="-127"/>
              </a:rPr>
              <a:t>튼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5056163" y="2111682"/>
            <a:ext cx="1066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3714744" y="2643182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4643438" y="2714620"/>
            <a:ext cx="6429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53" name="Oval 3"/>
          <p:cNvSpPr>
            <a:spLocks noChangeAspect="1" noChangeArrowheads="1"/>
          </p:cNvSpPr>
          <p:nvPr/>
        </p:nvSpPr>
        <p:spPr bwMode="auto">
          <a:xfrm>
            <a:off x="3214678" y="4071942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1-1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강좌등록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페이</a:t>
            </a:r>
            <a:r>
              <a:rPr lang="ko-KR" altLang="en-US" sz="800" dirty="0">
                <a:latin typeface="굴림" charset="-127"/>
              </a:rPr>
              <a:t>지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571736" y="4071942"/>
            <a:ext cx="7858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err="1" smtClean="0">
                <a:latin typeface="굴림" charset="-127"/>
              </a:rPr>
              <a:t>입력창</a:t>
            </a:r>
            <a:r>
              <a:rPr lang="ko-KR" altLang="en-US" sz="800" dirty="0" smtClean="0">
                <a:latin typeface="굴림" charset="-127"/>
              </a:rPr>
              <a:t> 선택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58" name="AutoShape 23"/>
          <p:cNvCxnSpPr>
            <a:cxnSpLocks noChangeShapeType="1"/>
            <a:stCxn id="53" idx="3"/>
          </p:cNvCxnSpPr>
          <p:nvPr/>
        </p:nvCxnSpPr>
        <p:spPr bwMode="auto">
          <a:xfrm rot="5400000">
            <a:off x="2841610" y="4466625"/>
            <a:ext cx="335577" cy="589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23"/>
          <p:cNvCxnSpPr>
            <a:cxnSpLocks noChangeShapeType="1"/>
          </p:cNvCxnSpPr>
          <p:nvPr/>
        </p:nvCxnSpPr>
        <p:spPr bwMode="auto">
          <a:xfrm rot="10800000">
            <a:off x="2643174" y="4357694"/>
            <a:ext cx="57150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3"/>
          <p:cNvCxnSpPr>
            <a:cxnSpLocks noChangeShapeType="1"/>
          </p:cNvCxnSpPr>
          <p:nvPr/>
        </p:nvCxnSpPr>
        <p:spPr bwMode="auto">
          <a:xfrm rot="16200000" flipV="1">
            <a:off x="2776127" y="3724675"/>
            <a:ext cx="490546" cy="47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2500298" y="4429132"/>
            <a:ext cx="7858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err="1" smtClean="0">
                <a:latin typeface="굴림" charset="-127"/>
              </a:rPr>
              <a:t>입력</a:t>
            </a:r>
            <a:r>
              <a:rPr lang="ko-KR" altLang="en-US" sz="800" dirty="0" err="1">
                <a:latin typeface="굴림" charset="-127"/>
              </a:rPr>
              <a:t>창</a:t>
            </a:r>
            <a:r>
              <a:rPr lang="ko-KR" altLang="en-US" sz="800" dirty="0" smtClean="0">
                <a:latin typeface="굴림" charset="-127"/>
              </a:rPr>
              <a:t>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2928926" y="4714884"/>
            <a:ext cx="928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err="1" smtClean="0">
                <a:latin typeface="굴림" charset="-127"/>
              </a:rPr>
              <a:t>입력창</a:t>
            </a:r>
            <a:r>
              <a:rPr lang="ko-KR" altLang="en-US" sz="800" dirty="0" smtClean="0">
                <a:latin typeface="굴림" charset="-127"/>
              </a:rPr>
              <a:t> 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75" name="Oval 3"/>
          <p:cNvSpPr>
            <a:spLocks noChangeAspect="1" noChangeArrowheads="1"/>
          </p:cNvSpPr>
          <p:nvPr/>
        </p:nvSpPr>
        <p:spPr bwMode="auto">
          <a:xfrm>
            <a:off x="2214546" y="3286124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1-2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과목번호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입</a:t>
            </a:r>
            <a:r>
              <a:rPr lang="ko-KR" altLang="en-US" sz="800" dirty="0">
                <a:latin typeface="굴림" charset="-127"/>
              </a:rPr>
              <a:t>력</a:t>
            </a:r>
          </a:p>
        </p:txBody>
      </p:sp>
      <p:sp>
        <p:nvSpPr>
          <p:cNvPr id="76" name="Oval 3"/>
          <p:cNvSpPr>
            <a:spLocks noChangeAspect="1" noChangeArrowheads="1"/>
          </p:cNvSpPr>
          <p:nvPr/>
        </p:nvSpPr>
        <p:spPr bwMode="auto">
          <a:xfrm>
            <a:off x="2000232" y="4000504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1-2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과목 이름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입</a:t>
            </a:r>
            <a:r>
              <a:rPr lang="ko-KR" altLang="en-US" sz="800" dirty="0">
                <a:latin typeface="굴림" charset="-127"/>
              </a:rPr>
              <a:t>력</a:t>
            </a:r>
          </a:p>
        </p:txBody>
      </p:sp>
      <p:sp>
        <p:nvSpPr>
          <p:cNvPr id="77" name="Oval 3"/>
          <p:cNvSpPr>
            <a:spLocks noChangeAspect="1" noChangeArrowheads="1"/>
          </p:cNvSpPr>
          <p:nvPr/>
        </p:nvSpPr>
        <p:spPr bwMode="auto">
          <a:xfrm>
            <a:off x="2071670" y="4643446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1-2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강사 번호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입</a:t>
            </a:r>
            <a:r>
              <a:rPr lang="ko-KR" altLang="en-US" sz="800" dirty="0">
                <a:latin typeface="굴림" charset="-127"/>
              </a:rPr>
              <a:t>력</a:t>
            </a:r>
          </a:p>
        </p:txBody>
      </p:sp>
      <p:cxnSp>
        <p:nvCxnSpPr>
          <p:cNvPr id="78" name="AutoShape 23"/>
          <p:cNvCxnSpPr>
            <a:cxnSpLocks noChangeShapeType="1"/>
            <a:stCxn id="75" idx="2"/>
          </p:cNvCxnSpPr>
          <p:nvPr/>
        </p:nvCxnSpPr>
        <p:spPr bwMode="auto">
          <a:xfrm rot="10800000" flipV="1">
            <a:off x="1571604" y="3591718"/>
            <a:ext cx="642942" cy="5318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23"/>
          <p:cNvCxnSpPr>
            <a:cxnSpLocks noChangeShapeType="1"/>
            <a:stCxn id="76" idx="2"/>
          </p:cNvCxnSpPr>
          <p:nvPr/>
        </p:nvCxnSpPr>
        <p:spPr bwMode="auto">
          <a:xfrm rot="10800000">
            <a:off x="1571604" y="4286256"/>
            <a:ext cx="428628" cy="198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" name="AutoShape 23"/>
          <p:cNvCxnSpPr>
            <a:cxnSpLocks noChangeShapeType="1"/>
            <a:stCxn id="77" idx="2"/>
          </p:cNvCxnSpPr>
          <p:nvPr/>
        </p:nvCxnSpPr>
        <p:spPr bwMode="auto">
          <a:xfrm rot="10800000">
            <a:off x="1571604" y="4500570"/>
            <a:ext cx="500066" cy="4484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9" name="Oval 3"/>
          <p:cNvSpPr>
            <a:spLocks noChangeAspect="1" noChangeArrowheads="1"/>
          </p:cNvSpPr>
          <p:nvPr/>
        </p:nvSpPr>
        <p:spPr bwMode="auto">
          <a:xfrm>
            <a:off x="1000100" y="4000504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1-3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강좌 등록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버</a:t>
            </a:r>
            <a:r>
              <a:rPr lang="ko-KR" altLang="en-US" sz="800" dirty="0">
                <a:latin typeface="굴림" charset="-127"/>
              </a:rPr>
              <a:t>튼</a:t>
            </a: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1428728" y="3500438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1500166" y="4071942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1357290" y="4714884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214282" y="4572008"/>
            <a:ext cx="10715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과목번호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과목이름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강사번호 입력 받음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95" name="AutoShape 14"/>
          <p:cNvCxnSpPr>
            <a:cxnSpLocks noChangeShapeType="1"/>
            <a:stCxn id="27654" idx="4"/>
          </p:cNvCxnSpPr>
          <p:nvPr/>
        </p:nvCxnSpPr>
        <p:spPr bwMode="auto">
          <a:xfrm rot="16200000" flipH="1">
            <a:off x="4744639" y="3744514"/>
            <a:ext cx="317509" cy="33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" name="Oval 12"/>
          <p:cNvSpPr>
            <a:spLocks noChangeAspect="1" noChangeArrowheads="1"/>
          </p:cNvSpPr>
          <p:nvPr/>
        </p:nvSpPr>
        <p:spPr bwMode="auto">
          <a:xfrm>
            <a:off x="5072066" y="3786190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2-1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삭제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페이</a:t>
            </a:r>
            <a:r>
              <a:rPr lang="ko-KR" altLang="en-US" sz="800" dirty="0">
                <a:latin typeface="굴림" charset="-127"/>
              </a:rPr>
              <a:t>지</a:t>
            </a:r>
          </a:p>
        </p:txBody>
      </p:sp>
      <p:sp>
        <p:nvSpPr>
          <p:cNvPr id="100" name="Oval 12"/>
          <p:cNvSpPr>
            <a:spLocks noChangeAspect="1" noChangeArrowheads="1"/>
          </p:cNvSpPr>
          <p:nvPr/>
        </p:nvSpPr>
        <p:spPr bwMode="auto">
          <a:xfrm>
            <a:off x="6572264" y="314324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2-2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강좌 수정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버튼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101" name="Oval 12"/>
          <p:cNvSpPr>
            <a:spLocks noChangeAspect="1" noChangeArrowheads="1"/>
          </p:cNvSpPr>
          <p:nvPr/>
        </p:nvSpPr>
        <p:spPr bwMode="auto">
          <a:xfrm>
            <a:off x="6072198" y="3857628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2-2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강좌 삭제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버</a:t>
            </a:r>
            <a:r>
              <a:rPr lang="ko-KR" altLang="en-US" sz="800" dirty="0">
                <a:latin typeface="굴림" charset="-127"/>
              </a:rPr>
              <a:t>튼</a:t>
            </a:r>
          </a:p>
        </p:txBody>
      </p:sp>
      <p:cxnSp>
        <p:nvCxnSpPr>
          <p:cNvPr id="102" name="AutoShape 14"/>
          <p:cNvCxnSpPr>
            <a:cxnSpLocks noChangeShapeType="1"/>
            <a:stCxn id="27657" idx="6"/>
            <a:endCxn id="100" idx="2"/>
          </p:cNvCxnSpPr>
          <p:nvPr/>
        </p:nvCxnSpPr>
        <p:spPr bwMode="auto">
          <a:xfrm>
            <a:off x="6040444" y="3448842"/>
            <a:ext cx="5318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" name="AutoShape 14"/>
          <p:cNvCxnSpPr>
            <a:cxnSpLocks noChangeShapeType="1"/>
            <a:stCxn id="99" idx="6"/>
            <a:endCxn id="101" idx="2"/>
          </p:cNvCxnSpPr>
          <p:nvPr/>
        </p:nvCxnSpPr>
        <p:spPr bwMode="auto">
          <a:xfrm>
            <a:off x="5683254" y="4091784"/>
            <a:ext cx="388944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1" name="Text Box 33"/>
          <p:cNvSpPr txBox="1">
            <a:spLocks noChangeArrowheads="1"/>
          </p:cNvSpPr>
          <p:nvPr/>
        </p:nvSpPr>
        <p:spPr bwMode="auto">
          <a:xfrm>
            <a:off x="5929322" y="3214686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112" name="Text Box 33"/>
          <p:cNvSpPr txBox="1">
            <a:spLocks noChangeArrowheads="1"/>
          </p:cNvSpPr>
          <p:nvPr/>
        </p:nvSpPr>
        <p:spPr bwMode="auto">
          <a:xfrm>
            <a:off x="5572132" y="3857628"/>
            <a:ext cx="6381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버튼 선택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7215206" y="3429000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과목번호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과목이름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강사번호 입력 받고  수정처리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114" name="Text Box 33"/>
          <p:cNvSpPr txBox="1">
            <a:spLocks noChangeArrowheads="1"/>
          </p:cNvSpPr>
          <p:nvPr/>
        </p:nvSpPr>
        <p:spPr bwMode="auto">
          <a:xfrm>
            <a:off x="6643702" y="4286256"/>
            <a:ext cx="107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800" dirty="0" smtClean="0">
                <a:latin typeface="굴림" charset="-127"/>
              </a:rPr>
              <a:t>과목번호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과목이름</a:t>
            </a:r>
            <a:r>
              <a:rPr lang="en-US" altLang="ko-KR" sz="800" dirty="0" smtClean="0">
                <a:latin typeface="굴림" charset="-127"/>
              </a:rPr>
              <a:t>, </a:t>
            </a:r>
            <a:r>
              <a:rPr lang="ko-KR" altLang="en-US" sz="800" dirty="0" smtClean="0">
                <a:latin typeface="굴림" charset="-127"/>
              </a:rPr>
              <a:t>강사번호 입력 받고 삭제 처리</a:t>
            </a:r>
            <a:endParaRPr lang="ko-KR" altLang="en-US" sz="800" dirty="0"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latin typeface="굴림" charset="-127"/>
              </a:rPr>
              <a:t>강좌관</a:t>
            </a:r>
            <a:r>
              <a:rPr lang="ko-KR" altLang="en-US" dirty="0">
                <a:latin typeface="굴림" charset="-127"/>
              </a:rPr>
              <a:t>리</a:t>
            </a:r>
            <a:r>
              <a:rPr lang="ko-KR" altLang="en-US" dirty="0" smtClean="0">
                <a:latin typeface="굴림" charset="-127"/>
              </a:rPr>
              <a:t> </a:t>
            </a:r>
            <a:r>
              <a:rPr lang="ko-KR" altLang="en-US" sz="1600" b="1" dirty="0">
                <a:latin typeface="굴림" charset="-127"/>
              </a:rPr>
              <a:t>화면연결도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590800"/>
            <a:ext cx="1219200" cy="990600"/>
            <a:chOff x="1248" y="1632"/>
            <a:chExt cx="768" cy="672"/>
          </a:xfrm>
        </p:grpSpPr>
        <p:sp>
          <p:nvSpPr>
            <p:cNvPr id="28712" name="Rectangle 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900" dirty="0" smtClean="0">
                  <a:latin typeface="굴림" charset="-127"/>
                </a:rPr>
                <a:t>sub_insert.jsp</a:t>
              </a:r>
              <a:endParaRPr lang="en-US" altLang="ko-KR" sz="9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28713" name="Rectangle 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000" dirty="0">
                  <a:latin typeface="굴림" charset="-127"/>
                </a:rPr>
                <a:t>W1.2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ko-KR" altLang="en-US" sz="900" dirty="0" smtClean="0">
                  <a:latin typeface="굴림" charset="-127"/>
                </a:rPr>
                <a:t>강좌관리 등록</a:t>
              </a:r>
              <a:endParaRPr lang="ko-KR" altLang="en-US" sz="900" dirty="0">
                <a:latin typeface="굴림" charset="-127"/>
              </a:endParaRPr>
            </a:p>
          </p:txBody>
        </p:sp>
        <p:sp>
          <p:nvSpPr>
            <p:cNvPr id="28714" name="Line 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5" name="Line 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6" name="Line 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7" name="Line 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8" name="Line 1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5334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cxnSp>
        <p:nvCxnSpPr>
          <p:cNvPr id="28678" name="AutoShape 13"/>
          <p:cNvCxnSpPr>
            <a:cxnSpLocks noChangeShapeType="1"/>
            <a:stCxn id="28705" idx="2"/>
          </p:cNvCxnSpPr>
          <p:nvPr/>
        </p:nvCxnSpPr>
        <p:spPr bwMode="auto">
          <a:xfrm>
            <a:off x="4724400" y="3581400"/>
            <a:ext cx="1588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79" name="Text Box 14"/>
          <p:cNvSpPr txBox="1">
            <a:spLocks noChangeArrowheads="1"/>
          </p:cNvSpPr>
          <p:nvPr/>
        </p:nvSpPr>
        <p:spPr bwMode="auto">
          <a:xfrm>
            <a:off x="3505200" y="2743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L1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5638800" y="2743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L3</a:t>
            </a:r>
          </a:p>
        </p:txBody>
      </p:sp>
      <p:sp>
        <p:nvSpPr>
          <p:cNvPr id="28682" name="Text Box 17"/>
          <p:cNvSpPr txBox="1">
            <a:spLocks noChangeArrowheads="1"/>
          </p:cNvSpPr>
          <p:nvPr/>
        </p:nvSpPr>
        <p:spPr bwMode="auto">
          <a:xfrm>
            <a:off x="4800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L2</a:t>
            </a:r>
            <a:endParaRPr lang="en-US" altLang="ko-KR" sz="1000" dirty="0">
              <a:latin typeface="굴림" charset="-127"/>
            </a:endParaRPr>
          </a:p>
        </p:txBody>
      </p:sp>
      <p:sp>
        <p:nvSpPr>
          <p:cNvPr id="28684" name="Text Box 19"/>
          <p:cNvSpPr txBox="1">
            <a:spLocks noChangeArrowheads="1"/>
          </p:cNvSpPr>
          <p:nvPr/>
        </p:nvSpPr>
        <p:spPr bwMode="auto">
          <a:xfrm>
            <a:off x="4800600" y="21939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L0</a:t>
            </a:r>
          </a:p>
        </p:txBody>
      </p:sp>
      <p:sp>
        <p:nvSpPr>
          <p:cNvPr id="28685" name="AutoShape 20"/>
          <p:cNvSpPr>
            <a:spLocks noChangeArrowheads="1"/>
          </p:cNvSpPr>
          <p:nvPr/>
        </p:nvSpPr>
        <p:spPr bwMode="auto">
          <a:xfrm>
            <a:off x="4648200" y="20574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rot="10764191">
            <a:off x="3200400" y="30480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14800" y="2590800"/>
            <a:ext cx="1219200" cy="990600"/>
            <a:chOff x="1248" y="1632"/>
            <a:chExt cx="768" cy="672"/>
          </a:xfrm>
        </p:grpSpPr>
        <p:sp>
          <p:nvSpPr>
            <p:cNvPr id="28705" name="Rectangle 2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900" dirty="0" smtClean="0">
                  <a:latin typeface="굴림" charset="-127"/>
                </a:rPr>
                <a:t>Sub_info.jsp</a:t>
              </a: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28706" name="Rectangle 2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000" dirty="0">
                  <a:latin typeface="굴림" charset="-127"/>
                </a:rPr>
                <a:t>W1.1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ko-KR" altLang="en-US" sz="900" dirty="0" smtClean="0">
                  <a:latin typeface="굴림" charset="-127"/>
                </a:rPr>
                <a:t>강좌관리표시 페이지</a:t>
              </a:r>
              <a:endParaRPr lang="ko-KR" altLang="en-US" sz="900" dirty="0">
                <a:latin typeface="굴림" charset="-127"/>
              </a:endParaRPr>
            </a:p>
          </p:txBody>
        </p:sp>
        <p:sp>
          <p:nvSpPr>
            <p:cNvPr id="28707" name="Line 2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8" name="Line 2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9" name="Line 2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0" name="Line 2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11" name="Line 3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48400" y="2590800"/>
            <a:ext cx="1219200" cy="990600"/>
            <a:chOff x="1248" y="1632"/>
            <a:chExt cx="768" cy="672"/>
          </a:xfrm>
        </p:grpSpPr>
        <p:sp>
          <p:nvSpPr>
            <p:cNvPr id="28698" name="Rectangle 32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900" dirty="0" smtClean="0">
                  <a:latin typeface="굴림" charset="-127"/>
                </a:rPr>
                <a:t>Admin.jsp</a:t>
              </a:r>
              <a:endParaRPr lang="en-US" altLang="ko-KR" sz="9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</p:txBody>
        </p:sp>
        <p:sp>
          <p:nvSpPr>
            <p:cNvPr id="28699" name="Rectangle 33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000" dirty="0" smtClean="0">
                  <a:latin typeface="굴림" charset="-127"/>
                </a:rPr>
                <a:t>W1.4</a:t>
              </a: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ko-KR" altLang="en-US" sz="900" dirty="0" err="1" smtClean="0">
                  <a:latin typeface="굴림" charset="-127"/>
                </a:rPr>
                <a:t>뒤로가</a:t>
              </a:r>
              <a:r>
                <a:rPr lang="ko-KR" altLang="en-US" sz="900" dirty="0" err="1">
                  <a:latin typeface="굴림" charset="-127"/>
                </a:rPr>
                <a:t>기</a:t>
              </a:r>
              <a:endParaRPr lang="ko-KR" altLang="en-US" sz="900" dirty="0">
                <a:latin typeface="굴림" charset="-127"/>
              </a:endParaRPr>
            </a:p>
          </p:txBody>
        </p:sp>
        <p:sp>
          <p:nvSpPr>
            <p:cNvPr id="28700" name="Line 34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2" name="Line 36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3" name="Line 37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704" name="Line 38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114800" y="4343400"/>
            <a:ext cx="1219200" cy="990600"/>
            <a:chOff x="1248" y="1632"/>
            <a:chExt cx="768" cy="672"/>
          </a:xfrm>
        </p:grpSpPr>
        <p:sp>
          <p:nvSpPr>
            <p:cNvPr id="28691" name="Rectangle 40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900" dirty="0" smtClean="0">
                  <a:latin typeface="굴림" charset="-127"/>
                </a:rPr>
                <a:t>sub_edit.jsp</a:t>
              </a:r>
              <a:endParaRPr lang="en-US" altLang="ko-KR" sz="9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28692" name="Rectangle 41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000" dirty="0" smtClean="0">
                  <a:latin typeface="굴림" charset="-127"/>
                </a:rPr>
                <a:t>W1.3</a:t>
              </a:r>
              <a:endParaRPr lang="en-US" altLang="ko-KR" sz="10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ko-KR" altLang="en-US" sz="900" dirty="0" smtClean="0">
                  <a:latin typeface="굴림" charset="-127"/>
                </a:rPr>
                <a:t>강좌관리 편집</a:t>
              </a:r>
              <a:endParaRPr lang="ko-KR" altLang="en-US" sz="900" dirty="0">
                <a:latin typeface="굴림" charset="-127"/>
              </a:endParaRPr>
            </a:p>
          </p:txBody>
        </p:sp>
        <p:sp>
          <p:nvSpPr>
            <p:cNvPr id="28693" name="Line 42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694" name="Line 43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695" name="Line 44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696" name="Line 45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28697" name="Line 46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3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419600" y="357166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굴림" charset="-127"/>
              </a:rPr>
              <a:t>이용자</a:t>
            </a:r>
          </a:p>
        </p:txBody>
      </p:sp>
      <p:sp>
        <p:nvSpPr>
          <p:cNvPr id="40963" name="Oval 3"/>
          <p:cNvSpPr>
            <a:spLocks noChangeAspect="1" noChangeArrowheads="1"/>
          </p:cNvSpPr>
          <p:nvPr/>
        </p:nvSpPr>
        <p:spPr bwMode="auto">
          <a:xfrm>
            <a:off x="4429124" y="3000372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3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학생관리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4319092" y="4143380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4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강</a:t>
            </a:r>
            <a:r>
              <a:rPr lang="ko-KR" altLang="en-US" sz="800" dirty="0">
                <a:latin typeface="굴림" charset="-127"/>
              </a:rPr>
              <a:t>좌</a:t>
            </a:r>
            <a:r>
              <a:rPr lang="ko-KR" altLang="en-US" sz="800" dirty="0" smtClean="0">
                <a:latin typeface="굴림" charset="-127"/>
              </a:rPr>
              <a:t>관리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40966" name="Oval 6"/>
          <p:cNvSpPr>
            <a:spLocks noChangeAspect="1" noChangeArrowheads="1"/>
          </p:cNvSpPr>
          <p:nvPr/>
        </p:nvSpPr>
        <p:spPr bwMode="auto">
          <a:xfrm>
            <a:off x="4419600" y="2109766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2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관리자 </a:t>
            </a:r>
            <a:endParaRPr lang="en-US" altLang="ko-KR" sz="800" dirty="0" smtClean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로그인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62000" y="5334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latin typeface="굴림" charset="-127"/>
              </a:rPr>
              <a:t> </a:t>
            </a:r>
            <a:r>
              <a:rPr lang="ko-KR" altLang="en-US" dirty="0" smtClean="0">
                <a:latin typeface="굴림" charset="-127"/>
              </a:rPr>
              <a:t>수</a:t>
            </a:r>
            <a:r>
              <a:rPr lang="ko-KR" altLang="en-US" dirty="0">
                <a:latin typeface="굴림" charset="-127"/>
              </a:rPr>
              <a:t>강</a:t>
            </a:r>
            <a:r>
              <a:rPr lang="ko-KR" altLang="en-US" dirty="0" smtClean="0">
                <a:latin typeface="굴림" charset="-127"/>
              </a:rPr>
              <a:t>관리 </a:t>
            </a:r>
            <a:r>
              <a:rPr lang="en-US" altLang="ko-KR" dirty="0" smtClean="0">
                <a:latin typeface="굴림" charset="-127"/>
              </a:rPr>
              <a:t>DFD</a:t>
            </a:r>
            <a:endParaRPr lang="en-US" altLang="ko-KR" dirty="0">
              <a:latin typeface="굴림" charset="-127"/>
            </a:endParaRPr>
          </a:p>
        </p:txBody>
      </p:sp>
      <p:sp>
        <p:nvSpPr>
          <p:cNvPr id="40972" name="Oval 12"/>
          <p:cNvSpPr>
            <a:spLocks noChangeAspect="1" noChangeArrowheads="1"/>
          </p:cNvSpPr>
          <p:nvPr/>
        </p:nvSpPr>
        <p:spPr bwMode="auto">
          <a:xfrm>
            <a:off x="7675588" y="4397393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4-1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</a:t>
            </a:r>
            <a:r>
              <a:rPr lang="ko-KR" altLang="en-US" sz="800" dirty="0">
                <a:latin typeface="굴림" charset="-127"/>
              </a:rPr>
              <a:t>좌</a:t>
            </a:r>
            <a:r>
              <a:rPr lang="ko-KR" altLang="en-US" sz="800" dirty="0" smtClean="0">
                <a:latin typeface="굴림" charset="-127"/>
              </a:rPr>
              <a:t>등록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40973" name="AutoShape 13"/>
          <p:cNvCxnSpPr>
            <a:cxnSpLocks noChangeShapeType="1"/>
            <a:stCxn id="40964" idx="1"/>
            <a:endCxn id="42" idx="6"/>
          </p:cNvCxnSpPr>
          <p:nvPr/>
        </p:nvCxnSpPr>
        <p:spPr bwMode="auto">
          <a:xfrm flipH="1" flipV="1">
            <a:off x="1510780" y="4059511"/>
            <a:ext cx="2897818" cy="17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979" name="Oval 19"/>
          <p:cNvSpPr>
            <a:spLocks noChangeAspect="1" noChangeArrowheads="1"/>
          </p:cNvSpPr>
          <p:nvPr/>
        </p:nvSpPr>
        <p:spPr bwMode="auto">
          <a:xfrm>
            <a:off x="4419600" y="1044553"/>
            <a:ext cx="611188" cy="611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>
                <a:latin typeface="굴림" charset="-127"/>
              </a:rPr>
              <a:t>1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메인 페이지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40980" name="AutoShape 20"/>
          <p:cNvCxnSpPr>
            <a:cxnSpLocks noChangeShapeType="1"/>
            <a:stCxn id="40962" idx="2"/>
            <a:endCxn id="40979" idx="0"/>
          </p:cNvCxnSpPr>
          <p:nvPr/>
        </p:nvCxnSpPr>
        <p:spPr bwMode="auto">
          <a:xfrm>
            <a:off x="4724400" y="585766"/>
            <a:ext cx="1588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1" name="AutoShape 21"/>
          <p:cNvCxnSpPr>
            <a:cxnSpLocks noChangeShapeType="1"/>
            <a:stCxn id="40979" idx="4"/>
            <a:endCxn id="40966" idx="0"/>
          </p:cNvCxnSpPr>
          <p:nvPr/>
        </p:nvCxnSpPr>
        <p:spPr bwMode="auto">
          <a:xfrm>
            <a:off x="4725988" y="1655741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2" name="AutoShape 22"/>
          <p:cNvCxnSpPr>
            <a:cxnSpLocks noChangeShapeType="1"/>
            <a:stCxn id="40966" idx="4"/>
            <a:endCxn id="40963" idx="0"/>
          </p:cNvCxnSpPr>
          <p:nvPr/>
        </p:nvCxnSpPr>
        <p:spPr bwMode="auto">
          <a:xfrm rot="16200000" flipH="1">
            <a:off x="4590247" y="2855900"/>
            <a:ext cx="279419" cy="95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3" name="AutoShape 23"/>
          <p:cNvCxnSpPr>
            <a:cxnSpLocks noChangeShapeType="1"/>
            <a:stCxn id="40963" idx="3"/>
            <a:endCxn id="40964" idx="0"/>
          </p:cNvCxnSpPr>
          <p:nvPr/>
        </p:nvCxnSpPr>
        <p:spPr bwMode="auto">
          <a:xfrm>
            <a:off x="4518630" y="3522053"/>
            <a:ext cx="106056" cy="6213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6" name="AutoShape 26"/>
          <p:cNvCxnSpPr>
            <a:cxnSpLocks noChangeShapeType="1"/>
            <a:stCxn id="39" idx="6"/>
            <a:endCxn id="81" idx="1"/>
          </p:cNvCxnSpPr>
          <p:nvPr/>
        </p:nvCxnSpPr>
        <p:spPr bwMode="auto">
          <a:xfrm>
            <a:off x="1510780" y="4851599"/>
            <a:ext cx="1031886" cy="904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7" name="AutoShape 27"/>
          <p:cNvCxnSpPr>
            <a:cxnSpLocks noChangeShapeType="1"/>
            <a:stCxn id="40972" idx="5"/>
            <a:endCxn id="63" idx="3"/>
          </p:cNvCxnSpPr>
          <p:nvPr/>
        </p:nvCxnSpPr>
        <p:spPr bwMode="auto">
          <a:xfrm flipH="1">
            <a:off x="7277112" y="4919074"/>
            <a:ext cx="920158" cy="9807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Oval 5"/>
          <p:cNvSpPr>
            <a:spLocks noChangeAspect="1" noChangeArrowheads="1"/>
          </p:cNvSpPr>
          <p:nvPr/>
        </p:nvSpPr>
        <p:spPr bwMode="auto">
          <a:xfrm>
            <a:off x="899592" y="4546005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4-3</a:t>
            </a:r>
          </a:p>
          <a:p>
            <a:pPr algn="ctr"/>
            <a:r>
              <a:rPr lang="ko-KR" altLang="en-US" sz="800" dirty="0" smtClean="0">
                <a:latin typeface="굴림" charset="-127"/>
              </a:rPr>
              <a:t>강</a:t>
            </a:r>
            <a:r>
              <a:rPr lang="ko-KR" altLang="en-US" sz="800" dirty="0">
                <a:latin typeface="굴림" charset="-127"/>
              </a:rPr>
              <a:t>좌</a:t>
            </a:r>
            <a:r>
              <a:rPr lang="ko-KR" altLang="en-US" sz="800" dirty="0" smtClean="0">
                <a:latin typeface="굴림" charset="-127"/>
              </a:rPr>
              <a:t>삭제</a:t>
            </a:r>
            <a:endParaRPr lang="ko-KR" altLang="en-US" sz="800" dirty="0">
              <a:latin typeface="굴림" charset="-127"/>
            </a:endParaRPr>
          </a:p>
        </p:txBody>
      </p:sp>
      <p:sp>
        <p:nvSpPr>
          <p:cNvPr id="42" name="Oval 5"/>
          <p:cNvSpPr>
            <a:spLocks noChangeAspect="1" noChangeArrowheads="1"/>
          </p:cNvSpPr>
          <p:nvPr/>
        </p:nvSpPr>
        <p:spPr bwMode="auto">
          <a:xfrm>
            <a:off x="899592" y="3753917"/>
            <a:ext cx="611188" cy="611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굴림" charset="-127"/>
              </a:rPr>
              <a:t>4-2</a:t>
            </a:r>
            <a:endParaRPr lang="en-US" altLang="ko-KR" sz="800" b="1" dirty="0">
              <a:latin typeface="굴림" charset="-127"/>
            </a:endParaRPr>
          </a:p>
          <a:p>
            <a:pPr algn="ctr"/>
            <a:r>
              <a:rPr lang="ko-KR" altLang="en-US" sz="800" dirty="0" smtClean="0">
                <a:latin typeface="굴림" charset="-127"/>
              </a:rPr>
              <a:t>강</a:t>
            </a:r>
            <a:r>
              <a:rPr lang="ko-KR" altLang="en-US" sz="800" dirty="0">
                <a:latin typeface="굴림" charset="-127"/>
              </a:rPr>
              <a:t>좌</a:t>
            </a:r>
            <a:r>
              <a:rPr lang="ko-KR" altLang="en-US" sz="800" dirty="0" smtClean="0">
                <a:latin typeface="굴림" charset="-127"/>
              </a:rPr>
              <a:t>수정</a:t>
            </a:r>
            <a:endParaRPr lang="ko-KR" altLang="en-US" sz="800" dirty="0">
              <a:latin typeface="굴림" charset="-127"/>
            </a:endParaRPr>
          </a:p>
        </p:txBody>
      </p:sp>
      <p:cxnSp>
        <p:nvCxnSpPr>
          <p:cNvPr id="47" name="AutoShape 26"/>
          <p:cNvCxnSpPr>
            <a:cxnSpLocks noChangeShapeType="1"/>
            <a:stCxn id="42" idx="7"/>
            <a:endCxn id="70" idx="1"/>
          </p:cNvCxnSpPr>
          <p:nvPr/>
        </p:nvCxnSpPr>
        <p:spPr bwMode="auto">
          <a:xfrm flipV="1">
            <a:off x="1421274" y="3114369"/>
            <a:ext cx="935990" cy="7290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40964" idx="0"/>
            <a:endCxn id="40963" idx="5"/>
          </p:cNvCxnSpPr>
          <p:nvPr/>
        </p:nvCxnSpPr>
        <p:spPr bwMode="auto">
          <a:xfrm flipV="1">
            <a:off x="4624686" y="3522053"/>
            <a:ext cx="326120" cy="6213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27"/>
          <p:cNvCxnSpPr>
            <a:cxnSpLocks noChangeShapeType="1"/>
            <a:stCxn id="40964" idx="6"/>
            <a:endCxn id="40972" idx="2"/>
          </p:cNvCxnSpPr>
          <p:nvPr/>
        </p:nvCxnSpPr>
        <p:spPr bwMode="auto">
          <a:xfrm>
            <a:off x="4930280" y="4448974"/>
            <a:ext cx="2745308" cy="254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6286512" y="5792688"/>
            <a:ext cx="990600" cy="228600"/>
            <a:chOff x="2496" y="2352"/>
            <a:chExt cx="768" cy="144"/>
          </a:xfrm>
        </p:grpSpPr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>
                  <a:latin typeface="굴림" charset="-127"/>
                </a:rPr>
                <a:t>  </a:t>
              </a:r>
              <a:r>
                <a:rPr lang="ko-KR" altLang="en-US" sz="800" dirty="0" smtClean="0">
                  <a:latin typeface="굴림" charset="-127"/>
                </a:rPr>
                <a:t>강</a:t>
              </a:r>
              <a:r>
                <a:rPr lang="ko-KR" altLang="en-US" sz="800" dirty="0">
                  <a:latin typeface="굴림" charset="-127"/>
                </a:rPr>
                <a:t>좌</a:t>
              </a:r>
              <a:r>
                <a:rPr lang="ko-KR" altLang="en-US" sz="800" dirty="0" smtClean="0">
                  <a:latin typeface="굴림" charset="-127"/>
                </a:rPr>
                <a:t>정보 </a:t>
              </a:r>
              <a:r>
                <a:rPr lang="en-US" altLang="ko-KR" sz="800" dirty="0">
                  <a:latin typeface="굴림" charset="-127"/>
                </a:rPr>
                <a:t>DB</a:t>
              </a: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67" name="AutoShape 27"/>
          <p:cNvCxnSpPr>
            <a:cxnSpLocks noChangeShapeType="1"/>
            <a:stCxn id="63" idx="1"/>
            <a:endCxn id="40964" idx="6"/>
          </p:cNvCxnSpPr>
          <p:nvPr/>
        </p:nvCxnSpPr>
        <p:spPr bwMode="auto">
          <a:xfrm flipH="1" flipV="1">
            <a:off x="4930280" y="4448974"/>
            <a:ext cx="1356232" cy="1450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9" name="Group 7"/>
          <p:cNvGrpSpPr>
            <a:grpSpLocks/>
          </p:cNvGrpSpPr>
          <p:nvPr/>
        </p:nvGrpSpPr>
        <p:grpSpPr bwMode="auto">
          <a:xfrm>
            <a:off x="2357264" y="3007212"/>
            <a:ext cx="990600" cy="228600"/>
            <a:chOff x="2496" y="2352"/>
            <a:chExt cx="768" cy="144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>
                  <a:latin typeface="굴림" charset="-127"/>
                </a:rPr>
                <a:t>  </a:t>
              </a:r>
              <a:r>
                <a:rPr lang="ko-KR" altLang="en-US" sz="800" dirty="0" smtClean="0">
                  <a:latin typeface="굴림" charset="-127"/>
                </a:rPr>
                <a:t>강</a:t>
              </a:r>
              <a:r>
                <a:rPr lang="ko-KR" altLang="en-US" sz="800" dirty="0">
                  <a:latin typeface="굴림" charset="-127"/>
                </a:rPr>
                <a:t>좌</a:t>
              </a:r>
              <a:r>
                <a:rPr lang="ko-KR" altLang="en-US" sz="800" dirty="0" smtClean="0">
                  <a:latin typeface="굴림" charset="-127"/>
                </a:rPr>
                <a:t>정보 </a:t>
              </a:r>
              <a:r>
                <a:rPr lang="en-US" altLang="ko-KR" sz="800" dirty="0">
                  <a:latin typeface="굴림" charset="-127"/>
                </a:rPr>
                <a:t>DB</a:t>
              </a: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77" name="AutoShape 26"/>
          <p:cNvCxnSpPr>
            <a:cxnSpLocks noChangeShapeType="1"/>
            <a:stCxn id="70" idx="3"/>
            <a:endCxn id="40964" idx="1"/>
          </p:cNvCxnSpPr>
          <p:nvPr/>
        </p:nvCxnSpPr>
        <p:spPr bwMode="auto">
          <a:xfrm>
            <a:off x="3347864" y="3114369"/>
            <a:ext cx="1060734" cy="11185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80" name="Group 7"/>
          <p:cNvGrpSpPr>
            <a:grpSpLocks/>
          </p:cNvGrpSpPr>
          <p:nvPr/>
        </p:nvGrpSpPr>
        <p:grpSpPr bwMode="auto">
          <a:xfrm>
            <a:off x="2542666" y="5648672"/>
            <a:ext cx="990600" cy="228600"/>
            <a:chOff x="2496" y="2352"/>
            <a:chExt cx="768" cy="144"/>
          </a:xfrm>
        </p:grpSpPr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>
                  <a:latin typeface="굴림" charset="-127"/>
                </a:rPr>
                <a:t>  </a:t>
              </a:r>
              <a:r>
                <a:rPr lang="ko-KR" altLang="en-US" sz="800" dirty="0" smtClean="0">
                  <a:latin typeface="굴림" charset="-127"/>
                </a:rPr>
                <a:t>강</a:t>
              </a:r>
              <a:r>
                <a:rPr lang="ko-KR" altLang="en-US" sz="800" dirty="0">
                  <a:latin typeface="굴림" charset="-127"/>
                </a:rPr>
                <a:t>좌</a:t>
              </a:r>
              <a:r>
                <a:rPr lang="ko-KR" altLang="en-US" sz="800" dirty="0" smtClean="0">
                  <a:latin typeface="굴림" charset="-127"/>
                </a:rPr>
                <a:t>정보 </a:t>
              </a:r>
              <a:r>
                <a:rPr lang="en-US" altLang="ko-KR" sz="800" dirty="0">
                  <a:latin typeface="굴림" charset="-127"/>
                </a:rPr>
                <a:t>DB</a:t>
              </a:r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95" name="AutoShape 13"/>
          <p:cNvCxnSpPr>
            <a:cxnSpLocks noChangeShapeType="1"/>
            <a:stCxn id="81" idx="3"/>
            <a:endCxn id="40964" idx="3"/>
          </p:cNvCxnSpPr>
          <p:nvPr/>
        </p:nvCxnSpPr>
        <p:spPr bwMode="auto">
          <a:xfrm flipV="1">
            <a:off x="3533266" y="4665061"/>
            <a:ext cx="875332" cy="10907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" name="AutoShape 13"/>
          <p:cNvCxnSpPr>
            <a:cxnSpLocks noChangeShapeType="1"/>
            <a:stCxn id="40964" idx="3"/>
            <a:endCxn id="39" idx="6"/>
          </p:cNvCxnSpPr>
          <p:nvPr/>
        </p:nvCxnSpPr>
        <p:spPr bwMode="auto">
          <a:xfrm flipH="1">
            <a:off x="1510780" y="4665061"/>
            <a:ext cx="2897818" cy="18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854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latin typeface="굴림" charset="-127"/>
              </a:rPr>
              <a:t>수</a:t>
            </a:r>
            <a:r>
              <a:rPr lang="ko-KR" altLang="en-US" dirty="0">
                <a:latin typeface="굴림" charset="-127"/>
              </a:rPr>
              <a:t>강</a:t>
            </a:r>
            <a:r>
              <a:rPr lang="ko-KR" altLang="en-US" dirty="0" smtClean="0">
                <a:latin typeface="굴림" charset="-127"/>
              </a:rPr>
              <a:t>관리 </a:t>
            </a:r>
            <a:r>
              <a:rPr lang="ko-KR" altLang="en-US" sz="1600" b="1" dirty="0">
                <a:latin typeface="굴림" charset="-127"/>
              </a:rPr>
              <a:t>화면연결도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43042" y="2590800"/>
            <a:ext cx="1557358" cy="990600"/>
            <a:chOff x="1248" y="1632"/>
            <a:chExt cx="768" cy="672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err="1">
                  <a:latin typeface="굴림" charset="-127"/>
                </a:rPr>
                <a:t>R</a:t>
              </a:r>
              <a:r>
                <a:rPr lang="en-US" altLang="ko-KR" sz="1200" dirty="0" err="1" smtClean="0">
                  <a:latin typeface="굴림" charset="-127"/>
                </a:rPr>
                <a:t>eg_insert.jsp</a:t>
              </a: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248" y="1632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W1.2_</a:t>
              </a:r>
              <a:r>
                <a:rPr lang="ko-KR" altLang="en-US" sz="1200" dirty="0" smtClean="0">
                  <a:latin typeface="굴림" charset="-127"/>
                </a:rPr>
                <a:t>수강 등록 폼</a:t>
              </a:r>
              <a:endParaRPr lang="ko-KR" altLang="en-US" sz="1200" dirty="0">
                <a:latin typeface="굴림" charset="-127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200400" y="3200398"/>
            <a:ext cx="728658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5572132" y="3047999"/>
            <a:ext cx="676268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cxnSp>
        <p:nvCxnSpPr>
          <p:cNvPr id="48141" name="AutoShape 13"/>
          <p:cNvCxnSpPr>
            <a:cxnSpLocks noChangeShapeType="1"/>
          </p:cNvCxnSpPr>
          <p:nvPr/>
        </p:nvCxnSpPr>
        <p:spPr bwMode="auto">
          <a:xfrm rot="5400000">
            <a:off x="4398167" y="3969548"/>
            <a:ext cx="77629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505200" y="2743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>
                <a:latin typeface="굴림" charset="-127"/>
              </a:rPr>
              <a:t>L1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505200" y="3276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L2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638800" y="2743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L3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286248" y="3857628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>
                <a:latin typeface="굴림" charset="-127"/>
              </a:rPr>
              <a:t>L5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638800" y="3276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L4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800600" y="2193925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>
                <a:latin typeface="굴림" charset="-127"/>
              </a:rPr>
              <a:t>L0</a:t>
            </a:r>
          </a:p>
        </p:txBody>
      </p:sp>
      <p:sp>
        <p:nvSpPr>
          <p:cNvPr id="48148" name="AutoShape 20"/>
          <p:cNvSpPr>
            <a:spLocks noChangeArrowheads="1"/>
          </p:cNvSpPr>
          <p:nvPr/>
        </p:nvSpPr>
        <p:spPr bwMode="auto">
          <a:xfrm>
            <a:off x="4648200" y="20574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rot="10764191">
            <a:off x="3200637" y="3049339"/>
            <a:ext cx="656969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rot="10764191" flipV="1">
            <a:off x="5572242" y="3200747"/>
            <a:ext cx="676397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929058" y="2590800"/>
            <a:ext cx="1643074" cy="990600"/>
            <a:chOff x="1248" y="1632"/>
            <a:chExt cx="768" cy="672"/>
          </a:xfrm>
        </p:grpSpPr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Reg_info.jsp</a:t>
              </a: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W1.1_</a:t>
              </a:r>
              <a:r>
                <a:rPr lang="ko-KR" altLang="en-US" sz="1200" dirty="0" smtClean="0">
                  <a:latin typeface="굴림" charset="-127"/>
                </a:rPr>
                <a:t>수강 관리 폼</a:t>
              </a:r>
              <a:r>
                <a:rPr lang="en-US" altLang="ko-KR" sz="1200" dirty="0" smtClean="0">
                  <a:latin typeface="굴림" charset="-127"/>
                </a:rPr>
                <a:t>(</a:t>
              </a:r>
              <a:r>
                <a:rPr lang="ko-KR" altLang="en-US" sz="1200" dirty="0" smtClean="0">
                  <a:latin typeface="굴림" charset="-127"/>
                </a:rPr>
                <a:t>수강정보표시</a:t>
              </a:r>
              <a:r>
                <a:rPr lang="en-US" altLang="ko-KR" sz="1200" dirty="0" smtClean="0">
                  <a:latin typeface="굴림" charset="-127"/>
                </a:rPr>
                <a:t>)</a:t>
              </a:r>
              <a:endParaRPr lang="ko-KR" altLang="en-US" sz="1200" dirty="0">
                <a:latin typeface="굴림" charset="-127"/>
              </a:endParaRP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48400" y="2590800"/>
            <a:ext cx="1681186" cy="990600"/>
            <a:chOff x="1248" y="1632"/>
            <a:chExt cx="768" cy="672"/>
          </a:xfrm>
        </p:grpSpPr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err="1" smtClean="0">
                  <a:latin typeface="굴림" charset="-127"/>
                </a:rPr>
                <a:t>Reg_modify.jsp</a:t>
              </a:r>
              <a:endParaRPr lang="en-US" altLang="ko-KR" sz="1200" dirty="0">
                <a:latin typeface="굴림" charset="-127"/>
              </a:endParaRPr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W1.3_</a:t>
              </a:r>
              <a:r>
                <a:rPr lang="ko-KR" altLang="en-US" sz="1200" dirty="0" smtClean="0">
                  <a:latin typeface="굴림" charset="-127"/>
                </a:rPr>
                <a:t>수강 수정 폼</a:t>
              </a:r>
              <a:endParaRPr lang="en-US" altLang="ko-KR" sz="1200" dirty="0" smtClean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(</a:t>
              </a:r>
              <a:r>
                <a:rPr lang="ko-KR" altLang="en-US" sz="1200" dirty="0" smtClean="0">
                  <a:latin typeface="굴림" charset="-127"/>
                </a:rPr>
                <a:t>수강수정표시</a:t>
              </a:r>
              <a:r>
                <a:rPr lang="en-US" altLang="ko-KR" sz="1200" dirty="0" smtClean="0">
                  <a:latin typeface="굴림" charset="-127"/>
                </a:rPr>
                <a:t>)</a:t>
              </a:r>
              <a:endParaRPr lang="ko-KR" altLang="en-US" sz="1200" dirty="0">
                <a:latin typeface="굴림" charset="-127"/>
              </a:endParaRPr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  <p:cxnSp>
        <p:nvCxnSpPr>
          <p:cNvPr id="47" name="AutoShape 13"/>
          <p:cNvCxnSpPr>
            <a:cxnSpLocks noChangeShapeType="1"/>
          </p:cNvCxnSpPr>
          <p:nvPr/>
        </p:nvCxnSpPr>
        <p:spPr bwMode="auto">
          <a:xfrm rot="5400000" flipH="1" flipV="1">
            <a:off x="4464845" y="3964782"/>
            <a:ext cx="785816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072066" y="3929066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sz="1000" dirty="0" smtClean="0">
                <a:latin typeface="굴림" charset="-127"/>
              </a:rPr>
              <a:t>L6</a:t>
            </a:r>
            <a:endParaRPr lang="en-US" altLang="ko-KR" sz="1000" dirty="0">
              <a:latin typeface="굴림" charset="-127"/>
            </a:endParaRPr>
          </a:p>
        </p:txBody>
      </p: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3929058" y="4357694"/>
            <a:ext cx="1643074" cy="990600"/>
            <a:chOff x="1248" y="1632"/>
            <a:chExt cx="768" cy="672"/>
          </a:xfrm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1248" y="1776"/>
              <a:ext cx="7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Reg_info.jsp</a:t>
              </a:r>
              <a:endParaRPr lang="en-US" altLang="ko-KR" sz="1200" dirty="0">
                <a:latin typeface="굴림" charset="-127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en-US" altLang="ko-KR" sz="1200" dirty="0">
                <a:latin typeface="굴림" charset="-127"/>
              </a:endParaRP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1248" y="163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0" rIns="72000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ko-KR" sz="1200" dirty="0" smtClean="0">
                  <a:latin typeface="굴림" charset="-127"/>
                </a:rPr>
                <a:t>W1.4_</a:t>
              </a:r>
              <a:r>
                <a:rPr lang="ko-KR" altLang="en-US" sz="1200" dirty="0" smtClean="0">
                  <a:latin typeface="굴림" charset="-127"/>
                </a:rPr>
                <a:t>수강 삭제 폼</a:t>
              </a:r>
              <a:r>
                <a:rPr lang="en-US" altLang="ko-KR" sz="1200" dirty="0" smtClean="0">
                  <a:latin typeface="굴림" charset="-127"/>
                </a:rPr>
                <a:t>(</a:t>
              </a:r>
              <a:r>
                <a:rPr lang="ko-KR" altLang="en-US" sz="1200" dirty="0" smtClean="0">
                  <a:latin typeface="굴림" charset="-127"/>
                </a:rPr>
                <a:t>수강삭제여부표시</a:t>
              </a:r>
              <a:r>
                <a:rPr lang="en-US" altLang="ko-KR" sz="1200" dirty="0" smtClean="0">
                  <a:latin typeface="굴림" charset="-127"/>
                </a:rPr>
                <a:t>)</a:t>
              </a:r>
              <a:endParaRPr lang="ko-KR" altLang="en-US" sz="1200" dirty="0">
                <a:latin typeface="굴림" charset="-127"/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1248" y="1632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1248" y="19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1248" y="2304"/>
              <a:ext cx="76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1248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2016" y="1632"/>
              <a:ext cx="0" cy="67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2000" rIns="720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4282" y="50004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서비스 내용 및 특징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571472" y="3144958"/>
            <a:ext cx="2357454" cy="50006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571472" y="4081062"/>
            <a:ext cx="2357454" cy="50006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과</a:t>
            </a:r>
            <a:r>
              <a:rPr lang="ko-KR" altLang="en-US" b="1" dirty="0">
                <a:solidFill>
                  <a:schemeClr val="tx1"/>
                </a:solidFill>
              </a:rPr>
              <a:t>목</a:t>
            </a:r>
            <a:r>
              <a:rPr lang="ko-KR" altLang="en-US" b="1" dirty="0" smtClean="0">
                <a:solidFill>
                  <a:schemeClr val="tx1"/>
                </a:solidFill>
              </a:rPr>
              <a:t>정보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>
            <a:off x="571472" y="4945158"/>
            <a:ext cx="2357454" cy="50006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</a:t>
            </a:r>
            <a:r>
              <a:rPr lang="ko-KR" altLang="en-US" b="1" dirty="0">
                <a:solidFill>
                  <a:schemeClr val="tx1"/>
                </a:solidFill>
              </a:rPr>
              <a:t>강</a:t>
            </a:r>
            <a:r>
              <a:rPr lang="ko-KR" altLang="en-US" b="1" dirty="0" smtClean="0">
                <a:solidFill>
                  <a:schemeClr val="tx1"/>
                </a:solidFill>
              </a:rPr>
              <a:t>정보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71472" y="5881262"/>
            <a:ext cx="2357454" cy="50006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수강생 입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퇴실 체크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142985"/>
            <a:ext cx="8501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학원을 </a:t>
            </a:r>
            <a:r>
              <a:rPr lang="ko-KR" altLang="en-US" sz="1600" dirty="0"/>
              <a:t>운영함에 있어 필요한 회원</a:t>
            </a:r>
            <a:r>
              <a:rPr lang="en-US" altLang="ko-KR" sz="1600" dirty="0"/>
              <a:t>,</a:t>
            </a:r>
            <a:r>
              <a:rPr lang="ko-KR" altLang="en-US" sz="1600" dirty="0"/>
              <a:t>과목</a:t>
            </a:r>
            <a:r>
              <a:rPr lang="en-US" altLang="ko-KR" sz="1600" dirty="0"/>
              <a:t>,</a:t>
            </a:r>
            <a:r>
              <a:rPr lang="ko-KR" altLang="en-US" sz="1600" dirty="0"/>
              <a:t>수강 정보를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관리자 모드</a:t>
            </a:r>
            <a:r>
              <a:rPr lang="ko-KR" altLang="en-US" sz="1600" dirty="0" smtClean="0"/>
              <a:t>를 통한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보안성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강화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571612"/>
            <a:ext cx="8501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 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출력을 통한 효율적인 정보 관리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192880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수강생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입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퇴실 실시간 시간 반영으로 </a:t>
            </a:r>
            <a:r>
              <a:rPr lang="ko-KR" altLang="en-US" sz="1600" dirty="0" smtClean="0"/>
              <a:t>정확한 출결 관리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학생 모드를 통한 학생 개인의 정보 확인 가능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071802" y="3190106"/>
            <a:ext cx="500066" cy="382910"/>
          </a:xfrm>
          <a:prstGeom prst="rightArrow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>
            <a:spLocks/>
          </p:cNvSpPr>
          <p:nvPr/>
        </p:nvSpPr>
        <p:spPr>
          <a:xfrm>
            <a:off x="3714744" y="3003222"/>
            <a:ext cx="4857784" cy="785818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학생의 정보를 등록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</a:rPr>
              <a:t>삭제 할 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있도록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071802" y="4126210"/>
            <a:ext cx="500066" cy="382910"/>
          </a:xfrm>
          <a:prstGeom prst="rightArrow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>
            <a:spLocks/>
          </p:cNvSpPr>
          <p:nvPr/>
        </p:nvSpPr>
        <p:spPr>
          <a:xfrm>
            <a:off x="3714744" y="3939326"/>
            <a:ext cx="4857784" cy="785818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학원에서 강의 중인 과목 정보를 등록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 할 수 있도록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71802" y="4990306"/>
            <a:ext cx="500066" cy="382910"/>
          </a:xfrm>
          <a:prstGeom prst="rightArrow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>
            <a:spLocks/>
          </p:cNvSpPr>
          <p:nvPr/>
        </p:nvSpPr>
        <p:spPr>
          <a:xfrm>
            <a:off x="3714744" y="4803422"/>
            <a:ext cx="4857784" cy="785818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 정보와 과목정보를 연동하여 등록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할 수 있도록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3071802" y="5926410"/>
            <a:ext cx="500066" cy="382910"/>
          </a:xfrm>
          <a:prstGeom prst="rightArrow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3714744" y="5739526"/>
            <a:ext cx="4857784" cy="785818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수강중인 학생이 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퇴실시</a:t>
            </a:r>
            <a:r>
              <a:rPr lang="ko-KR" altLang="en-US" dirty="0" smtClean="0">
                <a:solidFill>
                  <a:schemeClr val="tx1"/>
                </a:solidFill>
              </a:rPr>
              <a:t> 실시간 시간 정보를 반영하여 정확한 출결 관리 되도록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>
            <a:spLocks/>
          </p:cNvSpPr>
          <p:nvPr/>
        </p:nvSpPr>
        <p:spPr>
          <a:xfrm>
            <a:off x="579669" y="2492896"/>
            <a:ext cx="2357454" cy="43516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개인 정보확인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059832" y="2564904"/>
            <a:ext cx="500066" cy="382910"/>
          </a:xfrm>
          <a:prstGeom prst="rightArrow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>
            <a:spLocks/>
          </p:cNvSpPr>
          <p:nvPr/>
        </p:nvSpPr>
        <p:spPr>
          <a:xfrm>
            <a:off x="3743582" y="2539143"/>
            <a:ext cx="4857784" cy="392909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 개개인의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dirty="0" smtClean="0">
                <a:solidFill>
                  <a:schemeClr val="tx1"/>
                </a:solidFill>
              </a:rPr>
              <a:t> 통해 개인 정보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142984"/>
            <a:ext cx="8143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프로그램 개발 배경</a:t>
            </a:r>
            <a:endParaRPr lang="en-US" altLang="ko-KR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r>
              <a:rPr lang="en-US" altLang="ko-KR" sz="1600" dirty="0" smtClean="0">
                <a:latin typeface="+mj-lt"/>
              </a:rPr>
              <a:t>  </a:t>
            </a:r>
            <a:r>
              <a:rPr lang="ko-KR" altLang="en-US" sz="1600" dirty="0" smtClean="0">
                <a:latin typeface="+mj-lt"/>
              </a:rPr>
              <a:t>①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다수의 </a:t>
            </a:r>
            <a:r>
              <a:rPr lang="ko-KR" altLang="en-US" sz="1600" dirty="0" err="1" smtClean="0">
                <a:latin typeface="+mj-lt"/>
              </a:rPr>
              <a:t>학원생</a:t>
            </a:r>
            <a:r>
              <a:rPr lang="ko-KR" altLang="en-US" sz="1600" dirty="0" smtClean="0">
                <a:latin typeface="+mj-lt"/>
              </a:rPr>
              <a:t> 관리 함에 있어 편의성의 위해 개발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</a:t>
            </a:r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등록을 통해 학원생의 효과적인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동명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등록일</a:t>
            </a:r>
            <a:r>
              <a:rPr lang="en-US" altLang="ko-KR" sz="1400" dirty="0" smtClean="0"/>
              <a:t>).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학원생의 정보 변경 발생시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주소등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편리한 정보 수정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퇴원 및 </a:t>
            </a:r>
            <a:r>
              <a:rPr lang="ko-KR" altLang="en-US" sz="1400" dirty="0" err="1" smtClean="0"/>
              <a:t>민감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개인정보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주소등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삭제 </a:t>
            </a:r>
            <a:r>
              <a:rPr lang="ko-KR" altLang="en-US" sz="1400" dirty="0" err="1" smtClean="0"/>
              <a:t>요청시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처리 할 수 있도록 구현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 ②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학원생의 정확한 출결 관리를 위해 개발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600" dirty="0" smtClean="0"/>
              <a:t> </a:t>
            </a:r>
          </a:p>
          <a:p>
            <a:r>
              <a:rPr lang="en-US" altLang="ko-KR" sz="1400" dirty="0" smtClean="0"/>
              <a:t>     - 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퇴실 시점의 실시간 시간이 반영 되어 시간상의 불이익 및 위법 행위 방지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- </a:t>
            </a:r>
            <a:r>
              <a:rPr lang="ko-KR" altLang="en-US" sz="1400" dirty="0" smtClean="0"/>
              <a:t>퇴실 시간에 따른 그날의 출결 현황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지각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조퇴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결석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확인 하여 효율 적인 출결 관리 기대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594100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프로젝트 방향</a:t>
            </a:r>
            <a:endParaRPr lang="en-US" altLang="ko-KR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r>
              <a:rPr lang="en-US" altLang="ko-KR" sz="1600" dirty="0" smtClean="0">
                <a:latin typeface="+mj-lt"/>
              </a:rPr>
              <a:t>  </a:t>
            </a:r>
            <a:r>
              <a:rPr lang="ko-KR" altLang="en-US" sz="1600" dirty="0" smtClean="0">
                <a:latin typeface="+mj-lt"/>
              </a:rPr>
              <a:t>①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효과적인 학원생 관리가 되도록 기능 구현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</a:t>
            </a:r>
          </a:p>
          <a:p>
            <a:r>
              <a:rPr lang="en-US" altLang="ko-KR" sz="1400" dirty="0" smtClean="0"/>
              <a:t>     - </a:t>
            </a:r>
            <a:r>
              <a:rPr lang="ko-KR" altLang="en-US" sz="1400" dirty="0" smtClean="0"/>
              <a:t>다수의 원생 정보를 편리하고 신속 하게 하나의 페이지에서 정보 확인 가능 하도록 구현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등록한 원생이 수강 하는 과목을 정확히 관리 되도록 회원 정보와 과목정보 연동 서비스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 ② 사용자의 편의성을 고려하여 프로그램 개발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600" dirty="0" smtClean="0"/>
              <a:t> </a:t>
            </a:r>
          </a:p>
          <a:p>
            <a:r>
              <a:rPr lang="en-US" altLang="ko-KR" sz="1400" dirty="0" smtClean="0"/>
              <a:t>     - ID , PASSWORD </a:t>
            </a:r>
            <a:r>
              <a:rPr lang="ko-KR" altLang="en-US" sz="1400" dirty="0" smtClean="0"/>
              <a:t>입력으로 간단한 출결 체크 </a:t>
            </a:r>
            <a:endParaRPr lang="en-US" altLang="ko-KR" sz="1400" dirty="0" smtClean="0"/>
          </a:p>
          <a:p>
            <a:r>
              <a:rPr lang="en-US" altLang="ko-KR" sz="1400" dirty="0" smtClean="0"/>
              <a:t>     -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관리자 모드 </a:t>
            </a:r>
            <a:r>
              <a:rPr lang="ko-KR" altLang="en-US" sz="1400" dirty="0" err="1" smtClean="0"/>
              <a:t>진입시</a:t>
            </a:r>
            <a:r>
              <a:rPr lang="ko-KR" altLang="en-US" sz="1400" dirty="0" smtClean="0"/>
              <a:t> 메뉴 선택으로 간단하게 등록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삭제 되도록 구현</a:t>
            </a:r>
            <a:endParaRPr lang="en-US" altLang="ko-KR" sz="1400" dirty="0" smtClean="0"/>
          </a:p>
          <a:p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③ 사용자 피드백에 업데이트 및 버그 수정</a:t>
            </a:r>
            <a:endParaRPr lang="en-US" altLang="ko-KR" sz="1600" dirty="0"/>
          </a:p>
          <a:p>
            <a:r>
              <a:rPr lang="en-US" altLang="ko-KR" sz="700" dirty="0" smtClean="0"/>
              <a:t> </a:t>
            </a:r>
          </a:p>
          <a:p>
            <a:r>
              <a:rPr lang="en-US" altLang="ko-KR" sz="1400" dirty="0" smtClean="0"/>
              <a:t>     - AWT(</a:t>
            </a:r>
            <a:r>
              <a:rPr lang="ko-KR" altLang="en-US" sz="1400" dirty="0" smtClean="0"/>
              <a:t>스윙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구현에서 웹 형식으로 변경됨에 따라 사용자 편의성 고려 기능 추가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4282" y="500042"/>
            <a:ext cx="4929222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개발 배경 및 프로젝트 방향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83142"/>
              </p:ext>
            </p:extLst>
          </p:nvPr>
        </p:nvGraphicFramePr>
        <p:xfrm>
          <a:off x="928662" y="1643050"/>
          <a:ext cx="7358114" cy="4342038"/>
        </p:xfrm>
        <a:graphic>
          <a:graphicData uri="http://schemas.openxmlformats.org/drawingml/2006/table">
            <a:tbl>
              <a:tblPr first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{ED083AE6-46FA-4A59-8FB0-9F97EB10719F}</a:tableStyleId>
              </a:tblPr>
              <a:tblGrid>
                <a:gridCol w="1695801"/>
                <a:gridCol w="5662313"/>
              </a:tblGrid>
              <a:tr h="7620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이름 및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62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운영체제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Windows7 Professional K 32Bit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Windows7 Enterprise K 32Bit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Windows7 Professional K 64Bit</a:t>
                      </a:r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Language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JDK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( Version :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JDK1.7.0_51 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JAVA,</a:t>
                      </a:r>
                      <a:r>
                        <a:rPr lang="en-US" altLang="ko-KR" b="1" baseline="0" dirty="0" smtClean="0"/>
                        <a:t> JSP, JavaScript, Servlet</a:t>
                      </a:r>
                      <a:endParaRPr lang="ko-KR" altLang="en-US" b="1" dirty="0" smtClean="0"/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개발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Tool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Eclips</a:t>
                      </a:r>
                      <a:r>
                        <a:rPr lang="en-US" altLang="ko-KR" dirty="0" smtClean="0"/>
                        <a:t> ( Version :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Kepler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Service Release 2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dirty="0" err="1" smtClean="0"/>
                        <a:t>svn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9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Oracle</a:t>
                      </a:r>
                      <a:r>
                        <a:rPr lang="en-US" altLang="ko-KR" dirty="0" smtClean="0"/>
                        <a:t> ( Version : OraDb11g 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11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Server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</a:t>
                      </a:r>
                      <a:r>
                        <a:rPr lang="en-US" altLang="ko-KR" baseline="0" dirty="0" smtClean="0"/>
                        <a:t> 7.0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4282" y="50004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개발 시스템 구성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28586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▶ 학원 관리 프로그램 전체 일정</a:t>
            </a:r>
            <a:endParaRPr lang="ko-KR" altLang="en-US" sz="20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90057"/>
              </p:ext>
            </p:extLst>
          </p:nvPr>
        </p:nvGraphicFramePr>
        <p:xfrm>
          <a:off x="928662" y="1785926"/>
          <a:ext cx="7215238" cy="293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319"/>
                <a:gridCol w="5636919"/>
              </a:tblGrid>
              <a:tr h="4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계획내용</a:t>
                      </a:r>
                      <a:endParaRPr lang="ko-KR" altLang="en-US" dirty="0"/>
                    </a:p>
                  </a:txBody>
                  <a:tcPr/>
                </a:tc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선정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벤치마킹 분석</a:t>
                      </a:r>
                      <a:r>
                        <a:rPr lang="en-US" altLang="ko-KR" baseline="0" dirty="0" smtClean="0"/>
                        <a:t> , </a:t>
                      </a:r>
                      <a:r>
                        <a:rPr lang="ko-KR" altLang="en-US" baseline="0" dirty="0" smtClean="0"/>
                        <a:t>설계 및 </a:t>
                      </a:r>
                      <a:r>
                        <a:rPr lang="en-US" altLang="ko-KR" baseline="0" dirty="0" smtClean="0"/>
                        <a:t>console</a:t>
                      </a:r>
                      <a:r>
                        <a:rPr lang="ko-KR" altLang="en-US" baseline="0" dirty="0" smtClean="0"/>
                        <a:t>구동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연동 및 버그 수정</a:t>
                      </a:r>
                      <a:r>
                        <a:rPr lang="en-US" altLang="ko-KR" baseline="0" dirty="0" smtClean="0"/>
                        <a:t> , </a:t>
                      </a:r>
                      <a:r>
                        <a:rPr lang="ko-KR" altLang="en-US" baseline="0" dirty="0" smtClean="0"/>
                        <a:t>기능 추가</a:t>
                      </a:r>
                      <a:endParaRPr lang="ko-KR" altLang="en-US" dirty="0"/>
                    </a:p>
                  </a:txBody>
                  <a:tcPr/>
                </a:tc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 웹 구동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학습 진도에 따라 변경 가능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 및 버그 수정</a:t>
                      </a:r>
                      <a:endParaRPr lang="ko-KR" altLang="en-US" dirty="0"/>
                    </a:p>
                  </a:txBody>
                  <a:tcPr/>
                </a:tc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버그 수정 및 전체 구동 </a:t>
                      </a:r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14282" y="50004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</a:t>
            </a:r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일정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177" y="23843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작업 분배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18221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 smtClean="0"/>
              <a:t>김민래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관리자모드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학생관리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김민준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프로젝트 총괄 확인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전민석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관리자모드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강사관리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전병주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학생모드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학생정보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조홍연</a:t>
            </a:r>
            <a:r>
              <a:rPr lang="en-US" altLang="ko-KR" sz="2400" dirty="0" smtClean="0"/>
              <a:t>: DB</a:t>
            </a:r>
            <a:r>
              <a:rPr lang="ko-KR" altLang="en-US" sz="2400" dirty="0" smtClean="0"/>
              <a:t>설계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관리자 로그인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박대근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관리자모드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강좌관리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손영관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관리자모드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수강관리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서성운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출결페이지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2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설명선 4"/>
          <p:cNvSpPr/>
          <p:nvPr/>
        </p:nvSpPr>
        <p:spPr>
          <a:xfrm>
            <a:off x="428596" y="2428868"/>
            <a:ext cx="1071570" cy="785818"/>
          </a:xfrm>
          <a:prstGeom prst="downArrowCallout">
            <a:avLst/>
          </a:prstGeom>
          <a:solidFill>
            <a:srgbClr val="FF0000">
              <a:alpha val="26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출결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4282" y="3286124"/>
            <a:ext cx="135732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퇴실 체크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아래쪽 화살표 설명선 18"/>
          <p:cNvSpPr/>
          <p:nvPr/>
        </p:nvSpPr>
        <p:spPr>
          <a:xfrm>
            <a:off x="3214678" y="2428868"/>
            <a:ext cx="1643074" cy="785818"/>
          </a:xfrm>
          <a:prstGeom prst="downArrowCallout">
            <a:avLst/>
          </a:prstGeom>
          <a:solidFill>
            <a:srgbClr val="FF0000">
              <a:alpha val="26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관리자로그인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5984" y="3286124"/>
            <a:ext cx="1071570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학생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아래쪽 화살표 설명선 22"/>
          <p:cNvSpPr/>
          <p:nvPr/>
        </p:nvSpPr>
        <p:spPr>
          <a:xfrm>
            <a:off x="6643702" y="2428868"/>
            <a:ext cx="1500198" cy="785818"/>
          </a:xfrm>
          <a:prstGeom prst="downArrowCallout">
            <a:avLst/>
          </a:prstGeom>
          <a:solidFill>
            <a:srgbClr val="FF0000">
              <a:alpha val="26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학생 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86578" y="3286124"/>
            <a:ext cx="1214446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학생 </a:t>
            </a:r>
            <a:r>
              <a:rPr lang="en-US" altLang="ko-KR" sz="1600" dirty="0" smtClean="0">
                <a:solidFill>
                  <a:schemeClr val="tx1"/>
                </a:solidFill>
              </a:rPr>
              <a:t>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1571612"/>
            <a:ext cx="428628" cy="21431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20782" y="1544672"/>
            <a:ext cx="160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상위 메뉴 표시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928982" y="1544672"/>
            <a:ext cx="160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하위 메뉴 표시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547924" y="1571612"/>
            <a:ext cx="428654" cy="223852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4282" y="50004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프로그램 구성도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0430" y="3286124"/>
            <a:ext cx="1071570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강사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14876" y="3286124"/>
            <a:ext cx="1071570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강좌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7286644" y="3786190"/>
            <a:ext cx="285752" cy="285752"/>
          </a:xfrm>
          <a:prstGeom prst="downArrow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3929058" y="3786190"/>
            <a:ext cx="285752" cy="285752"/>
          </a:xfrm>
          <a:prstGeom prst="downArrow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92636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04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편집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55504" y="4214818"/>
            <a:ext cx="1071570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수강관리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2885156">
            <a:off x="2273435" y="3786191"/>
            <a:ext cx="285752" cy="285752"/>
          </a:xfrm>
          <a:prstGeom prst="downArrow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8900000">
            <a:off x="5520273" y="3869885"/>
            <a:ext cx="285752" cy="285752"/>
          </a:xfrm>
          <a:prstGeom prst="downArrow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00430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94808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편집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14942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29454" y="4214818"/>
            <a:ext cx="1071570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개인정보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2634831" y="4714658"/>
            <a:ext cx="285752" cy="285752"/>
          </a:xfrm>
          <a:prstGeom prst="downArrow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21796" y="5143285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16174" y="5143285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편집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2914" y="4214818"/>
            <a:ext cx="642942" cy="476294"/>
          </a:xfrm>
          <a:prstGeom prst="rect">
            <a:avLst/>
          </a:prstGeom>
          <a:solidFill>
            <a:srgbClr val="2860F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편집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4282" y="500042"/>
            <a:ext cx="3571900" cy="52322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테이블 관계도</a:t>
            </a:r>
            <a:endParaRPr lang="en-US" altLang="ko-KR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C:\Users\Cho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70200"/>
            <a:ext cx="9000274" cy="43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7418" y="260648"/>
            <a:ext cx="229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dirty="0" smtClean="0">
                <a:solidFill>
                  <a:prstClr val="black"/>
                </a:solidFill>
                <a:latin typeface="굴림" charset="-127"/>
              </a:rPr>
              <a:t>전체적 </a:t>
            </a:r>
            <a:r>
              <a:rPr lang="en-US" altLang="ko-KR" dirty="0" smtClean="0">
                <a:solidFill>
                  <a:prstClr val="black"/>
                </a:solidFill>
                <a:latin typeface="굴림" charset="-127"/>
              </a:rPr>
              <a:t>DFD</a:t>
            </a:r>
          </a:p>
        </p:txBody>
      </p:sp>
      <p:sp>
        <p:nvSpPr>
          <p:cNvPr id="3" name="Oval 19"/>
          <p:cNvSpPr>
            <a:spLocks noChangeAspect="1" noChangeArrowheads="1"/>
          </p:cNvSpPr>
          <p:nvPr/>
        </p:nvSpPr>
        <p:spPr bwMode="auto">
          <a:xfrm>
            <a:off x="720317" y="1988840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브라우저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cxnSp>
        <p:nvCxnSpPr>
          <p:cNvPr id="4" name="AutoShape 20"/>
          <p:cNvCxnSpPr>
            <a:cxnSpLocks noChangeShapeType="1"/>
            <a:stCxn id="3" idx="6"/>
            <a:endCxn id="7" idx="2"/>
          </p:cNvCxnSpPr>
          <p:nvPr/>
        </p:nvCxnSpPr>
        <p:spPr bwMode="auto">
          <a:xfrm flipV="1">
            <a:off x="1624609" y="2118777"/>
            <a:ext cx="1172219" cy="270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19"/>
          <p:cNvSpPr>
            <a:spLocks noChangeAspect="1" noChangeArrowheads="1"/>
          </p:cNvSpPr>
          <p:nvPr/>
        </p:nvSpPr>
        <p:spPr bwMode="auto">
          <a:xfrm>
            <a:off x="2796828" y="1448241"/>
            <a:ext cx="1515007" cy="13410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000" dirty="0" err="1" smtClean="0">
                <a:solidFill>
                  <a:prstClr val="black"/>
                </a:solidFill>
                <a:latin typeface="굴림" charset="-127"/>
              </a:rPr>
              <a:t>서블릿</a:t>
            </a:r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컨트롤러</a:t>
            </a:r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0" name="Oval 19"/>
          <p:cNvSpPr>
            <a:spLocks noChangeAspect="1" noChangeArrowheads="1"/>
          </p:cNvSpPr>
          <p:nvPr/>
        </p:nvSpPr>
        <p:spPr bwMode="auto">
          <a:xfrm>
            <a:off x="4716016" y="2827413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서비스</a:t>
            </a:r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굴림" charset="-127"/>
              </a:rPr>
              <a:t>액션</a:t>
            </a:r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1" name="Oval 19"/>
          <p:cNvSpPr>
            <a:spLocks noChangeAspect="1" noChangeArrowheads="1"/>
          </p:cNvSpPr>
          <p:nvPr/>
        </p:nvSpPr>
        <p:spPr bwMode="auto">
          <a:xfrm>
            <a:off x="6012160" y="3829236"/>
            <a:ext cx="904292" cy="8004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prstClr val="black"/>
                </a:solidFill>
                <a:latin typeface="굴림" charset="-127"/>
              </a:rPr>
              <a:t>DAO</a:t>
            </a:r>
            <a:endParaRPr lang="en-US" altLang="ko-KR" sz="1000" dirty="0">
              <a:solidFill>
                <a:prstClr val="black"/>
              </a:solidFill>
              <a:latin typeface="굴림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596336" y="4049246"/>
            <a:ext cx="1008112" cy="747906"/>
          </a:xfrm>
          <a:prstGeom prst="rect">
            <a:avLst/>
          </a:prstGeom>
          <a:solidFill>
            <a:srgbClr val="FFFF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smtClean="0">
                <a:solidFill>
                  <a:srgbClr val="40458C"/>
                </a:solidFill>
                <a:latin typeface="굴림" charset="-127"/>
              </a:rPr>
              <a:t>DB</a:t>
            </a:r>
            <a:endParaRPr lang="ko-KR" altLang="en-US" sz="1200" kern="0" dirty="0">
              <a:solidFill>
                <a:srgbClr val="40458C"/>
              </a:solidFill>
              <a:latin typeface="굴림" charset="-127"/>
            </a:endParaRPr>
          </a:p>
        </p:txBody>
      </p:sp>
      <p:cxnSp>
        <p:nvCxnSpPr>
          <p:cNvPr id="13" name="AutoShape 20"/>
          <p:cNvCxnSpPr>
            <a:cxnSpLocks noChangeShapeType="1"/>
            <a:stCxn id="7" idx="6"/>
            <a:endCxn id="10" idx="0"/>
          </p:cNvCxnSpPr>
          <p:nvPr/>
        </p:nvCxnSpPr>
        <p:spPr bwMode="auto">
          <a:xfrm>
            <a:off x="4311835" y="2118777"/>
            <a:ext cx="856327" cy="708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0"/>
          <p:cNvCxnSpPr>
            <a:cxnSpLocks noChangeShapeType="1"/>
            <a:stCxn id="10" idx="6"/>
            <a:endCxn id="11" idx="0"/>
          </p:cNvCxnSpPr>
          <p:nvPr/>
        </p:nvCxnSpPr>
        <p:spPr bwMode="auto">
          <a:xfrm>
            <a:off x="5620308" y="3227649"/>
            <a:ext cx="843998" cy="60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0" idx="2"/>
            <a:endCxn id="7" idx="5"/>
          </p:cNvCxnSpPr>
          <p:nvPr/>
        </p:nvCxnSpPr>
        <p:spPr bwMode="auto">
          <a:xfrm flipH="1" flipV="1">
            <a:off x="4089967" y="2592918"/>
            <a:ext cx="626049" cy="634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0"/>
          <p:cNvCxnSpPr>
            <a:cxnSpLocks noChangeShapeType="1"/>
            <a:stCxn id="11" idx="2"/>
            <a:endCxn id="10" idx="4"/>
          </p:cNvCxnSpPr>
          <p:nvPr/>
        </p:nvCxnSpPr>
        <p:spPr bwMode="auto">
          <a:xfrm flipH="1" flipV="1">
            <a:off x="5168162" y="3627885"/>
            <a:ext cx="843998" cy="60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</p:cNvCxnSpPr>
          <p:nvPr/>
        </p:nvCxnSpPr>
        <p:spPr bwMode="auto">
          <a:xfrm>
            <a:off x="6916452" y="4106235"/>
            <a:ext cx="679884" cy="1630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0"/>
          <p:cNvCxnSpPr>
            <a:cxnSpLocks noChangeShapeType="1"/>
            <a:stCxn id="7" idx="3"/>
            <a:endCxn id="36" idx="0"/>
          </p:cNvCxnSpPr>
          <p:nvPr/>
        </p:nvCxnSpPr>
        <p:spPr bwMode="auto">
          <a:xfrm flipH="1">
            <a:off x="1708113" y="2592918"/>
            <a:ext cx="1310583" cy="1236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1205508" y="3829236"/>
            <a:ext cx="1005209" cy="502881"/>
            <a:chOff x="2496" y="2352"/>
            <a:chExt cx="768" cy="144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496" y="2352"/>
              <a:ext cx="768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900" dirty="0">
                  <a:latin typeface="굴림" charset="-127"/>
                </a:rPr>
                <a:t> </a:t>
              </a:r>
              <a:r>
                <a:rPr lang="ko-KR" altLang="en-US" sz="900" dirty="0" smtClean="0">
                  <a:latin typeface="굴림" charset="-127"/>
                </a:rPr>
                <a:t>최종적 보여줄</a:t>
              </a:r>
              <a:endParaRPr lang="en-US" altLang="ko-KR" sz="900" dirty="0" smtClean="0">
                <a:latin typeface="굴림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ko-KR" altLang="en-US" sz="900" dirty="0" err="1" smtClean="0">
                  <a:latin typeface="굴림" charset="-127"/>
                </a:rPr>
                <a:t>뷰</a:t>
              </a:r>
              <a:r>
                <a:rPr lang="en-US" altLang="ko-KR" sz="900" dirty="0" smtClean="0">
                  <a:latin typeface="굴림" charset="-127"/>
                </a:rPr>
                <a:t>(</a:t>
              </a:r>
              <a:r>
                <a:rPr lang="en-US" altLang="ko-KR" sz="900" dirty="0" err="1" smtClean="0">
                  <a:latin typeface="굴림" charset="-127"/>
                </a:rPr>
                <a:t>jsp</a:t>
              </a:r>
              <a:r>
                <a:rPr lang="en-US" altLang="ko-KR" sz="900" dirty="0" smtClean="0">
                  <a:latin typeface="굴림" charset="-127"/>
                </a:rPr>
                <a:t>)</a:t>
              </a:r>
              <a:r>
                <a:rPr lang="ko-KR" altLang="en-US" sz="900" dirty="0" smtClean="0">
                  <a:latin typeface="굴림" charset="-127"/>
                </a:rPr>
                <a:t> 선택</a:t>
              </a:r>
              <a:endParaRPr lang="en-US" altLang="ko-KR" sz="900" dirty="0">
                <a:latin typeface="굴림" charset="-127"/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254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2544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900"/>
            </a:p>
          </p:txBody>
        </p:sp>
      </p:grpSp>
      <p:cxnSp>
        <p:nvCxnSpPr>
          <p:cNvPr id="40" name="AutoShape 20"/>
          <p:cNvCxnSpPr>
            <a:cxnSpLocks noChangeShapeType="1"/>
            <a:stCxn id="36" idx="0"/>
            <a:endCxn id="3" idx="4"/>
          </p:cNvCxnSpPr>
          <p:nvPr/>
        </p:nvCxnSpPr>
        <p:spPr bwMode="auto">
          <a:xfrm flipH="1" flipV="1">
            <a:off x="1172463" y="2789312"/>
            <a:ext cx="535650" cy="1039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709317" y="1976927"/>
            <a:ext cx="114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684363" y="2023093"/>
            <a:ext cx="177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서블릿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매핑을</a:t>
            </a:r>
            <a:r>
              <a:rPr lang="ko-KR" altLang="en-US" sz="1200" dirty="0" smtClean="0"/>
              <a:t> 통해 컨트롤러 선택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789621" y="3170774"/>
            <a:ext cx="208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각 액션에 맞는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20072" y="3829236"/>
            <a:ext cx="354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0508" y="2827413"/>
            <a:ext cx="36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279762" y="3169262"/>
            <a:ext cx="36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9505" y="3118312"/>
            <a:ext cx="36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cxnSp>
        <p:nvCxnSpPr>
          <p:cNvPr id="52" name="AutoShape 20"/>
          <p:cNvCxnSpPr>
            <a:cxnSpLocks noChangeShapeType="1"/>
          </p:cNvCxnSpPr>
          <p:nvPr/>
        </p:nvCxnSpPr>
        <p:spPr bwMode="auto">
          <a:xfrm flipH="1" flipV="1">
            <a:off x="6831404" y="4423199"/>
            <a:ext cx="764934" cy="2065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87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923</TotalTime>
  <Words>1098</Words>
  <Application>Microsoft Office PowerPoint</Application>
  <PresentationFormat>화면 슬라이드 쇼(4:3)</PresentationFormat>
  <Paragraphs>445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연꽃 당초 무늬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min</cp:lastModifiedBy>
  <cp:revision>71</cp:revision>
  <dcterms:created xsi:type="dcterms:W3CDTF">2014-04-03T03:29:23Z</dcterms:created>
  <dcterms:modified xsi:type="dcterms:W3CDTF">2014-07-04T07:01:32Z</dcterms:modified>
</cp:coreProperties>
</file>