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36F285A-6F79-4058-8A3B-11893D45BAD8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3BDF38-7BB1-405F-8801-2B292FE1B3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336F285A-6F79-4058-8A3B-11893D45BAD8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F3BDF38-7BB1-405F-8801-2B292FE1B3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36F285A-6F79-4058-8A3B-11893D45BAD8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DF38-7BB1-405F-8801-2B292FE1B3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336F285A-6F79-4058-8A3B-11893D45BAD8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F3BDF38-7BB1-405F-8801-2B292FE1B3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60865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67544" y="928670"/>
            <a:ext cx="8424936" cy="5452658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2000"/>
            </a:lvl1pPr>
            <a:lvl2pPr>
              <a:spcBef>
                <a:spcPts val="1200"/>
              </a:spcBef>
              <a:defRPr sz="1800"/>
            </a:lvl2pPr>
            <a:lvl3pPr>
              <a:defRPr sz="1600">
                <a:latin typeface="HY나무L" pitchFamily="18" charset="-127"/>
                <a:ea typeface="HY나무L" pitchFamily="18" charset="-127"/>
              </a:defRPr>
            </a:lvl3pPr>
            <a:lvl4pPr>
              <a:defRPr sz="1600">
                <a:latin typeface="휴먼편지체" pitchFamily="18" charset="-127"/>
                <a:ea typeface="휴먼편지체" pitchFamily="18" charset="-127"/>
              </a:defRPr>
            </a:lvl4pPr>
            <a:lvl5pPr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DF38-7BB1-405F-8801-2B292FE1B3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F3BDF38-7BB1-405F-8801-2B292FE1B3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목차 스타일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BDF38-7BB1-405F-8801-2B292FE1B3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611560" y="1052736"/>
            <a:ext cx="8064896" cy="482453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54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336F285A-6F79-4058-8A3B-11893D45BAD8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3BDF38-7BB1-405F-8801-2B292FE1B3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3BDF38-7BB1-405F-8801-2B292FE1B3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3BDF38-7BB1-405F-8801-2B292FE1B3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3BDF38-7BB1-405F-8801-2B292FE1B3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36F285A-6F79-4058-8A3B-11893D45BAD8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3BDF38-7BB1-405F-8801-2B292FE1B3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-24"/>
            <a:ext cx="8153400" cy="64294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95536" y="909626"/>
            <a:ext cx="8424936" cy="5543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589586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642918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64291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642918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F3BDF38-7BB1-405F-8801-2B292FE1B3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latinLnBrk="1" hangingPunct="1">
        <a:spcBef>
          <a:spcPct val="0"/>
        </a:spcBef>
        <a:buNone/>
        <a:defRPr kumimoji="0"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1200"/>
        </a:spcBef>
        <a:buClr>
          <a:schemeClr val="accent2"/>
        </a:buClr>
        <a:buSzPct val="60000"/>
        <a:buFont typeface="Wingdings"/>
        <a:buChar char="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JSP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개요</a:t>
            </a:r>
            <a:endParaRPr lang="en-US" altLang="ko-KR" dirty="0" smtClean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JSP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환경설정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JSP(Java Server page)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80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애플리케이션 처리 방식 및 구현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애플리케이션 처리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CGI(Common Gateway Interface) </a:t>
            </a:r>
            <a:r>
              <a:rPr lang="ko-KR" altLang="en-US" dirty="0" smtClean="0"/>
              <a:t>방식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요청에 대해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프로세스가 생성이 되어서 그 요청을 처리한 뒤 종료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시스템에 많은 부하를 가져오기 때문에 일부의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플랫폼을 제외하고는 </a:t>
            </a:r>
            <a:r>
              <a:rPr lang="en-US" altLang="ko-KR" dirty="0" smtClean="0"/>
              <a:t>CGI </a:t>
            </a:r>
            <a:r>
              <a:rPr lang="ko-KR" altLang="en-US" dirty="0" smtClean="0"/>
              <a:t>방식을 사용하지 않음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780927"/>
            <a:ext cx="6840760" cy="275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059832" y="5764049"/>
            <a:ext cx="2397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AEEF"/>
                </a:solidFill>
              </a:rPr>
              <a:t>▲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CGI </a:t>
            </a:r>
            <a:r>
              <a:rPr lang="ko-KR" altLang="en-US" sz="2000" dirty="0" smtClean="0"/>
              <a:t>방식의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085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애플리케이션 처리 방식 및 구현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애플리케이션 처리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애플리케이션 서버</a:t>
            </a:r>
            <a:r>
              <a:rPr lang="en-US" altLang="ko-KR" dirty="0" smtClean="0"/>
              <a:t>(Web Application Server) </a:t>
            </a:r>
            <a:r>
              <a:rPr lang="ko-KR" altLang="en-US" dirty="0" smtClean="0"/>
              <a:t>방식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명의 사용자가 동일한 페이지를 요청하여 같은 애플리케이션 프로그램을 처리할 때 </a:t>
            </a:r>
            <a:r>
              <a:rPr lang="en-US" altLang="ko-KR" dirty="0" smtClean="0"/>
              <a:t>1</a:t>
            </a:r>
            <a:r>
              <a:rPr lang="ko-KR" altLang="en-US" dirty="0" smtClean="0"/>
              <a:t> 개의 프로세스만을 할당하고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요청을 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(Thread) </a:t>
            </a:r>
            <a:r>
              <a:rPr lang="ko-KR" altLang="en-US" dirty="0" smtClean="0"/>
              <a:t>방식으로 처리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320" y="2924944"/>
            <a:ext cx="7920000" cy="131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657710" y="4797152"/>
            <a:ext cx="3877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AEEF"/>
                </a:solidFill>
              </a:rPr>
              <a:t>▲</a:t>
            </a:r>
            <a:r>
              <a:rPr lang="ko-KR" altLang="en-US" sz="2000" dirty="0" smtClean="0"/>
              <a:t> 웹 애플리케이션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방식의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008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애플리케이션 처리 방식 및 구현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애플리케이션 구현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코드 방식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미리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실행 프로그램을 사용자가 요청하면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CGI </a:t>
            </a:r>
            <a:r>
              <a:rPr lang="ko-KR" altLang="en-US" dirty="0" smtClean="0"/>
              <a:t>방식에서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스크립트 코드 방식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사용자의 요청이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스크립트 코드를 번역해서 번역된 코드를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ASP, JSP</a:t>
            </a:r>
            <a:r>
              <a:rPr lang="ko-KR" altLang="en-US" dirty="0" smtClean="0"/>
              <a:t>등의 웹 애플리케이션 서버 방식에서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67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지향적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플랫폼 독립적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 지향적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뛰어난 </a:t>
            </a:r>
            <a:r>
              <a:rPr lang="ko-KR" altLang="en-US" dirty="0" err="1" smtClean="0"/>
              <a:t>보안성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멀티 </a:t>
            </a:r>
            <a:r>
              <a:rPr lang="ko-KR" altLang="en-US" dirty="0" err="1"/>
              <a:t>스</a:t>
            </a:r>
            <a:r>
              <a:rPr lang="ko-KR" altLang="en-US" dirty="0" err="1" smtClean="0"/>
              <a:t>레드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친근한 코드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56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J2EE</a:t>
            </a:r>
            <a:r>
              <a:rPr lang="ko-KR" altLang="en-US" dirty="0" smtClean="0"/>
              <a:t>를 구성하는 기술 중 </a:t>
            </a:r>
            <a:r>
              <a:rPr lang="ko-KR" altLang="en-US" dirty="0" smtClean="0"/>
              <a:t>하나로 자바는 </a:t>
            </a:r>
            <a:r>
              <a:rPr lang="en-US" altLang="ko-KR" dirty="0" smtClean="0"/>
              <a:t>J2SE(Standard Edition), J2EE(Enterprise Edition), J2ME(Micro </a:t>
            </a:r>
            <a:r>
              <a:rPr lang="en-US" altLang="ko-KR" dirty="0" smtClean="0"/>
              <a:t>Edition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나누어져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en-US" altLang="ko-KR" dirty="0"/>
              <a:t>J2EE</a:t>
            </a:r>
            <a:r>
              <a:rPr lang="ko-KR" altLang="en-US" dirty="0"/>
              <a:t>는 컨테이너</a:t>
            </a:r>
            <a:r>
              <a:rPr lang="en-US" altLang="ko-KR" dirty="0"/>
              <a:t>(Container)</a:t>
            </a:r>
            <a:r>
              <a:rPr lang="ko-KR" altLang="en-US" dirty="0"/>
              <a:t>가 관리하는 컴포넌트</a:t>
            </a:r>
            <a:r>
              <a:rPr lang="en-US" altLang="ko-KR" dirty="0"/>
              <a:t>(container-managed component) </a:t>
            </a:r>
            <a:r>
              <a:rPr lang="ko-KR" altLang="en-US" dirty="0"/>
              <a:t>그룹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API(Service API) </a:t>
            </a:r>
            <a:r>
              <a:rPr lang="ko-KR" altLang="en-US" dirty="0"/>
              <a:t>그룹으로 나누어짐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8184" y="2894278"/>
            <a:ext cx="4680000" cy="327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246482" y="6197242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AEEF"/>
                </a:solidFill>
              </a:rPr>
              <a:t>▲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J2EE</a:t>
            </a:r>
            <a:r>
              <a:rPr lang="ko-KR" altLang="en-US" sz="2000" dirty="0" smtClean="0"/>
              <a:t>를 구성하는 기술들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300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및 </a:t>
            </a:r>
            <a:r>
              <a:rPr lang="ko-KR" altLang="en-US" dirty="0" err="1"/>
              <a:t>서블릿의</a:t>
            </a:r>
            <a:r>
              <a:rPr lang="ko-KR" altLang="en-US" dirty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</a:t>
            </a:r>
            <a:r>
              <a:rPr lang="en-US" altLang="ko-KR" dirty="0" smtClean="0"/>
              <a:t>(Container)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컴포넌트들이 제공하는 각종서비스를 관리하는 런타임</a:t>
            </a:r>
            <a:r>
              <a:rPr lang="en-US" altLang="ko-KR" dirty="0" smtClean="0"/>
              <a:t>(runtime) </a:t>
            </a:r>
            <a:r>
              <a:rPr lang="ko-KR" altLang="en-US" dirty="0" smtClean="0"/>
              <a:t>환경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컨테이너</a:t>
            </a:r>
            <a:r>
              <a:rPr lang="en-US" altLang="ko-KR" dirty="0" smtClean="0"/>
              <a:t>(Web Container)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서블릿과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 대한 실행 환경을 제공하고</a:t>
            </a:r>
            <a:r>
              <a:rPr lang="en-US" altLang="ko-KR" dirty="0" smtClean="0"/>
              <a:t>, EJB 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(EJB Container)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Enterprise JavaBean</a:t>
            </a:r>
            <a:r>
              <a:rPr lang="ko-KR" altLang="en-US" dirty="0" smtClean="0"/>
              <a:t>에 대한 실행환경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서비스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실제로</a:t>
            </a:r>
            <a:r>
              <a:rPr lang="en-US" altLang="ko-KR" dirty="0"/>
              <a:t> </a:t>
            </a:r>
            <a:r>
              <a:rPr lang="ko-KR" altLang="en-US" dirty="0"/>
              <a:t>사용하는 각종 서비스 환경 제공</a:t>
            </a:r>
            <a:endParaRPr lang="en-US" altLang="ko-KR" dirty="0"/>
          </a:p>
          <a:p>
            <a:pPr lvl="2"/>
            <a:r>
              <a:rPr lang="en-US" altLang="ko-KR" dirty="0"/>
              <a:t>JDBC : </a:t>
            </a:r>
            <a:r>
              <a:rPr lang="en-US" altLang="ko-KR" dirty="0" err="1"/>
              <a:t>DataSource</a:t>
            </a:r>
            <a:r>
              <a:rPr lang="ko-KR" altLang="en-US" dirty="0"/>
              <a:t>나 분산 트랜잭션 지원</a:t>
            </a:r>
            <a:endParaRPr lang="en-US" altLang="ko-KR" dirty="0"/>
          </a:p>
          <a:p>
            <a:pPr lvl="2"/>
            <a:r>
              <a:rPr lang="en-US" altLang="ko-KR" dirty="0"/>
              <a:t>XML(</a:t>
            </a:r>
            <a:r>
              <a:rPr lang="en-US" altLang="ko-KR" dirty="0" err="1"/>
              <a:t>eXtensible</a:t>
            </a:r>
            <a:r>
              <a:rPr lang="en-US" altLang="ko-KR" dirty="0"/>
              <a:t> Markup Language) : J2EE</a:t>
            </a:r>
            <a:r>
              <a:rPr lang="ko-KR" altLang="en-US" dirty="0"/>
              <a:t>에서 </a:t>
            </a:r>
            <a:r>
              <a:rPr lang="ko-KR" altLang="en-US" dirty="0" err="1"/>
              <a:t>디플로이먼트</a:t>
            </a:r>
            <a:r>
              <a:rPr lang="ko-KR" altLang="en-US" dirty="0"/>
              <a:t> </a:t>
            </a:r>
            <a:r>
              <a:rPr lang="ko-KR" altLang="en-US" dirty="0" err="1"/>
              <a:t>디스크립터</a:t>
            </a:r>
            <a:r>
              <a:rPr lang="en-US" altLang="ko-KR" dirty="0"/>
              <a:t>(deployment descriptors)</a:t>
            </a:r>
            <a:r>
              <a:rPr lang="ko-KR" altLang="en-US" dirty="0"/>
              <a:t>를 작성하는 포맷</a:t>
            </a:r>
            <a:endParaRPr lang="en-US" altLang="ko-KR" dirty="0"/>
          </a:p>
          <a:p>
            <a:pPr lvl="2"/>
            <a:r>
              <a:rPr lang="en-US" altLang="ko-KR" dirty="0" err="1"/>
              <a:t>JavaMail</a:t>
            </a:r>
            <a:r>
              <a:rPr lang="en-US" altLang="ko-KR" dirty="0"/>
              <a:t> - J2EE</a:t>
            </a:r>
            <a:r>
              <a:rPr lang="ko-KR" altLang="en-US" dirty="0"/>
              <a:t>에서 </a:t>
            </a:r>
            <a:r>
              <a:rPr lang="en-US" altLang="ko-KR" dirty="0" err="1"/>
              <a:t>JavaMail</a:t>
            </a:r>
            <a:r>
              <a:rPr lang="en-US" altLang="ko-KR" dirty="0"/>
              <a:t> API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2"/>
            <a:r>
              <a:rPr lang="en-US" altLang="ko-KR" dirty="0"/>
              <a:t>JTA(Java Transaction API) - EJB</a:t>
            </a:r>
            <a:r>
              <a:rPr lang="ko-KR" altLang="en-US" dirty="0"/>
              <a:t>등과 같은 컴포넌트들에 대한 트랜잭션 관리를 자동화 해줄 수 있는 </a:t>
            </a:r>
            <a:r>
              <a:rPr lang="ko-KR" altLang="en-US" dirty="0" err="1"/>
              <a:t>스펙을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2"/>
            <a:r>
              <a:rPr lang="en-US" altLang="ko-KR" dirty="0"/>
              <a:t>JMS(Java Massaging System) - </a:t>
            </a:r>
            <a:r>
              <a:rPr lang="ko-KR" altLang="en-US" dirty="0"/>
              <a:t>발생한 에러에 쓰러지지 않고 잘 견뎌낼 수 있는 애플리케이션 메시지를 주고받을 수 있도록 해주는 표준적 </a:t>
            </a:r>
            <a:r>
              <a:rPr lang="en-US" altLang="ko-KR" dirty="0"/>
              <a:t>API</a:t>
            </a:r>
            <a:r>
              <a:rPr lang="ko-KR" altLang="en-US" dirty="0"/>
              <a:t>를 제공</a:t>
            </a:r>
            <a:endParaRPr lang="en-US" altLang="ko-KR" dirty="0"/>
          </a:p>
          <a:p>
            <a:pPr lvl="2"/>
            <a:r>
              <a:rPr lang="en-US" altLang="ko-KR" dirty="0"/>
              <a:t>JNDI(Java Naming and Directory Interface)</a:t>
            </a:r>
            <a:br>
              <a:rPr lang="en-US" altLang="ko-KR" dirty="0"/>
            </a:br>
            <a:r>
              <a:rPr lang="ko-KR" altLang="en-US" spc="-50" dirty="0"/>
              <a:t>기업형의 </a:t>
            </a:r>
            <a:r>
              <a:rPr lang="ko-KR" altLang="en-US" spc="-50" dirty="0" err="1"/>
              <a:t>네이밍과</a:t>
            </a:r>
            <a:r>
              <a:rPr lang="ko-KR" altLang="en-US" spc="-50" dirty="0"/>
              <a:t> </a:t>
            </a:r>
            <a:r>
              <a:rPr lang="ko-KR" altLang="en-US" spc="-50" dirty="0" err="1"/>
              <a:t>디렉토리</a:t>
            </a:r>
            <a:r>
              <a:rPr lang="ko-KR" altLang="en-US" spc="-50" dirty="0"/>
              <a:t> 서비스</a:t>
            </a:r>
            <a:r>
              <a:rPr lang="en-US" altLang="ko-KR" spc="-50" dirty="0"/>
              <a:t>(naming and</a:t>
            </a:r>
            <a:r>
              <a:rPr lang="en-US" altLang="ko-KR" dirty="0"/>
              <a:t> directory service) </a:t>
            </a:r>
            <a:r>
              <a:rPr lang="ko-KR" altLang="en-US" dirty="0"/>
              <a:t>에 대해 접근할 수 있도록 해주는 </a:t>
            </a:r>
            <a:r>
              <a:rPr lang="en-US" altLang="ko-KR" dirty="0"/>
              <a:t>API</a:t>
            </a:r>
            <a:endParaRPr lang="en-US" altLang="ko-KR" spc="-3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506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및 </a:t>
            </a:r>
            <a:r>
              <a:rPr lang="ko-KR" altLang="en-US" dirty="0" err="1"/>
              <a:t>서블릿의</a:t>
            </a:r>
            <a:r>
              <a:rPr lang="ko-KR" altLang="en-US" dirty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페이지의 구조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정적페이지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동적페이지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= JSP</a:t>
            </a:r>
          </a:p>
          <a:p>
            <a:pPr lvl="2"/>
            <a:r>
              <a:rPr lang="ko-KR" altLang="en-US" dirty="0" err="1" smtClean="0"/>
              <a:t>정적페이지</a:t>
            </a:r>
            <a:r>
              <a:rPr lang="ko-KR" altLang="en-US" dirty="0" smtClean="0"/>
              <a:t> 구현 </a:t>
            </a:r>
            <a:r>
              <a:rPr lang="en-US" altLang="ko-KR" dirty="0" smtClean="0"/>
              <a:t>: HTML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동적페이지</a:t>
            </a:r>
            <a:r>
              <a:rPr lang="ko-KR" altLang="en-US" dirty="0" smtClean="0"/>
              <a:t> 구현 </a:t>
            </a:r>
            <a:r>
              <a:rPr lang="en-US" altLang="ko-KR" dirty="0" smtClean="0"/>
              <a:t>: &lt;%@ %&gt;, &lt;% %&gt;, &lt;%= %&gt; </a:t>
            </a:r>
            <a:r>
              <a:rPr lang="ko-KR" altLang="en-US" dirty="0" smtClean="0"/>
              <a:t>등의 스크립트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39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JSP </a:t>
            </a:r>
            <a:r>
              <a:rPr lang="ko-KR" altLang="en-US" smtClean="0"/>
              <a:t>및 서블릿의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페이지의 구조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1115616" y="1772816"/>
            <a:ext cx="5904656" cy="45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anchor="ctr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&lt;head&gt;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&lt;meta charset="UTF-8"&gt;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&lt;title&gt;JSP </a:t>
            </a: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예제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&lt;/title&gt;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&lt;/head&gt;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&lt;% Date </a:t>
            </a:r>
            <a:r>
              <a:rPr kumimoji="0" lang="en-US" altLang="ko-K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nowDate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new Date();</a:t>
            </a:r>
            <a:endParaRPr kumimoji="0" lang="ko-KR" alt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ko-K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SimpleDateFormat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dateFormat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new     </a:t>
            </a:r>
            <a:b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ko-K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SimpleDateFormat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altLang="ko-K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yyyy</a:t>
            </a: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년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MM</a:t>
            </a: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월</a:t>
            </a:r>
            <a:r>
              <a:rPr kumimoji="0" lang="en-US" altLang="ko-K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</a:t>
            </a: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ko-KR" sz="1700" b="0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</a:t>
            </a:r>
            <a:r>
              <a:rPr kumimoji="0" lang="en-US" altLang="ko-KR" sz="1700" b="0" i="0" u="none" strike="noStrike" kern="1200" cap="none" spc="-10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formatDate</a:t>
            </a:r>
            <a:r>
              <a:rPr kumimoji="0" lang="en-US" altLang="ko-KR" sz="1700" b="0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ko-KR" sz="1700" b="0" i="0" u="none" strike="noStrike" kern="1200" cap="none" spc="-10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dateFormat.format</a:t>
            </a:r>
            <a:r>
              <a:rPr kumimoji="0" lang="en-US" altLang="ko-KR" sz="1700" b="0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1700" b="0" i="0" u="none" strike="noStrike" kern="1200" cap="none" spc="-10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nowDate</a:t>
            </a:r>
            <a:r>
              <a:rPr kumimoji="0" lang="en-US" altLang="ko-KR" sz="1700" b="0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%&gt;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현재 날짜는 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&lt;%= </a:t>
            </a:r>
            <a:r>
              <a:rPr kumimoji="0" lang="en-US" altLang="ko-K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formatDate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%&gt; </a:t>
            </a: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입니다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.&lt;/p&gt;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/html&gt;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38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JSP </a:t>
            </a:r>
            <a:r>
              <a:rPr lang="ko-KR" altLang="en-US" smtClean="0"/>
              <a:t>및 서블릿의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멀티 </a:t>
            </a:r>
            <a:r>
              <a:rPr lang="ko-KR" altLang="en-US" dirty="0" err="1"/>
              <a:t>스</a:t>
            </a:r>
            <a:r>
              <a:rPr lang="ko-KR" altLang="en-US" dirty="0" err="1" smtClean="0"/>
              <a:t>레딩으로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사용자 요구를 처리하고 가공해서 이에 대한 결과를 내보내는 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페이지는 화면에 결과를 표시하는 정적인 부분을 담당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서블릿은</a:t>
            </a:r>
            <a:r>
              <a:rPr lang="ko-KR" altLang="en-US" dirty="0" smtClean="0"/>
              <a:t> 웹 어플리케이션의 흐름을 제어해서 효율적인 웹 사이트를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javax.servlet.GenericServlet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상속받음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 </a:t>
            </a:r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javax.servlet.http.HttpServlet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클래스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상속</a:t>
            </a:r>
            <a:r>
              <a:rPr lang="ko-KR" altLang="en-US" dirty="0" smtClean="0"/>
              <a:t>받아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39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JSP </a:t>
            </a:r>
            <a:r>
              <a:rPr lang="ko-KR" altLang="en-US" smtClean="0"/>
              <a:t>및 서블릿의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요청과 응답 과정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6480000" cy="330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402418" y="5661248"/>
            <a:ext cx="43208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AEEF"/>
                </a:solidFill>
              </a:rPr>
              <a:t>▲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HTTP </a:t>
            </a:r>
            <a:r>
              <a:rPr lang="ko-KR" altLang="en-US" sz="2000" dirty="0" err="1" smtClean="0"/>
              <a:t>서블릿의</a:t>
            </a:r>
            <a:r>
              <a:rPr lang="ko-KR" altLang="en-US" sz="2000" dirty="0" smtClean="0"/>
              <a:t> 요청과 응답 과정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221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JSP</a:t>
            </a:r>
            <a:r>
              <a:rPr lang="ko-KR" altLang="en-US" dirty="0" smtClean="0"/>
              <a:t>의 기본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웹 프로그래밍의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프로그래밍의 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프로그래밍 언어의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애플리케이션의 구조 및 구성 요소</a:t>
            </a:r>
            <a:endParaRPr lang="en-US" altLang="ko-KR" dirty="0" smtClean="0"/>
          </a:p>
          <a:p>
            <a:r>
              <a:rPr lang="ko-KR" altLang="en-US" dirty="0" smtClean="0"/>
              <a:t>웹 애플리케이션 처리 방식 및 구현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애플리케이션 처리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애플리케이션 구현 방식</a:t>
            </a:r>
            <a:endParaRPr lang="en-US" altLang="ko-KR" dirty="0" smtClean="0"/>
          </a:p>
          <a:p>
            <a:r>
              <a:rPr lang="ko-KR" altLang="en-US" dirty="0" err="1" smtClean="0"/>
              <a:t>서블릿의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서블릿의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759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JSP</a:t>
            </a:r>
            <a:r>
              <a:rPr lang="ko-KR" altLang="en-US" dirty="0" smtClean="0"/>
              <a:t>의 개발 환경 설정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다운로드 및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 </a:t>
            </a:r>
            <a:r>
              <a:rPr lang="ko-KR" altLang="en-US" dirty="0" smtClean="0"/>
              <a:t>다운로드하기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환경변수 설정하기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 </a:t>
            </a:r>
            <a:r>
              <a:rPr lang="ko-KR" altLang="en-US" dirty="0" smtClean="0"/>
              <a:t>설치 확인하기</a:t>
            </a:r>
            <a:endParaRPr lang="en-US" altLang="ko-KR" dirty="0" smtClean="0"/>
          </a:p>
          <a:p>
            <a:r>
              <a:rPr lang="ko-KR" altLang="en-US" dirty="0"/>
              <a:t>웹 컨테이너 </a:t>
            </a:r>
            <a:r>
              <a:rPr lang="ko-KR" altLang="en-US" dirty="0" err="1"/>
              <a:t>톰캣</a:t>
            </a:r>
            <a:r>
              <a:rPr lang="ko-KR" altLang="en-US" dirty="0"/>
              <a:t> 다운로드 및 설치</a:t>
            </a:r>
            <a:endParaRPr lang="en-US" altLang="ko-KR" dirty="0"/>
          </a:p>
          <a:p>
            <a:pPr lvl="1"/>
            <a:r>
              <a:rPr lang="ko-KR" altLang="en-US" dirty="0" err="1"/>
              <a:t>톰캣</a:t>
            </a:r>
            <a:r>
              <a:rPr lang="ko-KR" altLang="en-US" dirty="0"/>
              <a:t> 다운로드하기</a:t>
            </a:r>
            <a:endParaRPr lang="en-US" altLang="ko-KR" dirty="0"/>
          </a:p>
          <a:p>
            <a:pPr lvl="1"/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r>
              <a:rPr lang="ko-KR" altLang="en-US" dirty="0" smtClean="0"/>
              <a:t>통합환경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다운로드 및 설치하기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이클립스</a:t>
            </a:r>
            <a:r>
              <a:rPr lang="ko-KR" altLang="en-US" dirty="0" smtClean="0"/>
              <a:t> 다운로드 및 설치하기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이클립스</a:t>
            </a:r>
            <a:r>
              <a:rPr lang="ko-KR" altLang="en-US" dirty="0" smtClean="0"/>
              <a:t> 실행 및 작업 환경 설정하기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493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JSP</a:t>
            </a:r>
            <a:r>
              <a:rPr lang="ko-KR" altLang="en-US" dirty="0"/>
              <a:t>의 개발 환경 설정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이클립스에서</a:t>
            </a:r>
            <a:r>
              <a:rPr lang="ko-KR" altLang="en-US" dirty="0"/>
              <a:t> 웹 애플리케이션 작성</a:t>
            </a:r>
            <a:endParaRPr lang="en-US" altLang="ko-KR" dirty="0"/>
          </a:p>
          <a:p>
            <a:pPr lvl="1"/>
            <a:r>
              <a:rPr lang="ko-KR" altLang="en-US" dirty="0"/>
              <a:t>웹 서버 작성하기</a:t>
            </a:r>
            <a:endParaRPr lang="en-US" altLang="ko-KR" dirty="0"/>
          </a:p>
          <a:p>
            <a:pPr lvl="1"/>
            <a:r>
              <a:rPr lang="ko-KR" altLang="en-US" dirty="0"/>
              <a:t>동적 웹 프로젝트 작성하기</a:t>
            </a:r>
            <a:endParaRPr lang="en-US" altLang="ko-KR" dirty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애플리케이션 배포</a:t>
            </a:r>
            <a:r>
              <a:rPr lang="en-US" altLang="ko-KR" dirty="0" smtClean="0"/>
              <a:t>-WAR </a:t>
            </a:r>
            <a:r>
              <a:rPr lang="ko-KR" altLang="en-US" dirty="0" smtClean="0"/>
              <a:t>내보내기</a:t>
            </a:r>
            <a:endParaRPr lang="en-US" altLang="ko-KR" dirty="0" smtClean="0"/>
          </a:p>
          <a:p>
            <a:r>
              <a:rPr lang="ko-KR" altLang="en-US" dirty="0" smtClean="0"/>
              <a:t>웹 애플리케이션 폴더 구조와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의 처리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애플리케이션 폴더 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처리과정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429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다운로드 및 설치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http://www.oracle.com/technetwork/java/javase/downloads/index.html </a:t>
            </a:r>
          </a:p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다운로드 받은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설치 파일을 </a:t>
            </a:r>
            <a:r>
              <a:rPr lang="ko-KR" altLang="en-US" dirty="0" err="1" smtClean="0"/>
              <a:t>더블클릭해서</a:t>
            </a:r>
            <a:r>
              <a:rPr lang="ko-KR" altLang="en-US" dirty="0" smtClean="0"/>
              <a:t> 적당한 위치에 설치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066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환경 변수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JDK </a:t>
            </a:r>
            <a:r>
              <a:rPr lang="ko-KR" altLang="en-US" dirty="0"/>
              <a:t>설치 확인하기</a:t>
            </a:r>
            <a:endParaRPr lang="en-US" altLang="ko-KR" dirty="0"/>
          </a:p>
          <a:p>
            <a:pPr lvl="1"/>
            <a:r>
              <a:rPr lang="ko-KR" altLang="en-US" dirty="0"/>
              <a:t>명령 프롬프트</a:t>
            </a:r>
            <a:r>
              <a:rPr lang="en-US" altLang="ko-KR" dirty="0"/>
              <a:t>] </a:t>
            </a:r>
            <a:r>
              <a:rPr lang="ko-KR" altLang="en-US" dirty="0"/>
              <a:t>창에서는 </a:t>
            </a:r>
            <a:r>
              <a:rPr lang="en-US" altLang="ko-KR" dirty="0" err="1"/>
              <a:t>javac</a:t>
            </a:r>
            <a:r>
              <a:rPr lang="en-US" altLang="ko-KR" dirty="0"/>
              <a:t> </a:t>
            </a:r>
            <a:r>
              <a:rPr lang="ko-KR" altLang="en-US" dirty="0"/>
              <a:t>명령어와 </a:t>
            </a:r>
            <a:r>
              <a:rPr lang="en-US" altLang="ko-KR" dirty="0"/>
              <a:t>java </a:t>
            </a:r>
            <a:r>
              <a:rPr lang="ko-KR" altLang="en-US" dirty="0"/>
              <a:t>명령어를 실행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보조 프로그램</a:t>
            </a:r>
            <a:r>
              <a:rPr lang="en-US" altLang="ko-KR" dirty="0"/>
              <a:t>]-[</a:t>
            </a:r>
            <a:r>
              <a:rPr lang="ko-KR" altLang="en-US" dirty="0"/>
              <a:t>명령 프롬프트</a:t>
            </a:r>
            <a:r>
              <a:rPr lang="en-US" altLang="ko-KR" dirty="0"/>
              <a:t>] </a:t>
            </a:r>
            <a:r>
              <a:rPr lang="ko-KR" altLang="en-US" dirty="0"/>
              <a:t>메뉴를 사용해서 </a:t>
            </a:r>
            <a:r>
              <a:rPr lang="ko-KR" altLang="en-US" dirty="0" smtClean="0"/>
              <a:t>부름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97034"/>
              </p:ext>
            </p:extLst>
          </p:nvPr>
        </p:nvGraphicFramePr>
        <p:xfrm>
          <a:off x="539552" y="1484784"/>
          <a:ext cx="8064896" cy="2248245"/>
        </p:xfrm>
        <a:graphic>
          <a:graphicData uri="http://schemas.openxmlformats.org/drawingml/2006/table">
            <a:tbl>
              <a:tblPr/>
              <a:tblGrid>
                <a:gridCol w="1545297"/>
                <a:gridCol w="6519599"/>
              </a:tblGrid>
              <a:tr h="386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환경 </a:t>
                      </a:r>
                      <a:r>
                        <a:rPr lang="ko-KR" altLang="en-US" sz="1800" b="1" kern="0" spc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변수명</a:t>
                      </a:r>
                      <a:endParaRPr lang="ko-KR" altLang="en-US" sz="1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환경 변수 </a:t>
                      </a:r>
                      <a:r>
                        <a:rPr lang="ko-KR" altLang="en-US" sz="1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18000" marR="18000" marT="18000" marB="18000" anchor="ctr" anchorCtr="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EF"/>
                    </a:solidFill>
                  </a:tcPr>
                </a:tc>
              </a:tr>
              <a:tr h="591111">
                <a:tc>
                  <a:txBody>
                    <a:bodyPr/>
                    <a:lstStyle/>
                    <a:p>
                      <a:pPr marL="2667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PATH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8000" marR="18000" marT="18000" marB="18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19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;C:\Program Files\Java\jdk1.8.0_05\bin;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8000" marR="18000" marT="18000" marB="18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11">
                <a:tc>
                  <a:txBody>
                    <a:bodyPr/>
                    <a:lstStyle/>
                    <a:p>
                      <a:pPr marL="2667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CLASSPATH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8000" marR="18000" marT="18000" marB="18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19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.;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C:\Program 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Files\Java\jdk1.8.0_05\lib\tools.jar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8000" marR="18000" marT="18000" marB="18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11">
                <a:tc>
                  <a:txBody>
                    <a:bodyPr/>
                    <a:lstStyle/>
                    <a:p>
                      <a:pPr marL="2667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JAVA_HOME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8000" marR="18000" marT="18000" marB="18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19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C:\Program Files\Java\jdk1.8.0_05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8000" marR="18000" marT="18000" marB="18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602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 컨테이너 톰캣  다운로드 및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컨테이너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(Tomcat)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웹 애플리케이션을 작성할 수 있는 </a:t>
            </a:r>
            <a:r>
              <a:rPr lang="en-US" altLang="ko-KR" dirty="0" smtClean="0"/>
              <a:t>J2EE </a:t>
            </a:r>
            <a:r>
              <a:rPr lang="ko-KR" altLang="en-US" dirty="0" smtClean="0"/>
              <a:t>영역을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작성하고 실행할 수 있는 웹 컨테이너로 웹 서버와 웹 애플리케이션 서버의 기능도 가짐</a:t>
            </a:r>
            <a:endParaRPr lang="en-US" altLang="ko-KR" dirty="0" smtClean="0"/>
          </a:p>
          <a:p>
            <a:r>
              <a:rPr lang="ko-KR" altLang="en-US" dirty="0" err="1" smtClean="0"/>
              <a:t>톰캣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http://tomcat.apache.org</a:t>
            </a:r>
          </a:p>
          <a:p>
            <a:r>
              <a:rPr lang="ko-KR" altLang="en-US" dirty="0" err="1" smtClean="0"/>
              <a:t>톰캣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다운로드 받은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파일의 압축 해제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installer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194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통합 개발 환경 이클립스 다운로드 및 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통합 개발 환경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애플리케이션을 </a:t>
            </a:r>
            <a:r>
              <a:rPr lang="ko-KR" altLang="en-US" dirty="0" smtClean="0"/>
              <a:t>개발하기 위한 통합 개발 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체계적인 개발을 할 수 있는 각종 도구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자바기반의 애플리케이션은 물론 </a:t>
            </a:r>
            <a:r>
              <a:rPr lang="en-US" altLang="ko-KR" dirty="0" smtClean="0"/>
              <a:t>C</a:t>
            </a:r>
            <a:r>
              <a:rPr lang="ko-KR" altLang="en-US" dirty="0" smtClean="0"/>
              <a:t>기반의 애플리케이션 및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기반의 웹 애플리케이션도 작성할 수 도 있으며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도 </a:t>
            </a:r>
            <a:r>
              <a:rPr lang="ko-KR" altLang="en-US" dirty="0" smtClean="0"/>
              <a:t>제어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dirty="0" err="1">
                <a:solidFill>
                  <a:srgbClr val="C00000"/>
                </a:solidFill>
              </a:rPr>
              <a:t>이클립스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다운로드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www.eclipse.org/downloads</a:t>
            </a:r>
            <a:endParaRPr lang="en-US" altLang="ko-KR" dirty="0" smtClean="0"/>
          </a:p>
          <a:p>
            <a:r>
              <a:rPr lang="ko-KR" altLang="en-US" dirty="0" err="1">
                <a:solidFill>
                  <a:srgbClr val="C00000"/>
                </a:solidFill>
              </a:rPr>
              <a:t>이클립스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설치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다운로드 받은 파일의 압축 해제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747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통합 개발 환경 이클립스 다운로드 및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eclipse.exe </a:t>
            </a:r>
            <a:r>
              <a:rPr lang="ko-KR" altLang="en-US" dirty="0" smtClean="0"/>
              <a:t>파일 더블클릭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워크스페이스 지정</a:t>
            </a:r>
            <a:endParaRPr lang="en-US" altLang="ko-KR" dirty="0" smtClean="0"/>
          </a:p>
          <a:p>
            <a:r>
              <a:rPr lang="ko-KR" altLang="en-US" dirty="0" smtClean="0"/>
              <a:t>작업 환경 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한글인코딩</a:t>
            </a:r>
            <a:r>
              <a:rPr lang="ko-KR" altLang="en-US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 smtClean="0"/>
              <a:t>Preference] </a:t>
            </a:r>
            <a:r>
              <a:rPr lang="ko-KR" altLang="en-US" dirty="0" smtClean="0"/>
              <a:t>창의 </a:t>
            </a:r>
            <a:r>
              <a:rPr lang="en-US" altLang="ko-KR" dirty="0" smtClean="0"/>
              <a:t>[General]-[Workspace] </a:t>
            </a:r>
            <a:r>
              <a:rPr lang="ko-KR" altLang="en-US" dirty="0" smtClean="0"/>
              <a:t>항목 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Text file encoding]</a:t>
            </a:r>
            <a:r>
              <a:rPr lang="ko-KR" altLang="en-US" dirty="0" smtClean="0"/>
              <a:t>항목에서 </a:t>
            </a:r>
            <a:r>
              <a:rPr lang="en-US" altLang="ko-KR" dirty="0" smtClean="0"/>
              <a:t>[Other]</a:t>
            </a:r>
            <a:r>
              <a:rPr lang="ko-KR" altLang="en-US" dirty="0" smtClean="0"/>
              <a:t>를 선택 후 </a:t>
            </a:r>
            <a:r>
              <a:rPr lang="en-US" altLang="ko-KR" dirty="0" smtClean="0"/>
              <a:t>[UTF-8]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선택 후</a:t>
            </a:r>
            <a:r>
              <a:rPr lang="en-US" altLang="ko-KR" dirty="0" smtClean="0"/>
              <a:t> apply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260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이클립스에서 웹 애플리케이션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서버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설치된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서버를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제어하도록 지정</a:t>
            </a:r>
          </a:p>
          <a:p>
            <a:pPr lvl="1"/>
            <a:r>
              <a:rPr lang="ko-KR" altLang="en-US" dirty="0" smtClean="0"/>
              <a:t>서버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[File]-[New]-[Other] </a:t>
            </a:r>
            <a:r>
              <a:rPr lang="ko-KR" altLang="en-US" dirty="0" smtClean="0"/>
              <a:t>메뉴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[new]</a:t>
            </a:r>
            <a:r>
              <a:rPr lang="ko-KR" altLang="en-US" dirty="0" smtClean="0"/>
              <a:t>창의 </a:t>
            </a:r>
            <a:r>
              <a:rPr lang="en-US" altLang="ko-KR" dirty="0" smtClean="0"/>
              <a:t>[Wizard]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[Server]</a:t>
            </a:r>
            <a:r>
              <a:rPr lang="ko-KR" altLang="en-US" dirty="0" smtClean="0"/>
              <a:t>를 선택하고 </a:t>
            </a:r>
            <a:r>
              <a:rPr lang="en-US" altLang="ko-KR" dirty="0" smtClean="0"/>
              <a:t>[next]</a:t>
            </a:r>
            <a:r>
              <a:rPr lang="ko-KR" altLang="en-US" dirty="0" smtClean="0"/>
              <a:t>버튼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[New Server]</a:t>
            </a:r>
            <a:r>
              <a:rPr lang="ko-KR" altLang="en-US" dirty="0" smtClean="0"/>
              <a:t>창의 </a:t>
            </a:r>
            <a:r>
              <a:rPr lang="en-US" altLang="ko-KR" dirty="0" smtClean="0"/>
              <a:t>[Define a New Server]</a:t>
            </a:r>
            <a:r>
              <a:rPr lang="ko-KR" altLang="en-US" dirty="0" smtClean="0"/>
              <a:t>화면에서 </a:t>
            </a:r>
            <a:r>
              <a:rPr lang="en-US" altLang="ko-KR" dirty="0" smtClean="0"/>
              <a:t>[Select the server type]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[Apache]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</a:t>
            </a:r>
            <a:r>
              <a:rPr lang="en-US" altLang="ko-KR" dirty="0" smtClean="0"/>
              <a:t>Tomcat v.8.0 Server] </a:t>
            </a:r>
            <a:r>
              <a:rPr lang="ko-KR" altLang="en-US" dirty="0" smtClean="0"/>
              <a:t>선택 후 </a:t>
            </a:r>
            <a:r>
              <a:rPr lang="en-US" altLang="ko-KR" dirty="0" smtClean="0"/>
              <a:t>[Next] </a:t>
            </a:r>
            <a:r>
              <a:rPr lang="ko-KR" altLang="en-US" dirty="0" smtClean="0"/>
              <a:t>버튼 </a:t>
            </a:r>
            <a:r>
              <a:rPr lang="ko-KR" altLang="en-US" dirty="0"/>
              <a:t>클</a:t>
            </a:r>
            <a:r>
              <a:rPr lang="ko-KR" altLang="en-US" dirty="0" smtClean="0"/>
              <a:t>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[Tomcat installation directory]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</a:t>
            </a:r>
            <a:r>
              <a:rPr lang="en-US" altLang="ko-KR" dirty="0" smtClean="0"/>
              <a:t>browse]</a:t>
            </a:r>
            <a:r>
              <a:rPr lang="ko-KR" altLang="en-US" dirty="0" smtClean="0"/>
              <a:t>버튼을 클릭하여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서버의 위치</a:t>
            </a:r>
            <a:r>
              <a:rPr lang="en-US" altLang="ko-KR" dirty="0"/>
              <a:t>[C:\Program Files\Apache Software Foundation\Tomcat </a:t>
            </a:r>
            <a:r>
              <a:rPr lang="en-US" altLang="ko-KR" dirty="0" smtClean="0"/>
              <a:t>8.0]</a:t>
            </a:r>
            <a:r>
              <a:rPr lang="ko-KR" altLang="en-US" dirty="0" smtClean="0"/>
              <a:t>를 지정하고</a:t>
            </a:r>
            <a:r>
              <a:rPr lang="en-US" altLang="ko-KR" dirty="0" smtClean="0"/>
              <a:t>[finish]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761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애플리케이션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동적 웹 프로젝트 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애플리케이션은 프로젝트 단위로 프로그래밍</a:t>
            </a:r>
          </a:p>
          <a:p>
            <a:pPr lvl="1"/>
            <a:r>
              <a:rPr lang="ko-KR" altLang="en-US" dirty="0" smtClean="0"/>
              <a:t>웹 어플리케이션은 동적 웹 프로젝트</a:t>
            </a:r>
            <a:r>
              <a:rPr lang="en-US" altLang="ko-KR" dirty="0" smtClean="0"/>
              <a:t>(Dynamic Web Project)</a:t>
            </a:r>
            <a:r>
              <a:rPr lang="ko-KR" altLang="en-US" dirty="0" smtClean="0"/>
              <a:t>로 생성해 실제 환경에 배포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웹 프로젝트를 작성해야 웹 페이지를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[File]-[New]-[Other]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[Web]-[Dynamic Web Project] </a:t>
            </a:r>
            <a:r>
              <a:rPr lang="ko-KR" altLang="en-US" dirty="0" smtClean="0"/>
              <a:t>항목으로 생성</a:t>
            </a:r>
          </a:p>
          <a:p>
            <a:pPr lvl="1"/>
            <a:r>
              <a:rPr lang="ko-KR" altLang="en-US" dirty="0" smtClean="0"/>
              <a:t>생성된 동적 웹 프로젝트는 서버에 추가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890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애플리케이션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 작성 및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인코딩과</a:t>
            </a:r>
            <a:r>
              <a:rPr lang="ko-KR" altLang="en-US" dirty="0" smtClean="0"/>
              <a:t> 템플릿을 변경하고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페이지를 작성한 후 실행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utf-8</a:t>
            </a:r>
          </a:p>
          <a:p>
            <a:pPr lvl="2"/>
            <a:r>
              <a:rPr lang="en-US" altLang="ko-KR" dirty="0" smtClean="0"/>
              <a:t>JSP </a:t>
            </a:r>
            <a:r>
              <a:rPr lang="ko-KR" altLang="en-US" dirty="0" smtClean="0"/>
              <a:t>페이지는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 </a:t>
            </a:r>
            <a:r>
              <a:rPr lang="ko-KR" altLang="en-US" dirty="0" smtClean="0"/>
              <a:t>폴더에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[Run As]-[Run on Server] </a:t>
            </a:r>
            <a:r>
              <a:rPr lang="ko-KR" altLang="en-US" dirty="0" smtClean="0"/>
              <a:t>메뉴를 사용해서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실행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서블릿</a:t>
            </a:r>
            <a:r>
              <a:rPr lang="en-US" altLang="ko-KR" dirty="0" smtClean="0"/>
              <a:t>(Servlet)</a:t>
            </a:r>
            <a:r>
              <a:rPr lang="ko-KR" altLang="en-US" dirty="0" smtClean="0"/>
              <a:t> 작성 및 실행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]-[Java Ret] </a:t>
            </a:r>
            <a:r>
              <a:rPr lang="ko-KR" altLang="en-US" dirty="0" smtClean="0"/>
              <a:t>폴더에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[Run As]-[Run on Server] </a:t>
            </a:r>
            <a:r>
              <a:rPr lang="ko-KR" altLang="en-US" dirty="0" smtClean="0"/>
              <a:t>메뉴를 사용해서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실행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63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프로그래밍의 이해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928670"/>
            <a:ext cx="8496944" cy="5452658"/>
          </a:xfrm>
        </p:spPr>
        <p:txBody>
          <a:bodyPr/>
          <a:lstStyle/>
          <a:p>
            <a:r>
              <a:rPr lang="ko-KR" altLang="en-US" dirty="0" smtClean="0"/>
              <a:t>웹 프로그래밍의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만으로는 데이터가 실시간으로 변화하는 것을 처리하거나 저장하기에는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동적으로 변화하는 데이터를 처리하고 표시하기 위해서 개발된 것이 </a:t>
            </a:r>
            <a:r>
              <a:rPr lang="en-US" altLang="ko-KR" dirty="0" smtClean="0"/>
              <a:t>CGI, ASP, PHP, JSP</a:t>
            </a:r>
          </a:p>
          <a:p>
            <a:pPr lvl="1"/>
            <a:r>
              <a:rPr lang="ko-KR" altLang="en-US" dirty="0" smtClean="0"/>
              <a:t>웹 프로그래밍은 기본적으로 클라이언트</a:t>
            </a:r>
            <a:r>
              <a:rPr lang="en-US" altLang="ko-KR" dirty="0" smtClean="0"/>
              <a:t>(Client)/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(Server) </a:t>
            </a:r>
            <a:r>
              <a:rPr lang="ko-KR" altLang="en-US" dirty="0" smtClean="0"/>
              <a:t>방식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884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이클립스에서 웹 애플리케이션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애플리케이션 배포 </a:t>
            </a:r>
            <a:r>
              <a:rPr lang="en-US" altLang="ko-KR" dirty="0" smtClean="0"/>
              <a:t>- WAR </a:t>
            </a:r>
            <a:r>
              <a:rPr lang="ko-KR" altLang="en-US" dirty="0" smtClean="0"/>
              <a:t>내보내기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어플리케이션을 </a:t>
            </a:r>
            <a:r>
              <a:rPr lang="ko-KR" altLang="en-US" dirty="0" err="1" smtClean="0"/>
              <a:t>웹상에서</a:t>
            </a:r>
            <a:r>
              <a:rPr lang="ko-KR" altLang="en-US" dirty="0" smtClean="0"/>
              <a:t> 서비스를 하려면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어플리케이션개발 후 실제로 서비스하는 서버로 배포파일인 </a:t>
            </a:r>
            <a:r>
              <a:rPr lang="en-US" altLang="ko-KR" dirty="0" smtClean="0"/>
              <a:t>WAR</a:t>
            </a:r>
            <a:r>
              <a:rPr lang="ko-KR" altLang="en-US" dirty="0" smtClean="0"/>
              <a:t>파일을 배포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프로젝트에서 오른쪽 버튼 </a:t>
            </a:r>
            <a:r>
              <a:rPr lang="en-US" altLang="ko-KR" dirty="0" smtClean="0"/>
              <a:t>[</a:t>
            </a:r>
            <a:r>
              <a:rPr lang="en-US" altLang="ko-KR" dirty="0" smtClean="0"/>
              <a:t>Export]-[WAR file] </a:t>
            </a:r>
            <a:r>
              <a:rPr lang="ko-KR" altLang="en-US" dirty="0" smtClean="0"/>
              <a:t>메뉴를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Destination </a:t>
            </a:r>
            <a:r>
              <a:rPr lang="ko-KR" altLang="en-US" dirty="0" smtClean="0"/>
              <a:t>상자에 </a:t>
            </a:r>
            <a:r>
              <a:rPr lang="en-US" altLang="ko-KR" dirty="0" smtClean="0"/>
              <a:t>War file</a:t>
            </a:r>
            <a:r>
              <a:rPr lang="ko-KR" altLang="en-US" dirty="0" smtClean="0"/>
              <a:t>을 배포한 위치 선택 후 </a:t>
            </a:r>
            <a:r>
              <a:rPr lang="en-US" altLang="ko-KR" dirty="0" smtClean="0"/>
              <a:t>[finish]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배포파일로 만들어진 </a:t>
            </a:r>
            <a:r>
              <a:rPr lang="en-US" altLang="ko-KR" dirty="0" smtClean="0"/>
              <a:t>War file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홈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]</a:t>
            </a:r>
            <a:r>
              <a:rPr lang="ko-KR" altLang="en-US" dirty="0" smtClean="0"/>
              <a:t>폴더에 복사</a:t>
            </a:r>
            <a:endParaRPr lang="en-US" altLang="ko-KR" dirty="0"/>
          </a:p>
          <a:p>
            <a:pPr lvl="1"/>
            <a:r>
              <a:rPr lang="ko-KR" altLang="en-US" dirty="0" smtClean="0"/>
              <a:t>웹 브라우저에</a:t>
            </a:r>
            <a:r>
              <a:rPr lang="en-US" altLang="ko-KR" dirty="0"/>
              <a:t> </a:t>
            </a:r>
            <a:r>
              <a:rPr lang="en-US" altLang="ko-KR" dirty="0" smtClean="0"/>
              <a:t>“http://localhost/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/ </a:t>
            </a:r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333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웹 애플리케이션 폴더 구조와 </a:t>
            </a:r>
            <a:r>
              <a:rPr lang="en-US" altLang="ko-KR" smtClean="0"/>
              <a:t>JSP </a:t>
            </a:r>
            <a:r>
              <a:rPr lang="ko-KR" altLang="en-US" smtClean="0"/>
              <a:t>처리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애플리케이션 폴더 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[Java Resources]-[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.java </a:t>
            </a:r>
            <a:r>
              <a:rPr lang="ko-KR" altLang="en-US" dirty="0" smtClean="0"/>
              <a:t>파일인 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클래스를 작성하는 위치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JSP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, HTML, CSS, JS </a:t>
            </a:r>
            <a:r>
              <a:rPr lang="ko-KR" altLang="en-US" dirty="0" smtClean="0"/>
              <a:t>파일 및 이미지파일 등이 위치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969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00" dirty="0"/>
              <a:t>웹</a:t>
            </a:r>
            <a:r>
              <a:rPr lang="ko-KR" altLang="en-US" sz="900" spc="-100" dirty="0"/>
              <a:t> </a:t>
            </a:r>
            <a:r>
              <a:rPr lang="ko-KR" altLang="en-US" spc="-100" dirty="0"/>
              <a:t>애플리케이션</a:t>
            </a:r>
            <a:r>
              <a:rPr lang="ko-KR" altLang="en-US" sz="900" spc="-100" dirty="0"/>
              <a:t> </a:t>
            </a:r>
            <a:r>
              <a:rPr lang="ko-KR" altLang="en-US" spc="-100" dirty="0"/>
              <a:t>폴더</a:t>
            </a:r>
            <a:r>
              <a:rPr lang="ko-KR" altLang="en-US" sz="900" spc="-100" dirty="0"/>
              <a:t> </a:t>
            </a:r>
            <a:r>
              <a:rPr lang="ko-KR" altLang="en-US" spc="-100" dirty="0"/>
              <a:t>구조와</a:t>
            </a:r>
            <a:r>
              <a:rPr lang="ko-KR" altLang="en-US" sz="900" spc="-100" dirty="0"/>
              <a:t> </a:t>
            </a:r>
            <a:r>
              <a:rPr lang="en-US" altLang="ko-KR" spc="-100" dirty="0"/>
              <a:t>JSP</a:t>
            </a:r>
            <a:r>
              <a:rPr lang="en-US" altLang="ko-KR" sz="900" spc="-100" dirty="0"/>
              <a:t> </a:t>
            </a:r>
            <a:r>
              <a:rPr lang="ko-KR" altLang="en-US" spc="-100" dirty="0"/>
              <a:t>처리</a:t>
            </a:r>
            <a:r>
              <a:rPr lang="ko-KR" altLang="en-US" sz="900" spc="-100" dirty="0"/>
              <a:t> </a:t>
            </a:r>
            <a:r>
              <a:rPr lang="ko-KR" altLang="en-US" spc="-100" dirty="0"/>
              <a:t>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애플리케이션 폴더 구조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72635" y="1484784"/>
            <a:ext cx="6336704" cy="4896544"/>
            <a:chOff x="899592" y="1628800"/>
            <a:chExt cx="5796272" cy="446930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628800"/>
              <a:ext cx="2160000" cy="4469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899592" y="1873400"/>
              <a:ext cx="2160000" cy="1656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99592" y="3529584"/>
              <a:ext cx="2160000" cy="2556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47864" y="2305448"/>
              <a:ext cx="2448272" cy="7920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이클립스의 가상 환경</a:t>
              </a:r>
              <a:endParaRPr lang="en-US" altLang="ko-KR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웹 서버의 설정 파일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47864" y="4412730"/>
              <a:ext cx="3348000" cy="7920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mtClean="0">
                  <a:solidFill>
                    <a:schemeClr val="tx1"/>
                  </a:solidFill>
                </a:rPr>
                <a:t>이클립스의 웹 애플리케이션이</a:t>
              </a:r>
              <a:endParaRPr lang="en-US" altLang="ko-KR" smtClean="0">
                <a:solidFill>
                  <a:schemeClr val="tx1"/>
                </a:solidFill>
              </a:endParaRPr>
            </a:p>
            <a:p>
              <a:r>
                <a:rPr lang="ko-KR" altLang="en-US" smtClean="0">
                  <a:solidFill>
                    <a:schemeClr val="tx1"/>
                  </a:solidFill>
                </a:rPr>
                <a:t>되는 동적 웹 프로젝트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>
              <a:stCxn id="7" idx="1"/>
              <a:endCxn id="5" idx="3"/>
            </p:cNvCxnSpPr>
            <p:nvPr/>
          </p:nvCxnSpPr>
          <p:spPr>
            <a:xfrm flipH="1" flipV="1">
              <a:off x="3059592" y="2701400"/>
              <a:ext cx="288272" cy="92"/>
            </a:xfrm>
            <a:prstGeom prst="lin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>
              <a:stCxn id="8" idx="1"/>
              <a:endCxn id="6" idx="3"/>
            </p:cNvCxnSpPr>
            <p:nvPr/>
          </p:nvCxnSpPr>
          <p:spPr>
            <a:xfrm flipH="1" flipV="1">
              <a:off x="3059592" y="4807584"/>
              <a:ext cx="288272" cy="1190"/>
            </a:xfrm>
            <a:prstGeom prst="lin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58967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00" dirty="0"/>
              <a:t>웹</a:t>
            </a:r>
            <a:r>
              <a:rPr lang="ko-KR" altLang="en-US" sz="900" spc="-100" dirty="0"/>
              <a:t> </a:t>
            </a:r>
            <a:r>
              <a:rPr lang="ko-KR" altLang="en-US" spc="-100" dirty="0"/>
              <a:t>애플리케이션</a:t>
            </a:r>
            <a:r>
              <a:rPr lang="ko-KR" altLang="en-US" sz="900" spc="-100" dirty="0"/>
              <a:t> </a:t>
            </a:r>
            <a:r>
              <a:rPr lang="ko-KR" altLang="en-US" spc="-100" dirty="0"/>
              <a:t>폴더</a:t>
            </a:r>
            <a:r>
              <a:rPr lang="ko-KR" altLang="en-US" sz="900" spc="-100" dirty="0"/>
              <a:t> </a:t>
            </a:r>
            <a:r>
              <a:rPr lang="ko-KR" altLang="en-US" spc="-100" dirty="0"/>
              <a:t>구조와</a:t>
            </a:r>
            <a:r>
              <a:rPr lang="ko-KR" altLang="en-US" sz="900" spc="-100" dirty="0"/>
              <a:t> </a:t>
            </a:r>
            <a:r>
              <a:rPr lang="en-US" altLang="ko-KR" spc="-100" dirty="0"/>
              <a:t>JSP</a:t>
            </a:r>
            <a:r>
              <a:rPr lang="en-US" altLang="ko-KR" sz="900" spc="-100" dirty="0"/>
              <a:t> </a:t>
            </a:r>
            <a:r>
              <a:rPr lang="ko-KR" altLang="en-US" spc="-100" dirty="0"/>
              <a:t>처리</a:t>
            </a:r>
            <a:r>
              <a:rPr lang="ko-KR" altLang="en-US" sz="900" spc="-100" dirty="0"/>
              <a:t> </a:t>
            </a:r>
            <a:r>
              <a:rPr lang="ko-KR" altLang="en-US" spc="-100" dirty="0"/>
              <a:t>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JSP</a:t>
            </a:r>
            <a:r>
              <a:rPr lang="ko-KR" altLang="en-US" dirty="0">
                <a:solidFill>
                  <a:srgbClr val="C00000"/>
                </a:solidFill>
              </a:rPr>
              <a:t>의 처리 과정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456" y="1899034"/>
            <a:ext cx="8100000" cy="26100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087199" y="4653136"/>
            <a:ext cx="4948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AEEF"/>
                </a:solidFill>
              </a:rPr>
              <a:t>▲</a:t>
            </a:r>
            <a:r>
              <a:rPr lang="ko-KR" altLang="en-US" sz="2000" dirty="0" smtClean="0"/>
              <a:t> 단계별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내부적 처리 과정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8459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00" smtClean="0"/>
              <a:t>웹</a:t>
            </a:r>
            <a:r>
              <a:rPr lang="ko-KR" altLang="en-US" sz="900" spc="-100" smtClean="0"/>
              <a:t> </a:t>
            </a:r>
            <a:r>
              <a:rPr lang="ko-KR" altLang="en-US" spc="-100" smtClean="0"/>
              <a:t>애플리케이션</a:t>
            </a:r>
            <a:r>
              <a:rPr lang="ko-KR" altLang="en-US" sz="900" spc="-100" smtClean="0"/>
              <a:t> </a:t>
            </a:r>
            <a:r>
              <a:rPr lang="ko-KR" altLang="en-US" spc="-100" smtClean="0"/>
              <a:t>폴더</a:t>
            </a:r>
            <a:r>
              <a:rPr lang="ko-KR" altLang="en-US" sz="900" spc="-100" smtClean="0"/>
              <a:t> </a:t>
            </a:r>
            <a:r>
              <a:rPr lang="ko-KR" altLang="en-US" spc="-100" smtClean="0"/>
              <a:t>구조와</a:t>
            </a:r>
            <a:r>
              <a:rPr lang="ko-KR" altLang="en-US" sz="900" spc="-100" smtClean="0"/>
              <a:t> </a:t>
            </a:r>
            <a:r>
              <a:rPr lang="en-US" altLang="ko-KR" spc="-100" smtClean="0"/>
              <a:t>JSP</a:t>
            </a:r>
            <a:r>
              <a:rPr lang="en-US" altLang="ko-KR" sz="900" spc="-100" smtClean="0"/>
              <a:t> </a:t>
            </a:r>
            <a:r>
              <a:rPr lang="ko-KR" altLang="en-US" spc="-100" smtClean="0"/>
              <a:t>처리</a:t>
            </a:r>
            <a:r>
              <a:rPr lang="ko-KR" altLang="en-US" sz="900" spc="-100" smtClean="0"/>
              <a:t> </a:t>
            </a:r>
            <a:r>
              <a:rPr lang="ko-KR" altLang="en-US" spc="-100" smtClean="0"/>
              <a:t>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JSP</a:t>
            </a:r>
            <a:r>
              <a:rPr lang="ko-KR" altLang="en-US" dirty="0" smtClean="0">
                <a:solidFill>
                  <a:srgbClr val="C00000"/>
                </a:solidFill>
              </a:rPr>
              <a:t>의 처리 과정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sz="400" dirty="0" smtClean="0">
              <a:solidFill>
                <a:srgbClr val="C00000"/>
              </a:solidFill>
            </a:endParaRPr>
          </a:p>
          <a:p>
            <a:pPr marL="457200" lvl="1" indent="-457200" fontAlgn="base">
              <a:spcBef>
                <a:spcPts val="0"/>
              </a:spcBef>
              <a:buNone/>
            </a:pPr>
            <a:r>
              <a:rPr lang="ko-KR" altLang="en-US" dirty="0" smtClean="0"/>
              <a:t>① 사용자의 웹 브라우저에서 </a:t>
            </a:r>
            <a:r>
              <a:rPr lang="en-US" altLang="ko-KR" dirty="0" smtClean="0"/>
              <a:t>http://</a:t>
            </a:r>
            <a:r>
              <a:rPr lang="ko-KR" altLang="en-US" dirty="0" smtClean="0"/>
              <a:t>서버주소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같은 형태로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요청</a:t>
            </a:r>
            <a:endParaRPr lang="en-US" altLang="ko-KR" dirty="0" smtClean="0"/>
          </a:p>
          <a:p>
            <a:pPr marL="457200" lvl="1" indent="-457200" fontAlgn="base">
              <a:spcBef>
                <a:spcPts val="0"/>
              </a:spcBef>
              <a:buNone/>
            </a:pPr>
            <a:endParaRPr lang="en-US" altLang="ko-KR" sz="1000" dirty="0" smtClean="0"/>
          </a:p>
          <a:p>
            <a:pPr marL="457200" lvl="1" indent="-457200" fontAlgn="base">
              <a:spcBef>
                <a:spcPts val="0"/>
              </a:spcBef>
              <a:buNone/>
            </a:pPr>
            <a:r>
              <a:rPr lang="ko-KR" altLang="en-US" dirty="0" smtClean="0"/>
              <a:t>② 웹 서버는 요청한 해당 페이지를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컨테이너에 처리를 넘김</a:t>
            </a:r>
            <a:endParaRPr lang="en-US" altLang="ko-KR" dirty="0" smtClean="0"/>
          </a:p>
          <a:p>
            <a:pPr marL="457200" lvl="1" indent="-457200" fontAlgn="base">
              <a:spcBef>
                <a:spcPts val="0"/>
              </a:spcBef>
              <a:buNone/>
            </a:pPr>
            <a:endParaRPr lang="ko-KR" altLang="en-US" sz="1000" dirty="0" smtClean="0"/>
          </a:p>
          <a:p>
            <a:pPr marL="447675" lvl="1" indent="-447675" fontAlgn="base">
              <a:spcBef>
                <a:spcPts val="0"/>
              </a:spcBef>
              <a:buNone/>
            </a:pPr>
            <a:r>
              <a:rPr lang="ko-KR" altLang="en-US" dirty="0" smtClean="0"/>
              <a:t>③ 해당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파일이 처음 요청된 것이면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파일을 </a:t>
            </a:r>
            <a:r>
              <a:rPr lang="ko-KR" altLang="en-US" spc="-70" dirty="0" err="1" smtClean="0"/>
              <a:t>서블릿으로</a:t>
            </a:r>
            <a:r>
              <a:rPr lang="ko-KR" altLang="en-US" spc="-70" dirty="0" smtClean="0"/>
              <a:t> </a:t>
            </a:r>
            <a:r>
              <a:rPr lang="ko-KR" altLang="en-US" spc="-70" dirty="0" err="1" smtClean="0"/>
              <a:t>파싱</a:t>
            </a:r>
            <a:r>
              <a:rPr lang="en-US" altLang="ko-KR" spc="-70" dirty="0" smtClean="0"/>
              <a:t>(</a:t>
            </a:r>
            <a:r>
              <a:rPr lang="en-US" altLang="ko-KR" spc="-70" dirty="0" err="1" smtClean="0"/>
              <a:t>a.jsp</a:t>
            </a:r>
            <a:r>
              <a:rPr lang="en-US" altLang="ko-KR" spc="-70" dirty="0" smtClean="0"/>
              <a:t> </a:t>
            </a:r>
            <a:r>
              <a:rPr lang="ko-KR" altLang="en-US" spc="-70" dirty="0" smtClean="0"/>
              <a:t>페이지를 </a:t>
            </a:r>
            <a:r>
              <a:rPr lang="en-US" altLang="ko-KR" spc="-70" dirty="0" smtClean="0"/>
              <a:t>a_jsp.java</a:t>
            </a:r>
            <a:r>
              <a:rPr lang="ko-KR" altLang="en-US" spc="-70" dirty="0" smtClean="0"/>
              <a:t>로 변환</a:t>
            </a:r>
            <a:r>
              <a:rPr lang="en-US" altLang="ko-KR" spc="-70" dirty="0" smtClean="0"/>
              <a:t>)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이전에 요청되었던 페이지일 경우 ⑥의 단계로 넘어감</a:t>
            </a:r>
            <a:endParaRPr lang="en-US" altLang="ko-KR" dirty="0" smtClean="0"/>
          </a:p>
          <a:p>
            <a:pPr marL="457200" lvl="1" indent="-457200" fontAlgn="base">
              <a:spcBef>
                <a:spcPts val="0"/>
              </a:spcBef>
              <a:buNone/>
            </a:pPr>
            <a:r>
              <a:rPr lang="ko-KR" altLang="en-US" dirty="0" smtClean="0"/>
              <a:t>④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파일로 컴파일</a:t>
            </a:r>
            <a:r>
              <a:rPr lang="en-US" altLang="ko-KR" dirty="0" smtClean="0"/>
              <a:t>(a_jsp.java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파일은 </a:t>
            </a:r>
            <a:r>
              <a:rPr lang="en-US" altLang="ko-KR" dirty="0" err="1" smtClean="0"/>
              <a:t>a_jsp.class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컴파일</a:t>
            </a:r>
            <a:r>
              <a:rPr lang="en-US" altLang="ko-KR" dirty="0" smtClean="0"/>
              <a:t>)</a:t>
            </a:r>
          </a:p>
          <a:p>
            <a:pPr marL="361950" lvl="1" indent="-361950" fontAlgn="base">
              <a:spcBef>
                <a:spcPts val="0"/>
              </a:spcBef>
              <a:buNone/>
            </a:pPr>
            <a:endParaRPr lang="ko-KR" altLang="en-US" sz="1000" dirty="0" smtClean="0"/>
          </a:p>
          <a:p>
            <a:pPr marL="457200" lvl="1" indent="-457200" fontAlgn="base">
              <a:spcBef>
                <a:spcPts val="0"/>
              </a:spcBef>
              <a:buNone/>
            </a:pPr>
            <a:r>
              <a:rPr lang="ko-KR" altLang="en-US" dirty="0" smtClean="0"/>
              <a:t>⑤ 클래스 파일은 메모리에 로딩되어 실행</a:t>
            </a:r>
            <a:endParaRPr lang="en-US" altLang="ko-KR" dirty="0" smtClean="0"/>
          </a:p>
          <a:p>
            <a:pPr marL="361950" lvl="1" indent="-361950" fontAlgn="base">
              <a:spcBef>
                <a:spcPts val="0"/>
              </a:spcBef>
              <a:buNone/>
            </a:pPr>
            <a:endParaRPr lang="ko-KR" altLang="en-US" sz="1000" dirty="0" smtClean="0"/>
          </a:p>
          <a:p>
            <a:pPr marL="457200" lvl="1" indent="-457200" fontAlgn="base">
              <a:spcBef>
                <a:spcPts val="0"/>
              </a:spcBef>
              <a:buNone/>
            </a:pPr>
            <a:r>
              <a:rPr lang="ko-KR" altLang="en-US" dirty="0" smtClean="0"/>
              <a:t>⑥ 실행결과는 다시 웹 서버에게 넘겨짐</a:t>
            </a:r>
            <a:endParaRPr lang="en-US" altLang="ko-KR" dirty="0" smtClean="0"/>
          </a:p>
          <a:p>
            <a:pPr marL="361950" lvl="1" indent="-361950" fontAlgn="base">
              <a:spcBef>
                <a:spcPts val="0"/>
              </a:spcBef>
              <a:buNone/>
            </a:pPr>
            <a:endParaRPr lang="ko-KR" altLang="en-US" sz="1000" dirty="0" smtClean="0"/>
          </a:p>
          <a:p>
            <a:pPr marL="457200" lvl="1" indent="-457200" fontAlgn="base">
              <a:spcBef>
                <a:spcPts val="0"/>
              </a:spcBef>
              <a:buNone/>
            </a:pPr>
            <a:r>
              <a:rPr lang="ko-KR" altLang="en-US" dirty="0" smtClean="0"/>
              <a:t>⑦ 웹 서버는 웹 브라우저가 인식할 수 있는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형태로 결과를 웹 브라우저에게 응답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64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프로그래밍의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웹 프로그래밍의 개요</a:t>
            </a:r>
            <a:endParaRPr lang="en-US" altLang="ko-KR" sz="2000" dirty="0"/>
          </a:p>
          <a:p>
            <a:pPr lvl="1"/>
            <a:r>
              <a:rPr lang="ko-KR" altLang="en-US" sz="1800" dirty="0"/>
              <a:t>클라이언트</a:t>
            </a:r>
            <a:r>
              <a:rPr lang="en-US" altLang="ko-KR" sz="1800" dirty="0"/>
              <a:t>(</a:t>
            </a:r>
            <a:r>
              <a:rPr lang="ko-KR" altLang="en-US" sz="1800" dirty="0"/>
              <a:t>웹 브라우저</a:t>
            </a:r>
            <a:r>
              <a:rPr lang="en-US" altLang="ko-KR" sz="1800" dirty="0"/>
              <a:t>)</a:t>
            </a:r>
            <a:r>
              <a:rPr lang="ko-KR" altLang="en-US" sz="1800" dirty="0"/>
              <a:t>가 특정 페이지를 웹 서버에 요청</a:t>
            </a:r>
            <a:r>
              <a:rPr lang="en-US" altLang="ko-KR" sz="1800" dirty="0"/>
              <a:t>(Request)-&gt;</a:t>
            </a:r>
            <a:r>
              <a:rPr lang="ko-KR" altLang="en-US" sz="1800" dirty="0"/>
              <a:t>웹 서버가 처리 후</a:t>
            </a:r>
            <a:r>
              <a:rPr lang="en-US" altLang="ko-KR" sz="1800" dirty="0"/>
              <a:t>-&gt;</a:t>
            </a:r>
            <a:r>
              <a:rPr lang="ko-KR" altLang="en-US" sz="1800" dirty="0"/>
              <a:t>클라이언트</a:t>
            </a:r>
            <a:r>
              <a:rPr lang="en-US" altLang="ko-KR" sz="1800" dirty="0"/>
              <a:t>(</a:t>
            </a:r>
            <a:r>
              <a:rPr lang="ko-KR" altLang="en-US" sz="1800" dirty="0"/>
              <a:t>웹 브라우저</a:t>
            </a:r>
            <a:r>
              <a:rPr lang="en-US" altLang="ko-KR" sz="1800" dirty="0"/>
              <a:t>)</a:t>
            </a:r>
            <a:r>
              <a:rPr lang="ko-KR" altLang="en-US" sz="1800" dirty="0"/>
              <a:t>에게 응답</a:t>
            </a:r>
            <a:r>
              <a:rPr lang="en-US" altLang="ko-KR" sz="1800" dirty="0"/>
              <a:t>(Response)</a:t>
            </a:r>
          </a:p>
          <a:p>
            <a:pPr lvl="1"/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2" y="2060848"/>
            <a:ext cx="686435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627784" y="4869160"/>
            <a:ext cx="3889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AEEF"/>
                </a:solidFill>
              </a:rPr>
              <a:t>▲</a:t>
            </a:r>
            <a:r>
              <a:rPr lang="ko-KR" altLang="en-US" sz="2000" dirty="0" smtClean="0"/>
              <a:t> 클라이언트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서버 방식의 구조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32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프로그래밍의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8424936" cy="545265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웹 프로그래밍 언어의 종류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CGI(Common Gateway Interface)</a:t>
            </a:r>
          </a:p>
          <a:p>
            <a:pPr lvl="2"/>
            <a:r>
              <a:rPr lang="ko-KR" altLang="en-US" sz="1600" dirty="0" smtClean="0"/>
              <a:t>웹 서버와 동적 </a:t>
            </a:r>
            <a:r>
              <a:rPr lang="ko-KR" altLang="en-US" sz="1600" dirty="0" err="1" smtClean="0"/>
              <a:t>콘텐츠</a:t>
            </a:r>
            <a:r>
              <a:rPr lang="ko-KR" altLang="en-US" sz="1600" dirty="0" smtClean="0"/>
              <a:t> 생성을 맡은 프로그램 사이에서 정보를 주고받는 인터페이스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개발 언어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UNIX </a:t>
            </a:r>
            <a:r>
              <a:rPr lang="ko-KR" altLang="en-US" sz="1600" dirty="0" smtClean="0"/>
              <a:t>플랫폼</a:t>
            </a:r>
            <a:r>
              <a:rPr lang="en-US" altLang="ko-KR" sz="1600" dirty="0" smtClean="0"/>
              <a:t>(Platform)-</a:t>
            </a:r>
            <a:r>
              <a:rPr lang="ko-KR" altLang="en-US" sz="1600" dirty="0" smtClean="0"/>
              <a:t>펄</a:t>
            </a:r>
            <a:r>
              <a:rPr lang="en-US" altLang="ko-KR" sz="1600" dirty="0" smtClean="0"/>
              <a:t>(Perl), </a:t>
            </a:r>
            <a:r>
              <a:rPr lang="en-US" altLang="ko-KR" sz="1600" dirty="0" smtClean="0"/>
              <a:t>Windows </a:t>
            </a:r>
            <a:r>
              <a:rPr lang="ko-KR" altLang="en-US" sz="1600" dirty="0" smtClean="0"/>
              <a:t>플랫폼</a:t>
            </a:r>
            <a:r>
              <a:rPr lang="en-US" altLang="ko-KR" sz="1600" dirty="0" smtClean="0"/>
              <a:t>(Platform)-</a:t>
            </a:r>
            <a:r>
              <a:rPr lang="ko-KR" altLang="en-US" sz="1600" dirty="0" err="1" smtClean="0"/>
              <a:t>비주얼</a:t>
            </a:r>
            <a:r>
              <a:rPr lang="ko-KR" altLang="en-US" sz="1600" dirty="0" smtClean="0"/>
              <a:t> 베이직</a:t>
            </a:r>
            <a:r>
              <a:rPr lang="en-US" altLang="ko-KR" sz="1600" dirty="0" smtClean="0"/>
              <a:t>(Visual Basic)</a:t>
            </a:r>
          </a:p>
          <a:p>
            <a:pPr lvl="2"/>
            <a:r>
              <a:rPr lang="ko-KR" altLang="en-US" sz="1600" dirty="0" smtClean="0"/>
              <a:t>서버의 자원을 과도하게 사용하는 문제점 때문에 </a:t>
            </a:r>
            <a:r>
              <a:rPr lang="en-US" altLang="ko-KR" sz="1600" dirty="0" smtClean="0"/>
              <a:t>UNIX </a:t>
            </a:r>
            <a:r>
              <a:rPr lang="ko-KR" altLang="en-US" sz="1600" dirty="0" smtClean="0"/>
              <a:t>플랫폼 이외에는 거의 사용되지 않음</a:t>
            </a:r>
            <a:endParaRPr lang="en-US" altLang="ko-KR" sz="1600" dirty="0" smtClean="0"/>
          </a:p>
          <a:p>
            <a:pPr lvl="1"/>
            <a:r>
              <a:rPr lang="en-US" altLang="ko-KR" sz="1800" dirty="0"/>
              <a:t>ASP(Active Server Page)</a:t>
            </a:r>
          </a:p>
          <a:p>
            <a:pPr lvl="2"/>
            <a:r>
              <a:rPr lang="ko-KR" altLang="en-US" sz="1600" dirty="0"/>
              <a:t>스크립트 방식으로 동적인 웹 페이지를 작성할 수 있도록 지원하는 기술</a:t>
            </a:r>
          </a:p>
          <a:p>
            <a:pPr lvl="2"/>
            <a:r>
              <a:rPr lang="en-US" altLang="ko-KR" sz="1600" dirty="0"/>
              <a:t>ActiveX</a:t>
            </a:r>
            <a:r>
              <a:rPr lang="ko-KR" altLang="en-US" sz="1600" dirty="0"/>
              <a:t>라는 제공된 컴포넌트를 사용할 수도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이것을 직접 개발하기 위한 기능도 제공</a:t>
            </a:r>
            <a:endParaRPr lang="en-US" altLang="ko-KR" sz="1600" dirty="0"/>
          </a:p>
          <a:p>
            <a:pPr lvl="2"/>
            <a:r>
              <a:rPr lang="ko-KR" altLang="en-US" sz="1600" dirty="0"/>
              <a:t>특정 플랫폼과 특정 웹 서버에서만 동작</a:t>
            </a:r>
            <a:endParaRPr lang="en-US" altLang="ko-KR" sz="1600" dirty="0"/>
          </a:p>
          <a:p>
            <a:pPr lvl="3"/>
            <a:r>
              <a:rPr lang="ko-KR" altLang="en-US" sz="1600" dirty="0" err="1"/>
              <a:t>윈도즈</a:t>
            </a:r>
            <a:r>
              <a:rPr lang="ko-KR" altLang="en-US" sz="1600" dirty="0"/>
              <a:t> 플랫폼에서 웹 서버로 </a:t>
            </a:r>
            <a:r>
              <a:rPr lang="en-US" altLang="ko-KR" sz="1600" dirty="0"/>
              <a:t>IIS(Internet Information Server)</a:t>
            </a:r>
            <a:r>
              <a:rPr lang="ko-KR" altLang="en-US" sz="1600" dirty="0"/>
              <a:t>만을 사용</a:t>
            </a:r>
          </a:p>
          <a:p>
            <a:pPr marL="685800" lvl="2" indent="0">
              <a:buNone/>
            </a:pPr>
            <a:endParaRPr lang="ko-KR" altLang="en-US" sz="1600" dirty="0" smtClean="0"/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97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프로그래밍의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프로그래밍 언어의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PHP(Personal </a:t>
            </a:r>
            <a:r>
              <a:rPr lang="en-US" altLang="ko-KR" dirty="0" err="1" smtClean="0"/>
              <a:t>HomePage</a:t>
            </a:r>
            <a:r>
              <a:rPr lang="en-US" altLang="ko-KR" dirty="0" smtClean="0"/>
              <a:t> tools, Professional Hypertext Preprocessor)</a:t>
            </a:r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 smtClean="0"/>
              <a:t>언어 기반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서버에서 실행되는 스크립트 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배우기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속도 빠름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컴포넌트 사용 불가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보안에 취약한 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플랫폼에 독립적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Servlet(Server + Applet)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JSP(Java Server Pages)</a:t>
            </a:r>
          </a:p>
          <a:p>
            <a:pPr lvl="2"/>
            <a:r>
              <a:rPr lang="ko-KR" altLang="en-US" dirty="0" smtClean="0"/>
              <a:t>자바 언어 기반으로 </a:t>
            </a:r>
            <a:r>
              <a:rPr lang="ko-KR" altLang="en-US" dirty="0" err="1" smtClean="0"/>
              <a:t>멀티스레딩</a:t>
            </a:r>
            <a:r>
              <a:rPr lang="en-US" altLang="ko-KR" dirty="0" smtClean="0"/>
              <a:t>(Multi Thread)</a:t>
            </a:r>
            <a:r>
              <a:rPr lang="ko-KR" altLang="en-US" dirty="0" smtClean="0"/>
              <a:t>에 의해 사용자 요구를 처리</a:t>
            </a:r>
          </a:p>
          <a:p>
            <a:pPr lvl="2"/>
            <a:r>
              <a:rPr lang="en-US" altLang="ko-KR" dirty="0" smtClean="0"/>
              <a:t>Servlet - </a:t>
            </a:r>
            <a:r>
              <a:rPr lang="ko-KR" altLang="en-US" dirty="0" smtClean="0"/>
              <a:t>자바 코드에 의존적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비교적 덜 의존적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은 같은 처리 구조를 가짐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94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프로그래밍의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애플리케이션의 구조 및 구성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애플리케이션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웹을 기반으로 실행되는 프로그램을 의미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프로그래밍을 통해 구현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61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프로그래밍의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애플리케이션의 구조 및 구성 요소</a:t>
            </a:r>
            <a:endParaRPr lang="en-US" altLang="ko-KR" dirty="0" smtClean="0"/>
          </a:p>
          <a:p>
            <a:pPr lvl="1"/>
            <a:r>
              <a:rPr lang="ko-KR" altLang="en-US" dirty="0"/>
              <a:t>웹 애플리케이션의 구조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0708" y="5326848"/>
            <a:ext cx="4826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smtClean="0">
                <a:solidFill>
                  <a:srgbClr val="00AEEF"/>
                </a:solidFill>
              </a:rPr>
              <a:t>▲</a:t>
            </a:r>
            <a:r>
              <a:rPr lang="ko-KR" altLang="en-US" sz="2000" smtClean="0"/>
              <a:t> 웹 애플리케이션의 구조 및 처리 순서</a:t>
            </a:r>
            <a:endParaRPr lang="ko-KR" altLang="en-US" sz="2000"/>
          </a:p>
        </p:txBody>
      </p:sp>
      <p:grpSp>
        <p:nvGrpSpPr>
          <p:cNvPr id="7" name="그룹 6"/>
          <p:cNvGrpSpPr/>
          <p:nvPr/>
        </p:nvGrpSpPr>
        <p:grpSpPr>
          <a:xfrm>
            <a:off x="828464" y="1916832"/>
            <a:ext cx="7920000" cy="3189207"/>
            <a:chOff x="602035" y="2852936"/>
            <a:chExt cx="7920000" cy="318920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2035" y="2852936"/>
              <a:ext cx="7920000" cy="318920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60662" y="4537695"/>
              <a:ext cx="2088000" cy="147600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41662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프로그래밍의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애플리케이션의 구조 및 구성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애플리케이션의 구성 요소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브라우저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클라이언트이며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작업 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서버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브라우저의 요청을 받아들이는 곳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애플리케이션 서버</a:t>
            </a:r>
            <a:r>
              <a:rPr lang="en-US" altLang="ko-KR" dirty="0" smtClean="0"/>
              <a:t>(WAS) - </a:t>
            </a:r>
            <a:r>
              <a:rPr lang="ko-KR" altLang="en-US" dirty="0" smtClean="0"/>
              <a:t>요청된 페이지의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및 데이터베이스와의 연동을 처리하는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데이터베이스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데이터의 저장소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530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JTable</Template>
  <TotalTime>272</TotalTime>
  <Words>1589</Words>
  <Application>Microsoft Office PowerPoint</Application>
  <PresentationFormat>화면 슬라이드 쇼(4:3)</PresentationFormat>
  <Paragraphs>272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가을</vt:lpstr>
      <vt:lpstr>JSP(Java Server page)</vt:lpstr>
      <vt:lpstr>1. JSP의 기본 개요</vt:lpstr>
      <vt:lpstr>웹 프로그래밍의 이해</vt:lpstr>
      <vt:lpstr>웹 프로그래밍의 이해</vt:lpstr>
      <vt:lpstr>웹 프로그래밍의 이해</vt:lpstr>
      <vt:lpstr>웹 프로그래밍의 이해</vt:lpstr>
      <vt:lpstr>웹 프로그래밍의 이해</vt:lpstr>
      <vt:lpstr>웹 프로그래밍의 이해</vt:lpstr>
      <vt:lpstr>웹 프로그래밍의 이해</vt:lpstr>
      <vt:lpstr>웹 애플리케이션 처리 방식 및 구현 방식</vt:lpstr>
      <vt:lpstr>웹 애플리케이션 처리 방식 및 구현 방식</vt:lpstr>
      <vt:lpstr>웹 애플리케이션 처리 방식 및 구현 방식</vt:lpstr>
      <vt:lpstr>JSP 및 서블릿의 개요</vt:lpstr>
      <vt:lpstr>JSP 및 서블릿의 개요</vt:lpstr>
      <vt:lpstr>JSP 및 서블릿의 개요</vt:lpstr>
      <vt:lpstr>JSP 및 서블릿의 개요</vt:lpstr>
      <vt:lpstr>JSP 및 서블릿의 개요</vt:lpstr>
      <vt:lpstr>JSP 및 서블릿의 개요</vt:lpstr>
      <vt:lpstr>JSP 및 서블릿의 개요</vt:lpstr>
      <vt:lpstr>2. JSP의 개발 환경 설정</vt:lpstr>
      <vt:lpstr>2. JSP의 개발 환경 설정</vt:lpstr>
      <vt:lpstr>JDK 다운로드 및 설치</vt:lpstr>
      <vt:lpstr>JDK 다운로드 및 설치</vt:lpstr>
      <vt:lpstr>웹  컨테이너 톰캣  다운로드 및 설치</vt:lpstr>
      <vt:lpstr>통합 개발 환경 이클립스 다운로드 및 설</vt:lpstr>
      <vt:lpstr>통합 개발 환경 이클립스 다운로드 및 설치</vt:lpstr>
      <vt:lpstr>이클립스에서 웹 애플리케이션 작성</vt:lpstr>
      <vt:lpstr>이클립스에서 웹 애플리케이션 작성</vt:lpstr>
      <vt:lpstr>이클립스에서 웹 애플리케이션 작성</vt:lpstr>
      <vt:lpstr>이클립스에서 웹 애플리케이션 작성</vt:lpstr>
      <vt:lpstr>웹 애플리케이션 폴더 구조와 JSP 처리 과정</vt:lpstr>
      <vt:lpstr>웹 애플리케이션 폴더 구조와 JSP 처리 과정</vt:lpstr>
      <vt:lpstr>웹 애플리케이션 폴더 구조와 JSP 처리 과정</vt:lpstr>
      <vt:lpstr>웹 애플리케이션 폴더 구조와 JSP 처리 과정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JSP(Java Server page)</dc:title>
  <dc:creator>Windows 사용자</dc:creator>
  <cp:lastModifiedBy>pgm</cp:lastModifiedBy>
  <cp:revision>22</cp:revision>
  <dcterms:created xsi:type="dcterms:W3CDTF">2015-04-18T06:22:13Z</dcterms:created>
  <dcterms:modified xsi:type="dcterms:W3CDTF">2016-10-11T09:17:09Z</dcterms:modified>
</cp:coreProperties>
</file>