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6"/>
  </p:notesMasterIdLst>
  <p:sldIdLst>
    <p:sldId id="256" r:id="rId2"/>
    <p:sldId id="269" r:id="rId3"/>
    <p:sldId id="262" r:id="rId4"/>
    <p:sldId id="259" r:id="rId5"/>
    <p:sldId id="258" r:id="rId6"/>
    <p:sldId id="261" r:id="rId7"/>
    <p:sldId id="265" r:id="rId8"/>
    <p:sldId id="260" r:id="rId9"/>
    <p:sldId id="268" r:id="rId10"/>
    <p:sldId id="263" r:id="rId11"/>
    <p:sldId id="266" r:id="rId12"/>
    <p:sldId id="267" r:id="rId13"/>
    <p:sldId id="264" r:id="rId14"/>
    <p:sldId id="270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휴먼매직체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205034"/>
    <a:srgbClr val="7EBD79"/>
    <a:srgbClr val="8DC589"/>
    <a:srgbClr val="9ECE9A"/>
    <a:srgbClr val="A9C571"/>
    <a:srgbClr val="F8C984"/>
    <a:srgbClr val="FDDBAD"/>
    <a:srgbClr val="85C280"/>
    <a:srgbClr val="AA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Objects="1">
      <p:cViewPr>
        <p:scale>
          <a:sx n="100" d="100"/>
          <a:sy n="100" d="100"/>
        </p:scale>
        <p:origin x="-666" y="-102"/>
      </p:cViewPr>
      <p:guideLst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3ABD-5463-48B0-B809-1ED1CAD99E16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7BCC9-9E6A-490C-A3AE-B81A39E6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BCC9-9E6A-490C-A3AE-B81A39E6E7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3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BCC9-9E6A-490C-A3AE-B81A39E6E7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9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0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BA9-FE26-437B-A047-0CC98E1D1BBA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ripter.com/s/MnIYBz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colorscripter.com/s/cyqWmb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ripter.com/s/nH55DZ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ripter.com/s/Q7pUYf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orscripter.com/s/PvkHh65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"/>
            <a:ext cx="916262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662656"/>
            <a:ext cx="916262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b="1" i="1" spc="-450" dirty="0" smtClean="0">
                <a:solidFill>
                  <a:schemeClr val="accent1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장부</a:t>
            </a:r>
            <a:r>
              <a:rPr lang="en-US" altLang="ko-KR" sz="8200" b="1" i="1" spc="-450" dirty="0" smtClean="0">
                <a:solidFill>
                  <a:schemeClr val="accent1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8200" b="1" i="1" spc="-450" dirty="0" smtClean="0">
                <a:solidFill>
                  <a:schemeClr val="accent1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</a:t>
            </a:r>
            <a:endParaRPr lang="en-US" altLang="ko-KR" sz="8200" b="1" i="1" spc="-450" dirty="0" smtClean="0">
              <a:solidFill>
                <a:schemeClr val="accent1">
                  <a:lumMod val="75000"/>
                  <a:alpha val="98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8200" b="1" i="1" spc="-450" dirty="0">
                <a:solidFill>
                  <a:schemeClr val="accent1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en-US" altLang="ko-KR" sz="8200" b="1" i="1" spc="-450" dirty="0" smtClean="0">
                <a:solidFill>
                  <a:schemeClr val="accent1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  Program</a:t>
            </a:r>
            <a:endParaRPr lang="ko-KR" altLang="en-US" sz="8200" b="1" i="1" spc="-450" dirty="0">
              <a:solidFill>
                <a:schemeClr val="accent1">
                  <a:lumMod val="75000"/>
                  <a:alpha val="98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37987" y="3432810"/>
            <a:ext cx="5706013" cy="2326897"/>
            <a:chOff x="4788024" y="3861048"/>
            <a:chExt cx="5743336" cy="2326897"/>
          </a:xfrm>
        </p:grpSpPr>
        <p:sp>
          <p:nvSpPr>
            <p:cNvPr id="7" name="TextBox 6"/>
            <p:cNvSpPr txBox="1"/>
            <p:nvPr/>
          </p:nvSpPr>
          <p:spPr>
            <a:xfrm>
              <a:off x="4788024" y="3861048"/>
              <a:ext cx="57433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		</a:t>
              </a:r>
              <a:r>
                <a:rPr lang="en-US" altLang="ko-KR" sz="2400" b="1" dirty="0" smtClean="0"/>
                <a:t>    </a:t>
              </a:r>
              <a:r>
                <a:rPr lang="en-US" altLang="ko-KR" sz="2400" b="1" dirty="0" smtClean="0">
                  <a:solidFill>
                    <a:srgbClr val="002060"/>
                  </a:solidFill>
                </a:rPr>
                <a:t>Project  </a:t>
              </a:r>
              <a:r>
                <a:rPr lang="ko-KR" altLang="en-US" sz="2400" b="1" dirty="0" smtClean="0">
                  <a:solidFill>
                    <a:srgbClr val="002060"/>
                  </a:solidFill>
                </a:rPr>
                <a:t>참여자</a:t>
              </a:r>
              <a:r>
                <a:rPr lang="en-US" altLang="ko-KR" sz="2400" b="1" dirty="0" smtClean="0"/>
                <a:t>	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7774287" y="3846389"/>
              <a:ext cx="1569660" cy="31134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 smtClean="0"/>
                <a:t>         </a:t>
              </a:r>
              <a:r>
                <a:rPr lang="ko-KR" altLang="en-US" b="1" dirty="0" smtClean="0"/>
                <a:t>조장 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전 옥 주</a:t>
              </a:r>
              <a:endParaRPr lang="en-US" altLang="ko-KR" b="1" dirty="0" smtClean="0"/>
            </a:p>
            <a:p>
              <a:endParaRPr lang="en-US" altLang="ko-KR" b="1" dirty="0"/>
            </a:p>
            <a:p>
              <a:r>
                <a:rPr lang="ko-KR" altLang="en-US" b="1" dirty="0" smtClean="0"/>
                <a:t>          팀원 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박 윤 수</a:t>
              </a:r>
              <a:endParaRPr lang="en-US" altLang="ko-KR" b="1" dirty="0" smtClean="0"/>
            </a:p>
            <a:p>
              <a:endParaRPr lang="en-US" altLang="ko-KR" b="1" dirty="0" smtClean="0"/>
            </a:p>
            <a:p>
              <a:r>
                <a:rPr lang="ko-KR" altLang="en-US" b="1" smtClean="0"/>
                <a:t>          팀원 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김 호 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0" y="0"/>
            <a:ext cx="3842385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A9C571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06.세금 계산서</a:t>
            </a:r>
            <a:endParaRPr lang="ko-KR" altLang="en-US" sz="4800" b="1" u="sng" cap="none" dirty="0" smtClean="0">
              <a:solidFill>
                <a:srgbClr val="A9C571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5" y="1168400"/>
            <a:ext cx="9162415" cy="568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" y="4580890"/>
            <a:ext cx="3686175" cy="133096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403350" y="3500755"/>
            <a:ext cx="1224280" cy="1080135"/>
            <a:chOff x="1403350" y="3500755"/>
            <a:chExt cx="1224280" cy="1080135"/>
          </a:xfrm>
        </p:grpSpPr>
        <p:sp>
          <p:nvSpPr>
            <p:cNvPr id="4" name="타원 3"/>
            <p:cNvSpPr/>
            <p:nvPr/>
          </p:nvSpPr>
          <p:spPr>
            <a:xfrm>
              <a:off x="1403350" y="3500755"/>
              <a:ext cx="527050" cy="360045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931035" y="3681095"/>
              <a:ext cx="696595" cy="899795"/>
              <a:chOff x="1931035" y="3681095"/>
              <a:chExt cx="696595" cy="89979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1931035" y="3681095"/>
                <a:ext cx="69659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2627630" y="3681095"/>
                <a:ext cx="0" cy="89979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19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C:/Users/okjoo/AppData/Roaming/PolarisOffice/ETemp/11188_18156120/image18.png"/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0" y="0"/>
            <a:ext cx="2477135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A9C571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07.  검 색</a:t>
            </a:r>
            <a:endParaRPr lang="ko-KR" altLang="en-US" sz="4800" b="1" u="sng" cap="none" dirty="0" smtClean="0">
              <a:solidFill>
                <a:srgbClr val="A9C571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pic>
        <p:nvPicPr>
          <p:cNvPr id="7" name="그림 6" descr="C:/Users/okjoo/AppData/Roaming/PolarisOffice/ETemp/11188_18156120/image21.png">
            <a:hlinkClick r:id="rId4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130" y="862330"/>
            <a:ext cx="7574280" cy="5139055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3851920" y="1802765"/>
            <a:ext cx="4879233" cy="822325"/>
            <a:chOff x="3556000" y="1759585"/>
            <a:chExt cx="5818832" cy="822325"/>
          </a:xfrm>
        </p:grpSpPr>
        <p:grpSp>
          <p:nvGrpSpPr>
            <p:cNvPr id="14" name="그룹 13"/>
            <p:cNvGrpSpPr/>
            <p:nvPr/>
          </p:nvGrpSpPr>
          <p:grpSpPr>
            <a:xfrm>
              <a:off x="3556000" y="1929130"/>
              <a:ext cx="2528570" cy="652780"/>
              <a:chOff x="3556000" y="1929130"/>
              <a:chExt cx="2528570" cy="6527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556000" y="2182495"/>
                <a:ext cx="1105242" cy="39941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꺾인 연결선 10"/>
              <p:cNvCxnSpPr/>
              <p:nvPr/>
            </p:nvCxnSpPr>
            <p:spPr>
              <a:xfrm flipV="1">
                <a:off x="4025265" y="1929130"/>
                <a:ext cx="2059305" cy="253365"/>
              </a:xfrm>
              <a:prstGeom prst="bentConnector3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083300" y="1759585"/>
              <a:ext cx="329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다음 슬라이드에서 설명</a:t>
              </a:r>
              <a:endParaRPr lang="ko-KR" altLang="en-US" dirty="0"/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>
            <a:off x="333375" y="6032500"/>
            <a:ext cx="5985510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accent3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날짜 선택하고 검색</a:t>
            </a:r>
            <a:endParaRPr lang="ko-KR" altLang="en-US" sz="2400" b="0" cap="none" dirty="0" smtClean="0">
              <a:solidFill>
                <a:schemeClr val="accent3">
                  <a:lumMod val="50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accent3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테이블선택하고 삭제시 같은 일련번호는 같이 삭제</a:t>
            </a:r>
            <a:r>
              <a:rPr lang="en-US" altLang="ko-KR" sz="2400" b="0" cap="none" dirty="0" smtClean="0">
                <a:solidFill>
                  <a:schemeClr val="accent3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 b="0" cap="none" dirty="0" smtClean="0">
              <a:solidFill>
                <a:schemeClr val="accent3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3143250" y="428625"/>
            <a:ext cx="327088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3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검색후 테이블 선택하고 보기 선택시</a:t>
            </a:r>
            <a:endParaRPr lang="ko-KR" altLang="en-US" sz="1800" b="0" cap="none" dirty="0" smtClean="0">
              <a:solidFill>
                <a:schemeClr val="accent3">
                  <a:lumMod val="50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C:/Users/okjoo/AppData/Roaming/PolarisOffice/ETemp/11188_18156120/image18.png"/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35" y="0"/>
            <a:ext cx="9144635" cy="6858635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21590" y="0"/>
            <a:ext cx="437642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A9C571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07.  검 색 -&gt;  Excel</a:t>
            </a:r>
            <a:endParaRPr lang="ko-KR" altLang="en-US" sz="4800" b="1" u="sng" cap="none" dirty="0" smtClean="0">
              <a:solidFill>
                <a:srgbClr val="A9C571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908685"/>
            <a:ext cx="6264910" cy="56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0" y="5715"/>
            <a:ext cx="48266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u="sng" cap="none" spc="-450" dirty="0" smtClean="0">
                <a:solidFill>
                  <a:srgbClr val="568ED4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!!  수정 사항 &amp; 느 낀점 !!</a:t>
            </a:r>
            <a:endParaRPr lang="ko-KR" altLang="en-US" sz="4000" b="1" u="sng" cap="none" dirty="0" smtClean="0">
              <a:solidFill>
                <a:srgbClr val="568ED4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81355" y="1534795"/>
            <a:ext cx="7777480" cy="4244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검색 시 테이블을 선택하고 수정을 할 계획이었으나, 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실패하여 보기 및 엑셀저장으로 대체해서 아쉬움이……..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세금계산서와 계산서 작성시 테이블을 n줄 추가하고 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테이블 안에 입력할 계획 이였으나, 작성 후 테이블이 오류가 생겨 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하나씩  추가하는 걸로 수정하였습니다.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POI 라이브러리를 이용하여 엑셀파일을 만들었는데 엄청 힘듬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이번 프로젝트를 통해 몰랐던 부분을 공부를 할 수 있어 만족.</a:t>
            </a:r>
            <a:endParaRPr lang="ko-KR" altLang="en-US" sz="1800" b="0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2065020" y="2411095"/>
            <a:ext cx="5015865" cy="13531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200" b="1" i="1" u="sng" cap="none" spc="-450" dirty="0" smtClean="0">
                <a:solidFill>
                  <a:srgbClr val="BFBFBF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Thank You.</a:t>
            </a:r>
            <a:endParaRPr lang="ko-KR" altLang="en-US" sz="8200" b="1" i="1" u="sng" cap="none" dirty="0" smtClean="0">
              <a:solidFill>
                <a:srgbClr val="BFBFBF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okjoo/AppData/Roaming/PolarisOffice/ETemp/11188_1815612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6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35" y="-635"/>
            <a:ext cx="9144635" cy="6894830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1619672" y="980728"/>
            <a:ext cx="5424805" cy="1323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u="sng" cap="none" spc="-450" dirty="0" smtClean="0">
                <a:solidFill>
                  <a:srgbClr val="FDDE91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Project  목적.</a:t>
            </a:r>
            <a:endParaRPr lang="ko-KR" altLang="en-US" sz="8000" b="1" u="sng" cap="none" dirty="0" smtClean="0">
              <a:solidFill>
                <a:srgbClr val="FDDE91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502409" y="2924944"/>
            <a:ext cx="6138545" cy="2308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Java를 이용한 세금계산서, 계산서 작성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- 작성에 필요한 회사관리 및 거래처 관리 작성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-세금계산서 및 계산서 공급가액 및 세액 자동계산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- 작성 후 DB저장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Java에서 엑셀파일 만들기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- 회사관리, 거래처관리, 세금계산서 엑셀파일생성</a:t>
            </a:r>
            <a:endParaRPr lang="ko-KR" altLang="en-US" sz="18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6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6894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1867" y="116632"/>
            <a:ext cx="4240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u="sng" spc="-450" dirty="0" smtClean="0">
                <a:solidFill>
                  <a:srgbClr val="FDDE91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B" pitchFamily="18" charset="-127"/>
                <a:ea typeface="아리따B" pitchFamily="18" charset="-127"/>
              </a:rPr>
              <a:t>Contents.</a:t>
            </a:r>
            <a:endParaRPr lang="ko-KR" altLang="en-US" sz="8000" b="1" u="sng" spc="-450" dirty="0">
              <a:solidFill>
                <a:srgbClr val="FDDE91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87824" y="1611744"/>
            <a:ext cx="3904916" cy="5577319"/>
            <a:chOff x="2987824" y="1611744"/>
            <a:chExt cx="3904916" cy="5577319"/>
          </a:xfrm>
        </p:grpSpPr>
        <p:grpSp>
          <p:nvGrpSpPr>
            <p:cNvPr id="2" name="그룹 1"/>
            <p:cNvGrpSpPr/>
            <p:nvPr/>
          </p:nvGrpSpPr>
          <p:grpSpPr>
            <a:xfrm>
              <a:off x="2987824" y="1611744"/>
              <a:ext cx="3904916" cy="4769584"/>
              <a:chOff x="3810089" y="2322448"/>
              <a:chExt cx="3904916" cy="476958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833814" y="2322448"/>
                <a:ext cx="3563476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Chapter1.</a:t>
                </a:r>
              </a:p>
              <a:p>
                <a:r>
                  <a:rPr lang="en-US" altLang="ko-KR" sz="2200" spc="-180" dirty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개발 환경 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/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 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Library</a:t>
                </a:r>
                <a:endParaRPr lang="ko-KR" altLang="en-US" sz="2200" b="1" spc="-180" dirty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  <a:p>
                <a:endParaRPr lang="ko-KR" altLang="en-US" sz="2200" b="1" spc="-180" dirty="0">
                  <a:solidFill>
                    <a:srgbClr val="C00000">
                      <a:alpha val="98000"/>
                    </a:srgbClr>
                  </a:solidFill>
                  <a:latin typeface="아리따B" pitchFamily="18" charset="-127"/>
                  <a:ea typeface="아리따B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843339" y="3043689"/>
                <a:ext cx="2440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Chapter2.</a:t>
                </a:r>
              </a:p>
              <a:p>
                <a:r>
                  <a:rPr lang="en-US" altLang="ko-KR" sz="2200" spc="-180" dirty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코드 구조</a:t>
                </a:r>
                <a:endParaRPr lang="ko-KR" altLang="en-US" sz="2200" b="1" spc="-180" dirty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837020" y="3774435"/>
                <a:ext cx="387798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Chapter3.</a:t>
                </a:r>
              </a:p>
              <a:p>
                <a:r>
                  <a:rPr lang="en-US" altLang="ko-KR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데이터베이스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(DB)</a:t>
                </a:r>
                <a:r>
                  <a:rPr lang="en-US" altLang="ko-KR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	</a:t>
                </a:r>
                <a:endParaRPr lang="ko-KR" altLang="en-US" sz="2200" spc="-180" dirty="0">
                  <a:solidFill>
                    <a:srgbClr val="FDDE91">
                      <a:alpha val="98000"/>
                    </a:srgbClr>
                  </a:solidFill>
                  <a:latin typeface="아리따B" pitchFamily="18" charset="-127"/>
                  <a:ea typeface="아리따B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35417" y="4494515"/>
                <a:ext cx="24147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Chapter4.</a:t>
                </a:r>
              </a:p>
              <a:p>
                <a:r>
                  <a:rPr lang="en-US" altLang="ko-KR" sz="2200" b="1" spc="-180" dirty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메인 화면</a:t>
                </a:r>
                <a:endParaRPr lang="ko-KR" altLang="en-US" sz="2200" b="1" spc="-180" dirty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33814" y="5214595"/>
                <a:ext cx="3608039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Chapter5.</a:t>
                </a:r>
                <a:endParaRPr lang="en-US" altLang="ko-KR" sz="2200" b="1" spc="-180" dirty="0">
                  <a:solidFill>
                    <a:srgbClr val="FDDE91">
                      <a:alpha val="98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  <a:p>
                <a:r>
                  <a:rPr lang="en-US" altLang="ko-KR" sz="2200" b="1" spc="-180" dirty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 </a:t>
                </a:r>
                <a:r>
                  <a:rPr lang="ko-KR" altLang="en-US" sz="2200" b="1" spc="-180" dirty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회사  </a:t>
                </a:r>
                <a:r>
                  <a:rPr lang="en-US" altLang="ko-KR" sz="2200" b="1" spc="-180" dirty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/  </a:t>
                </a:r>
                <a:r>
                  <a:rPr lang="ko-KR" altLang="en-US" sz="2200" b="1" spc="-180" dirty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거래처 관리</a:t>
                </a:r>
              </a:p>
              <a:p>
                <a:endParaRPr lang="ko-KR" altLang="en-US" sz="2200" b="1" spc="-180" dirty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810089" y="5984036"/>
                <a:ext cx="2738891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00" spc="-180" dirty="0" smtClean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★ </a:t>
                </a:r>
                <a:r>
                  <a:rPr lang="en-US" altLang="ko-KR" sz="2200" b="1" spc="-180" dirty="0" smtClean="0">
                    <a:solidFill>
                      <a:srgbClr val="FDDE91">
                        <a:alpha val="98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Chapter6.</a:t>
                </a:r>
              </a:p>
              <a:p>
                <a:r>
                  <a:rPr lang="en-US" altLang="ko-KR" sz="2200" spc="-180" dirty="0">
                    <a:solidFill>
                      <a:srgbClr val="FDDE91">
                        <a:alpha val="98000"/>
                      </a:srgbClr>
                    </a:solidFill>
                    <a:latin typeface="아리따B" pitchFamily="18" charset="-127"/>
                    <a:ea typeface="아리따B" pitchFamily="18" charset="-127"/>
                  </a:rPr>
                  <a:t>	</a:t>
                </a:r>
                <a:r>
                  <a:rPr lang="en-US" altLang="ko-KR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-  </a:t>
                </a:r>
                <a:r>
                  <a:rPr lang="ko-KR" altLang="en-US" sz="2200" b="1" spc="-180" dirty="0" smtClean="0">
                    <a:solidFill>
                      <a:schemeClr val="accent2">
                        <a:lumMod val="75000"/>
                        <a:alpha val="98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아리따B" pitchFamily="18" charset="-127"/>
                    <a:ea typeface="아리따B" pitchFamily="18" charset="-127"/>
                  </a:rPr>
                  <a:t>세금 계산서</a:t>
                </a:r>
                <a:endParaRPr lang="ko-KR" altLang="en-US" sz="2200" b="1" spc="-180" dirty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endParaRPr>
              </a:p>
              <a:p>
                <a:endParaRPr lang="ko-KR" altLang="en-US" sz="2200" b="1" spc="-180" dirty="0">
                  <a:solidFill>
                    <a:srgbClr val="C00000">
                      <a:alpha val="98000"/>
                    </a:srgbClr>
                  </a:solidFill>
                  <a:latin typeface="아리따B" pitchFamily="18" charset="-127"/>
                  <a:ea typeface="아리따B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021074" y="6081067"/>
              <a:ext cx="197618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200" spc="-180" dirty="0" smtClean="0">
                  <a:solidFill>
                    <a:srgbClr val="FDDE91">
                      <a:alpha val="98000"/>
                    </a:srgbClr>
                  </a:solidFill>
                  <a:latin typeface="아리따B" pitchFamily="18" charset="-127"/>
                  <a:ea typeface="아리따B" pitchFamily="18" charset="-127"/>
                </a:rPr>
                <a:t>★ </a:t>
              </a:r>
              <a:r>
                <a:rPr lang="en-US" altLang="ko-KR" sz="2200" b="1" spc="-180" dirty="0" smtClean="0">
                  <a:solidFill>
                    <a:srgbClr val="FDDE91">
                      <a:alpha val="98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rPr>
                <a:t>Chapter7.</a:t>
              </a:r>
            </a:p>
            <a:p>
              <a:r>
                <a:rPr lang="en-US" altLang="ko-KR" sz="2200" spc="-180" dirty="0">
                  <a:solidFill>
                    <a:srgbClr val="FDDE91">
                      <a:alpha val="98000"/>
                    </a:srgbClr>
                  </a:solidFill>
                  <a:latin typeface="아리따B" pitchFamily="18" charset="-127"/>
                  <a:ea typeface="아리따B" pitchFamily="18" charset="-127"/>
                </a:rPr>
                <a:t>	</a:t>
              </a:r>
              <a:r>
                <a:rPr lang="en-US" altLang="ko-KR" sz="2200" b="1" spc="-180" dirty="0" smtClean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rPr>
                <a:t>-  </a:t>
              </a:r>
              <a:r>
                <a:rPr lang="ko-KR" altLang="en-US" sz="2200" b="1" spc="-180" dirty="0" smtClean="0">
                  <a:solidFill>
                    <a:schemeClr val="accent2">
                      <a:lumMod val="75000"/>
                      <a:alpha val="9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리따B" pitchFamily="18" charset="-127"/>
                  <a:ea typeface="아리따B" pitchFamily="18" charset="-127"/>
                </a:rPr>
                <a:t>검 색</a:t>
              </a:r>
              <a:endParaRPr lang="ko-KR" altLang="en-US" sz="2200" b="1" spc="-180" dirty="0">
                <a:solidFill>
                  <a:schemeClr val="accent2">
                    <a:lumMod val="75000"/>
                    <a:alpha val="9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B" pitchFamily="18" charset="-127"/>
                <a:ea typeface="아리따B" pitchFamily="18" charset="-127"/>
              </a:endParaRPr>
            </a:p>
            <a:p>
              <a:endParaRPr lang="ko-KR" altLang="en-US" sz="2200" b="1" spc="-180" dirty="0">
                <a:solidFill>
                  <a:srgbClr val="C00000">
                    <a:alpha val="98000"/>
                  </a:srgbClr>
                </a:solidFill>
                <a:latin typeface="아리따B" pitchFamily="18" charset="-127"/>
                <a:ea typeface="아리따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4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7" descr="C:/Users/okjoo/AppData/Roaming/PolarisOffice/ETemp/11188_18156120/image3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952825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0" y="-6985"/>
            <a:ext cx="572452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E6B8B7">
                    <a:alpha val="97732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01.	개발 환경 / Library.</a:t>
            </a:r>
            <a:endParaRPr lang="ko-KR" altLang="en-US" sz="4800" b="1" u="sng" cap="none" dirty="0" smtClean="0">
              <a:solidFill>
                <a:srgbClr val="E6B8B7">
                  <a:alpha val="97732"/>
                </a:srgbClr>
              </a:solidFill>
              <a:latin typeface="아리따B" charset="0"/>
              <a:ea typeface="아리따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79512" y="1541820"/>
            <a:ext cx="8007171" cy="2031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cap="none" dirty="0" smtClean="0">
                <a:solidFill>
                  <a:srgbClr val="568ED4"/>
                </a:solidFill>
                <a:latin typeface="서울남산체 EB" charset="0"/>
                <a:ea typeface="서울남산체 EB" charset="0"/>
              </a:rPr>
              <a:t>- Windows 8.1 Pro K 64bit</a:t>
            </a: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 smtClean="0">
              <a:solidFill>
                <a:srgbClr val="568ED4"/>
              </a:solidFill>
              <a:latin typeface="서울남산체 EB" charset="0"/>
              <a:ea typeface="서울남산체 EB" charset="0"/>
            </a:endParaRP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cap="none" dirty="0" smtClean="0">
                <a:solidFill>
                  <a:srgbClr val="568ED4"/>
                </a:solidFill>
                <a:latin typeface="서울남산체 EB" charset="0"/>
                <a:ea typeface="서울남산체 EB" charset="0"/>
              </a:rPr>
              <a:t>- Eclipse Java EE IDE for Web Developers.Version: Neon.1 Release (4.6.1)</a:t>
            </a: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 smtClean="0">
              <a:solidFill>
                <a:srgbClr val="568ED4"/>
              </a:solidFill>
              <a:latin typeface="서울남산체 EB" charset="0"/>
              <a:ea typeface="서울남산체 EB" charset="0"/>
            </a:endParaRP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568ED4"/>
                </a:solidFill>
                <a:latin typeface="서울남산체 EB" charset="0"/>
                <a:ea typeface="서울남산체 EB" charset="0"/>
              </a:rPr>
              <a:t>- </a:t>
            </a:r>
            <a:r>
              <a:rPr lang="en-US" altLang="ko-KR" sz="1800" b="0" cap="none" dirty="0" smtClean="0">
                <a:solidFill>
                  <a:srgbClr val="568ED4"/>
                </a:solidFill>
                <a:latin typeface="서울남산체 EB" charset="0"/>
                <a:ea typeface="서울남산체 EB" charset="0"/>
              </a:rPr>
              <a:t>Oracle Database Express Edition 11g</a:t>
            </a: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 smtClean="0">
              <a:solidFill>
                <a:srgbClr val="568ED4"/>
              </a:solidFill>
              <a:latin typeface="서울남산체 EB" charset="0"/>
              <a:ea typeface="서울남산체 EB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568ED4"/>
                </a:solidFill>
                <a:latin typeface="서울남산체 EB" charset="0"/>
                <a:ea typeface="서울남산체 EB" charset="0"/>
              </a:rPr>
              <a:t>- java 빌드 1.8.0_101</a:t>
            </a:r>
            <a:endParaRPr lang="ko-KR" altLang="en-US" sz="1800" b="0" cap="none" dirty="0" smtClean="0">
              <a:solidFill>
                <a:srgbClr val="568ED4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7145" y="1012190"/>
            <a:ext cx="247142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32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B" charset="0"/>
                <a:ea typeface="아리따B" charset="0"/>
              </a:rPr>
              <a:t>개발</a:t>
            </a:r>
            <a:r>
              <a:rPr lang="en-US" altLang="ko-KR" sz="32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B" charset="0"/>
                <a:ea typeface="아리따B" charset="0"/>
              </a:rPr>
              <a:t>환경</a:t>
            </a:r>
            <a:r>
              <a:rPr lang="en-US" altLang="ko-KR" sz="32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3200" b="1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705225"/>
            <a:ext cx="20878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아리따B"/>
              </a:rPr>
              <a:t> </a:t>
            </a:r>
            <a:r>
              <a:rPr lang="en-US" altLang="ko-KR" sz="3200" b="1" dirty="0" smtClean="0">
                <a:ea typeface="아리따B"/>
              </a:rPr>
              <a:t>- Library.</a:t>
            </a:r>
            <a:endParaRPr lang="ko-KR" altLang="en-US" sz="3200" b="1" dirty="0">
              <a:ea typeface="아리따B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9752" y="3671292"/>
            <a:ext cx="3939540" cy="3048000"/>
            <a:chOff x="2918460" y="3573145"/>
            <a:chExt cx="3939540" cy="3048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460" y="3573145"/>
              <a:ext cx="3939540" cy="3048000"/>
            </a:xfrm>
            <a:prstGeom prst="rect">
              <a:avLst/>
            </a:prstGeom>
            <a:solidFill>
              <a:srgbClr val="FFCCCC"/>
            </a:solidFill>
          </p:spPr>
        </p:pic>
        <p:grpSp>
          <p:nvGrpSpPr>
            <p:cNvPr id="7" name="그룹 6"/>
            <p:cNvGrpSpPr/>
            <p:nvPr/>
          </p:nvGrpSpPr>
          <p:grpSpPr>
            <a:xfrm>
              <a:off x="3067685" y="5152390"/>
              <a:ext cx="3730625" cy="369570"/>
              <a:chOff x="3067685" y="5152390"/>
              <a:chExt cx="3730625" cy="36957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67685" y="5229225"/>
                <a:ext cx="1618615" cy="21590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86935" y="5152390"/>
                <a:ext cx="2111375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← </a:t>
                </a:r>
                <a:r>
                  <a:rPr lang="en-US" altLang="ko-KR" dirty="0" smtClean="0"/>
                  <a:t>JDBC Library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9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okjoo/AppData/Roaming/PolarisOffice/ETemp/11188_18156120/image5.png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duotone>
              <a:srgbClr val="285892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0" y="-635"/>
            <a:ext cx="3742690" cy="739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E6B8B7">
                    <a:alpha val="97732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02.	코드구조.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okjoo/AppData/Roaming/PolarisOffice/ETemp/11188_18156120/fImage58106238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1"/>
            <a:ext cx="9144635" cy="4334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0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0" y="0"/>
            <a:ext cx="554101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CCC1DA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03. 데이터 베이스 (DB)</a:t>
            </a:r>
            <a:endParaRPr lang="ko-KR" altLang="en-US" sz="4800" b="1" u="sng" cap="none" dirty="0" smtClean="0">
              <a:solidFill>
                <a:srgbClr val="CCC1DA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10055"/>
            <a:ext cx="4630420" cy="67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	</a:t>
            </a:r>
            <a:r>
              <a:rPr lang="en-US" altLang="ko-KR" sz="1500" dirty="0"/>
              <a:t> </a:t>
            </a:r>
            <a:r>
              <a:rPr lang="en-US" altLang="ko-KR" sz="1600" dirty="0" smtClean="0"/>
              <a:t>	</a:t>
            </a:r>
            <a:r>
              <a:rPr lang="ko-KR" altLang="en-US" sz="1500" dirty="0"/>
              <a:t> </a:t>
            </a:r>
          </a:p>
          <a:p>
            <a:r>
              <a:rPr lang="ko-KR" altLang="en-US" sz="1100" dirty="0"/>
              <a:t> </a:t>
            </a:r>
          </a:p>
          <a:p>
            <a:r>
              <a:rPr lang="ko-KR" altLang="en-US" sz="1100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2645" y="1710055"/>
            <a:ext cx="4500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	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99260"/>
            <a:ext cx="4141281" cy="3806825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539552" y="1197610"/>
            <a:ext cx="29540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800" b="1" cap="none" dirty="0" smtClean="0">
                <a:solidFill>
                  <a:srgbClr val="B3A2C7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 회사 관리 - </a:t>
            </a:r>
            <a:endParaRPr lang="ko-KR" altLang="en-US" sz="1800" b="1" cap="none" dirty="0" smtClean="0">
              <a:solidFill>
                <a:srgbClr val="B3A2C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8220" y="1197610"/>
            <a:ext cx="183832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B3A2C7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 거래처 관리 - </a:t>
            </a:r>
            <a:endParaRPr lang="ko-KR" altLang="en-US" sz="1800" b="1" cap="none" dirty="0" smtClean="0">
              <a:solidFill>
                <a:srgbClr val="B3A2C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20" y="1699259"/>
            <a:ext cx="4248150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0" y="0"/>
            <a:ext cx="5588635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CCC1DA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03. 데이터 베이스 (DB)</a:t>
            </a:r>
            <a:endParaRPr lang="ko-KR" altLang="en-US" sz="4800" b="1" u="sng" cap="none" dirty="0" smtClean="0">
              <a:solidFill>
                <a:srgbClr val="CCC1DA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" y="1124585"/>
            <a:ext cx="470281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 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1196752"/>
            <a:ext cx="9134475" cy="5671408"/>
            <a:chOff x="0" y="1294130"/>
            <a:chExt cx="9134475" cy="5574030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1294130"/>
              <a:ext cx="9134475" cy="748665"/>
              <a:chOff x="0" y="1294130"/>
              <a:chExt cx="9134475" cy="7486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0" y="1294130"/>
                <a:ext cx="4524375" cy="7994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	</a:t>
                </a:r>
                <a:r>
                  <a:rPr lang="en-US" altLang="ko-KR" sz="18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   </a:t>
                </a:r>
                <a:r>
                  <a:rPr lang="en-US" altLang="ko-KR" sz="1800" b="1" cap="none" dirty="0" smtClean="0">
                    <a:solidFill>
                      <a:srgbClr val="B3A2C7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 - 세금계산서 -</a:t>
                </a:r>
                <a:endParaRPr lang="ko-KR" altLang="en-US" sz="1800" b="1" cap="none" dirty="0" smtClean="0">
                  <a:solidFill>
                    <a:srgbClr val="B3A2C7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 </a:t>
                </a:r>
                <a:endParaRPr lang="ko-KR" altLang="en-US" sz="14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 </a:t>
                </a:r>
                <a:endParaRPr lang="ko-KR" altLang="en-US" sz="14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86530" y="1303655"/>
                <a:ext cx="5148580" cy="7994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		    </a:t>
                </a:r>
                <a:r>
                  <a:rPr lang="en-US" altLang="ko-KR" sz="1400" b="1" cap="none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800" b="1" cap="none" dirty="0" smtClean="0">
                    <a:solidFill>
                      <a:srgbClr val="B3A2C7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- 계산서 -</a:t>
                </a:r>
                <a:endParaRPr lang="ko-KR" altLang="en-US" sz="1800" b="1" cap="none" dirty="0" smtClean="0">
                  <a:solidFill>
                    <a:srgbClr val="B3A2C7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	</a:t>
                </a:r>
                <a:endParaRPr lang="ko-KR" altLang="en-US" sz="14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	 </a:t>
                </a:r>
                <a:endParaRPr lang="ko-KR" altLang="en-US" sz="14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70730" y="1303655"/>
              <a:ext cx="0" cy="556387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668145"/>
            <a:ext cx="3800475" cy="2466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4085590"/>
            <a:ext cx="3830320" cy="25425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676400"/>
            <a:ext cx="3810000" cy="2419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4062730"/>
            <a:ext cx="3810635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0" y="0"/>
            <a:ext cx="341376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F8C984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04. 메인 화면</a:t>
            </a:r>
            <a:endParaRPr lang="ko-KR" altLang="en-US" sz="4800" b="1" u="sng" cap="none" dirty="0" smtClean="0">
              <a:solidFill>
                <a:srgbClr val="F8C984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8245" y="1254125"/>
            <a:ext cx="6476365" cy="5247005"/>
            <a:chOff x="1198245" y="1254125"/>
            <a:chExt cx="6476365" cy="5247005"/>
          </a:xfrm>
        </p:grpSpPr>
        <p:pic>
          <p:nvPicPr>
            <p:cNvPr id="16" name="그림 15" descr="C:/Users/okjoo/AppData/Roaming/PolarisOffice/ETemp/11188_18156120/fImage2426212398467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245" y="1254125"/>
              <a:ext cx="3147695" cy="3917315"/>
            </a:xfrm>
            <a:prstGeom prst="rect">
              <a:avLst/>
            </a:prstGeom>
            <a:noFill/>
          </p:spPr>
        </p:pic>
        <p:pic>
          <p:nvPicPr>
            <p:cNvPr id="17" name="그림 16" descr="C:/Users/okjoo/AppData/Roaming/PolarisOffice/ETemp/11188_18156120/fImage1842752406334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235" y="1905000"/>
              <a:ext cx="3140075" cy="3886835"/>
            </a:xfrm>
            <a:prstGeom prst="rect">
              <a:avLst/>
            </a:prstGeom>
            <a:noFill/>
          </p:spPr>
        </p:pic>
        <p:pic>
          <p:nvPicPr>
            <p:cNvPr id="18" name="그림 17" descr="C:/Users/okjoo/AppData/Roaming/PolarisOffice/ETemp/11188_18156120/fImage1867942416500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715" y="2606675"/>
              <a:ext cx="3223895" cy="3894455"/>
            </a:xfrm>
            <a:prstGeom prst="rect">
              <a:avLst/>
            </a:prstGeom>
            <a:noFill/>
          </p:spPr>
        </p:pic>
      </p:grpSp>
      <p:sp>
        <p:nvSpPr>
          <p:cNvPr id="20" name="텍스트 상자 19"/>
          <p:cNvSpPr txBox="1">
            <a:spLocks/>
          </p:cNvSpPr>
          <p:nvPr/>
        </p:nvSpPr>
        <p:spPr>
          <a:xfrm>
            <a:off x="6082030" y="1428750"/>
            <a:ext cx="2585720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menu및</a:t>
            </a:r>
            <a:endParaRPr lang="ko-KR" altLang="en-US" sz="24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등록하는 버튼생성</a:t>
            </a:r>
            <a:endParaRPr lang="ko-KR" altLang="en-US" sz="2400" b="0" cap="none" dirty="0" smtClean="0">
              <a:solidFill>
                <a:schemeClr val="accent6">
                  <a:lumMod val="50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okjoo/AppData/Roaming/PolarisOffice/ETemp/11188_18156120/image14.png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-10795" y="0"/>
            <a:ext cx="528193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u="sng" cap="none" spc="-450" dirty="0" smtClean="0">
                <a:solidFill>
                  <a:srgbClr val="F8C984">
                    <a:alpha val="98910"/>
                  </a:srgb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아리따B" charset="0"/>
                <a:ea typeface="아리따B" charset="0"/>
              </a:rPr>
              <a:t>05. 회사 / 거래처 관리</a:t>
            </a:r>
            <a:endParaRPr lang="ko-KR" altLang="en-US" sz="4800" b="1" u="sng" cap="none" dirty="0" smtClean="0">
              <a:solidFill>
                <a:srgbClr val="F8C984">
                  <a:alpha val="98910"/>
                </a:srgbClr>
              </a:solidFill>
              <a:latin typeface="아리따B" charset="0"/>
              <a:ea typeface="아리따B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612" y="1398553"/>
            <a:ext cx="9215908" cy="5141312"/>
            <a:chOff x="36612" y="1398553"/>
            <a:chExt cx="9215908" cy="5141312"/>
          </a:xfrm>
        </p:grpSpPr>
        <p:pic>
          <p:nvPicPr>
            <p:cNvPr id="2" name="그림 1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2" y="1398553"/>
              <a:ext cx="6047556" cy="3456305"/>
            </a:xfrm>
            <a:prstGeom prst="rect">
              <a:avLst/>
            </a:prstGeom>
          </p:spPr>
        </p:pic>
        <p:sp>
          <p:nvSpPr>
            <p:cNvPr id="16" name="텍스트 상자 15"/>
            <p:cNvSpPr txBox="1">
              <a:spLocks/>
            </p:cNvSpPr>
            <p:nvPr/>
          </p:nvSpPr>
          <p:spPr>
            <a:xfrm>
              <a:off x="6084168" y="1398553"/>
              <a:ext cx="3168352" cy="831215"/>
            </a:xfrm>
            <a:prstGeom prst="rect">
              <a:avLst/>
            </a:prstGeom>
            <a:noFill/>
            <a:ln w="0" cap="flat" cmpd="sng">
              <a:noFill/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dirty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←</a:t>
              </a:r>
              <a:r>
                <a:rPr lang="en-US" altLang="ko-KR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(세금)</a:t>
              </a:r>
              <a:r>
                <a:rPr lang="en-US" altLang="ko-KR" sz="2400" b="0" cap="none" dirty="0" err="1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계산서에</a:t>
              </a:r>
              <a:r>
                <a:rPr lang="en-US" altLang="ko-KR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 필</a:t>
              </a:r>
              <a:r>
                <a:rPr lang="ko-KR" altLang="en-US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요</a:t>
              </a:r>
              <a:r>
                <a:rPr lang="en-US" altLang="ko-KR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rPr>
                <a:t>한 회사/거래처관리</a:t>
              </a:r>
              <a:endParaRPr lang="ko-KR" altLang="en-US" sz="2400" b="0" cap="none" dirty="0" smtClean="0">
                <a:solidFill>
                  <a:schemeClr val="accent6">
                    <a:lumMod val="50000"/>
                    <a:lumOff val="0"/>
                  </a:schemeClr>
                </a:solidFill>
                <a:latin typeface="휴먼매직체" charset="0"/>
                <a:ea typeface="휴먼매직체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052637" y="4004945"/>
              <a:ext cx="6599555" cy="2534920"/>
              <a:chOff x="2052637" y="4004945"/>
              <a:chExt cx="6599555" cy="253492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2037" y="4004945"/>
                <a:ext cx="3780155" cy="2534920"/>
              </a:xfrm>
              <a:prstGeom prst="rect">
                <a:avLst/>
              </a:prstGeom>
            </p:spPr>
          </p:pic>
          <p:sp>
            <p:nvSpPr>
              <p:cNvPr id="17" name="텍스트 상자 16"/>
              <p:cNvSpPr txBox="1">
                <a:spLocks/>
              </p:cNvSpPr>
              <p:nvPr/>
            </p:nvSpPr>
            <p:spPr>
              <a:xfrm>
                <a:off x="2052637" y="4993640"/>
                <a:ext cx="2819400" cy="1200150"/>
              </a:xfrm>
              <a:prstGeom prst="rect">
                <a:avLst/>
              </a:prstGeom>
              <a:noFill/>
              <a:ln w="0" cap="flat" cmpd="sng">
                <a:noFill/>
                <a:prstDash/>
              </a:ln>
            </p:spPr>
            <p:txBody>
              <a:bodyPr vert="horz" wrap="square" lIns="89535" tIns="46355" rIns="89535" bIns="46355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b="0" cap="none" dirty="0" smtClean="0">
                    <a:solidFill>
                      <a:schemeClr val="accent6">
                        <a:lumMod val="50000"/>
                        <a:lumOff val="0"/>
                      </a:schemeClr>
                    </a:solidFill>
                    <a:latin typeface="휴먼매직체" charset="0"/>
                    <a:ea typeface="휴먼매직체" charset="0"/>
                  </a:rPr>
                  <a:t>회사관리에서는 </a:t>
                </a:r>
                <a:endParaRPr lang="ko-KR" altLang="en-US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endParaRPr>
              </a:p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b="0" cap="none" dirty="0" smtClean="0">
                    <a:solidFill>
                      <a:schemeClr val="accent6">
                        <a:lumMod val="50000"/>
                        <a:lumOff val="0"/>
                      </a:schemeClr>
                    </a:solidFill>
                    <a:latin typeface="휴먼매직체" charset="0"/>
                    <a:ea typeface="휴먼매직체" charset="0"/>
                  </a:rPr>
                  <a:t>직인저장을 위해 JFileChooser사용→</a:t>
                </a:r>
                <a:endParaRPr lang="ko-KR" altLang="en-US" sz="2400" b="0" cap="none" dirty="0" smtClean="0">
                  <a:solidFill>
                    <a:schemeClr val="accent6">
                      <a:lumMod val="50000"/>
                      <a:lumOff val="0"/>
                    </a:schemeClr>
                  </a:solidFill>
                  <a:latin typeface="휴먼매직체" charset="0"/>
                  <a:ea typeface="휴먼매직체" charset="0"/>
                </a:endParaRPr>
              </a:p>
            </p:txBody>
          </p:sp>
        </p:grpSp>
      </p:grpSp>
      <p:sp>
        <p:nvSpPr>
          <p:cNvPr id="10" name="TextBox 9">
            <a:hlinkClick r:id="rId6"/>
          </p:cNvPr>
          <p:cNvSpPr txBox="1"/>
          <p:nvPr/>
        </p:nvSpPr>
        <p:spPr>
          <a:xfrm>
            <a:off x="6156175" y="2740278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Excel </a:t>
            </a:r>
            <a:r>
              <a:rPr lang="ko-KR" altLang="en-US" b="1" u="sng" dirty="0" smtClean="0"/>
              <a:t>파일 코드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476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14</Pages>
  <Words>288</Words>
  <Characters>0</Characters>
  <Application>Microsoft Office PowerPoint</Application>
  <DocSecurity>0</DocSecurity>
  <PresentationFormat>화면 슬라이드 쇼(4:3)</PresentationFormat>
  <Lines>0</Lines>
  <Paragraphs>89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아리따B</vt:lpstr>
      <vt:lpstr>서울남산체 EB</vt:lpstr>
      <vt:lpstr>맑은 고딕</vt:lpstr>
      <vt:lpstr>휴먼매직체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SY-marketing</dc:creator>
  <cp:lastModifiedBy>it</cp:lastModifiedBy>
  <cp:revision>8</cp:revision>
  <dcterms:modified xsi:type="dcterms:W3CDTF">2016-10-21T04:56:13Z</dcterms:modified>
</cp:coreProperties>
</file>