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6" r:id="rId2"/>
    <p:sldId id="257" r:id="rId3"/>
    <p:sldId id="267" r:id="rId4"/>
    <p:sldId id="274" r:id="rId5"/>
    <p:sldId id="275" r:id="rId6"/>
    <p:sldId id="262" r:id="rId7"/>
    <p:sldId id="269" r:id="rId8"/>
    <p:sldId id="273" r:id="rId9"/>
    <p:sldId id="272" r:id="rId10"/>
    <p:sldId id="276" r:id="rId11"/>
    <p:sldId id="271" r:id="rId12"/>
    <p:sldId id="270" r:id="rId13"/>
    <p:sldId id="278" r:id="rId14"/>
    <p:sldId id="279" r:id="rId15"/>
    <p:sldId id="280" r:id="rId16"/>
    <p:sldId id="285" r:id="rId17"/>
    <p:sldId id="287" r:id="rId18"/>
    <p:sldId id="288" r:id="rId19"/>
    <p:sldId id="286" r:id="rId20"/>
    <p:sldId id="281" r:id="rId21"/>
    <p:sldId id="282" r:id="rId22"/>
    <p:sldId id="283" r:id="rId23"/>
    <p:sldId id="284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EBA"/>
    <a:srgbClr val="FFFFE5"/>
    <a:srgbClr val="FFD653"/>
    <a:srgbClr val="00FFCC"/>
    <a:srgbClr val="66FFCC"/>
    <a:srgbClr val="A6EDE9"/>
    <a:srgbClr val="F3F2F1"/>
    <a:srgbClr val="FFFFF7"/>
    <a:srgbClr val="FFE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12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42B7-792B-414B-9336-8F99B71A07A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5270E-630C-42F3-B6B4-B0DFEA273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2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5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948BC30-A4B3-4C8F-9B8E-23E38A78A076}"/>
              </a:ext>
            </a:extLst>
          </p:cNvPr>
          <p:cNvSpPr/>
          <p:nvPr userDrawn="1"/>
        </p:nvSpPr>
        <p:spPr>
          <a:xfrm>
            <a:off x="0" y="1"/>
            <a:ext cx="9144000" cy="242360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F900E5-E31C-4F97-B6AF-0444DFC6CB11}"/>
              </a:ext>
            </a:extLst>
          </p:cNvPr>
          <p:cNvCxnSpPr>
            <a:cxnSpLocks/>
          </p:cNvCxnSpPr>
          <p:nvPr userDrawn="1"/>
        </p:nvCxnSpPr>
        <p:spPr>
          <a:xfrm>
            <a:off x="0" y="246799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2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948BC30-A4B3-4C8F-9B8E-23E38A78A076}"/>
              </a:ext>
            </a:extLst>
          </p:cNvPr>
          <p:cNvSpPr/>
          <p:nvPr userDrawn="1"/>
        </p:nvSpPr>
        <p:spPr>
          <a:xfrm>
            <a:off x="0" y="0"/>
            <a:ext cx="9144000" cy="219139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82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B8AC0AC-EDEB-485D-A7DC-435691A6D0D2}"/>
              </a:ext>
            </a:extLst>
          </p:cNvPr>
          <p:cNvCxnSpPr>
            <a:cxnSpLocks/>
          </p:cNvCxnSpPr>
          <p:nvPr userDrawn="1"/>
        </p:nvCxnSpPr>
        <p:spPr>
          <a:xfrm>
            <a:off x="0" y="71021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783E8E-121B-49F0-B397-AA9F1316775A}"/>
              </a:ext>
            </a:extLst>
          </p:cNvPr>
          <p:cNvSpPr/>
          <p:nvPr userDrawn="1"/>
        </p:nvSpPr>
        <p:spPr>
          <a:xfrm>
            <a:off x="0" y="0"/>
            <a:ext cx="9144000" cy="6569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66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07601E6-1BD1-4AC6-B363-F98F7E768437}"/>
              </a:ext>
            </a:extLst>
          </p:cNvPr>
          <p:cNvSpPr/>
          <p:nvPr userDrawn="1"/>
        </p:nvSpPr>
        <p:spPr>
          <a:xfrm>
            <a:off x="0" y="0"/>
            <a:ext cx="9144000" cy="685799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37D2702-A681-4D9C-80C8-AC248A885ED7}"/>
              </a:ext>
            </a:extLst>
          </p:cNvPr>
          <p:cNvSpPr/>
          <p:nvPr userDrawn="1"/>
        </p:nvSpPr>
        <p:spPr>
          <a:xfrm>
            <a:off x="741079" y="1686956"/>
            <a:ext cx="5827058" cy="12227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B0ECBC3-BAB3-4835-9DA8-A79501A07249}"/>
              </a:ext>
            </a:extLst>
          </p:cNvPr>
          <p:cNvSpPr/>
          <p:nvPr userDrawn="1"/>
        </p:nvSpPr>
        <p:spPr>
          <a:xfrm>
            <a:off x="-345443" y="3132907"/>
            <a:ext cx="3456250" cy="689724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8E4543-9648-4F14-904A-ACD43277F677}"/>
              </a:ext>
            </a:extLst>
          </p:cNvPr>
          <p:cNvSpPr/>
          <p:nvPr userDrawn="1"/>
        </p:nvSpPr>
        <p:spPr>
          <a:xfrm>
            <a:off x="440462" y="3975096"/>
            <a:ext cx="3593057" cy="5478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9FD8D43-D7FB-463A-B597-052C37D8A5E1}"/>
              </a:ext>
            </a:extLst>
          </p:cNvPr>
          <p:cNvSpPr/>
          <p:nvPr userDrawn="1"/>
        </p:nvSpPr>
        <p:spPr>
          <a:xfrm>
            <a:off x="164951" y="801791"/>
            <a:ext cx="4407050" cy="68972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EBE8118-4608-48BD-B233-CF7A1E546C4D}"/>
              </a:ext>
            </a:extLst>
          </p:cNvPr>
          <p:cNvSpPr/>
          <p:nvPr userDrawn="1"/>
        </p:nvSpPr>
        <p:spPr>
          <a:xfrm>
            <a:off x="-599440" y="0"/>
            <a:ext cx="7289497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6C27F01-524B-4725-8D0E-2B3AF6D00704}"/>
              </a:ext>
            </a:extLst>
          </p:cNvPr>
          <p:cNvSpPr/>
          <p:nvPr userDrawn="1"/>
        </p:nvSpPr>
        <p:spPr>
          <a:xfrm>
            <a:off x="6834688" y="0"/>
            <a:ext cx="108234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9D885B06-33BD-42EF-A728-E7B575E0F7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78" y="4287915"/>
            <a:ext cx="9157624" cy="25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7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78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4" r:id="rId3"/>
    <p:sldLayoutId id="2147483665" r:id="rId4"/>
    <p:sldLayoutId id="2147483667" r:id="rId5"/>
  </p:sldLayoutIdLst>
  <p:txStyles>
    <p:titleStyle>
      <a:lvl1pPr algn="l" defTabSz="91441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os.mbed.com/users/oscarvzfz/code/TextLCD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https://www.youtube.com/embed/SEa7LQpcLsk?feature=oembed" TargetMode="Externa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08CA06-0433-4131-A4A7-3025A96DCE6C}"/>
              </a:ext>
            </a:extLst>
          </p:cNvPr>
          <p:cNvSpPr/>
          <p:nvPr/>
        </p:nvSpPr>
        <p:spPr>
          <a:xfrm>
            <a:off x="0" y="0"/>
            <a:ext cx="9144000" cy="219139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65C4A-A4E1-4A5A-AEA0-AA4D0150119E}"/>
              </a:ext>
            </a:extLst>
          </p:cNvPr>
          <p:cNvSpPr txBox="1"/>
          <p:nvPr/>
        </p:nvSpPr>
        <p:spPr>
          <a:xfrm>
            <a:off x="1532965" y="2967335"/>
            <a:ext cx="607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C5851DE-AE83-4E15-A015-E1891E3B7F07}"/>
              </a:ext>
            </a:extLst>
          </p:cNvPr>
          <p:cNvSpPr/>
          <p:nvPr/>
        </p:nvSpPr>
        <p:spPr>
          <a:xfrm>
            <a:off x="2621280" y="2191399"/>
            <a:ext cx="3901440" cy="56114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0ED59-6EBD-4E4A-8A66-6D58867A2B59}"/>
              </a:ext>
            </a:extLst>
          </p:cNvPr>
          <p:cNvSpPr txBox="1"/>
          <p:nvPr/>
        </p:nvSpPr>
        <p:spPr>
          <a:xfrm>
            <a:off x="2841812" y="2232172"/>
            <a:ext cx="3460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마이크로프로세서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56B9F-50F5-4B11-96D7-241CF0AB1853}"/>
              </a:ext>
            </a:extLst>
          </p:cNvPr>
          <p:cNvSpPr txBox="1"/>
          <p:nvPr/>
        </p:nvSpPr>
        <p:spPr>
          <a:xfrm>
            <a:off x="1246094" y="3890665"/>
            <a:ext cx="6651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프로젝트 발표</a:t>
            </a:r>
            <a:endParaRPr lang="en-US" altLang="ko-KR" sz="22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2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전북대학교 소프트웨어공학과 </a:t>
            </a:r>
            <a:r>
              <a:rPr lang="en-US" altLang="ko-KR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201911067 </a:t>
            </a:r>
            <a:r>
              <a:rPr lang="ko-KR" alt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11951-29C2-4F7E-B3CF-BADCCE012154}"/>
              </a:ext>
            </a:extLst>
          </p:cNvPr>
          <p:cNvSpPr txBox="1"/>
          <p:nvPr/>
        </p:nvSpPr>
        <p:spPr>
          <a:xfrm>
            <a:off x="197224" y="123110"/>
            <a:ext cx="3460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V.01 : PPT Presentation</a:t>
            </a:r>
            <a:endParaRPr lang="ko-KR" altLang="en-US" sz="1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E9DCF-3C5C-4D0E-ABD8-5C9C8B443029}"/>
              </a:ext>
            </a:extLst>
          </p:cNvPr>
          <p:cNvSpPr txBox="1"/>
          <p:nvPr/>
        </p:nvSpPr>
        <p:spPr>
          <a:xfrm>
            <a:off x="5486402" y="123110"/>
            <a:ext cx="3460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September 26, 2021</a:t>
            </a:r>
          </a:p>
        </p:txBody>
      </p:sp>
    </p:spTree>
    <p:extLst>
      <p:ext uri="{BB962C8B-B14F-4D97-AF65-F5344CB8AC3E}">
        <p14:creationId xmlns:p14="http://schemas.microsoft.com/office/powerpoint/2010/main" val="163517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피에조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18E42-2A22-638C-CDAB-8CD1723E188E}"/>
              </a:ext>
            </a:extLst>
          </p:cNvPr>
          <p:cNvSpPr txBox="1"/>
          <p:nvPr/>
        </p:nvSpPr>
        <p:spPr>
          <a:xfrm>
            <a:off x="287890" y="1398494"/>
            <a:ext cx="393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음높이와 주파수의 관계</a:t>
            </a:r>
            <a:endParaRPr lang="en-US" altLang="ko-KR" sz="28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옥타브 음계별 표준 주파수와 리코더 주파수 표">
            <a:extLst>
              <a:ext uri="{FF2B5EF4-FFF2-40B4-BE49-F238E27FC236}">
                <a16:creationId xmlns:a16="http://schemas.microsoft.com/office/drawing/2014/main" id="{0D719C9A-52C7-D65B-0783-D5AA63123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3" y="2126038"/>
            <a:ext cx="5536542" cy="397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648FDA-01C4-EAC1-528C-232774C4ADC8}"/>
              </a:ext>
            </a:extLst>
          </p:cNvPr>
          <p:cNvSpPr txBox="1"/>
          <p:nvPr/>
        </p:nvSpPr>
        <p:spPr>
          <a:xfrm>
            <a:off x="6033248" y="3128683"/>
            <a:ext cx="869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옥타브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x*2^1</a:t>
            </a:r>
          </a:p>
          <a:p>
            <a:r>
              <a:rPr lang="en-US" altLang="ko-KR" dirty="0"/>
              <a:t>x*2^2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x*2^n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FDE21-1825-B8AD-0D67-66E9F418F2C4}"/>
              </a:ext>
            </a:extLst>
          </p:cNvPr>
          <p:cNvSpPr txBox="1"/>
          <p:nvPr/>
        </p:nvSpPr>
        <p:spPr>
          <a:xfrm>
            <a:off x="7091082" y="3128683"/>
            <a:ext cx="1541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음계</a:t>
            </a:r>
            <a:r>
              <a:rPr lang="en-US" altLang="ko-KR" b="1" dirty="0"/>
              <a:t>(0&lt;=p&lt;12)</a:t>
            </a:r>
          </a:p>
          <a:p>
            <a:endParaRPr lang="en-US" altLang="ko-KR" dirty="0"/>
          </a:p>
          <a:p>
            <a:r>
              <a:rPr lang="en-US" altLang="ko-KR" dirty="0"/>
              <a:t>x*2^(</a:t>
            </a:r>
            <a:r>
              <a:rPr lang="en-US" altLang="ko-KR" dirty="0" err="1"/>
              <a:t>n+p</a:t>
            </a:r>
            <a:r>
              <a:rPr lang="en-US" altLang="ko-KR" dirty="0"/>
              <a:t>/12)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2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피에조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09BC2-8165-24C3-1241-F6C6DC464713}"/>
              </a:ext>
            </a:extLst>
          </p:cNvPr>
          <p:cNvSpPr txBox="1"/>
          <p:nvPr/>
        </p:nvSpPr>
        <p:spPr>
          <a:xfrm>
            <a:off x="1906120" y="3068287"/>
            <a:ext cx="5331759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lang="en-US" altLang="ko-K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string name;</a:t>
            </a:r>
            <a:r>
              <a:rPr lang="en-US" altLang="ko-KR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      //</a:t>
            </a:r>
            <a:r>
              <a:rPr lang="ko-KR" altLang="en-US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노래 제목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pitches;</a:t>
            </a:r>
            <a:r>
              <a:rPr lang="en-US" altLang="ko-KR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  //</a:t>
            </a:r>
            <a:r>
              <a:rPr lang="ko-KR" altLang="en-US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음계</a:t>
            </a:r>
            <a:r>
              <a:rPr lang="en-US" altLang="ko-KR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배열</a:t>
            </a:r>
            <a:r>
              <a:rPr lang="en-US" altLang="ko-KR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lyrics;</a:t>
            </a:r>
            <a:r>
              <a:rPr lang="en-US" altLang="ko-KR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   //</a:t>
            </a:r>
            <a:r>
              <a:rPr lang="ko-KR" altLang="en-US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가사</a:t>
            </a:r>
            <a:r>
              <a:rPr lang="en-US" altLang="ko-KR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배열</a:t>
            </a:r>
            <a:r>
              <a:rPr lang="en-US" altLang="ko-KR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beats;</a:t>
            </a:r>
            <a:r>
              <a:rPr lang="en-US" altLang="ko-KR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       //</a:t>
            </a:r>
            <a:r>
              <a:rPr lang="ko-KR" altLang="en-US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박자</a:t>
            </a:r>
            <a:r>
              <a:rPr lang="en-US" altLang="ko-KR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배열</a:t>
            </a:r>
            <a:r>
              <a:rPr lang="en-US" altLang="ko-KR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length;</a:t>
            </a:r>
            <a:r>
              <a:rPr lang="en-US" altLang="ko-KR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       //</a:t>
            </a:r>
            <a:r>
              <a:rPr lang="ko-KR" altLang="en-US" sz="16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배열 길이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95540-846E-E573-0D64-38585171D592}"/>
              </a:ext>
            </a:extLst>
          </p:cNvPr>
          <p:cNvSpPr txBox="1"/>
          <p:nvPr/>
        </p:nvSpPr>
        <p:spPr>
          <a:xfrm>
            <a:off x="1906120" y="1963841"/>
            <a:ext cx="4781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</a:rPr>
              <a:t>Music.h</a:t>
            </a:r>
            <a:endParaRPr lang="en-US" altLang="ko-KR" sz="4000" b="1" dirty="0">
              <a:solidFill>
                <a:srgbClr val="0070C0"/>
              </a:solidFill>
            </a:endParaRPr>
          </a:p>
          <a:p>
            <a:r>
              <a:rPr lang="ko-KR" altLang="en-US" sz="2400" b="1" dirty="0"/>
              <a:t>노래 정보 저장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3776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피에조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09BC2-8165-24C3-1241-F6C6DC464713}"/>
              </a:ext>
            </a:extLst>
          </p:cNvPr>
          <p:cNvSpPr txBox="1"/>
          <p:nvPr/>
        </p:nvSpPr>
        <p:spPr>
          <a:xfrm>
            <a:off x="1" y="2316052"/>
            <a:ext cx="9144000" cy="34855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//Sample1</a:t>
            </a:r>
            <a:endParaRPr lang="en-US" altLang="ko-KR" sz="105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 name1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"Plane In The Sky"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lyrics1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Ri"</a:t>
            </a:r>
            <a:r>
              <a:rPr lang="en-US" altLang="ko-KR" sz="105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"sing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Ri"</a:t>
            </a:r>
            <a:r>
              <a:rPr lang="en-US" altLang="ko-KR" sz="105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"sing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"Air"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"pl"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ane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"fly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a"</a:t>
            </a:r>
            <a:r>
              <a:rPr lang="en-US" altLang="ko-KR" sz="105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"way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"fly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a"</a:t>
            </a:r>
            <a:r>
              <a:rPr lang="en-US" altLang="ko-KR" sz="105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"way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High"</a:t>
            </a:r>
            <a:r>
              <a:rPr lang="en-US" altLang="ko-KR" sz="105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"er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High"</a:t>
            </a:r>
            <a:r>
              <a:rPr lang="en-US" altLang="ko-KR" sz="105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"er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"fly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a"</a:t>
            </a:r>
            <a:r>
              <a:rPr lang="en-US" altLang="ko-KR" sz="105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"way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Ou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"air"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"pl"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ane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pitchs1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"C4"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"C4"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"C4"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5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beats1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5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length1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=25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//Sample2</a:t>
            </a:r>
            <a:endParaRPr lang="en-US" altLang="ko-KR" sz="105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 name2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"Twinkle, Twinkle, Little Star"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lyrics2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"Twin"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kle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"Twin"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kle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"lit"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tle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"star,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"how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"I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won"</a:t>
            </a:r>
            <a:r>
              <a:rPr lang="en-US" altLang="ko-KR" sz="105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"der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"what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"you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"are! "</a:t>
            </a:r>
            <a:endParaRPr lang="en-US" altLang="ko-KR" sz="105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"Up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bove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"the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"world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"so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"high,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"like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"a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mond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"in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"the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"sky. "</a:t>
            </a:r>
            <a:endParaRPr lang="en-US" altLang="ko-KR" sz="105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"Twin"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kle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"Twin"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kle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"lit"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tle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"star,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"how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"I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won"</a:t>
            </a:r>
            <a:r>
              <a:rPr lang="en-US" altLang="ko-KR" sz="105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"der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"what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"you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"are! 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pitchs2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"C4"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"C4"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"G4"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"G4"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"A4"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"A4"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"G4"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"F4"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"F4"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"C4"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"G4"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"G4"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"F4"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"F4"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"G4"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"G4"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"F4"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"F4"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"C4"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"C4"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"G4"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"G4"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"A4"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"A4"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"G4"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"F4"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"F4"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"E4"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"D4"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"C4"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5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beats2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5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length2</a:t>
            </a:r>
            <a:r>
              <a:rPr lang="en-US" altLang="ko-KR" sz="105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=42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79DAA-692E-9A08-48ED-274FAE177A13}"/>
              </a:ext>
            </a:extLst>
          </p:cNvPr>
          <p:cNvSpPr txBox="1"/>
          <p:nvPr/>
        </p:nvSpPr>
        <p:spPr>
          <a:xfrm>
            <a:off x="147927" y="6151246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*beat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8</a:t>
            </a:r>
            <a:r>
              <a:rPr lang="ko-KR" altLang="en-US" dirty="0" err="1"/>
              <a:t>분음표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5D356-1186-DD5A-D361-51B49904FA20}"/>
              </a:ext>
            </a:extLst>
          </p:cNvPr>
          <p:cNvSpPr txBox="1"/>
          <p:nvPr/>
        </p:nvSpPr>
        <p:spPr>
          <a:xfrm>
            <a:off x="147927" y="1165439"/>
            <a:ext cx="4781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</a:rPr>
              <a:t>SampleMusic.h</a:t>
            </a:r>
            <a:endParaRPr lang="en-US" altLang="ko-KR" sz="4000" b="1" dirty="0">
              <a:solidFill>
                <a:srgbClr val="0070C0"/>
              </a:solidFill>
            </a:endParaRPr>
          </a:p>
          <a:p>
            <a:r>
              <a:rPr lang="ko-KR" altLang="en-US" sz="2400" b="1" dirty="0"/>
              <a:t>노래 정보 </a:t>
            </a:r>
            <a:r>
              <a:rPr lang="en-US" altLang="ko-KR" sz="24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31560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EBCA1-81C6-093D-5103-321490590B70}"/>
              </a:ext>
            </a:extLst>
          </p:cNvPr>
          <p:cNvSpPr txBox="1"/>
          <p:nvPr/>
        </p:nvSpPr>
        <p:spPr>
          <a:xfrm>
            <a:off x="3224974" y="2085723"/>
            <a:ext cx="52377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텍스트 </a:t>
            </a:r>
            <a:r>
              <a:rPr lang="en-US" altLang="ko-KR" sz="2400" b="1" dirty="0">
                <a:solidFill>
                  <a:srgbClr val="0070C0"/>
                </a:solidFill>
              </a:rPr>
              <a:t>LCD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LCD1602 +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텍스트를 출력하는 </a:t>
            </a:r>
            <a:r>
              <a:rPr lang="en-US" altLang="ko-KR" dirty="0"/>
              <a:t>LCD</a:t>
            </a:r>
            <a:r>
              <a:rPr lang="ko-KR" altLang="en-US" dirty="0"/>
              <a:t>장치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GND,</a:t>
            </a:r>
            <a:r>
              <a:rPr lang="ko-KR" altLang="en-US" dirty="0"/>
              <a:t> </a:t>
            </a:r>
            <a:r>
              <a:rPr lang="en-US" altLang="ko-KR" dirty="0"/>
              <a:t>5v, D15(SCL*), D14(SDA*)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제어를 위해 </a:t>
            </a:r>
            <a:r>
              <a:rPr lang="en-US" altLang="ko-KR" dirty="0" err="1">
                <a:solidFill>
                  <a:srgbClr val="0070C0"/>
                </a:solidFill>
              </a:rPr>
              <a:t>TextLCD.h</a:t>
            </a:r>
            <a:r>
              <a:rPr lang="en-US" altLang="ko-KR" dirty="0"/>
              <a:t> </a:t>
            </a:r>
            <a:r>
              <a:rPr lang="ko-KR" altLang="en-US" dirty="0"/>
              <a:t>라이브러리를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* I2C : </a:t>
            </a:r>
            <a:r>
              <a:rPr lang="ko-KR" altLang="en-US" sz="1600" dirty="0"/>
              <a:t>직렬 통신 프로토콜</a:t>
            </a:r>
            <a:endParaRPr lang="en-US" altLang="ko-KR" sz="1600" dirty="0"/>
          </a:p>
          <a:p>
            <a:r>
              <a:rPr lang="en-US" altLang="ko-KR" sz="1600" dirty="0"/>
              <a:t>* SCL (Serial Clock)</a:t>
            </a:r>
            <a:r>
              <a:rPr lang="ko-KR" altLang="en-US" sz="1600" dirty="0"/>
              <a:t>은 </a:t>
            </a:r>
            <a:r>
              <a:rPr lang="en-US" altLang="ko-KR" sz="1600" dirty="0"/>
              <a:t>I2C </a:t>
            </a:r>
            <a:r>
              <a:rPr lang="ko-KR" altLang="en-US" sz="1600" dirty="0"/>
              <a:t>통신에서 클럭 신호를 제공하는 선으로</a:t>
            </a:r>
            <a:r>
              <a:rPr lang="en-US" altLang="ko-KR" sz="1600" dirty="0"/>
              <a:t>, </a:t>
            </a:r>
            <a:r>
              <a:rPr lang="ko-KR" altLang="en-US" sz="1600" dirty="0"/>
              <a:t>모든 디바이스 간에 데이터 전송의 타이밍을 동기화하는 역할</a:t>
            </a:r>
            <a:endParaRPr lang="en-US" altLang="ko-KR" sz="1600" dirty="0"/>
          </a:p>
          <a:p>
            <a:r>
              <a:rPr lang="en-US" altLang="ko-KR" sz="1600" dirty="0"/>
              <a:t>* SDA (Serial Data)</a:t>
            </a:r>
            <a:r>
              <a:rPr lang="ko-KR" altLang="en-US" sz="1600" dirty="0"/>
              <a:t>는 </a:t>
            </a:r>
            <a:r>
              <a:rPr lang="en-US" altLang="ko-KR" sz="1600" dirty="0"/>
              <a:t>I2C </a:t>
            </a:r>
            <a:r>
              <a:rPr lang="ko-KR" altLang="en-US" sz="1600" dirty="0"/>
              <a:t>통신에서 실제 데이터를 전송하는 데 사용되는 신호 선</a:t>
            </a:r>
            <a:endParaRPr lang="en-US" altLang="ko-KR" sz="1600" dirty="0"/>
          </a:p>
        </p:txBody>
      </p:sp>
      <p:pic>
        <p:nvPicPr>
          <p:cNvPr id="2050" name="Picture 2" descr="16×2 문자 LCD 모듈 – I2C 인터페이스 AMC1602AR-B-B6WTDW-I2C | 오리엔트 디스플레이">
            <a:extLst>
              <a:ext uri="{FF2B5EF4-FFF2-40B4-BE49-F238E27FC236}">
                <a16:creationId xmlns:a16="http://schemas.microsoft.com/office/drawing/2014/main" id="{5159FD1F-145E-A329-8507-8D8E81A7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4" y="2030225"/>
            <a:ext cx="23050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12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EBCA1-81C6-093D-5103-321490590B70}"/>
              </a:ext>
            </a:extLst>
          </p:cNvPr>
          <p:cNvSpPr txBox="1"/>
          <p:nvPr/>
        </p:nvSpPr>
        <p:spPr>
          <a:xfrm>
            <a:off x="369794" y="1117535"/>
            <a:ext cx="840441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프로젝트에 </a:t>
            </a:r>
            <a:r>
              <a:rPr lang="en-US" altLang="ko-KR" sz="2400" b="1" dirty="0" err="1">
                <a:solidFill>
                  <a:srgbClr val="0070C0"/>
                </a:solidFill>
              </a:rPr>
              <a:t>TextLCD.h</a:t>
            </a: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 err="1">
                <a:solidFill>
                  <a:srgbClr val="0070C0"/>
                </a:solidFill>
              </a:rPr>
              <a:t>적용하는법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 err="1">
                <a:solidFill>
                  <a:srgbClr val="0070C0"/>
                </a:solidFill>
              </a:rPr>
              <a:t>케일</a:t>
            </a:r>
            <a:r>
              <a:rPr lang="ko-KR" altLang="en-US" sz="2400" b="1" dirty="0">
                <a:solidFill>
                  <a:srgbClr val="0070C0"/>
                </a:solidFill>
              </a:rPr>
              <a:t> 스튜디오 사용</a:t>
            </a:r>
            <a:r>
              <a:rPr lang="en-US" altLang="ko-KR" sz="2400" b="1" dirty="0">
                <a:solidFill>
                  <a:srgbClr val="0070C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적용 방법 </a:t>
            </a:r>
            <a:r>
              <a:rPr lang="en-US" altLang="ko-KR" dirty="0"/>
              <a:t>: </a:t>
            </a:r>
            <a:r>
              <a:rPr lang="ko-KR" altLang="en-US" dirty="0" err="1"/>
              <a:t>케일</a:t>
            </a:r>
            <a:r>
              <a:rPr lang="ko-KR" altLang="en-US" dirty="0"/>
              <a:t> 스튜디오 </a:t>
            </a:r>
            <a:r>
              <a:rPr lang="en-US" altLang="ko-KR" dirty="0"/>
              <a:t>&gt; file &gt; Add </a:t>
            </a:r>
            <a:r>
              <a:rPr lang="en-US" altLang="ko-KR" dirty="0" err="1"/>
              <a:t>Mbed</a:t>
            </a:r>
            <a:r>
              <a:rPr lang="en-US" altLang="ko-KR" dirty="0"/>
              <a:t> Library … &gt; </a:t>
            </a:r>
            <a:r>
              <a:rPr lang="ko-KR" altLang="en-US" dirty="0"/>
              <a:t>아래 링크 입력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링크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http://os.mbed.com/users/oscarvzfz/code/TextLCD/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TextLCD.h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사용방법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dirty="0"/>
          </a:p>
          <a:p>
            <a:r>
              <a:rPr lang="en-US" altLang="ko-KR" sz="1200" dirty="0">
                <a:latin typeface="Consolas" panose="020B0609020204030204" pitchFamily="49" charset="0"/>
              </a:rPr>
              <a:t>include "</a:t>
            </a:r>
            <a:r>
              <a:rPr lang="en-US" altLang="ko-KR" sz="1200" dirty="0" err="1">
                <a:latin typeface="Consolas" panose="020B0609020204030204" pitchFamily="49" charset="0"/>
              </a:rPr>
              <a:t>mbed.h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#include "</a:t>
            </a:r>
            <a:r>
              <a:rPr lang="en-US" altLang="ko-KR" sz="1200" dirty="0" err="1">
                <a:latin typeface="Consolas" panose="020B0609020204030204" pitchFamily="49" charset="0"/>
              </a:rPr>
              <a:t>TextLCD.h</a:t>
            </a:r>
            <a:r>
              <a:rPr lang="en-US" altLang="ko-KR" sz="1200" dirty="0">
                <a:latin typeface="Consolas" panose="020B0609020204030204" pitchFamily="49" charset="0"/>
              </a:rPr>
              <a:t>“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I2C i2c_lcd(D14,D15); // SDA, SCL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TextLCD_I2C lcd(&amp;i2c_lcd, 0x4E, </a:t>
            </a:r>
            <a:r>
              <a:rPr lang="en-US" altLang="ko-KR" sz="1200" dirty="0" err="1">
                <a:latin typeface="Consolas" panose="020B0609020204030204" pitchFamily="49" charset="0"/>
              </a:rPr>
              <a:t>TextLCD</a:t>
            </a:r>
            <a:r>
              <a:rPr lang="en-US" altLang="ko-KR" sz="1200" dirty="0">
                <a:latin typeface="Consolas" panose="020B0609020204030204" pitchFamily="49" charset="0"/>
              </a:rPr>
              <a:t>::LCD16x2, </a:t>
            </a:r>
            <a:r>
              <a:rPr lang="en-US" altLang="ko-KR" sz="1200" dirty="0" err="1">
                <a:latin typeface="Consolas" panose="020B0609020204030204" pitchFamily="49" charset="0"/>
              </a:rPr>
              <a:t>TextLCD</a:t>
            </a:r>
            <a:r>
              <a:rPr lang="en-US" altLang="ko-KR" sz="1200" dirty="0">
                <a:latin typeface="Consolas" panose="020B0609020204030204" pitchFamily="49" charset="0"/>
              </a:rPr>
              <a:t>::HD44780);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int main()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lcd.setMode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TextLCD</a:t>
            </a:r>
            <a:r>
              <a:rPr lang="en-US" altLang="ko-KR" sz="1200" dirty="0"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latin typeface="Consolas" panose="020B0609020204030204" pitchFamily="49" charset="0"/>
              </a:rPr>
              <a:t>DispOn</a:t>
            </a:r>
            <a:r>
              <a:rPr lang="en-US" altLang="ko-KR" sz="1200" dirty="0">
                <a:latin typeface="Consolas" panose="020B0609020204030204" pitchFamily="49" charset="0"/>
              </a:rPr>
              <a:t>); //</a:t>
            </a:r>
            <a:r>
              <a:rPr lang="en-US" altLang="ko-KR" sz="1200" dirty="0" err="1">
                <a:latin typeface="Consolas" panose="020B0609020204030204" pitchFamily="49" charset="0"/>
              </a:rPr>
              <a:t>DispOff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DispOn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lcd.setBacklight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TextLCD</a:t>
            </a:r>
            <a:r>
              <a:rPr lang="en-US" altLang="ko-KR" sz="1200" dirty="0"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latin typeface="Consolas" panose="020B0609020204030204" pitchFamily="49" charset="0"/>
              </a:rPr>
              <a:t>LightOff</a:t>
            </a:r>
            <a:r>
              <a:rPr lang="en-US" altLang="ko-KR" sz="1200" dirty="0">
                <a:latin typeface="Consolas" panose="020B0609020204030204" pitchFamily="49" charset="0"/>
              </a:rPr>
              <a:t>);//</a:t>
            </a:r>
            <a:r>
              <a:rPr lang="en-US" altLang="ko-KR" sz="1200" dirty="0" err="1">
                <a:latin typeface="Consolas" panose="020B0609020204030204" pitchFamily="49" charset="0"/>
              </a:rPr>
              <a:t>LightOff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LightOn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lcd.setCursor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TextLCD</a:t>
            </a:r>
            <a:r>
              <a:rPr lang="en-US" altLang="ko-KR" sz="1200" dirty="0"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latin typeface="Consolas" panose="020B0609020204030204" pitchFamily="49" charset="0"/>
              </a:rPr>
              <a:t>CurOff_BlkOff</a:t>
            </a:r>
            <a:r>
              <a:rPr lang="en-US" altLang="ko-KR" sz="1200" dirty="0">
                <a:latin typeface="Consolas" panose="020B0609020204030204" pitchFamily="49" charset="0"/>
              </a:rPr>
              <a:t>);//</a:t>
            </a:r>
            <a:r>
              <a:rPr lang="en-US" altLang="ko-KR" sz="1200" dirty="0" err="1">
                <a:latin typeface="Consolas" panose="020B0609020204030204" pitchFamily="49" charset="0"/>
              </a:rPr>
              <a:t>CurOff_BlkOff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CurOn_BlkOff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CurOff_BlkOn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CurOn_BlkOn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lcd.printf</a:t>
            </a:r>
            <a:r>
              <a:rPr lang="en-US" altLang="ko-KR" sz="1200" dirty="0">
                <a:latin typeface="Consolas" panose="020B0609020204030204" pitchFamily="49" charset="0"/>
              </a:rPr>
              <a:t>("Oscar de Jesus \n Vasquez");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3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10FCB-C893-CE87-91BE-CA36EF6CFED6}"/>
              </a:ext>
            </a:extLst>
          </p:cNvPr>
          <p:cNvSpPr txBox="1"/>
          <p:nvPr/>
        </p:nvSpPr>
        <p:spPr>
          <a:xfrm>
            <a:off x="713751" y="1379792"/>
            <a:ext cx="7515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MP3Player.h</a:t>
            </a:r>
          </a:p>
          <a:p>
            <a:r>
              <a:rPr lang="ko-KR" altLang="en-US" sz="2400" b="1" dirty="0"/>
              <a:t>텍스트 </a:t>
            </a:r>
            <a:r>
              <a:rPr lang="en-US" altLang="ko-KR" sz="2400" b="1" dirty="0"/>
              <a:t>LCD </a:t>
            </a:r>
            <a:r>
              <a:rPr lang="ko-KR" altLang="en-US" sz="2400" b="1" dirty="0"/>
              <a:t>제어를 위한 </a:t>
            </a:r>
            <a:r>
              <a:rPr lang="en-US" altLang="ko-KR" sz="2400" b="1" dirty="0"/>
              <a:t>(+ </a:t>
            </a:r>
            <a:r>
              <a:rPr lang="ko-KR" altLang="en-US" sz="2400" b="1" dirty="0"/>
              <a:t>버튼 입력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부저</a:t>
            </a:r>
            <a:r>
              <a:rPr lang="ko-KR" altLang="en-US" sz="2400" b="1" dirty="0"/>
              <a:t> 관리</a:t>
            </a:r>
            <a:r>
              <a:rPr lang="en-US" altLang="ko-KR" sz="2400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2BE92-7C59-D0DA-F681-176F4023A723}"/>
              </a:ext>
            </a:extLst>
          </p:cNvPr>
          <p:cNvSpPr txBox="1"/>
          <p:nvPr/>
        </p:nvSpPr>
        <p:spPr>
          <a:xfrm>
            <a:off x="404833" y="2801470"/>
            <a:ext cx="8334333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MP3Player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PinName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buzzorPin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PinName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SDA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PinName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SCL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PinName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btn1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PinName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btn2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: 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buzzer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buzzorPin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i2c_lcd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(SDA, SCL),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i2c_lcd,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0x4E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TextLCD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::LCD16x2,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TextLCD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::HD44780),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(btn1, 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PullDown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button2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(btn2, 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PullDown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setMode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TextLCD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DispOn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setBacklight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TextLCD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LightOff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TextLCD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CurOff_BlkOff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33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10FCB-C893-CE87-91BE-CA36EF6CFED6}"/>
              </a:ext>
            </a:extLst>
          </p:cNvPr>
          <p:cNvSpPr txBox="1"/>
          <p:nvPr/>
        </p:nvSpPr>
        <p:spPr>
          <a:xfrm>
            <a:off x="1758547" y="1612874"/>
            <a:ext cx="5489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MP3Player.h</a:t>
            </a:r>
          </a:p>
          <a:p>
            <a:r>
              <a:rPr lang="en-US" altLang="ko-KR" sz="2400" b="1" dirty="0" err="1"/>
              <a:t>TextLCD</a:t>
            </a:r>
            <a:r>
              <a:rPr lang="ko-KR" altLang="en-US" sz="2400" b="1" dirty="0"/>
              <a:t>를 더 쉽게 사용하기 위해 추상화</a:t>
            </a:r>
            <a:endParaRPr lang="en-US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2BE92-7C59-D0DA-F681-176F4023A723}"/>
              </a:ext>
            </a:extLst>
          </p:cNvPr>
          <p:cNvSpPr txBox="1"/>
          <p:nvPr/>
        </p:nvSpPr>
        <p:spPr>
          <a:xfrm>
            <a:off x="1895626" y="2882152"/>
            <a:ext cx="5352747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C1D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lcdUpdate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MAX_LENGTH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=16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==0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)s1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lcdBuffer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==0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)s2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lcdBuffer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lcdBuffer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s1;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lcdBuffer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s2;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s1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(s1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,MAX_LENGTH);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s2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(s2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,MAX_LENGTH);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((s1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s2).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3653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10FCB-C893-CE87-91BE-CA36EF6CFED6}"/>
              </a:ext>
            </a:extLst>
          </p:cNvPr>
          <p:cNvSpPr txBox="1"/>
          <p:nvPr/>
        </p:nvSpPr>
        <p:spPr>
          <a:xfrm>
            <a:off x="1272254" y="1370257"/>
            <a:ext cx="5489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MP3Player.h</a:t>
            </a:r>
          </a:p>
          <a:p>
            <a:r>
              <a:rPr lang="en-US" altLang="ko-KR" sz="2400" b="1" dirty="0"/>
              <a:t>Text LCD</a:t>
            </a:r>
            <a:r>
              <a:rPr lang="ko-KR" altLang="en-US" sz="2400" b="1" dirty="0"/>
              <a:t>에 가사를 출력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D057EF-9ABB-BE5C-8E3D-8600A22D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54" y="2474703"/>
            <a:ext cx="6599492" cy="2385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FE29D-552D-9439-70F1-41EE4D42DAEE}"/>
              </a:ext>
            </a:extLst>
          </p:cNvPr>
          <p:cNvSpPr txBox="1"/>
          <p:nvPr/>
        </p:nvSpPr>
        <p:spPr>
          <a:xfrm>
            <a:off x="1272254" y="5082988"/>
            <a:ext cx="6599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/>
              <a:t>LCD</a:t>
            </a:r>
            <a:r>
              <a:rPr lang="ko-KR" altLang="en-US" dirty="0"/>
              <a:t>에 출력된 가사와 현재 출력할 가사의 합이  </a:t>
            </a:r>
            <a:r>
              <a:rPr lang="en-US" altLang="ko-KR" dirty="0"/>
              <a:t>LCD </a:t>
            </a:r>
            <a:r>
              <a:rPr lang="ko-KR" altLang="en-US" dirty="0"/>
              <a:t>길이를 초과할 경우 이전 출력한 가사를 지우고 현재 가사만 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가사를 출력할 공간이 남아있으면 덧붙여서 출력</a:t>
            </a:r>
          </a:p>
        </p:txBody>
      </p:sp>
    </p:spTree>
    <p:extLst>
      <p:ext uri="{BB962C8B-B14F-4D97-AF65-F5344CB8AC3E}">
        <p14:creationId xmlns:p14="http://schemas.microsoft.com/office/powerpoint/2010/main" val="404590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10FCB-C893-CE87-91BE-CA36EF6CFED6}"/>
              </a:ext>
            </a:extLst>
          </p:cNvPr>
          <p:cNvSpPr txBox="1"/>
          <p:nvPr/>
        </p:nvSpPr>
        <p:spPr>
          <a:xfrm>
            <a:off x="951636" y="2196764"/>
            <a:ext cx="7240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MP3Player.h</a:t>
            </a:r>
          </a:p>
          <a:p>
            <a:r>
              <a:rPr lang="en-US" altLang="ko-KR" sz="2400" b="1" dirty="0"/>
              <a:t>LCD </a:t>
            </a:r>
            <a:r>
              <a:rPr lang="ko-KR" altLang="en-US" sz="2400" b="1" dirty="0"/>
              <a:t>길이보다 제목이 클 때 제목을 주기적으로 시프트</a:t>
            </a:r>
            <a:endParaRPr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0D7323-E398-E917-2636-17857E01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9" y="3301210"/>
            <a:ext cx="7028042" cy="11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10FCB-C893-CE87-91BE-CA36EF6CFED6}"/>
              </a:ext>
            </a:extLst>
          </p:cNvPr>
          <p:cNvSpPr txBox="1"/>
          <p:nvPr/>
        </p:nvSpPr>
        <p:spPr>
          <a:xfrm>
            <a:off x="2621767" y="1254286"/>
            <a:ext cx="3007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MP3Player.h</a:t>
            </a:r>
          </a:p>
          <a:p>
            <a:r>
              <a:rPr lang="ko-KR" altLang="en-US" sz="2400" b="1" dirty="0"/>
              <a:t>버튼 입력</a:t>
            </a:r>
            <a:endParaRPr lang="en-US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2BE92-7C59-D0DA-F681-176F4023A723}"/>
              </a:ext>
            </a:extLst>
          </p:cNvPr>
          <p:cNvSpPr txBox="1"/>
          <p:nvPr/>
        </p:nvSpPr>
        <p:spPr>
          <a:xfrm>
            <a:off x="2621767" y="2331504"/>
            <a:ext cx="4060727" cy="35394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버튼 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1 : 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다음 노래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일시 중지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(mp3_state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menu)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nextMusic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pauseMusic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restartNameTimer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버튼 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2 : 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재생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중지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button2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(mp3_state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menu)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playMusic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stopMusic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restartNameTimer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   ...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2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A38B2F1-C7D1-4F78-81B9-B8FE85470410}"/>
              </a:ext>
            </a:extLst>
          </p:cNvPr>
          <p:cNvSpPr txBox="1"/>
          <p:nvPr/>
        </p:nvSpPr>
        <p:spPr>
          <a:xfrm>
            <a:off x="5767096" y="990618"/>
            <a:ext cx="2844100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003B2-A895-4F16-BBC2-0BEAA4F744FD}"/>
              </a:ext>
            </a:extLst>
          </p:cNvPr>
          <p:cNvSpPr txBox="1"/>
          <p:nvPr/>
        </p:nvSpPr>
        <p:spPr>
          <a:xfrm>
            <a:off x="1294357" y="2515613"/>
            <a:ext cx="934616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624B3-EDEC-4332-8026-B963C34FBD1B}"/>
              </a:ext>
            </a:extLst>
          </p:cNvPr>
          <p:cNvSpPr txBox="1"/>
          <p:nvPr/>
        </p:nvSpPr>
        <p:spPr>
          <a:xfrm>
            <a:off x="2254553" y="2595950"/>
            <a:ext cx="28441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A426B-2FE2-4134-84AB-6A02FD90041B}"/>
              </a:ext>
            </a:extLst>
          </p:cNvPr>
          <p:cNvSpPr txBox="1"/>
          <p:nvPr/>
        </p:nvSpPr>
        <p:spPr>
          <a:xfrm>
            <a:off x="1294357" y="3494919"/>
            <a:ext cx="934616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98E53-41C1-44FA-884E-1455AE7BCEF4}"/>
              </a:ext>
            </a:extLst>
          </p:cNvPr>
          <p:cNvSpPr txBox="1"/>
          <p:nvPr/>
        </p:nvSpPr>
        <p:spPr>
          <a:xfrm>
            <a:off x="2254553" y="3575256"/>
            <a:ext cx="418210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피에조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제어</a:t>
            </a:r>
            <a:endParaRPr lang="en-US" altLang="ko-KR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1E024-09D8-4D6C-B173-68B45D8E5D3C}"/>
              </a:ext>
            </a:extLst>
          </p:cNvPr>
          <p:cNvSpPr txBox="1"/>
          <p:nvPr/>
        </p:nvSpPr>
        <p:spPr>
          <a:xfrm>
            <a:off x="1294357" y="4474225"/>
            <a:ext cx="934616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C5BAF-6113-41C3-A4B5-3F439FCD1F0E}"/>
              </a:ext>
            </a:extLst>
          </p:cNvPr>
          <p:cNvSpPr txBox="1"/>
          <p:nvPr/>
        </p:nvSpPr>
        <p:spPr>
          <a:xfrm>
            <a:off x="2254553" y="4554562"/>
            <a:ext cx="398488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  <a:endParaRPr lang="en-US" altLang="ko-KR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6B50C-F5D2-4A31-A524-C93ADCA587D0}"/>
              </a:ext>
            </a:extLst>
          </p:cNvPr>
          <p:cNvSpPr txBox="1"/>
          <p:nvPr/>
        </p:nvSpPr>
        <p:spPr>
          <a:xfrm>
            <a:off x="1294357" y="5453531"/>
            <a:ext cx="934616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1248D-18DC-4AC2-8E65-10D07FBC1D86}"/>
              </a:ext>
            </a:extLst>
          </p:cNvPr>
          <p:cNvSpPr txBox="1"/>
          <p:nvPr/>
        </p:nvSpPr>
        <p:spPr>
          <a:xfrm>
            <a:off x="2254553" y="5533868"/>
            <a:ext cx="28441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C7518-DFD3-4468-9FDA-7932A3FE04F1}"/>
              </a:ext>
            </a:extLst>
          </p:cNvPr>
          <p:cNvSpPr txBox="1"/>
          <p:nvPr/>
        </p:nvSpPr>
        <p:spPr>
          <a:xfrm>
            <a:off x="2254553" y="2998373"/>
            <a:ext cx="284410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입출력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19D53D-03BB-4C95-B20E-11AB438B65DD}"/>
              </a:ext>
            </a:extLst>
          </p:cNvPr>
          <p:cNvSpPr txBox="1"/>
          <p:nvPr/>
        </p:nvSpPr>
        <p:spPr>
          <a:xfrm>
            <a:off x="2254553" y="3974165"/>
            <a:ext cx="284410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Music.h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14D11-F1C0-44EC-ABB7-7CB55F0304FF}"/>
              </a:ext>
            </a:extLst>
          </p:cNvPr>
          <p:cNvSpPr txBox="1"/>
          <p:nvPr/>
        </p:nvSpPr>
        <p:spPr>
          <a:xfrm>
            <a:off x="2254553" y="4949957"/>
            <a:ext cx="284410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TextLCD.h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MP3Player.h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62A4FE2-273B-47C0-A2CB-19B333BDB6E0}"/>
              </a:ext>
            </a:extLst>
          </p:cNvPr>
          <p:cNvGrpSpPr/>
          <p:nvPr/>
        </p:nvGrpSpPr>
        <p:grpSpPr>
          <a:xfrm>
            <a:off x="-349624" y="0"/>
            <a:ext cx="5154707" cy="2191400"/>
            <a:chOff x="-385482" y="0"/>
            <a:chExt cx="5189992" cy="21914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FBF7ED1-964C-4E4F-81CC-435F2F4D43A4}"/>
                </a:ext>
              </a:extLst>
            </p:cNvPr>
            <p:cNvSpPr/>
            <p:nvPr/>
          </p:nvSpPr>
          <p:spPr>
            <a:xfrm>
              <a:off x="-385482" y="1095700"/>
              <a:ext cx="3101415" cy="5536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E424B8B-2D22-4452-A434-715147EBCC0A}"/>
                </a:ext>
              </a:extLst>
            </p:cNvPr>
            <p:cNvSpPr/>
            <p:nvPr/>
          </p:nvSpPr>
          <p:spPr>
            <a:xfrm>
              <a:off x="-385482" y="1643550"/>
              <a:ext cx="2085023" cy="54785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DDBD3D1-4CD2-4243-A9C6-4F3B2587440B}"/>
                </a:ext>
              </a:extLst>
            </p:cNvPr>
            <p:cNvSpPr/>
            <p:nvPr/>
          </p:nvSpPr>
          <p:spPr>
            <a:xfrm>
              <a:off x="-385482" y="547850"/>
              <a:ext cx="4132729" cy="5478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DE33269-A9B6-4C6B-BD7C-989B0A6FD722}"/>
                </a:ext>
              </a:extLst>
            </p:cNvPr>
            <p:cNvSpPr/>
            <p:nvPr/>
          </p:nvSpPr>
          <p:spPr>
            <a:xfrm>
              <a:off x="-385481" y="0"/>
              <a:ext cx="5189991" cy="5478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F59A26-5037-4222-A912-DF9BA537E891}"/>
              </a:ext>
            </a:extLst>
          </p:cNvPr>
          <p:cNvGrpSpPr/>
          <p:nvPr/>
        </p:nvGrpSpPr>
        <p:grpSpPr>
          <a:xfrm rot="10800000">
            <a:off x="5943599" y="5334358"/>
            <a:ext cx="3623158" cy="1627707"/>
            <a:chOff x="-385482" y="0"/>
            <a:chExt cx="4726139" cy="162770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8748319-E3EF-4836-8737-442DDDAFC4E8}"/>
                </a:ext>
              </a:extLst>
            </p:cNvPr>
            <p:cNvSpPr/>
            <p:nvPr/>
          </p:nvSpPr>
          <p:spPr>
            <a:xfrm>
              <a:off x="-385482" y="532007"/>
              <a:ext cx="3101416" cy="5536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F62D1EA3-9A5A-4B07-B1BC-EF17A46DF584}"/>
                </a:ext>
              </a:extLst>
            </p:cNvPr>
            <p:cNvSpPr/>
            <p:nvPr/>
          </p:nvSpPr>
          <p:spPr>
            <a:xfrm>
              <a:off x="-385481" y="1079857"/>
              <a:ext cx="1943016" cy="5478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0750D62-4317-43BA-AC93-E58074517FDE}"/>
                </a:ext>
              </a:extLst>
            </p:cNvPr>
            <p:cNvSpPr/>
            <p:nvPr/>
          </p:nvSpPr>
          <p:spPr>
            <a:xfrm>
              <a:off x="-385479" y="0"/>
              <a:ext cx="4726136" cy="5478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65AC687-84AE-435C-80A1-74AA166A4CA1}"/>
              </a:ext>
            </a:extLst>
          </p:cNvPr>
          <p:cNvGrpSpPr/>
          <p:nvPr/>
        </p:nvGrpSpPr>
        <p:grpSpPr>
          <a:xfrm>
            <a:off x="-349624" y="0"/>
            <a:ext cx="5154707" cy="2191400"/>
            <a:chOff x="-385482" y="0"/>
            <a:chExt cx="5189992" cy="2191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8E9085E-6063-4C8A-9BE6-B8BBFFC8300D}"/>
                </a:ext>
              </a:extLst>
            </p:cNvPr>
            <p:cNvSpPr/>
            <p:nvPr/>
          </p:nvSpPr>
          <p:spPr>
            <a:xfrm>
              <a:off x="-385482" y="1095700"/>
              <a:ext cx="3101415" cy="5536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486F360-6FEE-40E1-A3E3-274D3EDD5486}"/>
                </a:ext>
              </a:extLst>
            </p:cNvPr>
            <p:cNvSpPr/>
            <p:nvPr/>
          </p:nvSpPr>
          <p:spPr>
            <a:xfrm>
              <a:off x="-385482" y="1643550"/>
              <a:ext cx="2085023" cy="54785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2578AC9-23EA-4960-AB11-31CBD491E95C}"/>
                </a:ext>
              </a:extLst>
            </p:cNvPr>
            <p:cNvSpPr/>
            <p:nvPr/>
          </p:nvSpPr>
          <p:spPr>
            <a:xfrm>
              <a:off x="-385482" y="547850"/>
              <a:ext cx="4132729" cy="5478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5E70A21-BB15-4629-91B4-7FF914EF26DA}"/>
                </a:ext>
              </a:extLst>
            </p:cNvPr>
            <p:cNvSpPr/>
            <p:nvPr/>
          </p:nvSpPr>
          <p:spPr>
            <a:xfrm>
              <a:off x="-385481" y="0"/>
              <a:ext cx="5189991" cy="5478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F85515-1DF2-43D1-96AA-A667F634867D}"/>
              </a:ext>
            </a:extLst>
          </p:cNvPr>
          <p:cNvGrpSpPr/>
          <p:nvPr/>
        </p:nvGrpSpPr>
        <p:grpSpPr>
          <a:xfrm>
            <a:off x="1412239" y="3265331"/>
            <a:ext cx="430757" cy="2978187"/>
            <a:chOff x="745717" y="3312393"/>
            <a:chExt cx="1097280" cy="297818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4F5A190-D566-40FC-9191-D333FD90354A}"/>
                </a:ext>
              </a:extLst>
            </p:cNvPr>
            <p:cNvCxnSpPr>
              <a:cxnSpLocks/>
            </p:cNvCxnSpPr>
            <p:nvPr/>
          </p:nvCxnSpPr>
          <p:spPr>
            <a:xfrm>
              <a:off x="745717" y="3312393"/>
              <a:ext cx="1097280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AFB311D-79E4-466A-A3E9-B1030D833B8A}"/>
                </a:ext>
              </a:extLst>
            </p:cNvPr>
            <p:cNvCxnSpPr>
              <a:cxnSpLocks/>
            </p:cNvCxnSpPr>
            <p:nvPr/>
          </p:nvCxnSpPr>
          <p:spPr>
            <a:xfrm>
              <a:off x="745717" y="4338996"/>
              <a:ext cx="1097280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A582D7-F9B3-45DF-B723-171646971F92}"/>
                </a:ext>
              </a:extLst>
            </p:cNvPr>
            <p:cNvCxnSpPr>
              <a:cxnSpLocks/>
            </p:cNvCxnSpPr>
            <p:nvPr/>
          </p:nvCxnSpPr>
          <p:spPr>
            <a:xfrm>
              <a:off x="745717" y="5306233"/>
              <a:ext cx="1097280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70BF1FB-1E97-4004-A797-E3FD38415612}"/>
                </a:ext>
              </a:extLst>
            </p:cNvPr>
            <p:cNvCxnSpPr>
              <a:cxnSpLocks/>
            </p:cNvCxnSpPr>
            <p:nvPr/>
          </p:nvCxnSpPr>
          <p:spPr>
            <a:xfrm>
              <a:off x="745717" y="6290580"/>
              <a:ext cx="1097280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20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10FCB-C893-CE87-91BE-CA36EF6CFED6}"/>
              </a:ext>
            </a:extLst>
          </p:cNvPr>
          <p:cNvSpPr txBox="1"/>
          <p:nvPr/>
        </p:nvSpPr>
        <p:spPr>
          <a:xfrm>
            <a:off x="700922" y="1006459"/>
            <a:ext cx="77690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0070C0"/>
                </a:solidFill>
              </a:rPr>
              <a:t>Timer </a:t>
            </a:r>
            <a:endParaRPr lang="en-US" altLang="ko-KR" sz="4000" b="1" dirty="0">
              <a:solidFill>
                <a:srgbClr val="0070C0"/>
              </a:solidFill>
            </a:endParaRPr>
          </a:p>
          <a:p>
            <a:r>
              <a:rPr lang="ko-KR" altLang="en-US" sz="2400" b="1" dirty="0"/>
              <a:t>텍스트 </a:t>
            </a:r>
            <a:r>
              <a:rPr lang="en-US" altLang="ko-KR" sz="2400" b="1" dirty="0"/>
              <a:t>LCD, </a:t>
            </a:r>
            <a:r>
              <a:rPr lang="ko-KR" altLang="en-US" sz="2400" b="1" dirty="0"/>
              <a:t>버튼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부저를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r>
              <a:rPr lang="ko-KR" altLang="en-US" sz="2400" b="1" dirty="0"/>
              <a:t>동시에 제어 하기 위해 </a:t>
            </a:r>
            <a:r>
              <a:rPr lang="en-US" altLang="ko-KR" sz="2400" b="1" dirty="0"/>
              <a:t>Timer </a:t>
            </a:r>
            <a:r>
              <a:rPr lang="ko-KR" altLang="en-US" sz="2400" b="1" dirty="0"/>
              <a:t>클래스를 사용</a:t>
            </a:r>
            <a:endParaRPr lang="en-US" altLang="ko-KR" sz="2400" b="1" dirty="0"/>
          </a:p>
          <a:p>
            <a:endParaRPr lang="en-US" altLang="ko-KR" b="1" dirty="0"/>
          </a:p>
          <a:p>
            <a:r>
              <a:rPr lang="en-US" altLang="ko-KR" sz="1600" b="1" dirty="0"/>
              <a:t>wait()</a:t>
            </a:r>
            <a:r>
              <a:rPr lang="ko-KR" altLang="en-US" sz="1600" b="1" dirty="0"/>
              <a:t>을 사용할 경우 시스템이 느려지고 사용자의 입력에 즉각적인 반응이 어려움</a:t>
            </a:r>
            <a:endParaRPr lang="en-US" altLang="ko-KR" sz="1600" b="1" dirty="0"/>
          </a:p>
          <a:p>
            <a:r>
              <a:rPr lang="en-US" altLang="ko-KR" sz="1600" b="1" dirty="0"/>
              <a:t>Thread </a:t>
            </a:r>
            <a:r>
              <a:rPr lang="ko-KR" altLang="en-US" sz="1600" b="1" dirty="0"/>
              <a:t>클래스로 장치를 제어하기엔 임계구역으로 예상치 못한 문제가 발생할 수 있음</a:t>
            </a:r>
            <a:r>
              <a:rPr lang="en-US" altLang="ko-KR" sz="1600" b="1" dirty="0"/>
              <a:t>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65BDC2A-7B63-FF61-F2BA-19C2549524DE}"/>
              </a:ext>
            </a:extLst>
          </p:cNvPr>
          <p:cNvSpPr/>
          <p:nvPr/>
        </p:nvSpPr>
        <p:spPr>
          <a:xfrm>
            <a:off x="1725706" y="4515859"/>
            <a:ext cx="6078071" cy="68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4830293-9A66-A3F8-4AA4-293B1C503364}"/>
              </a:ext>
            </a:extLst>
          </p:cNvPr>
          <p:cNvSpPr/>
          <p:nvPr/>
        </p:nvSpPr>
        <p:spPr>
          <a:xfrm rot="19577424">
            <a:off x="1873243" y="5638954"/>
            <a:ext cx="1657687" cy="546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 입력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7599071-4675-80AF-696B-4E0B9031F5CD}"/>
              </a:ext>
            </a:extLst>
          </p:cNvPr>
          <p:cNvSpPr/>
          <p:nvPr/>
        </p:nvSpPr>
        <p:spPr>
          <a:xfrm rot="19523303">
            <a:off x="4392279" y="5577605"/>
            <a:ext cx="1595718" cy="546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가사 출력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72540D1-E594-AC55-14A8-D03A067726AA}"/>
              </a:ext>
            </a:extLst>
          </p:cNvPr>
          <p:cNvSpPr/>
          <p:nvPr/>
        </p:nvSpPr>
        <p:spPr>
          <a:xfrm rot="1879964">
            <a:off x="2625930" y="3770093"/>
            <a:ext cx="1657687" cy="546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부저</a:t>
            </a:r>
            <a:r>
              <a:rPr lang="ko-KR" altLang="en-US" dirty="0"/>
              <a:t> 출력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E69E7E6-C3C9-1511-29D6-15E45D33450D}"/>
              </a:ext>
            </a:extLst>
          </p:cNvPr>
          <p:cNvSpPr/>
          <p:nvPr/>
        </p:nvSpPr>
        <p:spPr>
          <a:xfrm rot="1917043">
            <a:off x="4604422" y="3770093"/>
            <a:ext cx="1657687" cy="546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시프트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CED6AC2-B99D-993F-90B5-0DEF1307FAEE}"/>
              </a:ext>
            </a:extLst>
          </p:cNvPr>
          <p:cNvSpPr/>
          <p:nvPr/>
        </p:nvSpPr>
        <p:spPr>
          <a:xfrm>
            <a:off x="1501588" y="4868836"/>
            <a:ext cx="6140824" cy="48486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Timer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4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10FCB-C893-CE87-91BE-CA36EF6CFED6}"/>
              </a:ext>
            </a:extLst>
          </p:cNvPr>
          <p:cNvSpPr txBox="1"/>
          <p:nvPr/>
        </p:nvSpPr>
        <p:spPr>
          <a:xfrm>
            <a:off x="1711403" y="1317040"/>
            <a:ext cx="346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</a:rPr>
              <a:t>코드 </a:t>
            </a:r>
            <a:r>
              <a:rPr lang="en-US" altLang="ko-KR" sz="4000" b="1" dirty="0">
                <a:solidFill>
                  <a:srgbClr val="0070C0"/>
                </a:solidFill>
              </a:rPr>
              <a:t>Main.cpp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2BE92-7C59-D0DA-F681-176F4023A723}"/>
              </a:ext>
            </a:extLst>
          </p:cNvPr>
          <p:cNvSpPr txBox="1"/>
          <p:nvPr/>
        </p:nvSpPr>
        <p:spPr>
          <a:xfrm>
            <a:off x="1746547" y="2138083"/>
            <a:ext cx="5650906" cy="375487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mbed.h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TextLCD.h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Music.h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MusicSample.h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"MP3Player.h"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Music 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music1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(name1,pitchs1,lyrics1,beats1,length1);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Music 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music2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(name2,pitchs2,lyrics2,beats2,length2);</a:t>
            </a:r>
          </a:p>
          <a:p>
            <a:b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MP3Player 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mp3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(D5, D14, D15, D3, D4);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mp3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addMusic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(music1);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mp3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addMusic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(music2);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mp3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3EE26-2711-193B-8088-8008684BA4D7}"/>
              </a:ext>
            </a:extLst>
          </p:cNvPr>
          <p:cNvSpPr txBox="1"/>
          <p:nvPr/>
        </p:nvSpPr>
        <p:spPr>
          <a:xfrm>
            <a:off x="1746547" y="6006114"/>
            <a:ext cx="306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mp3.start()</a:t>
            </a:r>
            <a:r>
              <a:rPr lang="ko-KR" altLang="en-US" dirty="0"/>
              <a:t>에 </a:t>
            </a:r>
            <a:r>
              <a:rPr lang="en-US" altLang="ko-KR" dirty="0"/>
              <a:t>while </a:t>
            </a:r>
            <a:r>
              <a:rPr lang="ko-KR" altLang="en-US" dirty="0"/>
              <a:t>루프 존재</a:t>
            </a:r>
          </a:p>
        </p:txBody>
      </p:sp>
    </p:spTree>
    <p:extLst>
      <p:ext uri="{BB962C8B-B14F-4D97-AF65-F5344CB8AC3E}">
        <p14:creationId xmlns:p14="http://schemas.microsoft.com/office/powerpoint/2010/main" val="39595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10FCB-C893-CE87-91BE-CA36EF6CFED6}"/>
              </a:ext>
            </a:extLst>
          </p:cNvPr>
          <p:cNvSpPr txBox="1"/>
          <p:nvPr/>
        </p:nvSpPr>
        <p:spPr>
          <a:xfrm>
            <a:off x="1648652" y="1152688"/>
            <a:ext cx="2410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</a:rPr>
              <a:t>회로도</a:t>
            </a:r>
            <a:endParaRPr lang="en-US" altLang="ko-KR" sz="4000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8346BA-FD48-762A-22AF-D75AA8A5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24708" y="1181694"/>
            <a:ext cx="4154021" cy="5538695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F80181A-0C05-9698-3DF7-237994B00FE2}"/>
              </a:ext>
            </a:extLst>
          </p:cNvPr>
          <p:cNvSpPr/>
          <p:nvPr/>
        </p:nvSpPr>
        <p:spPr>
          <a:xfrm>
            <a:off x="3766614" y="5547163"/>
            <a:ext cx="2277035" cy="1201271"/>
          </a:xfrm>
          <a:prstGeom prst="wedgeRoundRectCallout">
            <a:avLst>
              <a:gd name="adj1" fmla="val 11844"/>
              <a:gd name="adj2" fmla="val -9943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다음 노래 선택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노래 일시 중지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14D563C8-7B77-0919-119D-2ADFF1D29C96}"/>
              </a:ext>
            </a:extLst>
          </p:cNvPr>
          <p:cNvSpPr/>
          <p:nvPr/>
        </p:nvSpPr>
        <p:spPr>
          <a:xfrm>
            <a:off x="6365632" y="5547162"/>
            <a:ext cx="2277035" cy="1201271"/>
          </a:xfrm>
          <a:prstGeom prst="wedgeRoundRectCallout">
            <a:avLst>
              <a:gd name="adj1" fmla="val -81463"/>
              <a:gd name="adj2" fmla="val -1046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노래 재생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노래 중지</a:t>
            </a:r>
          </a:p>
        </p:txBody>
      </p:sp>
    </p:spTree>
    <p:extLst>
      <p:ext uri="{BB962C8B-B14F-4D97-AF65-F5344CB8AC3E}">
        <p14:creationId xmlns:p14="http://schemas.microsoft.com/office/powerpoint/2010/main" val="950372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47976" y="18639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10FCB-C893-CE87-91BE-CA36EF6CFED6}"/>
              </a:ext>
            </a:extLst>
          </p:cNvPr>
          <p:cNvSpPr txBox="1"/>
          <p:nvPr/>
        </p:nvSpPr>
        <p:spPr>
          <a:xfrm>
            <a:off x="474714" y="1009248"/>
            <a:ext cx="2410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</a:rPr>
              <a:t>실행 결과</a:t>
            </a:r>
            <a:endParaRPr lang="en-US" altLang="ko-KR" sz="4000" b="1" dirty="0">
              <a:solidFill>
                <a:srgbClr val="0070C0"/>
              </a:solidFill>
            </a:endParaRPr>
          </a:p>
        </p:txBody>
      </p:sp>
      <p:pic>
        <p:nvPicPr>
          <p:cNvPr id="3" name="온라인 미디어 2" title="마프 mp3">
            <a:hlinkClick r:id="" action="ppaction://media"/>
            <a:extLst>
              <a:ext uri="{FF2B5EF4-FFF2-40B4-BE49-F238E27FC236}">
                <a16:creationId xmlns:a16="http://schemas.microsoft.com/office/drawing/2014/main" id="{27C24965-6873-EA4A-50CF-42D7BB6D2B03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510228" y="1821802"/>
            <a:ext cx="8220129" cy="46238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457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6FD570-3D78-4448-BF7F-64D956A27235}"/>
              </a:ext>
            </a:extLst>
          </p:cNvPr>
          <p:cNvSpPr txBox="1"/>
          <p:nvPr/>
        </p:nvSpPr>
        <p:spPr>
          <a:xfrm>
            <a:off x="1574796" y="1824908"/>
            <a:ext cx="415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</a:t>
            </a:r>
            <a:r>
              <a:rPr lang="ko-KR" altLang="en-US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</a:t>
            </a:r>
            <a:endParaRPr lang="ko-KR" altLang="en-US" sz="5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90258F-0688-4CEF-B780-A96A77CFD9FA}"/>
              </a:ext>
            </a:extLst>
          </p:cNvPr>
          <p:cNvGrpSpPr/>
          <p:nvPr/>
        </p:nvGrpSpPr>
        <p:grpSpPr>
          <a:xfrm>
            <a:off x="87217" y="5220645"/>
            <a:ext cx="6290248" cy="1567021"/>
            <a:chOff x="285842" y="5064462"/>
            <a:chExt cx="6290248" cy="15670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3AFB63-E66F-47C7-B545-C8E16DEA386D}"/>
                </a:ext>
              </a:extLst>
            </p:cNvPr>
            <p:cNvSpPr txBox="1"/>
            <p:nvPr/>
          </p:nvSpPr>
          <p:spPr>
            <a:xfrm>
              <a:off x="285842" y="5064462"/>
              <a:ext cx="3921266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PPT</a:t>
              </a:r>
              <a:r>
                <a:rPr lang="ko-KR" altLang="en-US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에 사용한 폰트는 아래에서 다운로드하여 이용할 수 있습니다</a:t>
              </a:r>
              <a:endParaRPr lang="en-US" altLang="ko-KR" sz="1000" b="1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256F86-4C01-44D7-AC2C-0AEB2699B4C5}"/>
                </a:ext>
              </a:extLst>
            </p:cNvPr>
            <p:cNvSpPr txBox="1"/>
            <p:nvPr/>
          </p:nvSpPr>
          <p:spPr>
            <a:xfrm>
              <a:off x="303093" y="6231373"/>
              <a:ext cx="5960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공유마당 홈페이지에서 이미지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영상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음악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어문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글꼴 등 다양한 공공저작물을 내려받아 사용하세요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!</a:t>
              </a:r>
            </a:p>
            <a:p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https://gongu.copyright.or.kr</a:t>
              </a:r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3C9BC0-02B2-4F89-AC7B-C93F83C2F3AD}"/>
                </a:ext>
              </a:extLst>
            </p:cNvPr>
            <p:cNvSpPr txBox="1"/>
            <p:nvPr/>
          </p:nvSpPr>
          <p:spPr>
            <a:xfrm>
              <a:off x="303093" y="5331941"/>
              <a:ext cx="87075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사용한 폰트</a:t>
              </a:r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AD8777-20FE-4C28-BDFC-E8D55BC74175}"/>
                </a:ext>
              </a:extLst>
            </p:cNvPr>
            <p:cNvSpPr txBox="1"/>
            <p:nvPr/>
          </p:nvSpPr>
          <p:spPr>
            <a:xfrm>
              <a:off x="1074263" y="5374058"/>
              <a:ext cx="5501827" cy="793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08000">
                <a:lnSpc>
                  <a:spcPts val="1400"/>
                </a:lnSpc>
                <a:buFontTx/>
                <a:buChar char="-"/>
              </a:pP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KCC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박경리체</a:t>
              </a:r>
              <a:r>
                <a:rPr lang="en-US" altLang="ko-KR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, </a:t>
              </a:r>
              <a:r>
                <a:rPr lang="ko-KR" altLang="en-US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한국저작권위원회</a:t>
              </a:r>
              <a:r>
                <a:rPr lang="en-US" altLang="ko-KR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, </a:t>
              </a:r>
              <a:r>
                <a:rPr lang="ko-KR" altLang="en-US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공유마당</a:t>
              </a:r>
              <a:r>
                <a:rPr lang="en-US" altLang="ko-KR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,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OFL, </a:t>
              </a:r>
              <a:b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</a:b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https://gongu.copyright.or.kr/gongu/wrt/wrt/view.do?wrtSn=13209185&amp;menuNo=200023</a:t>
              </a:r>
            </a:p>
            <a:p>
              <a:pPr indent="-108000">
                <a:lnSpc>
                  <a:spcPts val="1400"/>
                </a:lnSpc>
                <a:buFontTx/>
                <a:buChar char="-"/>
              </a:pPr>
              <a:r>
                <a:rPr lang="ko-KR" altLang="en-US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나눔스퀘어</a:t>
              </a:r>
              <a:r>
                <a:rPr lang="en-US" altLang="ko-KR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, </a:t>
              </a:r>
              <a:r>
                <a:rPr lang="ko-KR" altLang="en-US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네이버㈜</a:t>
              </a:r>
              <a:r>
                <a:rPr lang="en-US" altLang="ko-KR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/(</a:t>
              </a:r>
              <a:r>
                <a:rPr lang="ko-KR" altLang="en-US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재</a:t>
              </a:r>
              <a:r>
                <a:rPr lang="en-US" altLang="ko-KR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)</a:t>
              </a:r>
              <a:r>
                <a:rPr lang="ko-KR" altLang="en-US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네이버문화재단</a:t>
              </a:r>
              <a:r>
                <a:rPr lang="en-US" altLang="ko-KR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, </a:t>
              </a:r>
              <a:r>
                <a:rPr lang="ko-KR" altLang="en-US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공유마당</a:t>
              </a:r>
              <a:r>
                <a:rPr lang="en-US" altLang="ko-KR" sz="10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, OFL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b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</a:b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https://gongu.copyright.or.kr/gongu/wrt/wrt/view.do?wrtSn=13288246&amp;menuNo=200023</a:t>
              </a:r>
              <a:endParaRPr lang="en-US" altLang="ko-KR" sz="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46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3C92C-0D98-4093-7503-2F8FEEEF2A7C}"/>
              </a:ext>
            </a:extLst>
          </p:cNvPr>
          <p:cNvSpPr txBox="1"/>
          <p:nvPr/>
        </p:nvSpPr>
        <p:spPr>
          <a:xfrm>
            <a:off x="2423646" y="2767280"/>
            <a:ext cx="4464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</a:rPr>
              <a:t>MP3 </a:t>
            </a:r>
            <a:r>
              <a:rPr lang="ko-KR" altLang="en-US" sz="3200" b="1" dirty="0">
                <a:solidFill>
                  <a:srgbClr val="FFC000"/>
                </a:solidFill>
              </a:rPr>
              <a:t>플레이어란</a:t>
            </a:r>
            <a:r>
              <a:rPr lang="en-US" altLang="ko-KR" sz="3200" b="1" dirty="0">
                <a:solidFill>
                  <a:srgbClr val="FFC000"/>
                </a:solidFill>
              </a:rPr>
              <a:t>?</a:t>
            </a:r>
            <a:endParaRPr lang="en-US" altLang="ko-KR" sz="2800" b="1" dirty="0">
              <a:solidFill>
                <a:srgbClr val="FFC000"/>
              </a:solidFill>
            </a:endParaRPr>
          </a:p>
          <a:p>
            <a:r>
              <a:rPr lang="ko-KR" altLang="en-US" sz="2400" dirty="0"/>
              <a:t>저장된 노래를 선택하여 </a:t>
            </a:r>
            <a:endParaRPr lang="en-US" altLang="ko-KR" sz="2400" dirty="0"/>
          </a:p>
          <a:p>
            <a:r>
              <a:rPr lang="ko-KR" altLang="en-US" sz="2400" dirty="0"/>
              <a:t>재생하고</a:t>
            </a:r>
            <a:r>
              <a:rPr lang="en-US" altLang="ko-KR" sz="2400" dirty="0"/>
              <a:t> </a:t>
            </a:r>
            <a:r>
              <a:rPr lang="ko-KR" altLang="en-US" sz="2400" dirty="0"/>
              <a:t>가사를 보여주는 장치 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059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3C92C-0D98-4093-7503-2F8FEEEF2A7C}"/>
              </a:ext>
            </a:extLst>
          </p:cNvPr>
          <p:cNvSpPr txBox="1"/>
          <p:nvPr/>
        </p:nvSpPr>
        <p:spPr>
          <a:xfrm>
            <a:off x="2360890" y="2028616"/>
            <a:ext cx="37709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</a:rPr>
              <a:t>MP3 </a:t>
            </a:r>
            <a:r>
              <a:rPr lang="ko-KR" altLang="en-US" sz="3200" b="1" dirty="0">
                <a:solidFill>
                  <a:srgbClr val="FFC000"/>
                </a:solidFill>
              </a:rPr>
              <a:t>플레이어 기능</a:t>
            </a:r>
            <a:endParaRPr lang="en-US" altLang="ko-KR" sz="2800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노래 선택 </a:t>
            </a:r>
            <a:r>
              <a:rPr lang="en-US" altLang="ko-KR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노래 재생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노래 일시정지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노래 중지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노래 가사 출력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긴 노래 제목 시프트</a:t>
            </a:r>
          </a:p>
        </p:txBody>
      </p:sp>
    </p:spTree>
    <p:extLst>
      <p:ext uri="{BB962C8B-B14F-4D97-AF65-F5344CB8AC3E}">
        <p14:creationId xmlns:p14="http://schemas.microsoft.com/office/powerpoint/2010/main" val="26211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3C92C-0D98-4093-7503-2F8FEEEF2A7C}"/>
              </a:ext>
            </a:extLst>
          </p:cNvPr>
          <p:cNvSpPr txBox="1"/>
          <p:nvPr/>
        </p:nvSpPr>
        <p:spPr>
          <a:xfrm>
            <a:off x="2360893" y="2028616"/>
            <a:ext cx="44612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</a:rPr>
              <a:t>MP3 </a:t>
            </a:r>
            <a:r>
              <a:rPr lang="ko-KR" altLang="en-US" sz="3200" b="1" dirty="0">
                <a:solidFill>
                  <a:srgbClr val="FFC000"/>
                </a:solidFill>
              </a:rPr>
              <a:t>플레이어 기능</a:t>
            </a:r>
            <a:endParaRPr lang="en-US" altLang="ko-KR" sz="2800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노래 선택               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</a:rPr>
              <a:t>버튼</a:t>
            </a:r>
            <a:r>
              <a:rPr lang="en-US" altLang="ko-KR" sz="2400" b="1" dirty="0">
                <a:solidFill>
                  <a:srgbClr val="0070C0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노래 재생               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 err="1">
                <a:solidFill>
                  <a:srgbClr val="0070C0"/>
                </a:solidFill>
              </a:rPr>
              <a:t>부저</a:t>
            </a:r>
            <a:r>
              <a:rPr lang="en-US" altLang="ko-KR" sz="2400" b="1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노래 일시정지      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</a:rPr>
              <a:t>버튼</a:t>
            </a:r>
            <a:r>
              <a:rPr lang="en-US" altLang="ko-KR" sz="2400" b="1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노래 중지               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</a:rPr>
              <a:t>버튼</a:t>
            </a:r>
            <a:r>
              <a:rPr lang="en-US" altLang="ko-KR" sz="2400" b="1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노래 가사 출력     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</a:rPr>
              <a:t>텍스트 </a:t>
            </a:r>
            <a:r>
              <a:rPr lang="en-US" altLang="ko-KR" sz="2400" b="1" dirty="0">
                <a:solidFill>
                  <a:srgbClr val="0070C0"/>
                </a:solidFill>
              </a:rPr>
              <a:t>LCD)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노래 제목 시프트 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</a:rPr>
              <a:t>텍스트 </a:t>
            </a:r>
            <a:r>
              <a:rPr lang="en-US" altLang="ko-KR" sz="2400" b="1" dirty="0">
                <a:solidFill>
                  <a:srgbClr val="0070C0"/>
                </a:solidFill>
              </a:rPr>
              <a:t>LCD)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5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A3575-2DDF-ACDA-88F9-0B030DD5B0C5}"/>
              </a:ext>
            </a:extLst>
          </p:cNvPr>
          <p:cNvSpPr txBox="1"/>
          <p:nvPr/>
        </p:nvSpPr>
        <p:spPr>
          <a:xfrm>
            <a:off x="555812" y="2187388"/>
            <a:ext cx="8032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입력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버튼 </a:t>
            </a:r>
            <a:r>
              <a:rPr lang="en-US" altLang="ko-KR" sz="2400" dirty="0"/>
              <a:t>: MP3 </a:t>
            </a:r>
            <a:r>
              <a:rPr lang="ko-KR" altLang="en-US" sz="2400" dirty="0"/>
              <a:t>및 노래 제어</a:t>
            </a:r>
            <a:r>
              <a:rPr lang="en-US" altLang="ko-KR" sz="2400" dirty="0"/>
              <a:t>(</a:t>
            </a:r>
            <a:r>
              <a:rPr lang="ko-KR" altLang="en-US" sz="2400" dirty="0"/>
              <a:t>노래 선택</a:t>
            </a:r>
            <a:r>
              <a:rPr lang="en-US" altLang="ko-KR" sz="2400" dirty="0"/>
              <a:t>, </a:t>
            </a:r>
            <a:r>
              <a:rPr lang="ko-KR" altLang="en-US" sz="2400" dirty="0"/>
              <a:t>시작</a:t>
            </a:r>
            <a:r>
              <a:rPr lang="en-US" altLang="ko-KR" sz="2400" dirty="0"/>
              <a:t>, </a:t>
            </a:r>
            <a:r>
              <a:rPr lang="ko-KR" altLang="en-US" sz="2400" dirty="0"/>
              <a:t>일시정지</a:t>
            </a:r>
            <a:r>
              <a:rPr lang="en-US" altLang="ko-KR" sz="2400" dirty="0"/>
              <a:t>, </a:t>
            </a:r>
            <a:r>
              <a:rPr lang="ko-KR" altLang="en-US" sz="2400" dirty="0"/>
              <a:t>중지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>
                <a:solidFill>
                  <a:srgbClr val="FFC000"/>
                </a:solidFill>
              </a:rPr>
              <a:t>출력</a:t>
            </a:r>
            <a:endParaRPr lang="en-US" altLang="ko-KR" sz="2400" b="1" dirty="0">
              <a:solidFill>
                <a:srgbClr val="FFC000"/>
              </a:solidFill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 err="1"/>
              <a:t>피에조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부저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노래 음을 출력  </a:t>
            </a:r>
            <a:endParaRPr lang="en-US" altLang="ko-KR" sz="2400" dirty="0"/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텍스트 </a:t>
            </a:r>
            <a:r>
              <a:rPr lang="en-US" altLang="ko-KR" sz="2400" dirty="0"/>
              <a:t>LCD : </a:t>
            </a:r>
            <a:r>
              <a:rPr lang="ko-KR" altLang="en-US" sz="2400" dirty="0"/>
              <a:t>노래</a:t>
            </a:r>
            <a:r>
              <a:rPr lang="en-US" altLang="ko-KR" sz="2400" dirty="0"/>
              <a:t> </a:t>
            </a:r>
            <a:r>
              <a:rPr lang="ko-KR" altLang="en-US" sz="2400" dirty="0"/>
              <a:t>제목 및 가사 출력</a:t>
            </a:r>
          </a:p>
        </p:txBody>
      </p:sp>
    </p:spTree>
    <p:extLst>
      <p:ext uri="{BB962C8B-B14F-4D97-AF65-F5344CB8AC3E}">
        <p14:creationId xmlns:p14="http://schemas.microsoft.com/office/powerpoint/2010/main" val="156766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피에조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A0D692-FD25-CF6D-8AD4-AEE9FA3F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3" y="2409979"/>
            <a:ext cx="2451847" cy="2451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EBCA1-81C6-093D-5103-321490590B70}"/>
              </a:ext>
            </a:extLst>
          </p:cNvPr>
          <p:cNvSpPr txBox="1"/>
          <p:nvPr/>
        </p:nvSpPr>
        <p:spPr>
          <a:xfrm>
            <a:off x="3009821" y="2489135"/>
            <a:ext cx="52377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피에조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 err="1">
                <a:solidFill>
                  <a:srgbClr val="0070C0"/>
                </a:solidFill>
              </a:rPr>
              <a:t>부저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소리를 생성하는 장치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en-US" altLang="ko-KR" dirty="0"/>
              <a:t>D5(PWM*)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 </a:t>
            </a:r>
            <a:r>
              <a:rPr lang="en-US" altLang="ko-KR" sz="1600" dirty="0"/>
              <a:t>PWM :</a:t>
            </a:r>
            <a:r>
              <a:rPr lang="ko-KR" altLang="en-US" sz="1600" dirty="0"/>
              <a:t> 아날로그 신호를 디지털 신호로 변환하는  방법</a:t>
            </a:r>
            <a:r>
              <a:rPr lang="en-US" altLang="ko-KR" sz="1600" dirty="0"/>
              <a:t>.   </a:t>
            </a:r>
          </a:p>
          <a:p>
            <a:r>
              <a:rPr lang="en-US" altLang="ko-KR" sz="1600" dirty="0"/>
              <a:t>                 </a:t>
            </a:r>
            <a:r>
              <a:rPr lang="ko-KR" altLang="en-US" sz="1600" dirty="0"/>
              <a:t>주기와 </a:t>
            </a:r>
            <a:r>
              <a:rPr lang="ko-KR" altLang="en-US" sz="1600" dirty="0" err="1"/>
              <a:t>듀티</a:t>
            </a:r>
            <a:r>
              <a:rPr lang="ko-KR" altLang="en-US" sz="1600" dirty="0"/>
              <a:t> 사이클에 따라 신호를 생성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6798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피에조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95540-846E-E573-0D64-38585171D592}"/>
              </a:ext>
            </a:extLst>
          </p:cNvPr>
          <p:cNvSpPr txBox="1"/>
          <p:nvPr/>
        </p:nvSpPr>
        <p:spPr>
          <a:xfrm>
            <a:off x="713752" y="1379792"/>
            <a:ext cx="3150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</a:rPr>
              <a:t>Music.h</a:t>
            </a:r>
            <a:endParaRPr lang="en-US" altLang="ko-KR" sz="4000" b="1" dirty="0">
              <a:solidFill>
                <a:srgbClr val="0070C0"/>
              </a:solidFill>
            </a:endParaRPr>
          </a:p>
          <a:p>
            <a:r>
              <a:rPr lang="ko-KR" altLang="en-US" sz="2400" b="1" dirty="0" err="1"/>
              <a:t>부저</a:t>
            </a:r>
            <a:r>
              <a:rPr lang="ko-KR" altLang="en-US" sz="2400" b="1" dirty="0"/>
              <a:t> 제어를 위한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D5AF-9441-D048-3FAE-D4E17CCB239C}"/>
              </a:ext>
            </a:extLst>
          </p:cNvPr>
          <p:cNvSpPr txBox="1"/>
          <p:nvPr/>
        </p:nvSpPr>
        <p:spPr>
          <a:xfrm>
            <a:off x="729150" y="2530405"/>
            <a:ext cx="7685699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    bool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PwmOut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buzzer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playID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==-1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isPlaying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playID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())){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buzzer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playID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pauseTime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isPlaying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buzzer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getFrequency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playID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698555-0B12-452B-00E8-08FC5353922C}"/>
              </a:ext>
            </a:extLst>
          </p:cNvPr>
          <p:cNvSpPr/>
          <p:nvPr/>
        </p:nvSpPr>
        <p:spPr>
          <a:xfrm>
            <a:off x="2277035" y="4034118"/>
            <a:ext cx="4356847" cy="295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C1EB85-7F1D-303B-EABC-913ECE2CA754}"/>
              </a:ext>
            </a:extLst>
          </p:cNvPr>
          <p:cNvSpPr/>
          <p:nvPr/>
        </p:nvSpPr>
        <p:spPr>
          <a:xfrm>
            <a:off x="1918447" y="2963590"/>
            <a:ext cx="1461247" cy="295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3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D42382D-298F-48D3-9605-5ECFE05998C2}"/>
              </a:ext>
            </a:extLst>
          </p:cNvPr>
          <p:cNvSpPr txBox="1"/>
          <p:nvPr/>
        </p:nvSpPr>
        <p:spPr>
          <a:xfrm>
            <a:off x="212463" y="1059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B029C-041D-440C-800B-D7E1958F267F}"/>
              </a:ext>
            </a:extLst>
          </p:cNvPr>
          <p:cNvSpPr txBox="1"/>
          <p:nvPr/>
        </p:nvSpPr>
        <p:spPr>
          <a:xfrm>
            <a:off x="772232" y="1520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피에조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1EAE7-08F0-4A5D-B88F-138D5AAA0C4B}"/>
              </a:ext>
            </a:extLst>
          </p:cNvPr>
          <p:cNvSpPr txBox="1"/>
          <p:nvPr/>
        </p:nvSpPr>
        <p:spPr>
          <a:xfrm>
            <a:off x="3124729" y="186396"/>
            <a:ext cx="219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down the sub-title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B61DE-49CF-356B-02E3-9C0A73EF5A53}"/>
              </a:ext>
            </a:extLst>
          </p:cNvPr>
          <p:cNvSpPr txBox="1"/>
          <p:nvPr/>
        </p:nvSpPr>
        <p:spPr>
          <a:xfrm>
            <a:off x="474714" y="1301225"/>
            <a:ext cx="4781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</a:rPr>
              <a:t>Music.h</a:t>
            </a:r>
            <a:endParaRPr lang="en-US" altLang="ko-KR" sz="4000" b="1" dirty="0">
              <a:solidFill>
                <a:srgbClr val="0070C0"/>
              </a:solidFill>
            </a:endParaRPr>
          </a:p>
          <a:p>
            <a:r>
              <a:rPr lang="ko-KR" altLang="en-US" sz="2400" b="1" dirty="0"/>
              <a:t>음높이에 맞는 주파수 계산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09BC2-8165-24C3-1241-F6C6DC464713}"/>
              </a:ext>
            </a:extLst>
          </p:cNvPr>
          <p:cNvSpPr txBox="1"/>
          <p:nvPr/>
        </p:nvSpPr>
        <p:spPr>
          <a:xfrm>
            <a:off x="605325" y="2494353"/>
            <a:ext cx="7933349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//{9,11,0,2,4,5,7}={A,B,C,D,E,F,G}</a:t>
            </a:r>
          </a:p>
          <a:p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pitchs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에서 옥타브 추출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getOctave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pitches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pitches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'0’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;} </a:t>
            </a:r>
          </a:p>
          <a:p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pitchs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에서 음계 추출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getPitch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pitches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pitches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EFCE58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옥타브와 음계로 주파수 계산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getFrequency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C1D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baseFreq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32.70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기준 주파수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(1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옥타브 도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FFA6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baseFreq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getOctave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 err="1">
                <a:solidFill>
                  <a:srgbClr val="A9D545"/>
                </a:solidFill>
                <a:effectLst/>
                <a:latin typeface="Consolas" panose="020B0609020204030204" pitchFamily="49" charset="0"/>
              </a:rPr>
              <a:t>getPitch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F7F7F7"/>
                </a:solidFill>
                <a:effectLst/>
                <a:latin typeface="Consolas" panose="020B0609020204030204" pitchFamily="49" charset="0"/>
              </a:rPr>
              <a:t>/12.0</a:t>
            </a:r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7D868C"/>
                </a:solidFill>
                <a:effectLst/>
                <a:latin typeface="Consolas" panose="020B0609020204030204" pitchFamily="49" charset="0"/>
              </a:rPr>
              <a:t>주파수 반환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CC0DA-17DD-FDC3-46EC-3DF1968271BF}"/>
              </a:ext>
            </a:extLst>
          </p:cNvPr>
          <p:cNvSpPr txBox="1"/>
          <p:nvPr/>
        </p:nvSpPr>
        <p:spPr>
          <a:xfrm>
            <a:off x="5181600" y="2009111"/>
            <a:ext cx="367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음높이</a:t>
            </a:r>
            <a:r>
              <a:rPr lang="en-US" altLang="ko-KR" dirty="0"/>
              <a:t>(pitches[</a:t>
            </a:r>
            <a:r>
              <a:rPr lang="en-US" altLang="ko-KR" dirty="0" err="1"/>
              <a:t>i</a:t>
            </a:r>
            <a:r>
              <a:rPr lang="en-US" altLang="ko-KR" dirty="0"/>
              <a:t>]) = “A4” or “C#3”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359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3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1704</TotalTime>
  <Words>2004</Words>
  <Application>Microsoft Office PowerPoint</Application>
  <PresentationFormat>화면 슬라이드 쇼(4:3)</PresentationFormat>
  <Paragraphs>313</Paragraphs>
  <Slides>24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금새미</dc:creator>
  <cp:lastModifiedBy>김 준기</cp:lastModifiedBy>
  <cp:revision>954</cp:revision>
  <dcterms:created xsi:type="dcterms:W3CDTF">2021-09-21T08:33:21Z</dcterms:created>
  <dcterms:modified xsi:type="dcterms:W3CDTF">2023-06-16T14:00:15Z</dcterms:modified>
</cp:coreProperties>
</file>