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5" r:id="rId5"/>
    <p:sldId id="308" r:id="rId6"/>
    <p:sldId id="310" r:id="rId7"/>
    <p:sldId id="309" r:id="rId8"/>
    <p:sldId id="319" r:id="rId9"/>
    <p:sldId id="321" r:id="rId10"/>
    <p:sldId id="311" r:id="rId11"/>
    <p:sldId id="320" r:id="rId12"/>
    <p:sldId id="323" r:id="rId13"/>
    <p:sldId id="313" r:id="rId14"/>
    <p:sldId id="324" r:id="rId15"/>
    <p:sldId id="326" r:id="rId16"/>
    <p:sldId id="327" r:id="rId17"/>
  </p:sldIdLst>
  <p:sldSz cx="12188825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59" autoAdjust="0"/>
  </p:normalViewPr>
  <p:slideViewPr>
    <p:cSldViewPr showGuides="1">
      <p:cViewPr>
        <p:scale>
          <a:sx n="66" d="100"/>
          <a:sy n="66" d="100"/>
        </p:scale>
        <p:origin x="32" y="3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C69C6-EE0B-4D8B-9C71-C36EFED094F2}" type="datetimeFigureOut">
              <a:rPr lang="en-US"/>
              <a:t>4/24/2025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DD202-58A1-4ABD-B068-DFFCA0C44EA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4/24/2025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https://www.shipspotting.com/photos/big/1/0/4/2204401.jpg?cb=0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97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arge ocean wav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6551612" cy="68579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4411" y="0"/>
            <a:ext cx="457201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8813" y="1600200"/>
            <a:ext cx="4572001" cy="3733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08813" y="5562599"/>
            <a:ext cx="4571999" cy="83502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13B6B-E340-4FC0-A085-B71A4639D1AA}" type="datetime1">
              <a:rPr lang="en-US" smtClean="0"/>
              <a:t>4/24/2025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609600"/>
            <a:ext cx="1981201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609600"/>
            <a:ext cx="7391399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B42DF-42F7-4DF8-92F8-78154BDE12B4}" type="datetime1">
              <a:rPr lang="en-US" smtClean="0"/>
              <a:t>4/24/2025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9611" y="6400800"/>
            <a:ext cx="5954834" cy="276228"/>
          </a:xfrm>
        </p:spPr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228011" y="6400800"/>
            <a:ext cx="1548659" cy="276228"/>
          </a:xfrm>
        </p:spPr>
        <p:txBody>
          <a:bodyPr/>
          <a:lstStyle/>
          <a:p>
            <a:fld id="{A43FAFC5-F11C-4205-99FD-FC66DAA2AE2D}" type="datetime1">
              <a:rPr lang="en-US" smtClean="0"/>
              <a:t>4/24/2025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56811" y="6400800"/>
            <a:ext cx="1066802" cy="276228"/>
          </a:xfrm>
        </p:spPr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AFC5-F11C-4205-99FD-FC66DAA2AE2D}" type="datetime1">
              <a:rPr lang="en-US" smtClean="0"/>
              <a:t>4/24/2025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613" y="1828800"/>
            <a:ext cx="4419599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4015" y="1828800"/>
            <a:ext cx="4419600" cy="4419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82905-3DC5-49B9-B8B8-9D80D3609DB5}" type="datetime1">
              <a:rPr lang="en-US" smtClean="0"/>
              <a:t>4/24/2025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8022" y="1828800"/>
            <a:ext cx="4416552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78022" y="2743200"/>
            <a:ext cx="4416552" cy="3505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057400">
              <a:defRPr sz="14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416552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416552" cy="3505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2057400">
              <a:defRPr sz="14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5298-A6F6-4AF2-832C-941EFA52AF9B}" type="datetime1">
              <a:rPr lang="en-US" smtClean="0"/>
              <a:t>4/24/2025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3D8C-3438-4368-AD19-D5CB0C52B1DD}" type="datetime1">
              <a:rPr lang="en-US" smtClean="0"/>
              <a:t>4/24/2025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arge ocean wave (semitransparent)" title="Ocean Wave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"/>
            <a:ext cx="12188824" cy="685788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1D785-D6D8-40F1-B2DD-0E2019A27A22}" type="datetime1">
              <a:rPr lang="en-US" smtClean="0"/>
              <a:t>4/24/2025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3" y="588963"/>
            <a:ext cx="3657600" cy="284003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9613" y="3581399"/>
            <a:ext cx="3657600" cy="2587625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A9A06-02F9-41CB-8208-185A65D60B96}" type="datetime1">
              <a:rPr lang="en-US" smtClean="0"/>
              <a:t>4/24/2025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3" y="588963"/>
            <a:ext cx="3657600" cy="284003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1B5D7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chemeClr val="bg2"/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9613" y="3581399"/>
            <a:ext cx="3657600" cy="2587625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E051B-B340-4A72-AC7D-8FDFBF03EE12}" type="datetime1">
              <a:rPr lang="en-US" smtClean="0"/>
              <a:t>4/24/2025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6171C"/>
            </a:gs>
            <a:gs pos="100000">
              <a:srgbClr val="134251"/>
            </a:gs>
            <a:gs pos="65000">
              <a:srgbClr val="134251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arge ocean wave (semitransparent)" title="Ocean Wave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"/>
            <a:ext cx="12188824" cy="6857887"/>
          </a:xfrm>
          <a:prstGeom prst="rect">
            <a:avLst/>
          </a:prstGeom>
        </p:spPr>
      </p:pic>
      <p:pic>
        <p:nvPicPr>
          <p:cNvPr id="10" name="Picture 9" descr="Large ocean wave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34758" cy="685794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06156" y="0"/>
            <a:ext cx="228601" cy="6858000"/>
          </a:xfrm>
          <a:prstGeom prst="rect">
            <a:avLst/>
          </a:prstGeom>
          <a:solidFill>
            <a:srgbClr val="134251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612" y="381000"/>
            <a:ext cx="9144001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612" y="1828800"/>
            <a:ext cx="9144001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79611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5D658-8C58-46F3-AA54-0ED74F8B4CDC}" type="datetime1">
              <a:rPr lang="en-US" smtClean="0"/>
              <a:pPr/>
              <a:t>4/24/2025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68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856412" y="457200"/>
            <a:ext cx="5029199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Optimizing the</a:t>
            </a:r>
            <a:r>
              <a:rPr lang="en-US" sz="5400" dirty="0" smtClean="0"/>
              <a:t> Route </a:t>
            </a:r>
            <a:r>
              <a:rPr lang="en-US" sz="5400" dirty="0" smtClean="0"/>
              <a:t>of the D</a:t>
            </a:r>
            <a:r>
              <a:rPr lang="en-US" dirty="0" smtClean="0"/>
              <a:t>EUTSCHLAND on the Baltic Sea</a:t>
            </a:r>
            <a:endParaRPr lang="en-US" sz="54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Ieva Juzumai</a:t>
            </a:r>
            <a:r>
              <a:rPr lang="lt-LT" dirty="0" smtClean="0"/>
              <a:t>tė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 from the Model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612" y="1714500"/>
            <a:ext cx="9144001" cy="1562100"/>
          </a:xfrm>
        </p:spPr>
        <p:txBody>
          <a:bodyPr/>
          <a:lstStyle/>
          <a:p>
            <a:r>
              <a:rPr lang="en-US" dirty="0" smtClean="0"/>
              <a:t>Ships with optimal routes are </a:t>
            </a:r>
            <a:r>
              <a:rPr lang="en-US" dirty="0"/>
              <a:t>traveling slightly faster but with a more steady speed profile, </a:t>
            </a:r>
            <a:r>
              <a:rPr lang="en-US" dirty="0" smtClean="0"/>
              <a:t>while ships with suboptimal routes are </a:t>
            </a:r>
            <a:r>
              <a:rPr lang="en-US" dirty="0"/>
              <a:t>traveling at a slightly slower speed but have more turning activity.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79612" y="5105400"/>
            <a:ext cx="9144001" cy="1600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Silhouette Score = </a:t>
            </a:r>
            <a:r>
              <a:rPr lang="en-US" b="1" dirty="0" smtClean="0"/>
              <a:t>0.81</a:t>
            </a:r>
            <a:endParaRPr lang="en-US" dirty="0" smtClean="0"/>
          </a:p>
          <a:p>
            <a:r>
              <a:rPr lang="en-US" dirty="0" smtClean="0"/>
              <a:t>Indicates </a:t>
            </a:r>
            <a:r>
              <a:rPr lang="en-US" dirty="0" smtClean="0"/>
              <a:t>that the data points in each cluster are cohesive</a:t>
            </a:r>
          </a:p>
          <a:p>
            <a:r>
              <a:rPr lang="en-US" dirty="0" smtClean="0"/>
              <a:t>The clusters are well </a:t>
            </a:r>
            <a:r>
              <a:rPr lang="en-US" dirty="0" smtClean="0"/>
              <a:t>separated</a:t>
            </a:r>
          </a:p>
          <a:p>
            <a:pPr marL="0" indent="0">
              <a:buNone/>
            </a:pPr>
            <a:r>
              <a:rPr lang="en-US" dirty="0" smtClean="0"/>
              <a:t>Based on the Silhouette score, the model was successful </a:t>
            </a:r>
            <a:r>
              <a:rPr lang="en-US" dirty="0"/>
              <a:t>in separating </a:t>
            </a:r>
            <a:r>
              <a:rPr lang="en-US" dirty="0" smtClean="0"/>
              <a:t>DEUTSCHLAND </a:t>
            </a:r>
            <a:r>
              <a:rPr lang="en-US" dirty="0" smtClean="0"/>
              <a:t>journeys into optimal vs. suboptimal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855860"/>
              </p:ext>
            </p:extLst>
          </p:nvPr>
        </p:nvGraphicFramePr>
        <p:xfrm>
          <a:off x="2855912" y="3276600"/>
          <a:ext cx="73914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400048471"/>
                    </a:ext>
                  </a:extLst>
                </a:gridCol>
                <a:gridCol w="972554">
                  <a:extLst>
                    <a:ext uri="{9D8B030D-6E8A-4147-A177-3AD203B41FA5}">
                      <a16:colId xmlns:a16="http://schemas.microsoft.com/office/drawing/2014/main" val="1964256812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459533220"/>
                    </a:ext>
                  </a:extLst>
                </a:gridCol>
                <a:gridCol w="642837">
                  <a:extLst>
                    <a:ext uri="{9D8B030D-6E8A-4147-A177-3AD203B41FA5}">
                      <a16:colId xmlns:a16="http://schemas.microsoft.com/office/drawing/2014/main" val="327841234"/>
                    </a:ext>
                  </a:extLst>
                </a:gridCol>
                <a:gridCol w="2080309">
                  <a:extLst>
                    <a:ext uri="{9D8B030D-6E8A-4147-A177-3AD203B41FA5}">
                      <a16:colId xmlns:a16="http://schemas.microsoft.com/office/drawing/2014/main" val="246710101"/>
                    </a:ext>
                  </a:extLst>
                </a:gridCol>
              </a:tblGrid>
              <a:tr h="605707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SOG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Average</a:t>
                      </a:r>
                      <a:r>
                        <a:rPr lang="en-US" sz="1400" baseline="0" dirty="0" smtClean="0"/>
                        <a:t> SOG difference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ROT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Average Journey Progress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588216"/>
                  </a:ext>
                </a:extLst>
              </a:tr>
              <a:tr h="41389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Optimal</a:t>
                      </a:r>
                      <a:r>
                        <a:rPr lang="en-US" sz="1400" baseline="0" dirty="0" smtClean="0"/>
                        <a:t> Route</a:t>
                      </a:r>
                      <a:endParaRPr lang="en-US" sz="1400" dirty="0"/>
                    </a:p>
                  </a:txBody>
                  <a:tcPr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10.985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-0.000144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0.49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419144"/>
                  </a:ext>
                </a:extLst>
              </a:tr>
              <a:tr h="50439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Suboptimal</a:t>
                      </a:r>
                      <a:r>
                        <a:rPr lang="en-US" sz="1400" baseline="0" dirty="0" smtClean="0"/>
                        <a:t> Route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10.327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0.00012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0.35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748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7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and Limitations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Future Implications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Can be useful in route planning and correction</a:t>
            </a:r>
          </a:p>
          <a:p>
            <a:pPr lvl="1"/>
            <a:r>
              <a:rPr lang="en-US" dirty="0" smtClean="0"/>
              <a:t>Maintaining fuel efficiency</a:t>
            </a:r>
          </a:p>
          <a:p>
            <a:pPr lvl="1"/>
            <a:r>
              <a:rPr lang="en-US" dirty="0" smtClean="0"/>
              <a:t>Standardizing routes</a:t>
            </a:r>
          </a:p>
          <a:p>
            <a:r>
              <a:rPr lang="en-US" dirty="0" smtClean="0"/>
              <a:t>Can be used to estimate ETA more accurately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Limitations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Did not take into account factors such as</a:t>
            </a:r>
          </a:p>
          <a:p>
            <a:pPr lvl="1"/>
            <a:r>
              <a:rPr lang="en-US" dirty="0" smtClean="0"/>
              <a:t>Weather</a:t>
            </a:r>
          </a:p>
          <a:p>
            <a:pPr lvl="1"/>
            <a:r>
              <a:rPr lang="en-US" dirty="0" smtClean="0"/>
              <a:t>Fuel usage</a:t>
            </a:r>
            <a:endParaRPr lang="en-US" dirty="0"/>
          </a:p>
          <a:p>
            <a:pPr lvl="1"/>
            <a:r>
              <a:rPr lang="en-US" dirty="0" smtClean="0"/>
              <a:t>Sea traffic</a:t>
            </a:r>
          </a:p>
          <a:p>
            <a:r>
              <a:rPr lang="en-US" dirty="0" smtClean="0"/>
              <a:t>Only 2 clusters: optimal and suboptimal</a:t>
            </a:r>
          </a:p>
        </p:txBody>
      </p:sp>
    </p:spTree>
    <p:extLst>
      <p:ext uri="{BB962C8B-B14F-4D97-AF65-F5344CB8AC3E}">
        <p14:creationId xmlns:p14="http://schemas.microsoft.com/office/powerpoint/2010/main" val="152903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Further Exploration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12" y="1828800"/>
            <a:ext cx="9144001" cy="47244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K-means clustering model </a:t>
            </a:r>
            <a:r>
              <a:rPr lang="en-US" dirty="0"/>
              <a:t>was used to </a:t>
            </a:r>
            <a:r>
              <a:rPr lang="en-US" b="1" dirty="0"/>
              <a:t>determine optimal and suboptimal journeys for the DEUTSCHLAND on the Baltic Sea</a:t>
            </a:r>
            <a:r>
              <a:rPr lang="en-US" dirty="0" smtClean="0"/>
              <a:t>. It successfully identified optimal paths, containing more </a:t>
            </a:r>
            <a:r>
              <a:rPr lang="en-US" dirty="0"/>
              <a:t>stable </a:t>
            </a:r>
            <a:r>
              <a:rPr lang="en-US" dirty="0" smtClean="0"/>
              <a:t>patterns of movement, and suboptimal paths with more </a:t>
            </a:r>
            <a:r>
              <a:rPr lang="en-US" dirty="0"/>
              <a:t>erratic or </a:t>
            </a:r>
            <a:r>
              <a:rPr lang="en-US" dirty="0" smtClean="0"/>
              <a:t>inconsistent movements. </a:t>
            </a:r>
          </a:p>
          <a:p>
            <a:pPr marL="0" indent="0">
              <a:buNone/>
            </a:pPr>
            <a:r>
              <a:rPr lang="en-US" b="1" dirty="0" smtClean="0"/>
              <a:t>Further exploration can include:</a:t>
            </a:r>
          </a:p>
          <a:p>
            <a:pPr marL="285750" indent="-285750"/>
            <a:r>
              <a:rPr lang="en-US" dirty="0" smtClean="0"/>
              <a:t>Predicting estimated </a:t>
            </a:r>
            <a:r>
              <a:rPr lang="en-US" dirty="0"/>
              <a:t>time of arrival (ETA) to </a:t>
            </a:r>
            <a:r>
              <a:rPr lang="en-US" dirty="0" smtClean="0"/>
              <a:t>port </a:t>
            </a:r>
          </a:p>
          <a:p>
            <a:r>
              <a:rPr lang="en-US" dirty="0" smtClean="0"/>
              <a:t>Analyze </a:t>
            </a:r>
            <a:r>
              <a:rPr lang="en-US" dirty="0"/>
              <a:t>the other </a:t>
            </a:r>
            <a:r>
              <a:rPr lang="en-US" dirty="0" smtClean="0"/>
              <a:t>ships’ routes</a:t>
            </a:r>
          </a:p>
          <a:p>
            <a:pPr lvl="1"/>
            <a:r>
              <a:rPr lang="en-US" dirty="0" smtClean="0"/>
              <a:t>Compare </a:t>
            </a:r>
            <a:r>
              <a:rPr lang="en-US" dirty="0"/>
              <a:t>the two ships that travel from </a:t>
            </a:r>
            <a:r>
              <a:rPr lang="en-US" dirty="0" smtClean="0"/>
              <a:t>ROEDBY-PUTTGARTEN – does one ship have consistently more optimal routes, and why? </a:t>
            </a:r>
          </a:p>
          <a:p>
            <a:pPr marL="285750" indent="-285750"/>
            <a:r>
              <a:rPr lang="en-US" dirty="0" smtClean="0"/>
              <a:t>Instead </a:t>
            </a:r>
            <a:r>
              <a:rPr lang="en-US" dirty="0"/>
              <a:t>of just optimal vs. </a:t>
            </a:r>
            <a:r>
              <a:rPr lang="en-US" dirty="0" smtClean="0"/>
              <a:t>suboptimal clustering, including a </a:t>
            </a:r>
            <a:r>
              <a:rPr lang="en-US" dirty="0"/>
              <a:t>range of </a:t>
            </a:r>
            <a:r>
              <a:rPr lang="en-US" dirty="0" smtClean="0"/>
              <a:t>different classifications for a more nuanced model</a:t>
            </a:r>
            <a:endParaRPr lang="en-US" dirty="0"/>
          </a:p>
          <a:p>
            <a:pPr marL="285750" indent="-285750"/>
            <a:r>
              <a:rPr lang="en-US" dirty="0" smtClean="0"/>
              <a:t>Which direction is more optimal (DEPUT =&gt; DKROD vs. DKROD=&gt;DEPUT), and why? </a:t>
            </a:r>
          </a:p>
          <a:p>
            <a:pPr marL="285750" indent="-285750"/>
            <a:r>
              <a:rPr lang="en-US" dirty="0" smtClean="0"/>
              <a:t>Adding more features, such as acceleration to the clustering model</a:t>
            </a:r>
          </a:p>
          <a:p>
            <a:pPr marL="285750" indent="-285750"/>
            <a:r>
              <a:rPr lang="en-US" dirty="0" smtClean="0"/>
              <a:t>Incorporating other data, such as weather, sea traffic, sea 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18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 </a:t>
            </a:r>
            <a:endParaRPr lang="en-US" dirty="0"/>
          </a:p>
        </p:txBody>
      </p:sp>
      <p:pic>
        <p:nvPicPr>
          <p:cNvPr id="2052" name="Picture 4" descr="BALTIC SEA - IMO 7305760 - ShipSpotting.com - Ship Photos, Information,  Videos and Ship Track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435" y="2057400"/>
            <a:ext cx="6124353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5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Story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551628" y="1447800"/>
            <a:ext cx="5410200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t-LT" dirty="0" smtClean="0"/>
              <a:t>The dataset consists of </a:t>
            </a:r>
            <a:r>
              <a:rPr lang="en-US" b="1" dirty="0" smtClean="0"/>
              <a:t>3 </a:t>
            </a:r>
            <a:r>
              <a:rPr lang="en-US" b="1" dirty="0" smtClean="0"/>
              <a:t>ships’ </a:t>
            </a:r>
            <a:r>
              <a:rPr lang="en-US" b="1" dirty="0" smtClean="0"/>
              <a:t>movements on the Baltic Sea</a:t>
            </a:r>
            <a:r>
              <a:rPr lang="en-US" dirty="0" smtClean="0"/>
              <a:t>: the DEUTSCHLAND, </a:t>
            </a:r>
            <a:r>
              <a:rPr lang="en-US" dirty="0"/>
              <a:t>PRINSESSE </a:t>
            </a:r>
            <a:r>
              <a:rPr lang="en-US" dirty="0" smtClean="0"/>
              <a:t>BENEDIKTE, and PRINS RICHARD.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</a:t>
            </a:r>
            <a:r>
              <a:rPr lang="en-US" dirty="0" smtClean="0"/>
              <a:t>he DEUTSCHLAND travels between DEPUT and DKROD ports.</a:t>
            </a:r>
            <a:endParaRPr lang="lt-LT" dirty="0" smtClean="0"/>
          </a:p>
          <a:p>
            <a:pPr marL="0" indent="0">
              <a:buNone/>
            </a:pPr>
            <a:r>
              <a:rPr lang="lt-LT" b="1" dirty="0" smtClean="0"/>
              <a:t>The goal</a:t>
            </a:r>
            <a:r>
              <a:rPr lang="en-US" b="1" dirty="0" smtClean="0"/>
              <a:t> of this analysis was to map the </a:t>
            </a:r>
            <a:r>
              <a:rPr lang="en-US" b="1" dirty="0" smtClean="0"/>
              <a:t>optimal </a:t>
            </a:r>
            <a:r>
              <a:rPr lang="en-US" b="1" dirty="0" smtClean="0"/>
              <a:t>routes of </a:t>
            </a:r>
            <a:r>
              <a:rPr lang="en-US" b="1" dirty="0"/>
              <a:t>the </a:t>
            </a:r>
            <a:r>
              <a:rPr lang="en-US" b="1" dirty="0" smtClean="0"/>
              <a:t>DEUTSCHLAND on the Baltic </a:t>
            </a:r>
            <a:r>
              <a:rPr lang="en-US" b="1" dirty="0" smtClean="0"/>
              <a:t>Sea. 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2016919"/>
            <a:ext cx="4964779" cy="343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0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Marine Ship Data Overview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613" y="1828800"/>
            <a:ext cx="5181599" cy="32004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Key data: </a:t>
            </a:r>
          </a:p>
          <a:p>
            <a:r>
              <a:rPr lang="en-US" dirty="0" smtClean="0"/>
              <a:t>Timestamp</a:t>
            </a:r>
            <a:endParaRPr lang="en-US" dirty="0"/>
          </a:p>
          <a:p>
            <a:r>
              <a:rPr lang="en-US" dirty="0" smtClean="0"/>
              <a:t>Latitude </a:t>
            </a:r>
          </a:p>
          <a:p>
            <a:r>
              <a:rPr lang="en-US" dirty="0" smtClean="0"/>
              <a:t>Longitude</a:t>
            </a:r>
          </a:p>
          <a:p>
            <a:r>
              <a:rPr lang="en-US" dirty="0" smtClean="0"/>
              <a:t>Destination</a:t>
            </a:r>
          </a:p>
          <a:p>
            <a:r>
              <a:rPr lang="en-US" dirty="0" smtClean="0"/>
              <a:t>Route-related variables: rot of turn (ROT), speed over ground (SOG), course over ground (COG), heading</a:t>
            </a:r>
          </a:p>
          <a:p>
            <a:r>
              <a:rPr lang="en-US" dirty="0" smtClean="0"/>
              <a:t>Ship characteristics: MMSI, length, width, ship type, cargo type, etc.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212" y="1752600"/>
            <a:ext cx="4411173" cy="31726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612" y="5346834"/>
            <a:ext cx="9998398" cy="129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48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443" y="492919"/>
            <a:ext cx="9144001" cy="762000"/>
          </a:xfrm>
        </p:spPr>
        <p:txBody>
          <a:bodyPr/>
          <a:lstStyle/>
          <a:p>
            <a:r>
              <a:rPr lang="en-US" dirty="0" smtClean="0"/>
              <a:t>Data Cleaning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8611" y="1524000"/>
            <a:ext cx="7162801" cy="33528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Null </a:t>
            </a:r>
            <a:r>
              <a:rPr lang="en-US" b="1" dirty="0" smtClean="0"/>
              <a:t>Values</a:t>
            </a:r>
          </a:p>
          <a:p>
            <a:pPr lvl="1"/>
            <a:r>
              <a:rPr lang="en-US" dirty="0" smtClean="0"/>
              <a:t>3 </a:t>
            </a:r>
            <a:r>
              <a:rPr lang="en-US" dirty="0" smtClean="0"/>
              <a:t>null values for ROT filled as 0, since SOG was 0</a:t>
            </a:r>
          </a:p>
          <a:p>
            <a:pPr lvl="1"/>
            <a:r>
              <a:rPr lang="en-US" dirty="0" smtClean="0"/>
              <a:t>3 rows containing </a:t>
            </a:r>
            <a:r>
              <a:rPr lang="en-US" dirty="0" smtClean="0"/>
              <a:t>null values for Heading were dropped, as there was also no COG info, and speed and ROT were 0 </a:t>
            </a:r>
          </a:p>
          <a:p>
            <a:r>
              <a:rPr lang="en-US" b="1" dirty="0" smtClean="0"/>
              <a:t>Duplicates</a:t>
            </a:r>
          </a:p>
          <a:p>
            <a:pPr lvl="1"/>
            <a:r>
              <a:rPr lang="en-US" dirty="0" smtClean="0"/>
              <a:t>Dropped </a:t>
            </a:r>
            <a:r>
              <a:rPr lang="en-US" dirty="0" smtClean="0"/>
              <a:t>exact duplicates of rows</a:t>
            </a:r>
          </a:p>
          <a:p>
            <a:pPr lvl="1"/>
            <a:r>
              <a:rPr lang="en-US" dirty="0" smtClean="0"/>
              <a:t>Dropped columns that did not provide distinctive information (Cargo type, Data source type, Navigational status, Ship type)</a:t>
            </a:r>
          </a:p>
          <a:p>
            <a:r>
              <a:rPr lang="en-US" dirty="0" smtClean="0"/>
              <a:t>Other actions, such as implementing consistent formatting in the Destination column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6212" y="492919"/>
            <a:ext cx="2897240" cy="42261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443" y="5105400"/>
            <a:ext cx="3727807" cy="1398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915" y="5090160"/>
            <a:ext cx="3370257" cy="1398975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4910250" y="5540568"/>
            <a:ext cx="7620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3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2" y="381000"/>
            <a:ext cx="9753600" cy="1219200"/>
          </a:xfrm>
        </p:spPr>
        <p:txBody>
          <a:bodyPr/>
          <a:lstStyle/>
          <a:p>
            <a:r>
              <a:rPr lang="en-US" dirty="0" smtClean="0"/>
              <a:t>Mapping a Single Journey of the </a:t>
            </a:r>
            <a:r>
              <a:rPr lang="en-US" dirty="0"/>
              <a:t>DEUTSCHLAND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12" y="1828800"/>
            <a:ext cx="5486400" cy="1447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8.74 </a:t>
            </a:r>
            <a:r>
              <a:rPr lang="en-US" dirty="0" smtClean="0"/>
              <a:t>nautical miles</a:t>
            </a:r>
          </a:p>
          <a:p>
            <a:r>
              <a:rPr lang="en-US" dirty="0" smtClean="0"/>
              <a:t>37 minutes and 23 </a:t>
            </a:r>
            <a:r>
              <a:rPr lang="en-US" dirty="0" smtClean="0"/>
              <a:t>seconds</a:t>
            </a:r>
          </a:p>
          <a:p>
            <a:r>
              <a:rPr lang="en-US" dirty="0" smtClean="0"/>
              <a:t>Threshold </a:t>
            </a:r>
            <a:r>
              <a:rPr lang="en-US" dirty="0"/>
              <a:t>of being “close to </a:t>
            </a:r>
            <a:r>
              <a:rPr lang="en-US" dirty="0" smtClean="0"/>
              <a:t>port”: 0.5nm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2" y="3810000"/>
            <a:ext cx="7571816" cy="281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012" y="1295400"/>
            <a:ext cx="4058821" cy="297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7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Journeys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8612" y="1974782"/>
            <a:ext cx="10229652" cy="101707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Journey ID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dirty="0" err="1" smtClean="0"/>
              <a:t>journey_id</a:t>
            </a:r>
            <a:r>
              <a:rPr lang="en-US" dirty="0" smtClean="0"/>
              <a:t>): created to map each “journey” of the ship</a:t>
            </a:r>
          </a:p>
          <a:p>
            <a:r>
              <a:rPr lang="en-US" dirty="0"/>
              <a:t>F</a:t>
            </a:r>
            <a:r>
              <a:rPr lang="en-US" dirty="0" smtClean="0"/>
              <a:t>rom port DEPUT to port DKROD and from port DKROD to port DEPUT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3008694"/>
            <a:ext cx="6012526" cy="3058026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894012" y="6172200"/>
            <a:ext cx="7848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Is there a way we can find the most optimal route? 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812" y="3145054"/>
            <a:ext cx="462250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3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2" y="269703"/>
            <a:ext cx="9144001" cy="838200"/>
          </a:xfrm>
        </p:spPr>
        <p:txBody>
          <a:bodyPr/>
          <a:lstStyle/>
          <a:p>
            <a:r>
              <a:rPr lang="en-US" dirty="0" smtClean="0"/>
              <a:t>Predictive Modeling</a:t>
            </a:r>
            <a:endParaRPr dirty="0"/>
          </a:p>
        </p:txBody>
      </p:sp>
      <p:sp>
        <p:nvSpPr>
          <p:cNvPr id="9" name="TextBox 8"/>
          <p:cNvSpPr txBox="1"/>
          <p:nvPr/>
        </p:nvSpPr>
        <p:spPr>
          <a:xfrm>
            <a:off x="1674812" y="1752600"/>
            <a:ext cx="8686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Goal: Identify the most optimal routes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Optimal routes arrive to the location smoothly and consistently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Suboptimal routes are more inconsistent with movement (higher frequency of course corrections)</a:t>
            </a:r>
          </a:p>
          <a:p>
            <a:endParaRPr lang="en-US" dirty="0" smtClean="0">
              <a:latin typeface="+mj-lt"/>
            </a:endParaRPr>
          </a:p>
          <a:p>
            <a:r>
              <a:rPr lang="en-US" b="1" dirty="0" smtClean="0">
                <a:latin typeface="+mj-lt"/>
              </a:rPr>
              <a:t>Model:</a:t>
            </a:r>
            <a:r>
              <a:rPr lang="en-US" dirty="0" smtClean="0">
                <a:latin typeface="+mj-lt"/>
              </a:rPr>
              <a:t> K-Means clustering to classify the </a:t>
            </a:r>
            <a:r>
              <a:rPr lang="en-US" dirty="0"/>
              <a:t>DEUTSCHLAND </a:t>
            </a:r>
            <a:r>
              <a:rPr lang="en-US" dirty="0" smtClean="0"/>
              <a:t>ship’s </a:t>
            </a:r>
            <a:r>
              <a:rPr lang="en-US" dirty="0"/>
              <a:t>journey segments into optimal and suboptimal routes</a:t>
            </a: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b="1" dirty="0" smtClean="0">
                <a:latin typeface="+mj-lt"/>
              </a:rPr>
              <a:t>Why K-means clustering?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Interested in seeing the underlying structure in the data, instead of focusing on a target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+mj-lt"/>
              </a:rPr>
              <a:t>Grouping similar behaviors into meaningful clusters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215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13" y="1981200"/>
            <a:ext cx="8839200" cy="4419600"/>
          </a:xfrm>
        </p:spPr>
        <p:txBody>
          <a:bodyPr>
            <a:normAutofit/>
          </a:bodyPr>
          <a:lstStyle/>
          <a:p>
            <a:r>
              <a:rPr lang="en-US" b="1" dirty="0" smtClean="0"/>
              <a:t>Journey progress</a:t>
            </a:r>
            <a:r>
              <a:rPr lang="en-US" dirty="0" smtClean="0"/>
              <a:t>: how far along the ship is in the journey</a:t>
            </a:r>
            <a:endParaRPr lang="en-US" dirty="0" smtClean="0"/>
          </a:p>
          <a:p>
            <a:r>
              <a:rPr lang="en-US" b="1" dirty="0" smtClean="0"/>
              <a:t>SOG </a:t>
            </a:r>
            <a:r>
              <a:rPr lang="en-US" b="1" dirty="0" smtClean="0"/>
              <a:t>difference </a:t>
            </a:r>
            <a:r>
              <a:rPr lang="en-US" dirty="0" smtClean="0"/>
              <a:t>(</a:t>
            </a:r>
            <a:r>
              <a:rPr lang="en-US" dirty="0" err="1" smtClean="0"/>
              <a:t>SOG_diff</a:t>
            </a:r>
            <a:r>
              <a:rPr lang="en-US" dirty="0" smtClean="0"/>
              <a:t>): identifying sudden changes in speed</a:t>
            </a:r>
          </a:p>
          <a:p>
            <a:r>
              <a:rPr lang="en-US" b="1" dirty="0" smtClean="0"/>
              <a:t>SOG </a:t>
            </a:r>
            <a:r>
              <a:rPr lang="en-US" b="1" dirty="0"/>
              <a:t>rolling </a:t>
            </a:r>
            <a:r>
              <a:rPr lang="en-US" b="1" dirty="0" smtClean="0"/>
              <a:t>average </a:t>
            </a:r>
            <a:r>
              <a:rPr lang="en-US" dirty="0" smtClean="0"/>
              <a:t>(</a:t>
            </a:r>
            <a:r>
              <a:rPr lang="en-US" dirty="0" err="1" smtClean="0"/>
              <a:t>SOG_smoothed</a:t>
            </a:r>
            <a:r>
              <a:rPr lang="en-US" dirty="0" smtClean="0"/>
              <a:t>): measuring general travel efficiency</a:t>
            </a:r>
          </a:p>
          <a:p>
            <a:r>
              <a:rPr lang="en-US" b="1" dirty="0"/>
              <a:t>COG </a:t>
            </a:r>
            <a:r>
              <a:rPr lang="en-US" b="1" dirty="0" smtClean="0"/>
              <a:t>rolling average </a:t>
            </a:r>
            <a:r>
              <a:rPr lang="en-US" dirty="0"/>
              <a:t>(</a:t>
            </a:r>
            <a:r>
              <a:rPr lang="en-US" dirty="0" err="1" smtClean="0"/>
              <a:t>COG_smoothed</a:t>
            </a:r>
            <a:r>
              <a:rPr lang="en-US" dirty="0" smtClean="0"/>
              <a:t>, </a:t>
            </a:r>
            <a:r>
              <a:rPr lang="en-US" b="1" dirty="0" smtClean="0"/>
              <a:t>Heading </a:t>
            </a:r>
            <a:r>
              <a:rPr lang="en-US" b="1" dirty="0"/>
              <a:t>rolling </a:t>
            </a:r>
            <a:r>
              <a:rPr lang="en-US" b="1" dirty="0" smtClean="0"/>
              <a:t>average</a:t>
            </a:r>
            <a:r>
              <a:rPr lang="en-US" dirty="0" smtClean="0"/>
              <a:t> (</a:t>
            </a:r>
            <a:r>
              <a:rPr lang="en-US" dirty="0" err="1" smtClean="0"/>
              <a:t>Heading_smoothed</a:t>
            </a:r>
            <a:r>
              <a:rPr lang="en-US" b="1" dirty="0" smtClean="0"/>
              <a:t>), ROT rolling average </a:t>
            </a:r>
            <a:r>
              <a:rPr lang="en-US" dirty="0"/>
              <a:t>(</a:t>
            </a:r>
            <a:r>
              <a:rPr lang="en-US" dirty="0" err="1" smtClean="0"/>
              <a:t>ROT_smoothed</a:t>
            </a:r>
            <a:r>
              <a:rPr lang="en-US" dirty="0" smtClean="0"/>
              <a:t>): </a:t>
            </a:r>
            <a:r>
              <a:rPr lang="en-US" dirty="0" smtClean="0"/>
              <a:t>overall trend in direction</a:t>
            </a:r>
          </a:p>
        </p:txBody>
      </p:sp>
    </p:spTree>
    <p:extLst>
      <p:ext uri="{BB962C8B-B14F-4D97-AF65-F5344CB8AC3E}">
        <p14:creationId xmlns:p14="http://schemas.microsoft.com/office/powerpoint/2010/main" val="207561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2" y="231606"/>
            <a:ext cx="10209213" cy="762000"/>
          </a:xfrm>
        </p:spPr>
        <p:txBody>
          <a:bodyPr/>
          <a:lstStyle/>
          <a:p>
            <a:r>
              <a:rPr lang="en-US" dirty="0" smtClean="0"/>
              <a:t>Results from the K-Means Clustering 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212" y="1143000"/>
            <a:ext cx="5971065" cy="3352800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 rot="10800000" flipV="1">
            <a:off x="1589804" y="1433899"/>
            <a:ext cx="397120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K-Means </a:t>
            </a:r>
            <a:r>
              <a:rPr lang="en-US" dirty="0"/>
              <a:t>clustering </a:t>
            </a:r>
            <a:r>
              <a:rPr lang="en-US" dirty="0" smtClean="0"/>
              <a:t>identified: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O</a:t>
            </a:r>
            <a:r>
              <a:rPr lang="en-US" b="1" dirty="0" smtClean="0"/>
              <a:t>ptimal paths</a:t>
            </a:r>
            <a:r>
              <a:rPr lang="en-US" dirty="0" smtClean="0"/>
              <a:t>: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more stable speeds and turns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 smtClean="0">
                <a:latin typeface="+mj-lt"/>
              </a:rPr>
              <a:t>Suboptimal paths</a:t>
            </a:r>
            <a:r>
              <a:rPr lang="en-US" altLang="en-US" dirty="0" smtClean="0">
                <a:latin typeface="+mj-lt"/>
              </a:rPr>
              <a:t>: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more erratic or inconsistent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612" y="3390824"/>
            <a:ext cx="5290447" cy="311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cean Waves 16x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ean waves nature presentation (widescreen).potx" id="{1FE9163D-5548-432F-82B6-65BFDB1BFAF3}" vid="{2D48191D-94F2-482B-9433-3810ECBC6178}"/>
    </a:ext>
  </a:extLst>
</a:theme>
</file>

<file path=ppt/theme/theme2.xml><?xml version="1.0" encoding="utf-8"?>
<a:theme xmlns:a="http://schemas.openxmlformats.org/drawingml/2006/main" name="Office Them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E6A2223A-9182-462D-922F-5606A5A90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5C5BB1-9D2C-412A-AE6C-0FC75190A4CE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waves nature presentation (widescreen)</Template>
  <TotalTime>319</TotalTime>
  <Words>693</Words>
  <Application>Microsoft Office PowerPoint</Application>
  <PresentationFormat>Custom</PresentationFormat>
  <Paragraphs>98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Ocean Waves 16x9</vt:lpstr>
      <vt:lpstr>Optimizing the Route of the DEUTSCHLAND on the Baltic Sea</vt:lpstr>
      <vt:lpstr>The Story</vt:lpstr>
      <vt:lpstr>Marine Ship Data Overview</vt:lpstr>
      <vt:lpstr>Data Cleaning</vt:lpstr>
      <vt:lpstr>Mapping a Single Journey of the DEUTSCHLAND </vt:lpstr>
      <vt:lpstr>Multiple Journeys</vt:lpstr>
      <vt:lpstr>Predictive Modeling</vt:lpstr>
      <vt:lpstr>Feature Engineering</vt:lpstr>
      <vt:lpstr>Results from the K-Means Clustering Model</vt:lpstr>
      <vt:lpstr>Insights from the Model</vt:lpstr>
      <vt:lpstr>Implications and Limitations</vt:lpstr>
      <vt:lpstr>Conclusion and Further Exploration</vt:lpstr>
      <vt:lpstr>Thank you! </vt:lpstr>
    </vt:vector>
  </TitlesOfParts>
  <Company>UNC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the Pulse of the DEUTSCHLAND on the Baltic Sea</dc:title>
  <dc:creator>Lenovo User</dc:creator>
  <cp:lastModifiedBy>Lenovo User</cp:lastModifiedBy>
  <cp:revision>34</cp:revision>
  <dcterms:created xsi:type="dcterms:W3CDTF">2025-04-23T19:39:26Z</dcterms:created>
  <dcterms:modified xsi:type="dcterms:W3CDTF">2025-04-24T08:36:56Z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