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3"/>
  </p:notesMasterIdLst>
  <p:sldIdLst>
    <p:sldId id="256" r:id="rId5"/>
    <p:sldId id="257" r:id="rId6"/>
    <p:sldId id="258" r:id="rId7"/>
    <p:sldId id="259" r:id="rId8"/>
    <p:sldId id="260" r:id="rId9"/>
    <p:sldId id="271" r:id="rId10"/>
    <p:sldId id="272" r:id="rId11"/>
    <p:sldId id="264" r:id="rId12"/>
    <p:sldId id="265" r:id="rId13"/>
    <p:sldId id="266" r:id="rId14"/>
    <p:sldId id="267" r:id="rId15"/>
    <p:sldId id="268" r:id="rId16"/>
    <p:sldId id="261" r:id="rId17"/>
    <p:sldId id="273" r:id="rId18"/>
    <p:sldId id="269" r:id="rId19"/>
    <p:sldId id="263" r:id="rId20"/>
    <p:sldId id="262" r:id="rId21"/>
    <p:sldId id="27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2734A3-A344-4134-AABD-065A6D4BEBA0}" type="datetimeFigureOut">
              <a:rPr lang="en-US" smtClean="0"/>
              <a:t>6/18/2020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17A229-D5F6-47CF-BC9F-680770AECD6B}" type="slidenum">
              <a:rPr lang="en-US" smtClean="0"/>
              <a:t>‹#›</a:t>
            </a:fld>
            <a:endParaRPr lang="en-US"/>
          </a:p>
        </p:txBody>
      </p:sp>
    </p:spTree>
    <p:extLst>
      <p:ext uri="{BB962C8B-B14F-4D97-AF65-F5344CB8AC3E}">
        <p14:creationId xmlns:p14="http://schemas.microsoft.com/office/powerpoint/2010/main" val="1086503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317A229-D5F6-47CF-BC9F-680770AECD6B}" type="slidenum">
              <a:rPr lang="en-US" smtClean="0"/>
              <a:t>3</a:t>
            </a:fld>
            <a:endParaRPr lang="en-US"/>
          </a:p>
        </p:txBody>
      </p:sp>
    </p:spTree>
    <p:extLst>
      <p:ext uri="{BB962C8B-B14F-4D97-AF65-F5344CB8AC3E}">
        <p14:creationId xmlns:p14="http://schemas.microsoft.com/office/powerpoint/2010/main" val="39283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607FCA-818F-4859-8751-2D3F687D2DE6}" type="datetimeFigureOut">
              <a:rPr lang="en-US" smtClean="0"/>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17E5B-BFA2-49A5-B7BE-902C78A9215B}" type="slidenum">
              <a:rPr lang="en-US" smtClean="0"/>
              <a:t>‹#›</a:t>
            </a:fld>
            <a:endParaRPr lang="en-US"/>
          </a:p>
        </p:txBody>
      </p:sp>
    </p:spTree>
    <p:extLst>
      <p:ext uri="{BB962C8B-B14F-4D97-AF65-F5344CB8AC3E}">
        <p14:creationId xmlns:p14="http://schemas.microsoft.com/office/powerpoint/2010/main" val="3817175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607FCA-818F-4859-8751-2D3F687D2DE6}" type="datetimeFigureOut">
              <a:rPr lang="en-US" smtClean="0"/>
              <a:t>6/18/2020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A17E5B-BFA2-49A5-B7BE-902C78A9215B}" type="slidenum">
              <a:rPr lang="en-US" smtClean="0"/>
              <a:t>‹#›</a:t>
            </a:fld>
            <a:endParaRPr lang="en-US"/>
          </a:p>
        </p:txBody>
      </p:sp>
    </p:spTree>
    <p:extLst>
      <p:ext uri="{BB962C8B-B14F-4D97-AF65-F5344CB8AC3E}">
        <p14:creationId xmlns:p14="http://schemas.microsoft.com/office/powerpoint/2010/main" val="1375581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C607FCA-818F-4859-8751-2D3F687D2DE6}" type="datetimeFigureOut">
              <a:rPr lang="en-US" smtClean="0"/>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17E5B-BFA2-49A5-B7BE-902C78A9215B}" type="slidenum">
              <a:rPr lang="en-US" smtClean="0"/>
              <a:t>‹#›</a:t>
            </a:fld>
            <a:endParaRPr lang="en-US"/>
          </a:p>
        </p:txBody>
      </p:sp>
    </p:spTree>
    <p:extLst>
      <p:ext uri="{BB962C8B-B14F-4D97-AF65-F5344CB8AC3E}">
        <p14:creationId xmlns:p14="http://schemas.microsoft.com/office/powerpoint/2010/main" val="11399018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C607FCA-818F-4859-8751-2D3F687D2DE6}" type="datetimeFigureOut">
              <a:rPr lang="en-US" smtClean="0"/>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17E5B-BFA2-49A5-B7BE-902C78A9215B}"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072783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607FCA-818F-4859-8751-2D3F687D2DE6}" type="datetimeFigureOut">
              <a:rPr lang="en-US" smtClean="0"/>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17E5B-BFA2-49A5-B7BE-902C78A9215B}" type="slidenum">
              <a:rPr lang="en-US" smtClean="0"/>
              <a:t>‹#›</a:t>
            </a:fld>
            <a:endParaRPr lang="en-US"/>
          </a:p>
        </p:txBody>
      </p:sp>
    </p:spTree>
    <p:extLst>
      <p:ext uri="{BB962C8B-B14F-4D97-AF65-F5344CB8AC3E}">
        <p14:creationId xmlns:p14="http://schemas.microsoft.com/office/powerpoint/2010/main" val="5240836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C607FCA-818F-4859-8751-2D3F687D2DE6}" type="datetimeFigureOut">
              <a:rPr lang="en-US" smtClean="0"/>
              <a:t>6/18/2020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17E5B-BFA2-49A5-B7BE-902C78A9215B}" type="slidenum">
              <a:rPr lang="en-US" smtClean="0"/>
              <a:t>‹#›</a:t>
            </a:fld>
            <a:endParaRPr lang="en-US"/>
          </a:p>
        </p:txBody>
      </p:sp>
    </p:spTree>
    <p:extLst>
      <p:ext uri="{BB962C8B-B14F-4D97-AF65-F5344CB8AC3E}">
        <p14:creationId xmlns:p14="http://schemas.microsoft.com/office/powerpoint/2010/main" val="280483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C607FCA-818F-4859-8751-2D3F687D2DE6}" type="datetimeFigureOut">
              <a:rPr lang="en-US" smtClean="0"/>
              <a:t>6/18/2020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17E5B-BFA2-49A5-B7BE-902C78A9215B}" type="slidenum">
              <a:rPr lang="en-US" smtClean="0"/>
              <a:t>‹#›</a:t>
            </a:fld>
            <a:endParaRPr lang="en-US"/>
          </a:p>
        </p:txBody>
      </p:sp>
    </p:spTree>
    <p:extLst>
      <p:ext uri="{BB962C8B-B14F-4D97-AF65-F5344CB8AC3E}">
        <p14:creationId xmlns:p14="http://schemas.microsoft.com/office/powerpoint/2010/main" val="16989855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607FCA-818F-4859-8751-2D3F687D2DE6}" type="datetimeFigureOut">
              <a:rPr lang="en-US" smtClean="0"/>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17E5B-BFA2-49A5-B7BE-902C78A9215B}" type="slidenum">
              <a:rPr lang="en-US" smtClean="0"/>
              <a:t>‹#›</a:t>
            </a:fld>
            <a:endParaRPr lang="en-US"/>
          </a:p>
        </p:txBody>
      </p:sp>
    </p:spTree>
    <p:extLst>
      <p:ext uri="{BB962C8B-B14F-4D97-AF65-F5344CB8AC3E}">
        <p14:creationId xmlns:p14="http://schemas.microsoft.com/office/powerpoint/2010/main" val="10869200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607FCA-818F-4859-8751-2D3F687D2DE6}" type="datetimeFigureOut">
              <a:rPr lang="en-US" smtClean="0"/>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17E5B-BFA2-49A5-B7BE-902C78A9215B}" type="slidenum">
              <a:rPr lang="en-US" smtClean="0"/>
              <a:t>‹#›</a:t>
            </a:fld>
            <a:endParaRPr lang="en-US"/>
          </a:p>
        </p:txBody>
      </p:sp>
    </p:spTree>
    <p:extLst>
      <p:ext uri="{BB962C8B-B14F-4D97-AF65-F5344CB8AC3E}">
        <p14:creationId xmlns:p14="http://schemas.microsoft.com/office/powerpoint/2010/main" val="3886232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C607FCA-818F-4859-8751-2D3F687D2DE6}" type="datetimeFigureOut">
              <a:rPr lang="en-US" smtClean="0"/>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17E5B-BFA2-49A5-B7BE-902C78A9215B}" type="slidenum">
              <a:rPr lang="en-US" smtClean="0"/>
              <a:t>‹#›</a:t>
            </a:fld>
            <a:endParaRPr lang="en-US"/>
          </a:p>
        </p:txBody>
      </p:sp>
    </p:spTree>
    <p:extLst>
      <p:ext uri="{BB962C8B-B14F-4D97-AF65-F5344CB8AC3E}">
        <p14:creationId xmlns:p14="http://schemas.microsoft.com/office/powerpoint/2010/main" val="2620880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607FCA-818F-4859-8751-2D3F687D2DE6}" type="datetimeFigureOut">
              <a:rPr lang="en-US" smtClean="0"/>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17E5B-BFA2-49A5-B7BE-902C78A9215B}" type="slidenum">
              <a:rPr lang="en-US" smtClean="0"/>
              <a:t>‹#›</a:t>
            </a:fld>
            <a:endParaRPr lang="en-US"/>
          </a:p>
        </p:txBody>
      </p:sp>
    </p:spTree>
    <p:extLst>
      <p:ext uri="{BB962C8B-B14F-4D97-AF65-F5344CB8AC3E}">
        <p14:creationId xmlns:p14="http://schemas.microsoft.com/office/powerpoint/2010/main" val="2788163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607FCA-818F-4859-8751-2D3F687D2DE6}" type="datetimeFigureOut">
              <a:rPr lang="en-US" smtClean="0"/>
              <a:t>6/18/2020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A17E5B-BFA2-49A5-B7BE-902C78A9215B}" type="slidenum">
              <a:rPr lang="en-US" smtClean="0"/>
              <a:t>‹#›</a:t>
            </a:fld>
            <a:endParaRPr lang="en-US"/>
          </a:p>
        </p:txBody>
      </p:sp>
    </p:spTree>
    <p:extLst>
      <p:ext uri="{BB962C8B-B14F-4D97-AF65-F5344CB8AC3E}">
        <p14:creationId xmlns:p14="http://schemas.microsoft.com/office/powerpoint/2010/main" val="2071241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607FCA-818F-4859-8751-2D3F687D2DE6}" type="datetimeFigureOut">
              <a:rPr lang="en-US" smtClean="0"/>
              <a:t>6/18/2020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A17E5B-BFA2-49A5-B7BE-902C78A9215B}" type="slidenum">
              <a:rPr lang="en-US" smtClean="0"/>
              <a:t>‹#›</a:t>
            </a:fld>
            <a:endParaRPr lang="en-US"/>
          </a:p>
        </p:txBody>
      </p:sp>
    </p:spTree>
    <p:extLst>
      <p:ext uri="{BB962C8B-B14F-4D97-AF65-F5344CB8AC3E}">
        <p14:creationId xmlns:p14="http://schemas.microsoft.com/office/powerpoint/2010/main" val="186295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C607FCA-818F-4859-8751-2D3F687D2DE6}" type="datetimeFigureOut">
              <a:rPr lang="en-US" smtClean="0"/>
              <a:t>6/18/2020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3A17E5B-BFA2-49A5-B7BE-902C78A9215B}" type="slidenum">
              <a:rPr lang="en-US" smtClean="0"/>
              <a:t>‹#›</a:t>
            </a:fld>
            <a:endParaRPr lang="en-US"/>
          </a:p>
        </p:txBody>
      </p:sp>
    </p:spTree>
    <p:extLst>
      <p:ext uri="{BB962C8B-B14F-4D97-AF65-F5344CB8AC3E}">
        <p14:creationId xmlns:p14="http://schemas.microsoft.com/office/powerpoint/2010/main" val="1259349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C607FCA-818F-4859-8751-2D3F687D2DE6}" type="datetimeFigureOut">
              <a:rPr lang="en-US" smtClean="0"/>
              <a:t>6/18/2020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3A17E5B-BFA2-49A5-B7BE-902C78A9215B}" type="slidenum">
              <a:rPr lang="en-US" smtClean="0"/>
              <a:t>‹#›</a:t>
            </a:fld>
            <a:endParaRPr lang="en-US"/>
          </a:p>
        </p:txBody>
      </p:sp>
    </p:spTree>
    <p:extLst>
      <p:ext uri="{BB962C8B-B14F-4D97-AF65-F5344CB8AC3E}">
        <p14:creationId xmlns:p14="http://schemas.microsoft.com/office/powerpoint/2010/main" val="1557832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C607FCA-818F-4859-8751-2D3F687D2DE6}" type="datetimeFigureOut">
              <a:rPr lang="en-US" smtClean="0"/>
              <a:t>6/18/2020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3A17E5B-BFA2-49A5-B7BE-902C78A9215B}" type="slidenum">
              <a:rPr lang="en-US" smtClean="0"/>
              <a:t>‹#›</a:t>
            </a:fld>
            <a:endParaRPr lang="en-US"/>
          </a:p>
        </p:txBody>
      </p:sp>
    </p:spTree>
    <p:extLst>
      <p:ext uri="{BB962C8B-B14F-4D97-AF65-F5344CB8AC3E}">
        <p14:creationId xmlns:p14="http://schemas.microsoft.com/office/powerpoint/2010/main" val="1728331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607FCA-818F-4859-8751-2D3F687D2DE6}" type="datetimeFigureOut">
              <a:rPr lang="en-US" smtClean="0"/>
              <a:t>6/18/2020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A17E5B-BFA2-49A5-B7BE-902C78A9215B}" type="slidenum">
              <a:rPr lang="en-US" smtClean="0"/>
              <a:t>‹#›</a:t>
            </a:fld>
            <a:endParaRPr lang="en-US"/>
          </a:p>
        </p:txBody>
      </p:sp>
    </p:spTree>
    <p:extLst>
      <p:ext uri="{BB962C8B-B14F-4D97-AF65-F5344CB8AC3E}">
        <p14:creationId xmlns:p14="http://schemas.microsoft.com/office/powerpoint/2010/main" val="1458759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C607FCA-818F-4859-8751-2D3F687D2DE6}" type="datetimeFigureOut">
              <a:rPr lang="en-US" smtClean="0"/>
              <a:t>6/18/2020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3A17E5B-BFA2-49A5-B7BE-902C78A9215B}" type="slidenum">
              <a:rPr lang="en-US" smtClean="0"/>
              <a:t>‹#›</a:t>
            </a:fld>
            <a:endParaRPr lang="en-US"/>
          </a:p>
        </p:txBody>
      </p:sp>
    </p:spTree>
    <p:extLst>
      <p:ext uri="{BB962C8B-B14F-4D97-AF65-F5344CB8AC3E}">
        <p14:creationId xmlns:p14="http://schemas.microsoft.com/office/powerpoint/2010/main" val="268793177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9E4D3-F128-410D-8F16-2E551ED0A850}"/>
              </a:ext>
            </a:extLst>
          </p:cNvPr>
          <p:cNvSpPr>
            <a:spLocks noGrp="1"/>
          </p:cNvSpPr>
          <p:nvPr>
            <p:ph type="ctrTitle"/>
          </p:nvPr>
        </p:nvSpPr>
        <p:spPr/>
        <p:txBody>
          <a:bodyPr>
            <a:noAutofit/>
          </a:bodyPr>
          <a:lstStyle/>
          <a:p>
            <a:r>
              <a:rPr lang="en-GB" sz="4400" dirty="0"/>
              <a:t>Commitment Institutions and Electoral and Political Instability</a:t>
            </a:r>
            <a:endParaRPr lang="en-US" sz="4400" dirty="0"/>
          </a:p>
        </p:txBody>
      </p:sp>
      <p:sp>
        <p:nvSpPr>
          <p:cNvPr id="3" name="Subtitle 2">
            <a:extLst>
              <a:ext uri="{FF2B5EF4-FFF2-40B4-BE49-F238E27FC236}">
                <a16:creationId xmlns:a16="http://schemas.microsoft.com/office/drawing/2014/main" id="{91355265-D958-484B-B094-AEF224540BB1}"/>
              </a:ext>
            </a:extLst>
          </p:cNvPr>
          <p:cNvSpPr>
            <a:spLocks noGrp="1"/>
          </p:cNvSpPr>
          <p:nvPr>
            <p:ph type="subTitle" idx="1"/>
          </p:nvPr>
        </p:nvSpPr>
        <p:spPr/>
        <p:txBody>
          <a:bodyPr/>
          <a:lstStyle/>
          <a:p>
            <a:r>
              <a:rPr lang="en-GB" dirty="0"/>
              <a:t>Isaac Liu</a:t>
            </a:r>
            <a:endParaRPr lang="en-US" dirty="0"/>
          </a:p>
        </p:txBody>
      </p:sp>
    </p:spTree>
    <p:extLst>
      <p:ext uri="{BB962C8B-B14F-4D97-AF65-F5344CB8AC3E}">
        <p14:creationId xmlns:p14="http://schemas.microsoft.com/office/powerpoint/2010/main" val="52891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3C787-F848-4245-8182-EE2625E48146}"/>
              </a:ext>
            </a:extLst>
          </p:cNvPr>
          <p:cNvSpPr>
            <a:spLocks noGrp="1"/>
          </p:cNvSpPr>
          <p:nvPr>
            <p:ph type="title"/>
          </p:nvPr>
        </p:nvSpPr>
        <p:spPr/>
        <p:txBody>
          <a:bodyPr/>
          <a:lstStyle/>
          <a:p>
            <a:r>
              <a:rPr lang="en-GB" dirty="0"/>
              <a:t>Just Aggregate GDP for Fixed Rates</a:t>
            </a:r>
            <a:endParaRPr lang="en-US" dirty="0"/>
          </a:p>
        </p:txBody>
      </p:sp>
      <p:sp>
        <p:nvSpPr>
          <p:cNvPr id="3" name="Content Placeholder 2">
            <a:extLst>
              <a:ext uri="{FF2B5EF4-FFF2-40B4-BE49-F238E27FC236}">
                <a16:creationId xmlns:a16="http://schemas.microsoft.com/office/drawing/2014/main" id="{9D45E5B7-9D77-4CD6-BBFE-68ADA94B044D}"/>
              </a:ext>
            </a:extLst>
          </p:cNvPr>
          <p:cNvSpPr>
            <a:spLocks noGrp="1"/>
          </p:cNvSpPr>
          <p:nvPr>
            <p:ph idx="1"/>
          </p:nvPr>
        </p:nvSpPr>
        <p:spPr>
          <a:xfrm>
            <a:off x="1173651" y="2095121"/>
            <a:ext cx="4503818" cy="3691529"/>
          </a:xfrm>
        </p:spPr>
        <p:txBody>
          <a:bodyPr>
            <a:normAutofit/>
          </a:bodyPr>
          <a:lstStyle/>
          <a:p>
            <a:r>
              <a:rPr lang="en-GB" dirty="0"/>
              <a:t>Clearer case for fixed rates decreasing pol and electoral stability (PBC)</a:t>
            </a:r>
          </a:p>
          <a:p>
            <a:r>
              <a:rPr lang="en-GB" dirty="0"/>
              <a:t>Note on exclusion restriction: still an imperfect case</a:t>
            </a:r>
          </a:p>
          <a:p>
            <a:pPr lvl="1"/>
            <a:r>
              <a:rPr lang="en-GB" dirty="0" err="1"/>
              <a:t>Agg</a:t>
            </a:r>
            <a:r>
              <a:rPr lang="en-GB" dirty="0"/>
              <a:t> GDP proxies for economy size (optimum currency area)</a:t>
            </a:r>
          </a:p>
          <a:p>
            <a:pPr lvl="1"/>
            <a:r>
              <a:rPr lang="en-GB" dirty="0"/>
              <a:t>Arguably not as connected to GDP per capita to stability</a:t>
            </a:r>
          </a:p>
          <a:p>
            <a:r>
              <a:rPr lang="en-US" dirty="0"/>
              <a:t>Result for LH sensitive to dataset</a:t>
            </a:r>
          </a:p>
        </p:txBody>
      </p:sp>
      <p:pic>
        <p:nvPicPr>
          <p:cNvPr id="5" name="Picture 4">
            <a:extLst>
              <a:ext uri="{FF2B5EF4-FFF2-40B4-BE49-F238E27FC236}">
                <a16:creationId xmlns:a16="http://schemas.microsoft.com/office/drawing/2014/main" id="{BA0A7B4D-A2F7-4A29-9D3A-EF7410B73888}"/>
              </a:ext>
            </a:extLst>
          </p:cNvPr>
          <p:cNvPicPr>
            <a:picLocks noChangeAspect="1"/>
          </p:cNvPicPr>
          <p:nvPr/>
        </p:nvPicPr>
        <p:blipFill>
          <a:blip r:embed="rId2"/>
          <a:stretch>
            <a:fillRect/>
          </a:stretch>
        </p:blipFill>
        <p:spPr>
          <a:xfrm>
            <a:off x="6236315" y="2155363"/>
            <a:ext cx="4681893" cy="3274767"/>
          </a:xfrm>
          <a:prstGeom prst="rect">
            <a:avLst/>
          </a:prstGeom>
        </p:spPr>
      </p:pic>
    </p:spTree>
    <p:extLst>
      <p:ext uri="{BB962C8B-B14F-4D97-AF65-F5344CB8AC3E}">
        <p14:creationId xmlns:p14="http://schemas.microsoft.com/office/powerpoint/2010/main" val="2323268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CD301-5AF5-439D-A1E4-225B654FDFBD}"/>
              </a:ext>
            </a:extLst>
          </p:cNvPr>
          <p:cNvSpPr>
            <a:spLocks noGrp="1"/>
          </p:cNvSpPr>
          <p:nvPr>
            <p:ph type="title"/>
          </p:nvPr>
        </p:nvSpPr>
        <p:spPr/>
        <p:txBody>
          <a:bodyPr/>
          <a:lstStyle/>
          <a:p>
            <a:r>
              <a:rPr lang="en-GB" dirty="0"/>
              <a:t>Table of Lags</a:t>
            </a:r>
            <a:endParaRPr lang="en-US" dirty="0"/>
          </a:p>
        </p:txBody>
      </p:sp>
      <p:sp>
        <p:nvSpPr>
          <p:cNvPr id="3" name="Content Placeholder 2">
            <a:extLst>
              <a:ext uri="{FF2B5EF4-FFF2-40B4-BE49-F238E27FC236}">
                <a16:creationId xmlns:a16="http://schemas.microsoft.com/office/drawing/2014/main" id="{AD6A8121-BA42-434B-BDF2-32C0E25E80D6}"/>
              </a:ext>
            </a:extLst>
          </p:cNvPr>
          <p:cNvSpPr>
            <a:spLocks noGrp="1"/>
          </p:cNvSpPr>
          <p:nvPr>
            <p:ph idx="1"/>
          </p:nvPr>
        </p:nvSpPr>
        <p:spPr>
          <a:xfrm>
            <a:off x="875201" y="1490212"/>
            <a:ext cx="8946541" cy="3208398"/>
          </a:xfrm>
        </p:spPr>
        <p:txBody>
          <a:bodyPr/>
          <a:lstStyle/>
          <a:p>
            <a:r>
              <a:rPr lang="en-GB" dirty="0"/>
              <a:t>Irregular central bank turnover instantaneously associated with lower chamber election turnover</a:t>
            </a:r>
          </a:p>
          <a:p>
            <a:r>
              <a:rPr lang="en-GB" dirty="0"/>
              <a:t>T-3 sees strongest de jure CBI political instability impact</a:t>
            </a:r>
          </a:p>
          <a:p>
            <a:r>
              <a:rPr lang="en-GB" dirty="0"/>
              <a:t>T-6, T-8 de jure CBI increases pol instability. T-8 reduces HOG turnover (electoral instability) (similar to Clark, Golder, and </a:t>
            </a:r>
            <a:r>
              <a:rPr lang="en-GB" dirty="0" err="1"/>
              <a:t>Poast</a:t>
            </a:r>
            <a:r>
              <a:rPr lang="en-GB" dirty="0"/>
              <a:t>).</a:t>
            </a:r>
          </a:p>
          <a:p>
            <a:r>
              <a:rPr lang="en-GB" dirty="0"/>
              <a:t>Fixed rates increase instability in the same T-6 and up range</a:t>
            </a:r>
          </a:p>
          <a:p>
            <a:r>
              <a:rPr lang="en-GB" dirty="0"/>
              <a:t>Little significance for de facto CBI/governor turnover</a:t>
            </a:r>
            <a:endParaRPr lang="en-US" dirty="0"/>
          </a:p>
        </p:txBody>
      </p:sp>
    </p:spTree>
    <p:extLst>
      <p:ext uri="{BB962C8B-B14F-4D97-AF65-F5344CB8AC3E}">
        <p14:creationId xmlns:p14="http://schemas.microsoft.com/office/powerpoint/2010/main" val="2815919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8BAFC-53AD-4F0A-B4B7-8CC9516D74E0}"/>
              </a:ext>
            </a:extLst>
          </p:cNvPr>
          <p:cNvSpPr>
            <a:spLocks noGrp="1"/>
          </p:cNvSpPr>
          <p:nvPr>
            <p:ph type="title"/>
          </p:nvPr>
        </p:nvSpPr>
        <p:spPr/>
        <p:txBody>
          <a:bodyPr/>
          <a:lstStyle/>
          <a:p>
            <a:r>
              <a:rPr lang="en-GB" dirty="0"/>
              <a:t>Summary</a:t>
            </a:r>
            <a:endParaRPr lang="en-US" dirty="0"/>
          </a:p>
        </p:txBody>
      </p:sp>
      <p:sp>
        <p:nvSpPr>
          <p:cNvPr id="3" name="Content Placeholder 2">
            <a:extLst>
              <a:ext uri="{FF2B5EF4-FFF2-40B4-BE49-F238E27FC236}">
                <a16:creationId xmlns:a16="http://schemas.microsoft.com/office/drawing/2014/main" id="{2A1A7811-B317-4DDD-B15F-62FA1F505C59}"/>
              </a:ext>
            </a:extLst>
          </p:cNvPr>
          <p:cNvSpPr>
            <a:spLocks noGrp="1"/>
          </p:cNvSpPr>
          <p:nvPr>
            <p:ph idx="1"/>
          </p:nvPr>
        </p:nvSpPr>
        <p:spPr>
          <a:xfrm>
            <a:off x="1103312" y="2052918"/>
            <a:ext cx="10221180" cy="3996190"/>
          </a:xfrm>
        </p:spPr>
        <p:txBody>
          <a:bodyPr>
            <a:normAutofit lnSpcReduction="10000"/>
          </a:bodyPr>
          <a:lstStyle/>
          <a:p>
            <a:r>
              <a:rPr lang="en-GB" dirty="0"/>
              <a:t>De jure CBI generally decreases (esp. pol) stability, suggesting limits on PBCs</a:t>
            </a:r>
          </a:p>
          <a:p>
            <a:r>
              <a:rPr lang="en-GB" dirty="0"/>
              <a:t>Sign unclear for governor turnover/de facto CBI</a:t>
            </a:r>
          </a:p>
          <a:p>
            <a:r>
              <a:rPr lang="en-GB" dirty="0"/>
              <a:t>Fixed exchange rates also increase electoral stability, but decrease political stability in FE &amp; </a:t>
            </a:r>
            <a:r>
              <a:rPr lang="en-GB" dirty="0" err="1"/>
              <a:t>XTLogit</a:t>
            </a:r>
            <a:r>
              <a:rPr lang="en-GB" dirty="0"/>
              <a:t> models</a:t>
            </a:r>
          </a:p>
          <a:p>
            <a:r>
              <a:rPr lang="en-GB" dirty="0"/>
              <a:t>In IV and lag specifications fixed rates decrease all stability</a:t>
            </a:r>
          </a:p>
          <a:p>
            <a:r>
              <a:rPr lang="en-GB" dirty="0"/>
              <a:t>Commitment institutions politically costly, at odds with literature</a:t>
            </a:r>
          </a:p>
          <a:p>
            <a:r>
              <a:rPr lang="en-GB" dirty="0"/>
              <a:t>Robust results</a:t>
            </a:r>
          </a:p>
          <a:p>
            <a:pPr lvl="1"/>
            <a:r>
              <a:rPr lang="en-GB" dirty="0"/>
              <a:t>Not covered: capital controls/openness don’t matter, binary independent variables somewhat reduce effect sizes, interactions with democracy do not matter, institutional controls for federalism and corporatism do not affect signs or cause large changes in effects</a:t>
            </a:r>
            <a:endParaRPr lang="en-US" dirty="0"/>
          </a:p>
        </p:txBody>
      </p:sp>
    </p:spTree>
    <p:extLst>
      <p:ext uri="{BB962C8B-B14F-4D97-AF65-F5344CB8AC3E}">
        <p14:creationId xmlns:p14="http://schemas.microsoft.com/office/powerpoint/2010/main" val="1093323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1852E-A64B-4BDE-9F40-CB2ECC100200}"/>
              </a:ext>
            </a:extLst>
          </p:cNvPr>
          <p:cNvSpPr>
            <a:spLocks noGrp="1"/>
          </p:cNvSpPr>
          <p:nvPr>
            <p:ph type="title"/>
          </p:nvPr>
        </p:nvSpPr>
        <p:spPr/>
        <p:txBody>
          <a:bodyPr/>
          <a:lstStyle/>
          <a:p>
            <a:r>
              <a:rPr lang="en-GB" dirty="0"/>
              <a:t>Questions/future directions</a:t>
            </a:r>
            <a:endParaRPr lang="en-US" dirty="0"/>
          </a:p>
        </p:txBody>
      </p:sp>
      <p:sp>
        <p:nvSpPr>
          <p:cNvPr id="3" name="Content Placeholder 2">
            <a:extLst>
              <a:ext uri="{FF2B5EF4-FFF2-40B4-BE49-F238E27FC236}">
                <a16:creationId xmlns:a16="http://schemas.microsoft.com/office/drawing/2014/main" id="{ED8A9C43-9580-4553-B242-31E68FAC1594}"/>
              </a:ext>
            </a:extLst>
          </p:cNvPr>
          <p:cNvSpPr>
            <a:spLocks noGrp="1"/>
          </p:cNvSpPr>
          <p:nvPr>
            <p:ph idx="1"/>
          </p:nvPr>
        </p:nvSpPr>
        <p:spPr>
          <a:xfrm>
            <a:off x="646111" y="1853248"/>
            <a:ext cx="9932794" cy="3731626"/>
          </a:xfrm>
        </p:spPr>
        <p:txBody>
          <a:bodyPr>
            <a:normAutofit/>
          </a:bodyPr>
          <a:lstStyle/>
          <a:p>
            <a:r>
              <a:rPr lang="en-GB" dirty="0"/>
              <a:t>Diverging predictions for Head of Government, Head of State, Lower House Turnover</a:t>
            </a:r>
          </a:p>
          <a:p>
            <a:pPr lvl="1"/>
            <a:r>
              <a:rPr lang="en-GB" dirty="0"/>
              <a:t>HOS and Lower House seem to have strongest relationships</a:t>
            </a:r>
          </a:p>
          <a:p>
            <a:r>
              <a:rPr lang="en-GB" dirty="0"/>
              <a:t>Recode/reverse exchange rate variable</a:t>
            </a:r>
          </a:p>
          <a:p>
            <a:r>
              <a:rPr lang="en-GB" dirty="0"/>
              <a:t>Endogenous elections</a:t>
            </a:r>
          </a:p>
          <a:p>
            <a:r>
              <a:rPr lang="en-US" dirty="0"/>
              <a:t>Exchange rate classification as categorical variable, not continuous</a:t>
            </a:r>
            <a:endParaRPr lang="en-GB" dirty="0"/>
          </a:p>
          <a:p>
            <a:r>
              <a:rPr lang="en-GB" dirty="0"/>
              <a:t>Dynamic panel (A-Bond)?</a:t>
            </a:r>
          </a:p>
          <a:p>
            <a:r>
              <a:rPr lang="en-GB" dirty="0"/>
              <a:t>Ordinal logit regression with IV (different procedure)</a:t>
            </a:r>
          </a:p>
          <a:p>
            <a:r>
              <a:rPr lang="en-GB" dirty="0"/>
              <a:t>Ordinal logit with lags</a:t>
            </a:r>
          </a:p>
        </p:txBody>
      </p:sp>
    </p:spTree>
    <p:extLst>
      <p:ext uri="{BB962C8B-B14F-4D97-AF65-F5344CB8AC3E}">
        <p14:creationId xmlns:p14="http://schemas.microsoft.com/office/powerpoint/2010/main" val="393056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581FE-DC67-42BE-A4D7-3683DB7DD73F}"/>
              </a:ext>
            </a:extLst>
          </p:cNvPr>
          <p:cNvSpPr>
            <a:spLocks noGrp="1"/>
          </p:cNvSpPr>
          <p:nvPr>
            <p:ph type="title"/>
          </p:nvPr>
        </p:nvSpPr>
        <p:spPr/>
        <p:txBody>
          <a:bodyPr/>
          <a:lstStyle/>
          <a:p>
            <a:r>
              <a:rPr lang="en-GB" dirty="0"/>
              <a:t>Additional Results/Checks</a:t>
            </a:r>
            <a:endParaRPr lang="en-US" dirty="0"/>
          </a:p>
        </p:txBody>
      </p:sp>
    </p:spTree>
    <p:extLst>
      <p:ext uri="{BB962C8B-B14F-4D97-AF65-F5344CB8AC3E}">
        <p14:creationId xmlns:p14="http://schemas.microsoft.com/office/powerpoint/2010/main" val="157736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420D5-F4E7-452C-8175-C9AEDE6FD0A1}"/>
              </a:ext>
            </a:extLst>
          </p:cNvPr>
          <p:cNvSpPr>
            <a:spLocks noGrp="1"/>
          </p:cNvSpPr>
          <p:nvPr>
            <p:ph type="title"/>
          </p:nvPr>
        </p:nvSpPr>
        <p:spPr>
          <a:xfrm>
            <a:off x="646112" y="452718"/>
            <a:ext cx="6401802" cy="1400530"/>
          </a:xfrm>
        </p:spPr>
        <p:txBody>
          <a:bodyPr/>
          <a:lstStyle/>
          <a:p>
            <a:r>
              <a:rPr lang="en-GB" dirty="0"/>
              <a:t>HOS = HOG?</a:t>
            </a:r>
            <a:endParaRPr lang="en-US" dirty="0"/>
          </a:p>
        </p:txBody>
      </p:sp>
      <p:sp>
        <p:nvSpPr>
          <p:cNvPr id="3" name="Content Placeholder 2">
            <a:extLst>
              <a:ext uri="{FF2B5EF4-FFF2-40B4-BE49-F238E27FC236}">
                <a16:creationId xmlns:a16="http://schemas.microsoft.com/office/drawing/2014/main" id="{98ECE9ED-4414-4FE5-8BAF-9EFC1EB9DA06}"/>
              </a:ext>
            </a:extLst>
          </p:cNvPr>
          <p:cNvSpPr>
            <a:spLocks noGrp="1"/>
          </p:cNvSpPr>
          <p:nvPr>
            <p:ph idx="1"/>
          </p:nvPr>
        </p:nvSpPr>
        <p:spPr>
          <a:xfrm>
            <a:off x="1103312" y="2081054"/>
            <a:ext cx="5353759" cy="4195481"/>
          </a:xfrm>
        </p:spPr>
        <p:txBody>
          <a:bodyPr/>
          <a:lstStyle/>
          <a:p>
            <a:r>
              <a:rPr lang="en-GB" dirty="0"/>
              <a:t>V2exhoshog is an indicator for whether HOS and HOG are the same person</a:t>
            </a:r>
          </a:p>
          <a:p>
            <a:r>
              <a:rPr lang="en-GB" dirty="0"/>
              <a:t>De jure CBI increases HOS </a:t>
            </a:r>
            <a:r>
              <a:rPr lang="en-GB"/>
              <a:t>turnover somewhat more </a:t>
            </a:r>
            <a:r>
              <a:rPr lang="en-GB" dirty="0"/>
              <a:t>when they are not the same person ???</a:t>
            </a:r>
          </a:p>
          <a:p>
            <a:r>
              <a:rPr lang="en-GB" dirty="0"/>
              <a:t>Weaker </a:t>
            </a:r>
            <a:r>
              <a:rPr lang="en-US" dirty="0"/>
              <a:t>effect</a:t>
            </a:r>
            <a:r>
              <a:rPr lang="en-GB" dirty="0"/>
              <a:t> when they are</a:t>
            </a:r>
          </a:p>
          <a:p>
            <a:r>
              <a:rPr lang="en-GB" dirty="0"/>
              <a:t>Fixed </a:t>
            </a:r>
            <a:r>
              <a:rPr lang="en-GB" dirty="0" err="1"/>
              <a:t>erates</a:t>
            </a:r>
            <a:r>
              <a:rPr lang="en-GB" dirty="0"/>
              <a:t> reduce turnover in when they are the same person</a:t>
            </a:r>
          </a:p>
        </p:txBody>
      </p:sp>
      <p:pic>
        <p:nvPicPr>
          <p:cNvPr id="4" name="Picture 3">
            <a:extLst>
              <a:ext uri="{FF2B5EF4-FFF2-40B4-BE49-F238E27FC236}">
                <a16:creationId xmlns:a16="http://schemas.microsoft.com/office/drawing/2014/main" id="{CBAE0041-BE93-4ED8-8E95-D728B724DAE6}"/>
              </a:ext>
            </a:extLst>
          </p:cNvPr>
          <p:cNvPicPr>
            <a:picLocks noChangeAspect="1"/>
          </p:cNvPicPr>
          <p:nvPr/>
        </p:nvPicPr>
        <p:blipFill>
          <a:blip r:embed="rId2"/>
          <a:stretch>
            <a:fillRect/>
          </a:stretch>
        </p:blipFill>
        <p:spPr>
          <a:xfrm>
            <a:off x="7528749" y="424374"/>
            <a:ext cx="2993886" cy="5974132"/>
          </a:xfrm>
          <a:prstGeom prst="rect">
            <a:avLst/>
          </a:prstGeom>
        </p:spPr>
      </p:pic>
    </p:spTree>
    <p:extLst>
      <p:ext uri="{BB962C8B-B14F-4D97-AF65-F5344CB8AC3E}">
        <p14:creationId xmlns:p14="http://schemas.microsoft.com/office/powerpoint/2010/main" val="3367007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9E52F-3F56-4849-8F1C-93CA88205A0D}"/>
              </a:ext>
            </a:extLst>
          </p:cNvPr>
          <p:cNvSpPr>
            <a:spLocks noGrp="1"/>
          </p:cNvSpPr>
          <p:nvPr>
            <p:ph type="title"/>
          </p:nvPr>
        </p:nvSpPr>
        <p:spPr>
          <a:xfrm>
            <a:off x="646111" y="424583"/>
            <a:ext cx="9404723" cy="1400530"/>
          </a:xfrm>
        </p:spPr>
        <p:txBody>
          <a:bodyPr/>
          <a:lstStyle/>
          <a:p>
            <a:r>
              <a:rPr lang="en-GB" dirty="0"/>
              <a:t>Binary Dependent Variable (</a:t>
            </a:r>
            <a:r>
              <a:rPr lang="en-GB" dirty="0" err="1"/>
              <a:t>xtlogit</a:t>
            </a:r>
            <a:r>
              <a:rPr lang="en-GB" dirty="0"/>
              <a:t>)</a:t>
            </a:r>
            <a:endParaRPr lang="en-US" dirty="0"/>
          </a:p>
        </p:txBody>
      </p:sp>
      <p:sp>
        <p:nvSpPr>
          <p:cNvPr id="3" name="Content Placeholder 2">
            <a:extLst>
              <a:ext uri="{FF2B5EF4-FFF2-40B4-BE49-F238E27FC236}">
                <a16:creationId xmlns:a16="http://schemas.microsoft.com/office/drawing/2014/main" id="{4D53CF6D-DDF2-433E-8CCA-9D5BD9CD84A4}"/>
              </a:ext>
            </a:extLst>
          </p:cNvPr>
          <p:cNvSpPr>
            <a:spLocks noGrp="1"/>
          </p:cNvSpPr>
          <p:nvPr>
            <p:ph idx="1"/>
          </p:nvPr>
        </p:nvSpPr>
        <p:spPr>
          <a:xfrm>
            <a:off x="754369" y="1673092"/>
            <a:ext cx="9951145" cy="1027906"/>
          </a:xfrm>
        </p:spPr>
        <p:txBody>
          <a:bodyPr>
            <a:normAutofit fontScale="85000" lnSpcReduction="20000"/>
          </a:bodyPr>
          <a:lstStyle/>
          <a:p>
            <a:r>
              <a:rPr lang="en-GB" dirty="0"/>
              <a:t>Two </a:t>
            </a:r>
            <a:r>
              <a:rPr lang="en-GB" dirty="0" err="1"/>
              <a:t>codings</a:t>
            </a:r>
            <a:r>
              <a:rPr lang="en-GB" dirty="0"/>
              <a:t>, similar results</a:t>
            </a:r>
          </a:p>
          <a:p>
            <a:r>
              <a:rPr lang="en-GB" dirty="0"/>
              <a:t>Fixed effects</a:t>
            </a:r>
          </a:p>
          <a:p>
            <a:r>
              <a:rPr lang="en-GB" dirty="0"/>
              <a:t>Floating (versus fixed) rate now also increases WB political instability index</a:t>
            </a:r>
            <a:endParaRPr lang="en-US" dirty="0"/>
          </a:p>
        </p:txBody>
      </p:sp>
      <p:pic>
        <p:nvPicPr>
          <p:cNvPr id="7" name="Picture 6">
            <a:extLst>
              <a:ext uri="{FF2B5EF4-FFF2-40B4-BE49-F238E27FC236}">
                <a16:creationId xmlns:a16="http://schemas.microsoft.com/office/drawing/2014/main" id="{FF749865-B9C6-4858-84DE-E1F3EDB8C4D2}"/>
              </a:ext>
            </a:extLst>
          </p:cNvPr>
          <p:cNvPicPr>
            <a:picLocks noChangeAspect="1"/>
          </p:cNvPicPr>
          <p:nvPr/>
        </p:nvPicPr>
        <p:blipFill>
          <a:blip r:embed="rId2"/>
          <a:stretch>
            <a:fillRect/>
          </a:stretch>
        </p:blipFill>
        <p:spPr>
          <a:xfrm>
            <a:off x="271242" y="3229781"/>
            <a:ext cx="5623120" cy="2733675"/>
          </a:xfrm>
          <a:prstGeom prst="rect">
            <a:avLst/>
          </a:prstGeom>
        </p:spPr>
      </p:pic>
      <p:pic>
        <p:nvPicPr>
          <p:cNvPr id="9" name="Picture 8">
            <a:extLst>
              <a:ext uri="{FF2B5EF4-FFF2-40B4-BE49-F238E27FC236}">
                <a16:creationId xmlns:a16="http://schemas.microsoft.com/office/drawing/2014/main" id="{840353AC-6B91-4C92-B72B-FF7774AC8978}"/>
              </a:ext>
            </a:extLst>
          </p:cNvPr>
          <p:cNvPicPr>
            <a:picLocks noChangeAspect="1"/>
          </p:cNvPicPr>
          <p:nvPr/>
        </p:nvPicPr>
        <p:blipFill>
          <a:blip r:embed="rId3"/>
          <a:stretch>
            <a:fillRect/>
          </a:stretch>
        </p:blipFill>
        <p:spPr>
          <a:xfrm>
            <a:off x="6492093" y="3191681"/>
            <a:ext cx="5200650" cy="2771775"/>
          </a:xfrm>
          <a:prstGeom prst="rect">
            <a:avLst/>
          </a:prstGeom>
        </p:spPr>
      </p:pic>
    </p:spTree>
    <p:extLst>
      <p:ext uri="{BB962C8B-B14F-4D97-AF65-F5344CB8AC3E}">
        <p14:creationId xmlns:p14="http://schemas.microsoft.com/office/powerpoint/2010/main" val="29255072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0F301-2290-4201-AF6F-C10FDC56D897}"/>
              </a:ext>
            </a:extLst>
          </p:cNvPr>
          <p:cNvSpPr>
            <a:spLocks noGrp="1"/>
          </p:cNvSpPr>
          <p:nvPr>
            <p:ph type="title"/>
          </p:nvPr>
        </p:nvSpPr>
        <p:spPr/>
        <p:txBody>
          <a:bodyPr/>
          <a:lstStyle/>
          <a:p>
            <a:r>
              <a:rPr lang="en-GB" dirty="0"/>
              <a:t>Controls</a:t>
            </a:r>
            <a:endParaRPr lang="en-US" dirty="0"/>
          </a:p>
        </p:txBody>
      </p:sp>
      <p:sp>
        <p:nvSpPr>
          <p:cNvPr id="3" name="Content Placeholder 2">
            <a:extLst>
              <a:ext uri="{FF2B5EF4-FFF2-40B4-BE49-F238E27FC236}">
                <a16:creationId xmlns:a16="http://schemas.microsoft.com/office/drawing/2014/main" id="{1B1F2D97-B0A4-4091-99D2-931BD1630CC3}"/>
              </a:ext>
            </a:extLst>
          </p:cNvPr>
          <p:cNvSpPr>
            <a:spLocks noGrp="1"/>
          </p:cNvSpPr>
          <p:nvPr>
            <p:ph idx="1"/>
          </p:nvPr>
        </p:nvSpPr>
        <p:spPr>
          <a:xfrm>
            <a:off x="646111" y="1478697"/>
            <a:ext cx="4232071" cy="4195481"/>
          </a:xfrm>
        </p:spPr>
        <p:txBody>
          <a:bodyPr/>
          <a:lstStyle/>
          <a:p>
            <a:r>
              <a:rPr lang="en-GB" dirty="0"/>
              <a:t>Regional government exists and has autonomy and authority, checks and balances/horizontal accountability</a:t>
            </a:r>
          </a:p>
          <a:p>
            <a:r>
              <a:rPr lang="en-GB" dirty="0"/>
              <a:t>Not strictly necessary</a:t>
            </a:r>
          </a:p>
          <a:p>
            <a:pPr lvl="1"/>
            <a:r>
              <a:rPr lang="en-GB" dirty="0"/>
              <a:t>FEs</a:t>
            </a:r>
          </a:p>
          <a:p>
            <a:pPr lvl="1"/>
            <a:r>
              <a:rPr lang="en-GB" dirty="0"/>
              <a:t>No sign flips</a:t>
            </a:r>
          </a:p>
          <a:p>
            <a:r>
              <a:rPr lang="en-GB" dirty="0"/>
              <a:t>Omitted: Corporatism</a:t>
            </a:r>
          </a:p>
          <a:p>
            <a:r>
              <a:rPr lang="en-GB" dirty="0"/>
              <a:t>Collinearity?</a:t>
            </a:r>
          </a:p>
        </p:txBody>
      </p:sp>
      <p:pic>
        <p:nvPicPr>
          <p:cNvPr id="6" name="Picture 5">
            <a:extLst>
              <a:ext uri="{FF2B5EF4-FFF2-40B4-BE49-F238E27FC236}">
                <a16:creationId xmlns:a16="http://schemas.microsoft.com/office/drawing/2014/main" id="{B0321A2B-445A-4674-84A6-4945B9236802}"/>
              </a:ext>
            </a:extLst>
          </p:cNvPr>
          <p:cNvPicPr>
            <a:picLocks noChangeAspect="1"/>
          </p:cNvPicPr>
          <p:nvPr/>
        </p:nvPicPr>
        <p:blipFill>
          <a:blip r:embed="rId2"/>
          <a:stretch>
            <a:fillRect/>
          </a:stretch>
        </p:blipFill>
        <p:spPr>
          <a:xfrm>
            <a:off x="4878182" y="904477"/>
            <a:ext cx="6446479" cy="5343922"/>
          </a:xfrm>
          <a:prstGeom prst="rect">
            <a:avLst/>
          </a:prstGeom>
        </p:spPr>
      </p:pic>
    </p:spTree>
    <p:extLst>
      <p:ext uri="{BB962C8B-B14F-4D97-AF65-F5344CB8AC3E}">
        <p14:creationId xmlns:p14="http://schemas.microsoft.com/office/powerpoint/2010/main" val="2826947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9254C-18B8-47BB-B915-79BE75156159}"/>
              </a:ext>
            </a:extLst>
          </p:cNvPr>
          <p:cNvSpPr>
            <a:spLocks noGrp="1"/>
          </p:cNvSpPr>
          <p:nvPr>
            <p:ph type="title"/>
          </p:nvPr>
        </p:nvSpPr>
        <p:spPr/>
        <p:txBody>
          <a:bodyPr/>
          <a:lstStyle/>
          <a:p>
            <a:r>
              <a:rPr lang="en-GB" dirty="0"/>
              <a:t>Democracy/Nondemocracy</a:t>
            </a:r>
            <a:endParaRPr lang="en-US" dirty="0"/>
          </a:p>
        </p:txBody>
      </p:sp>
      <p:sp>
        <p:nvSpPr>
          <p:cNvPr id="3" name="Content Placeholder 2">
            <a:extLst>
              <a:ext uri="{FF2B5EF4-FFF2-40B4-BE49-F238E27FC236}">
                <a16:creationId xmlns:a16="http://schemas.microsoft.com/office/drawing/2014/main" id="{05B23A95-646F-4D7E-A9D2-BD1D6CE188A7}"/>
              </a:ext>
            </a:extLst>
          </p:cNvPr>
          <p:cNvSpPr>
            <a:spLocks noGrp="1"/>
          </p:cNvSpPr>
          <p:nvPr>
            <p:ph idx="1"/>
          </p:nvPr>
        </p:nvSpPr>
        <p:spPr>
          <a:xfrm>
            <a:off x="751621" y="1331259"/>
            <a:ext cx="10347788" cy="1243129"/>
          </a:xfrm>
        </p:spPr>
        <p:txBody>
          <a:bodyPr>
            <a:normAutofit/>
          </a:bodyPr>
          <a:lstStyle/>
          <a:p>
            <a:r>
              <a:rPr lang="en-GB" dirty="0"/>
              <a:t>High polity on the left, low polity on the right</a:t>
            </a:r>
          </a:p>
          <a:p>
            <a:r>
              <a:rPr lang="en-GB" dirty="0"/>
              <a:t>De facto CBI (less irregular turnover) means less lower chamber turnover in democracies but reverse in autocracies. Rule of law?</a:t>
            </a:r>
            <a:endParaRPr lang="en-US" dirty="0"/>
          </a:p>
        </p:txBody>
      </p:sp>
      <p:pic>
        <p:nvPicPr>
          <p:cNvPr id="4" name="Picture 3">
            <a:extLst>
              <a:ext uri="{FF2B5EF4-FFF2-40B4-BE49-F238E27FC236}">
                <a16:creationId xmlns:a16="http://schemas.microsoft.com/office/drawing/2014/main" id="{275F6FA8-0422-4085-A766-88024BF347EA}"/>
              </a:ext>
            </a:extLst>
          </p:cNvPr>
          <p:cNvPicPr>
            <a:picLocks noChangeAspect="1"/>
          </p:cNvPicPr>
          <p:nvPr/>
        </p:nvPicPr>
        <p:blipFill>
          <a:blip r:embed="rId2"/>
          <a:stretch>
            <a:fillRect/>
          </a:stretch>
        </p:blipFill>
        <p:spPr>
          <a:xfrm>
            <a:off x="437636" y="2707976"/>
            <a:ext cx="5391590" cy="2847975"/>
          </a:xfrm>
          <a:prstGeom prst="rect">
            <a:avLst/>
          </a:prstGeom>
        </p:spPr>
      </p:pic>
      <p:pic>
        <p:nvPicPr>
          <p:cNvPr id="5" name="Picture 4">
            <a:extLst>
              <a:ext uri="{FF2B5EF4-FFF2-40B4-BE49-F238E27FC236}">
                <a16:creationId xmlns:a16="http://schemas.microsoft.com/office/drawing/2014/main" id="{AAC552C3-F998-41FE-94E9-B7B9BC6A35F1}"/>
              </a:ext>
            </a:extLst>
          </p:cNvPr>
          <p:cNvPicPr>
            <a:picLocks noChangeAspect="1"/>
          </p:cNvPicPr>
          <p:nvPr/>
        </p:nvPicPr>
        <p:blipFill>
          <a:blip r:embed="rId3"/>
          <a:stretch>
            <a:fillRect/>
          </a:stretch>
        </p:blipFill>
        <p:spPr>
          <a:xfrm>
            <a:off x="6362776" y="2707976"/>
            <a:ext cx="5391590" cy="2800350"/>
          </a:xfrm>
          <a:prstGeom prst="rect">
            <a:avLst/>
          </a:prstGeom>
        </p:spPr>
      </p:pic>
    </p:spTree>
    <p:extLst>
      <p:ext uri="{BB962C8B-B14F-4D97-AF65-F5344CB8AC3E}">
        <p14:creationId xmlns:p14="http://schemas.microsoft.com/office/powerpoint/2010/main" val="3381188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FDDB4-F698-4251-BA83-D6E1DA60C592}"/>
              </a:ext>
            </a:extLst>
          </p:cNvPr>
          <p:cNvSpPr>
            <a:spLocks noGrp="1"/>
          </p:cNvSpPr>
          <p:nvPr>
            <p:ph type="title"/>
          </p:nvPr>
        </p:nvSpPr>
        <p:spPr/>
        <p:txBody>
          <a:bodyPr/>
          <a:lstStyle/>
          <a:p>
            <a:r>
              <a:rPr lang="en-GB" sz="2800" dirty="0"/>
              <a:t>Do the commitment institutions of central bank independence and fixed exchange rates affect electoral and political instability?</a:t>
            </a:r>
            <a:endParaRPr lang="en-US" sz="2800" dirty="0"/>
          </a:p>
        </p:txBody>
      </p:sp>
      <p:sp>
        <p:nvSpPr>
          <p:cNvPr id="3" name="Content Placeholder 2">
            <a:extLst>
              <a:ext uri="{FF2B5EF4-FFF2-40B4-BE49-F238E27FC236}">
                <a16:creationId xmlns:a16="http://schemas.microsoft.com/office/drawing/2014/main" id="{32449DF8-E511-4E72-92B1-D0C65DA6D781}"/>
              </a:ext>
            </a:extLst>
          </p:cNvPr>
          <p:cNvSpPr>
            <a:spLocks noGrp="1"/>
          </p:cNvSpPr>
          <p:nvPr>
            <p:ph idx="1"/>
          </p:nvPr>
        </p:nvSpPr>
        <p:spPr>
          <a:xfrm>
            <a:off x="1103312" y="2052918"/>
            <a:ext cx="4537833" cy="4352364"/>
          </a:xfrm>
        </p:spPr>
        <p:txBody>
          <a:bodyPr>
            <a:normAutofit/>
          </a:bodyPr>
          <a:lstStyle/>
          <a:p>
            <a:r>
              <a:rPr lang="en-GB" dirty="0"/>
              <a:t>Net Welfare Benefits</a:t>
            </a:r>
          </a:p>
          <a:p>
            <a:pPr lvl="1"/>
            <a:r>
              <a:rPr lang="en-GB" dirty="0"/>
              <a:t>Inflation Time Inconsistency</a:t>
            </a:r>
          </a:p>
          <a:p>
            <a:pPr lvl="1"/>
            <a:r>
              <a:rPr lang="en-GB" dirty="0"/>
              <a:t>Political efficacy, access to capital</a:t>
            </a:r>
          </a:p>
          <a:p>
            <a:pPr lvl="1"/>
            <a:r>
              <a:rPr lang="en-GB" dirty="0"/>
              <a:t>Economic Voting, Increased Stability</a:t>
            </a:r>
          </a:p>
          <a:p>
            <a:r>
              <a:rPr lang="en-US" dirty="0"/>
              <a:t>Political Business Cycles</a:t>
            </a:r>
          </a:p>
          <a:p>
            <a:pPr lvl="1"/>
            <a:r>
              <a:rPr lang="en-US" dirty="0"/>
              <a:t>Inability to manipulate economy or satisfy partisans</a:t>
            </a:r>
          </a:p>
          <a:p>
            <a:pPr lvl="1"/>
            <a:r>
              <a:rPr lang="en-US" dirty="0"/>
              <a:t>Monetary (perhaps fiscal) policy</a:t>
            </a:r>
          </a:p>
          <a:p>
            <a:pPr lvl="1"/>
            <a:r>
              <a:rPr lang="en-US" dirty="0"/>
              <a:t>Economic voting, Decreased Stability</a:t>
            </a:r>
          </a:p>
        </p:txBody>
      </p:sp>
      <p:pic>
        <p:nvPicPr>
          <p:cNvPr id="4" name="Picture 3">
            <a:extLst>
              <a:ext uri="{FF2B5EF4-FFF2-40B4-BE49-F238E27FC236}">
                <a16:creationId xmlns:a16="http://schemas.microsoft.com/office/drawing/2014/main" id="{60ADF3B6-9B23-4E01-ABA8-000EB3865F25}"/>
              </a:ext>
            </a:extLst>
          </p:cNvPr>
          <p:cNvPicPr>
            <a:picLocks noChangeAspect="1"/>
          </p:cNvPicPr>
          <p:nvPr/>
        </p:nvPicPr>
        <p:blipFill>
          <a:blip r:embed="rId2"/>
          <a:stretch>
            <a:fillRect/>
          </a:stretch>
        </p:blipFill>
        <p:spPr>
          <a:xfrm>
            <a:off x="6262246" y="2255520"/>
            <a:ext cx="5210175" cy="990600"/>
          </a:xfrm>
          <a:prstGeom prst="rect">
            <a:avLst/>
          </a:prstGeom>
        </p:spPr>
      </p:pic>
      <p:pic>
        <p:nvPicPr>
          <p:cNvPr id="7" name="Picture 6">
            <a:extLst>
              <a:ext uri="{FF2B5EF4-FFF2-40B4-BE49-F238E27FC236}">
                <a16:creationId xmlns:a16="http://schemas.microsoft.com/office/drawing/2014/main" id="{F9BB49E8-8116-4828-9F31-E3F50D136D1E}"/>
              </a:ext>
            </a:extLst>
          </p:cNvPr>
          <p:cNvPicPr>
            <a:picLocks noChangeAspect="1"/>
          </p:cNvPicPr>
          <p:nvPr/>
        </p:nvPicPr>
        <p:blipFill rotWithShape="1">
          <a:blip r:embed="rId3"/>
          <a:srcRect l="55766" t="16328" r="5299" b="35477"/>
          <a:stretch/>
        </p:blipFill>
        <p:spPr>
          <a:xfrm>
            <a:off x="6840910" y="3429000"/>
            <a:ext cx="3892739" cy="2709189"/>
          </a:xfrm>
          <a:prstGeom prst="rect">
            <a:avLst/>
          </a:prstGeom>
        </p:spPr>
      </p:pic>
    </p:spTree>
    <p:extLst>
      <p:ext uri="{BB962C8B-B14F-4D97-AF65-F5344CB8AC3E}">
        <p14:creationId xmlns:p14="http://schemas.microsoft.com/office/powerpoint/2010/main" val="19721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20D1B-8ECD-433C-B0A7-48F6C8F8755B}"/>
              </a:ext>
            </a:extLst>
          </p:cNvPr>
          <p:cNvSpPr>
            <a:spLocks noGrp="1"/>
          </p:cNvSpPr>
          <p:nvPr>
            <p:ph type="title"/>
          </p:nvPr>
        </p:nvSpPr>
        <p:spPr/>
        <p:txBody>
          <a:bodyPr/>
          <a:lstStyle/>
          <a:p>
            <a:r>
              <a:rPr lang="en-GB" dirty="0"/>
              <a:t>Literature</a:t>
            </a:r>
            <a:endParaRPr lang="en-US" dirty="0"/>
          </a:p>
        </p:txBody>
      </p:sp>
      <p:sp>
        <p:nvSpPr>
          <p:cNvPr id="3" name="Content Placeholder 2">
            <a:extLst>
              <a:ext uri="{FF2B5EF4-FFF2-40B4-BE49-F238E27FC236}">
                <a16:creationId xmlns:a16="http://schemas.microsoft.com/office/drawing/2014/main" id="{5C17748F-DA08-4680-877A-9DFDA3A45BE9}"/>
              </a:ext>
            </a:extLst>
          </p:cNvPr>
          <p:cNvSpPr>
            <a:spLocks noGrp="1"/>
          </p:cNvSpPr>
          <p:nvPr>
            <p:ph idx="1"/>
          </p:nvPr>
        </p:nvSpPr>
        <p:spPr>
          <a:xfrm>
            <a:off x="1104293" y="1435698"/>
            <a:ext cx="8946541" cy="4736502"/>
          </a:xfrm>
        </p:spPr>
        <p:txBody>
          <a:bodyPr>
            <a:normAutofit/>
          </a:bodyPr>
          <a:lstStyle/>
          <a:p>
            <a:r>
              <a:rPr lang="en-GB" dirty="0"/>
              <a:t>Bernhard and </a:t>
            </a:r>
            <a:r>
              <a:rPr lang="en-GB" dirty="0" err="1"/>
              <a:t>Leblang</a:t>
            </a:r>
            <a:r>
              <a:rPr lang="en-GB" dirty="0"/>
              <a:t> (2002)</a:t>
            </a:r>
          </a:p>
          <a:p>
            <a:pPr lvl="1"/>
            <a:r>
              <a:rPr lang="en-GB" dirty="0"/>
              <a:t>OLS, 16 parliamentary democracies since 1970s</a:t>
            </a:r>
          </a:p>
          <a:p>
            <a:pPr lvl="1"/>
            <a:r>
              <a:rPr lang="en-GB" dirty="0"/>
              <a:t>CBI increases cabinet duration by 3mos, Fixed rates by 5mos</a:t>
            </a:r>
          </a:p>
          <a:p>
            <a:r>
              <a:rPr lang="en-GB" dirty="0"/>
              <a:t>Clark, Golder, and </a:t>
            </a:r>
            <a:r>
              <a:rPr lang="en-GB" dirty="0" err="1"/>
              <a:t>Poast</a:t>
            </a:r>
            <a:r>
              <a:rPr lang="en-GB" dirty="0"/>
              <a:t> (2013)</a:t>
            </a:r>
          </a:p>
          <a:p>
            <a:pPr lvl="1"/>
            <a:r>
              <a:rPr lang="en-GB" dirty="0"/>
              <a:t>Survival Analysis, 19 OECD countries since 1970s</a:t>
            </a:r>
          </a:p>
          <a:p>
            <a:pPr lvl="1"/>
            <a:r>
              <a:rPr lang="en-GB" dirty="0"/>
              <a:t>Both institutions increase leader survival but only after 7y in office</a:t>
            </a:r>
          </a:p>
          <a:p>
            <a:r>
              <a:rPr lang="en-GB" dirty="0"/>
              <a:t>Contribution:</a:t>
            </a:r>
          </a:p>
          <a:p>
            <a:pPr lvl="1"/>
            <a:r>
              <a:rPr lang="en-GB" dirty="0"/>
              <a:t>Far larger dataset including non/semi-democracies</a:t>
            </a:r>
          </a:p>
          <a:p>
            <a:pPr lvl="1"/>
            <a:r>
              <a:rPr lang="en-GB" dirty="0"/>
              <a:t>More consideration of endogeneity: choice of institutions based on stability consideration, de jure independence</a:t>
            </a:r>
          </a:p>
          <a:p>
            <a:pPr lvl="1"/>
            <a:r>
              <a:rPr lang="en-GB" dirty="0"/>
              <a:t>Political, not just electoral stability (coups, civil wars, etc), consideration for specific governmental positions</a:t>
            </a:r>
            <a:endParaRPr lang="en-US" dirty="0"/>
          </a:p>
        </p:txBody>
      </p:sp>
    </p:spTree>
    <p:extLst>
      <p:ext uri="{BB962C8B-B14F-4D97-AF65-F5344CB8AC3E}">
        <p14:creationId xmlns:p14="http://schemas.microsoft.com/office/powerpoint/2010/main" val="3675853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A8B2C-8255-4B6E-BEC1-9EC7DE212CA9}"/>
              </a:ext>
            </a:extLst>
          </p:cNvPr>
          <p:cNvSpPr>
            <a:spLocks noGrp="1"/>
          </p:cNvSpPr>
          <p:nvPr>
            <p:ph type="title"/>
          </p:nvPr>
        </p:nvSpPr>
        <p:spPr/>
        <p:txBody>
          <a:bodyPr/>
          <a:lstStyle/>
          <a:p>
            <a:r>
              <a:rPr lang="en-GB" dirty="0"/>
              <a:t>Data</a:t>
            </a:r>
            <a:endParaRPr lang="en-US" dirty="0"/>
          </a:p>
        </p:txBody>
      </p:sp>
      <p:sp>
        <p:nvSpPr>
          <p:cNvPr id="3" name="Content Placeholder 2">
            <a:extLst>
              <a:ext uri="{FF2B5EF4-FFF2-40B4-BE49-F238E27FC236}">
                <a16:creationId xmlns:a16="http://schemas.microsoft.com/office/drawing/2014/main" id="{D09D5536-8D4C-4E1A-867C-94D3E9D265A5}"/>
              </a:ext>
            </a:extLst>
          </p:cNvPr>
          <p:cNvSpPr>
            <a:spLocks noGrp="1"/>
          </p:cNvSpPr>
          <p:nvPr>
            <p:ph idx="1"/>
          </p:nvPr>
        </p:nvSpPr>
        <p:spPr>
          <a:xfrm>
            <a:off x="1104293" y="1527138"/>
            <a:ext cx="8946541" cy="4195481"/>
          </a:xfrm>
        </p:spPr>
        <p:txBody>
          <a:bodyPr/>
          <a:lstStyle/>
          <a:p>
            <a:r>
              <a:rPr lang="en-GB" dirty="0"/>
              <a:t>Panel of 192 countries, 1970-2016</a:t>
            </a:r>
          </a:p>
          <a:p>
            <a:r>
              <a:rPr lang="en-GB" dirty="0"/>
              <a:t>Varieties of Democracy</a:t>
            </a:r>
          </a:p>
          <a:p>
            <a:pPr lvl="1"/>
            <a:r>
              <a:rPr lang="en-GB" dirty="0"/>
              <a:t>V2elturnhos, v2eltturnhog, v2eltvrig</a:t>
            </a:r>
          </a:p>
          <a:p>
            <a:pPr lvl="1"/>
            <a:r>
              <a:rPr lang="en-GB" dirty="0"/>
              <a:t>0 for same individual, 1 for same party or coalition, 2 for new party &amp; ind.</a:t>
            </a:r>
          </a:p>
          <a:p>
            <a:pPr lvl="1"/>
            <a:r>
              <a:rPr lang="en-GB" dirty="0"/>
              <a:t>WGI Political Violence (neg = unstable)</a:t>
            </a:r>
          </a:p>
          <a:p>
            <a:pPr lvl="1"/>
            <a:r>
              <a:rPr lang="en-GB" dirty="0"/>
              <a:t>Instability Event- coup, civil war, internal conflict</a:t>
            </a:r>
          </a:p>
          <a:p>
            <a:r>
              <a:rPr lang="en-GB" dirty="0" err="1"/>
              <a:t>Garriga</a:t>
            </a:r>
            <a:r>
              <a:rPr lang="en-GB" dirty="0"/>
              <a:t> (Cukierman, Webb, </a:t>
            </a:r>
            <a:r>
              <a:rPr lang="en-GB" dirty="0" err="1"/>
              <a:t>Neyapti</a:t>
            </a:r>
            <a:r>
              <a:rPr lang="en-GB" dirty="0"/>
              <a:t>)- de jure CBI</a:t>
            </a:r>
          </a:p>
          <a:p>
            <a:r>
              <a:rPr lang="en-GB" dirty="0"/>
              <a:t>Dreher et al.- Irregular turnover of governor- de facto CBI</a:t>
            </a:r>
          </a:p>
          <a:p>
            <a:r>
              <a:rPr lang="en-GB" dirty="0"/>
              <a:t>Reinhart, Rogoff Exchange Rates: 16 categories (higher = float)</a:t>
            </a:r>
          </a:p>
        </p:txBody>
      </p:sp>
    </p:spTree>
    <p:extLst>
      <p:ext uri="{BB962C8B-B14F-4D97-AF65-F5344CB8AC3E}">
        <p14:creationId xmlns:p14="http://schemas.microsoft.com/office/powerpoint/2010/main" val="770313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6870D-7E5D-4E4B-9431-0FB88317F3F1}"/>
              </a:ext>
            </a:extLst>
          </p:cNvPr>
          <p:cNvSpPr>
            <a:spLocks noGrp="1"/>
          </p:cNvSpPr>
          <p:nvPr>
            <p:ph type="title"/>
          </p:nvPr>
        </p:nvSpPr>
        <p:spPr/>
        <p:txBody>
          <a:bodyPr/>
          <a:lstStyle/>
          <a:p>
            <a:r>
              <a:rPr lang="en-GB" dirty="0"/>
              <a:t>Results</a:t>
            </a:r>
            <a:endParaRPr lang="en-US" dirty="0"/>
          </a:p>
        </p:txBody>
      </p:sp>
      <p:sp>
        <p:nvSpPr>
          <p:cNvPr id="3" name="Content Placeholder 2">
            <a:extLst>
              <a:ext uri="{FF2B5EF4-FFF2-40B4-BE49-F238E27FC236}">
                <a16:creationId xmlns:a16="http://schemas.microsoft.com/office/drawing/2014/main" id="{E91369D9-3959-483C-902B-125F81903234}"/>
              </a:ext>
            </a:extLst>
          </p:cNvPr>
          <p:cNvSpPr>
            <a:spLocks noGrp="1"/>
          </p:cNvSpPr>
          <p:nvPr>
            <p:ph idx="1"/>
          </p:nvPr>
        </p:nvSpPr>
        <p:spPr>
          <a:xfrm>
            <a:off x="765688" y="1331259"/>
            <a:ext cx="2835642" cy="4697609"/>
          </a:xfrm>
        </p:spPr>
        <p:txBody>
          <a:bodyPr>
            <a:normAutofit lnSpcReduction="10000"/>
          </a:bodyPr>
          <a:lstStyle/>
          <a:p>
            <a:r>
              <a:rPr lang="en-GB" dirty="0"/>
              <a:t>FEs, clustered SEs</a:t>
            </a:r>
          </a:p>
          <a:p>
            <a:r>
              <a:rPr lang="en-GB" dirty="0"/>
              <a:t>De Jure CBI and more instability: PBCs</a:t>
            </a:r>
          </a:p>
          <a:p>
            <a:r>
              <a:rPr lang="en-GB" dirty="0"/>
              <a:t>Less De Facto CBI (high irregular turnover) and more lower chamber turnover</a:t>
            </a:r>
          </a:p>
          <a:p>
            <a:r>
              <a:rPr lang="en-GB" dirty="0"/>
              <a:t>Floating rate and HOS turnover</a:t>
            </a:r>
          </a:p>
          <a:p>
            <a:r>
              <a:rPr lang="en-GB" dirty="0"/>
              <a:t>Welfare Benefits of De Facto CBI, Fixed Rates?</a:t>
            </a:r>
            <a:endParaRPr lang="en-US" dirty="0"/>
          </a:p>
        </p:txBody>
      </p:sp>
      <p:pic>
        <p:nvPicPr>
          <p:cNvPr id="4" name="Picture 3">
            <a:extLst>
              <a:ext uri="{FF2B5EF4-FFF2-40B4-BE49-F238E27FC236}">
                <a16:creationId xmlns:a16="http://schemas.microsoft.com/office/drawing/2014/main" id="{2E7FBAF7-7665-48A8-B7B2-F096B623C79A}"/>
              </a:ext>
            </a:extLst>
          </p:cNvPr>
          <p:cNvPicPr>
            <a:picLocks noChangeAspect="1"/>
          </p:cNvPicPr>
          <p:nvPr/>
        </p:nvPicPr>
        <p:blipFill>
          <a:blip r:embed="rId2"/>
          <a:stretch>
            <a:fillRect/>
          </a:stretch>
        </p:blipFill>
        <p:spPr>
          <a:xfrm>
            <a:off x="4156667" y="1196383"/>
            <a:ext cx="6802485" cy="4832485"/>
          </a:xfrm>
          <a:prstGeom prst="rect">
            <a:avLst/>
          </a:prstGeom>
        </p:spPr>
      </p:pic>
    </p:spTree>
    <p:extLst>
      <p:ext uri="{BB962C8B-B14F-4D97-AF65-F5344CB8AC3E}">
        <p14:creationId xmlns:p14="http://schemas.microsoft.com/office/powerpoint/2010/main" val="2875460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C82-5C88-4A5F-814A-0E0793142DD7}"/>
              </a:ext>
            </a:extLst>
          </p:cNvPr>
          <p:cNvSpPr>
            <a:spLocks noGrp="1"/>
          </p:cNvSpPr>
          <p:nvPr>
            <p:ph type="title"/>
          </p:nvPr>
        </p:nvSpPr>
        <p:spPr>
          <a:xfrm>
            <a:off x="350689" y="454246"/>
            <a:ext cx="10186012" cy="1400530"/>
          </a:xfrm>
        </p:spPr>
        <p:txBody>
          <a:bodyPr/>
          <a:lstStyle/>
          <a:p>
            <a:r>
              <a:rPr lang="en-GB" dirty="0"/>
              <a:t>Ordered Logit (Mean Marginal Effects)</a:t>
            </a:r>
            <a:endParaRPr lang="en-US" dirty="0"/>
          </a:p>
        </p:txBody>
      </p:sp>
      <p:sp>
        <p:nvSpPr>
          <p:cNvPr id="5" name="Content Placeholder 4">
            <a:extLst>
              <a:ext uri="{FF2B5EF4-FFF2-40B4-BE49-F238E27FC236}">
                <a16:creationId xmlns:a16="http://schemas.microsoft.com/office/drawing/2014/main" id="{F1D43F06-7255-4146-AF63-D1F0B07E395B}"/>
              </a:ext>
            </a:extLst>
          </p:cNvPr>
          <p:cNvSpPr>
            <a:spLocks noGrp="1"/>
          </p:cNvSpPr>
          <p:nvPr>
            <p:ph idx="1"/>
          </p:nvPr>
        </p:nvSpPr>
        <p:spPr>
          <a:xfrm>
            <a:off x="646112" y="1331260"/>
            <a:ext cx="8891784" cy="722624"/>
          </a:xfrm>
        </p:spPr>
        <p:txBody>
          <a:bodyPr>
            <a:normAutofit fontScale="85000" lnSpcReduction="10000"/>
          </a:bodyPr>
          <a:lstStyle/>
          <a:p>
            <a:r>
              <a:rPr lang="en-GB" dirty="0"/>
              <a:t>Nothing changes in terms of significance, except for fixed </a:t>
            </a:r>
            <a:r>
              <a:rPr lang="en-GB" dirty="0" err="1"/>
              <a:t>Erates</a:t>
            </a:r>
            <a:r>
              <a:rPr lang="en-GB" dirty="0"/>
              <a:t> and HOG</a:t>
            </a:r>
          </a:p>
          <a:p>
            <a:r>
              <a:rPr lang="en-US" dirty="0" err="1"/>
              <a:t>xtologit</a:t>
            </a:r>
            <a:r>
              <a:rPr lang="en-US" dirty="0"/>
              <a:t>; random effects</a:t>
            </a:r>
          </a:p>
        </p:txBody>
      </p:sp>
      <p:pic>
        <p:nvPicPr>
          <p:cNvPr id="3" name="Picture 2">
            <a:extLst>
              <a:ext uri="{FF2B5EF4-FFF2-40B4-BE49-F238E27FC236}">
                <a16:creationId xmlns:a16="http://schemas.microsoft.com/office/drawing/2014/main" id="{76CE0ADB-972D-4768-A64D-B44688A47A8C}"/>
              </a:ext>
            </a:extLst>
          </p:cNvPr>
          <p:cNvPicPr>
            <a:picLocks noChangeAspect="1"/>
          </p:cNvPicPr>
          <p:nvPr/>
        </p:nvPicPr>
        <p:blipFill>
          <a:blip r:embed="rId2"/>
          <a:stretch>
            <a:fillRect/>
          </a:stretch>
        </p:blipFill>
        <p:spPr>
          <a:xfrm>
            <a:off x="1937500" y="2166760"/>
            <a:ext cx="3506195" cy="4236994"/>
          </a:xfrm>
          <a:prstGeom prst="rect">
            <a:avLst/>
          </a:prstGeom>
        </p:spPr>
      </p:pic>
      <p:pic>
        <p:nvPicPr>
          <p:cNvPr id="4" name="Picture 3">
            <a:extLst>
              <a:ext uri="{FF2B5EF4-FFF2-40B4-BE49-F238E27FC236}">
                <a16:creationId xmlns:a16="http://schemas.microsoft.com/office/drawing/2014/main" id="{3F290464-D7E2-474E-8B34-2F965E4DF567}"/>
              </a:ext>
            </a:extLst>
          </p:cNvPr>
          <p:cNvPicPr>
            <a:picLocks noChangeAspect="1"/>
          </p:cNvPicPr>
          <p:nvPr/>
        </p:nvPicPr>
        <p:blipFill>
          <a:blip r:embed="rId3"/>
          <a:stretch>
            <a:fillRect/>
          </a:stretch>
        </p:blipFill>
        <p:spPr>
          <a:xfrm>
            <a:off x="6440951" y="2930898"/>
            <a:ext cx="4095750" cy="2495550"/>
          </a:xfrm>
          <a:prstGeom prst="rect">
            <a:avLst/>
          </a:prstGeom>
        </p:spPr>
      </p:pic>
    </p:spTree>
    <p:extLst>
      <p:ext uri="{BB962C8B-B14F-4D97-AF65-F5344CB8AC3E}">
        <p14:creationId xmlns:p14="http://schemas.microsoft.com/office/powerpoint/2010/main" val="4205614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9D946-8D2B-4B80-AE8D-1896E9A8EA1E}"/>
              </a:ext>
            </a:extLst>
          </p:cNvPr>
          <p:cNvSpPr>
            <a:spLocks noGrp="1"/>
          </p:cNvSpPr>
          <p:nvPr>
            <p:ph type="title"/>
          </p:nvPr>
        </p:nvSpPr>
        <p:spPr/>
        <p:txBody>
          <a:bodyPr/>
          <a:lstStyle/>
          <a:p>
            <a:r>
              <a:rPr lang="en-GB" dirty="0"/>
              <a:t>Panel Logit (binary instability event variable) Mean Marginal Effects</a:t>
            </a:r>
            <a:endParaRPr lang="en-US" dirty="0"/>
          </a:p>
        </p:txBody>
      </p:sp>
      <p:sp>
        <p:nvSpPr>
          <p:cNvPr id="3" name="Content Placeholder 2">
            <a:extLst>
              <a:ext uri="{FF2B5EF4-FFF2-40B4-BE49-F238E27FC236}">
                <a16:creationId xmlns:a16="http://schemas.microsoft.com/office/drawing/2014/main" id="{693A0C48-5E58-4F5F-A0BA-5B1B17092919}"/>
              </a:ext>
            </a:extLst>
          </p:cNvPr>
          <p:cNvSpPr>
            <a:spLocks noGrp="1"/>
          </p:cNvSpPr>
          <p:nvPr>
            <p:ph idx="1"/>
          </p:nvPr>
        </p:nvSpPr>
        <p:spPr>
          <a:xfrm>
            <a:off x="880978" y="3093928"/>
            <a:ext cx="4467494" cy="2068916"/>
          </a:xfrm>
        </p:spPr>
        <p:txBody>
          <a:bodyPr>
            <a:normAutofit lnSpcReduction="10000"/>
          </a:bodyPr>
          <a:lstStyle/>
          <a:p>
            <a:r>
              <a:rPr lang="en-GB" dirty="0"/>
              <a:t>Fixed effects</a:t>
            </a:r>
          </a:p>
          <a:p>
            <a:r>
              <a:rPr lang="en-GB" dirty="0"/>
              <a:t>More evidence that de jure CBI increases political instability</a:t>
            </a:r>
          </a:p>
          <a:p>
            <a:r>
              <a:rPr lang="en-GB" dirty="0"/>
              <a:t>Fixed exchange rate (low RR rate) increases pol. instability, but very small effect size</a:t>
            </a:r>
            <a:endParaRPr lang="en-US" dirty="0"/>
          </a:p>
        </p:txBody>
      </p:sp>
      <p:pic>
        <p:nvPicPr>
          <p:cNvPr id="4" name="Picture 3">
            <a:extLst>
              <a:ext uri="{FF2B5EF4-FFF2-40B4-BE49-F238E27FC236}">
                <a16:creationId xmlns:a16="http://schemas.microsoft.com/office/drawing/2014/main" id="{C854C1E8-3E7E-4EA5-A4E7-41A6164AB7A0}"/>
              </a:ext>
            </a:extLst>
          </p:cNvPr>
          <p:cNvPicPr>
            <a:picLocks noChangeAspect="1"/>
          </p:cNvPicPr>
          <p:nvPr/>
        </p:nvPicPr>
        <p:blipFill>
          <a:blip r:embed="rId2"/>
          <a:stretch>
            <a:fillRect/>
          </a:stretch>
        </p:blipFill>
        <p:spPr>
          <a:xfrm>
            <a:off x="6020115" y="2223623"/>
            <a:ext cx="3215683" cy="4181659"/>
          </a:xfrm>
          <a:prstGeom prst="rect">
            <a:avLst/>
          </a:prstGeom>
        </p:spPr>
      </p:pic>
    </p:spTree>
    <p:extLst>
      <p:ext uri="{BB962C8B-B14F-4D97-AF65-F5344CB8AC3E}">
        <p14:creationId xmlns:p14="http://schemas.microsoft.com/office/powerpoint/2010/main" val="1783947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93622-D27C-4667-B8A4-1A3AF748F1B1}"/>
              </a:ext>
            </a:extLst>
          </p:cNvPr>
          <p:cNvSpPr>
            <a:spLocks noGrp="1"/>
          </p:cNvSpPr>
          <p:nvPr>
            <p:ph type="title"/>
          </p:nvPr>
        </p:nvSpPr>
        <p:spPr/>
        <p:txBody>
          <a:bodyPr/>
          <a:lstStyle/>
          <a:p>
            <a:r>
              <a:rPr lang="en-GB" dirty="0"/>
              <a:t>IV1: Tertiary Ed </a:t>
            </a:r>
            <a:r>
              <a:rPr lang="en-GB" dirty="0" err="1"/>
              <a:t>Enrollment</a:t>
            </a:r>
            <a:r>
              <a:rPr lang="en-GB" dirty="0"/>
              <a:t> (CBI),</a:t>
            </a:r>
            <a:br>
              <a:rPr lang="en-GB" dirty="0"/>
            </a:br>
            <a:r>
              <a:rPr lang="en-GB" dirty="0"/>
              <a:t>Aggregate GDP (Fixed Rate)</a:t>
            </a:r>
            <a:endParaRPr lang="en-US" dirty="0"/>
          </a:p>
        </p:txBody>
      </p:sp>
      <p:sp>
        <p:nvSpPr>
          <p:cNvPr id="3" name="Content Placeholder 2">
            <a:extLst>
              <a:ext uri="{FF2B5EF4-FFF2-40B4-BE49-F238E27FC236}">
                <a16:creationId xmlns:a16="http://schemas.microsoft.com/office/drawing/2014/main" id="{7ECA8EDD-499C-4889-BC98-49B5576F0039}"/>
              </a:ext>
            </a:extLst>
          </p:cNvPr>
          <p:cNvSpPr>
            <a:spLocks noGrp="1"/>
          </p:cNvSpPr>
          <p:nvPr>
            <p:ph idx="1"/>
          </p:nvPr>
        </p:nvSpPr>
        <p:spPr>
          <a:xfrm>
            <a:off x="1159582" y="1968512"/>
            <a:ext cx="9404723" cy="1703155"/>
          </a:xfrm>
        </p:spPr>
        <p:txBody>
          <a:bodyPr>
            <a:normAutofit lnSpcReduction="10000"/>
          </a:bodyPr>
          <a:lstStyle/>
          <a:p>
            <a:r>
              <a:rPr lang="en-GB" sz="1600" dirty="0"/>
              <a:t>Good first stages</a:t>
            </a:r>
          </a:p>
          <a:p>
            <a:r>
              <a:rPr lang="en-GB" sz="1600" dirty="0"/>
              <a:t>Poor exclusion restrictions for political stability, better ones for electoral stability/turnover</a:t>
            </a:r>
          </a:p>
          <a:p>
            <a:r>
              <a:rPr lang="en-GB" sz="1600" dirty="0"/>
              <a:t>De jure CBI now increases lower chamber turnover, but no longer HOS</a:t>
            </a:r>
          </a:p>
          <a:p>
            <a:r>
              <a:rPr lang="en-GB" sz="1600" dirty="0"/>
              <a:t>Unclear sign for fixed rates (last two cols)</a:t>
            </a:r>
          </a:p>
          <a:p>
            <a:r>
              <a:rPr lang="en-GB" sz="1600" dirty="0"/>
              <a:t>De facto CBI omitted, insignificant</a:t>
            </a:r>
          </a:p>
        </p:txBody>
      </p:sp>
      <p:pic>
        <p:nvPicPr>
          <p:cNvPr id="4" name="Picture 3">
            <a:extLst>
              <a:ext uri="{FF2B5EF4-FFF2-40B4-BE49-F238E27FC236}">
                <a16:creationId xmlns:a16="http://schemas.microsoft.com/office/drawing/2014/main" id="{8169EE9A-E8B3-4F02-80DC-75A45FB64ED4}"/>
              </a:ext>
            </a:extLst>
          </p:cNvPr>
          <p:cNvPicPr>
            <a:picLocks noChangeAspect="1"/>
          </p:cNvPicPr>
          <p:nvPr/>
        </p:nvPicPr>
        <p:blipFill>
          <a:blip r:embed="rId2"/>
          <a:stretch>
            <a:fillRect/>
          </a:stretch>
        </p:blipFill>
        <p:spPr>
          <a:xfrm>
            <a:off x="2799300" y="3786931"/>
            <a:ext cx="6125286" cy="2938721"/>
          </a:xfrm>
          <a:prstGeom prst="rect">
            <a:avLst/>
          </a:prstGeom>
        </p:spPr>
      </p:pic>
    </p:spTree>
    <p:extLst>
      <p:ext uri="{BB962C8B-B14F-4D97-AF65-F5344CB8AC3E}">
        <p14:creationId xmlns:p14="http://schemas.microsoft.com/office/powerpoint/2010/main" val="1508181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D9C80-FFBA-4B29-A8B6-1AB1DAAA3AFC}"/>
              </a:ext>
            </a:extLst>
          </p:cNvPr>
          <p:cNvSpPr>
            <a:spLocks noGrp="1"/>
          </p:cNvSpPr>
          <p:nvPr>
            <p:ph type="title"/>
          </p:nvPr>
        </p:nvSpPr>
        <p:spPr/>
        <p:txBody>
          <a:bodyPr/>
          <a:lstStyle/>
          <a:p>
            <a:r>
              <a:rPr lang="en-GB" dirty="0"/>
              <a:t>IV2: Population Share Social Science/Business Grads (CBI), </a:t>
            </a:r>
            <a:r>
              <a:rPr lang="en-GB" dirty="0" err="1"/>
              <a:t>Agg</a:t>
            </a:r>
            <a:r>
              <a:rPr lang="en-GB" dirty="0"/>
              <a:t> GDP (Fixed Rates)</a:t>
            </a:r>
            <a:endParaRPr lang="en-US" dirty="0"/>
          </a:p>
        </p:txBody>
      </p:sp>
      <p:sp>
        <p:nvSpPr>
          <p:cNvPr id="3" name="Content Placeholder 2">
            <a:extLst>
              <a:ext uri="{FF2B5EF4-FFF2-40B4-BE49-F238E27FC236}">
                <a16:creationId xmlns:a16="http://schemas.microsoft.com/office/drawing/2014/main" id="{6559BEDB-1DD3-4308-B096-339AFC2CA182}"/>
              </a:ext>
            </a:extLst>
          </p:cNvPr>
          <p:cNvSpPr>
            <a:spLocks noGrp="1"/>
          </p:cNvSpPr>
          <p:nvPr>
            <p:ph idx="1"/>
          </p:nvPr>
        </p:nvSpPr>
        <p:spPr>
          <a:xfrm>
            <a:off x="1104293" y="2401093"/>
            <a:ext cx="8946541" cy="1227577"/>
          </a:xfrm>
        </p:spPr>
        <p:txBody>
          <a:bodyPr/>
          <a:lstStyle/>
          <a:p>
            <a:r>
              <a:rPr lang="en-GB" dirty="0"/>
              <a:t>Better Exclusion Restriction</a:t>
            </a:r>
          </a:p>
          <a:p>
            <a:r>
              <a:rPr lang="en-GB" dirty="0"/>
              <a:t>Very limited data but strong result for de jure CBI and political instability</a:t>
            </a:r>
            <a:endParaRPr lang="en-US" dirty="0"/>
          </a:p>
        </p:txBody>
      </p:sp>
      <p:pic>
        <p:nvPicPr>
          <p:cNvPr id="5" name="Picture 4">
            <a:extLst>
              <a:ext uri="{FF2B5EF4-FFF2-40B4-BE49-F238E27FC236}">
                <a16:creationId xmlns:a16="http://schemas.microsoft.com/office/drawing/2014/main" id="{63D9158B-0088-42B9-BF97-920AC8BBEF29}"/>
              </a:ext>
            </a:extLst>
          </p:cNvPr>
          <p:cNvPicPr>
            <a:picLocks noChangeAspect="1"/>
          </p:cNvPicPr>
          <p:nvPr/>
        </p:nvPicPr>
        <p:blipFill>
          <a:blip r:embed="rId2"/>
          <a:stretch>
            <a:fillRect/>
          </a:stretch>
        </p:blipFill>
        <p:spPr>
          <a:xfrm>
            <a:off x="2771775" y="3628670"/>
            <a:ext cx="6648450" cy="3143250"/>
          </a:xfrm>
          <a:prstGeom prst="rect">
            <a:avLst/>
          </a:prstGeom>
        </p:spPr>
      </p:pic>
    </p:spTree>
    <p:extLst>
      <p:ext uri="{BB962C8B-B14F-4D97-AF65-F5344CB8AC3E}">
        <p14:creationId xmlns:p14="http://schemas.microsoft.com/office/powerpoint/2010/main" val="36834260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AF6832FFA3DC5498973963009A24F60" ma:contentTypeVersion="12" ma:contentTypeDescription="Create a new document." ma:contentTypeScope="" ma:versionID="c8a2229b583cac6ea5304dc9fb21cf6c">
  <xsd:schema xmlns:xsd="http://www.w3.org/2001/XMLSchema" xmlns:xs="http://www.w3.org/2001/XMLSchema" xmlns:p="http://schemas.microsoft.com/office/2006/metadata/properties" xmlns:ns3="12a4ff81-bc5d-4bea-b9f0-c83d846e411f" xmlns:ns4="f52499ff-0c92-41c6-92e6-ecd1c071244f" targetNamespace="http://schemas.microsoft.com/office/2006/metadata/properties" ma:root="true" ma:fieldsID="872795c1757beaeecea12986a65b71b9" ns3:_="" ns4:_="">
    <xsd:import namespace="12a4ff81-bc5d-4bea-b9f0-c83d846e411f"/>
    <xsd:import namespace="f52499ff-0c92-41c6-92e6-ecd1c071244f"/>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AutoKeyPoints" minOccurs="0"/>
                <xsd:element ref="ns4:MediaServiceKeyPoints" minOccurs="0"/>
                <xsd:element ref="ns4: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2a4ff81-bc5d-4bea-b9f0-c83d846e411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52499ff-0c92-41c6-92e6-ecd1c071244f"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F579885-DD45-4AA4-A2B3-9A915F4E5890}">
  <ds:schemaRefs>
    <ds:schemaRef ds:uri="http://schemas.microsoft.com/sharepoint/v3/contenttype/forms"/>
  </ds:schemaRefs>
</ds:datastoreItem>
</file>

<file path=customXml/itemProps2.xml><?xml version="1.0" encoding="utf-8"?>
<ds:datastoreItem xmlns:ds="http://schemas.openxmlformats.org/officeDocument/2006/customXml" ds:itemID="{BD6C410B-A1CD-45CA-AA37-18E94909E9C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2a4ff81-bc5d-4bea-b9f0-c83d846e411f"/>
    <ds:schemaRef ds:uri="f52499ff-0c92-41c6-92e6-ecd1c071244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DD4B798-7BFD-4025-B1A9-3B061084C7C7}">
  <ds:schemaRefs>
    <ds:schemaRef ds:uri="http://www.w3.org/XML/1998/namespace"/>
    <ds:schemaRef ds:uri="http://schemas.microsoft.com/office/2006/documentManagement/types"/>
    <ds:schemaRef ds:uri="http://purl.org/dc/elements/1.1/"/>
    <ds:schemaRef ds:uri="12a4ff81-bc5d-4bea-b9f0-c83d846e411f"/>
    <ds:schemaRef ds:uri="http://schemas.microsoft.com/office/2006/metadata/properties"/>
    <ds:schemaRef ds:uri="http://schemas.openxmlformats.org/package/2006/metadata/core-properties"/>
    <ds:schemaRef ds:uri="http://purl.org/dc/dcmitype/"/>
    <ds:schemaRef ds:uri="http://schemas.microsoft.com/office/infopath/2007/PartnerControls"/>
    <ds:schemaRef ds:uri="f52499ff-0c92-41c6-92e6-ecd1c071244f"/>
    <ds:schemaRef ds:uri="http://purl.org/dc/terms/"/>
  </ds:schemaRefs>
</ds:datastoreItem>
</file>

<file path=docProps/app.xml><?xml version="1.0" encoding="utf-8"?>
<Properties xmlns="http://schemas.openxmlformats.org/officeDocument/2006/extended-properties" xmlns:vt="http://schemas.openxmlformats.org/officeDocument/2006/docPropsVTypes">
  <Template>Ion</Template>
  <TotalTime>1107</TotalTime>
  <Words>888</Words>
  <Application>Microsoft Office PowerPoint</Application>
  <PresentationFormat>Widescreen</PresentationFormat>
  <Paragraphs>104</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Century Gothic</vt:lpstr>
      <vt:lpstr>Wingdings 3</vt:lpstr>
      <vt:lpstr>Ion</vt:lpstr>
      <vt:lpstr>Commitment Institutions and Electoral and Political Instability</vt:lpstr>
      <vt:lpstr>Do the commitment institutions of central bank independence and fixed exchange rates affect electoral and political instability?</vt:lpstr>
      <vt:lpstr>Literature</vt:lpstr>
      <vt:lpstr>Data</vt:lpstr>
      <vt:lpstr>Results</vt:lpstr>
      <vt:lpstr>Ordered Logit (Mean Marginal Effects)</vt:lpstr>
      <vt:lpstr>Panel Logit (binary instability event variable) Mean Marginal Effects</vt:lpstr>
      <vt:lpstr>IV1: Tertiary Ed Enrollment (CBI), Aggregate GDP (Fixed Rate)</vt:lpstr>
      <vt:lpstr>IV2: Population Share Social Science/Business Grads (CBI), Agg GDP (Fixed Rates)</vt:lpstr>
      <vt:lpstr>Just Aggregate GDP for Fixed Rates</vt:lpstr>
      <vt:lpstr>Table of Lags</vt:lpstr>
      <vt:lpstr>Summary</vt:lpstr>
      <vt:lpstr>Questions/future directions</vt:lpstr>
      <vt:lpstr>Additional Results/Checks</vt:lpstr>
      <vt:lpstr>HOS = HOG?</vt:lpstr>
      <vt:lpstr>Binary Dependent Variable (xtlogit)</vt:lpstr>
      <vt:lpstr>Controls</vt:lpstr>
      <vt:lpstr>Democracy/Nondemocracy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 slides, few lines</dc:title>
  <dc:creator>Isaac Liu</dc:creator>
  <cp:lastModifiedBy>Isaac</cp:lastModifiedBy>
  <cp:revision>11</cp:revision>
  <dcterms:created xsi:type="dcterms:W3CDTF">2020-03-22T00:07:03Z</dcterms:created>
  <dcterms:modified xsi:type="dcterms:W3CDTF">2020-06-18T18:09:07Z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0x0101003AF6832FFA3DC5498973963009A24F60</vt:lpwstr>
  </property>
</Properties>
</file>