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24"/>
  </p:notesMasterIdLst>
  <p:handoutMasterIdLst>
    <p:handoutMasterId r:id="rId25"/>
  </p:handoutMasterIdLst>
  <p:sldIdLst>
    <p:sldId id="256" r:id="rId2"/>
    <p:sldId id="259" r:id="rId3"/>
    <p:sldId id="328" r:id="rId4"/>
    <p:sldId id="373" r:id="rId5"/>
    <p:sldId id="551" r:id="rId6"/>
    <p:sldId id="550" r:id="rId7"/>
    <p:sldId id="433" r:id="rId8"/>
    <p:sldId id="499" r:id="rId9"/>
    <p:sldId id="552" r:id="rId10"/>
    <p:sldId id="553" r:id="rId11"/>
    <p:sldId id="554" r:id="rId12"/>
    <p:sldId id="555" r:id="rId13"/>
    <p:sldId id="556" r:id="rId14"/>
    <p:sldId id="557" r:id="rId15"/>
    <p:sldId id="558" r:id="rId16"/>
    <p:sldId id="559" r:id="rId17"/>
    <p:sldId id="560" r:id="rId18"/>
    <p:sldId id="561" r:id="rId19"/>
    <p:sldId id="478" r:id="rId20"/>
    <p:sldId id="505" r:id="rId21"/>
    <p:sldId id="562" r:id="rId22"/>
    <p:sldId id="379"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Pourmajidi" initials="WP" lastIdx="1" clrIdx="0">
    <p:extLst>
      <p:ext uri="{19B8F6BF-5375-455C-9EA6-DF929625EA0E}">
        <p15:presenceInfo xmlns:p15="http://schemas.microsoft.com/office/powerpoint/2012/main" userId="4a3ee94cdf21e8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19A146-9D0B-434A-B843-7705B224E9B1}">
  <a:tblStyle styleId="{4819A146-9D0B-434A-B843-7705B224E9B1}"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4" autoAdjust="0"/>
    <p:restoredTop sz="81129" autoAdjust="0"/>
  </p:normalViewPr>
  <p:slideViewPr>
    <p:cSldViewPr snapToGrid="0">
      <p:cViewPr varScale="1">
        <p:scale>
          <a:sx n="63" d="100"/>
          <a:sy n="63" d="100"/>
        </p:scale>
        <p:origin x="1476" y="48"/>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ACEA6-188A-4941-BA89-A6331CB7065D}" type="datetimeFigureOut">
              <a:rPr lang="en-US" smtClean="0"/>
              <a:t>2/20/2021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4B4114-9801-430A-8866-3EA5E5C17FD5}" type="slidenum">
              <a:rPr lang="en-US" smtClean="0"/>
              <a:t>‹#›</a:t>
            </a:fld>
            <a:endParaRPr lang="en-US"/>
          </a:p>
        </p:txBody>
      </p:sp>
    </p:spTree>
    <p:extLst>
      <p:ext uri="{BB962C8B-B14F-4D97-AF65-F5344CB8AC3E}">
        <p14:creationId xmlns:p14="http://schemas.microsoft.com/office/powerpoint/2010/main" val="30479040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2702944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Shape 1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6" name="Shape 1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20773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27249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9966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019996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6644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21707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39172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45176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43533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19525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Shape 1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5" name="Shape 14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747621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Shape 14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7" name="Shape 14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24871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29519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3101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Shape 1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5" name="Shape 14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75804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Shape 1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5" name="Shape 14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82512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17078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15031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76287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Shape 1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5" name="Shape 14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85087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60830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Shape 1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1" name="Shape 14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664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grpSp>
        <p:nvGrpSpPr>
          <p:cNvPr id="10" name="Shape 10"/>
          <p:cNvGrpSpPr/>
          <p:nvPr/>
        </p:nvGrpSpPr>
        <p:grpSpPr>
          <a:xfrm rot="10800000" flipH="1">
            <a:off x="3692751" y="38248"/>
            <a:ext cx="1758132" cy="1523096"/>
            <a:chOff x="4088875" y="1431100"/>
            <a:chExt cx="3293000" cy="2852775"/>
          </a:xfrm>
        </p:grpSpPr>
        <p:sp>
          <p:nvSpPr>
            <p:cNvPr id="11" name="Shape 11"/>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2" name="Shape 12"/>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3" name="Shape 13"/>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 name="Shape 14"/>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5" name="Shape 15"/>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6" name="Shape 16"/>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7" name="Shape 17"/>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8" name="Shape 18"/>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9" name="Shape 19"/>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20" name="Shape 20"/>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21" name="Shape 21"/>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22" name="Shape 22"/>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23" name="Shape 23"/>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24" name="Shape 24"/>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25" name="Shape 25"/>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26" name="Shape 26"/>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27" name="Shape 27"/>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28" name="Shape 28"/>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29" name="Shape 29"/>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30" name="Shape 30"/>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31" name="Shape 31"/>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32" name="Shape 32"/>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33" name="Shape 33"/>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34" name="Shape 34"/>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35" name="Shape 35"/>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36" name="Shape 36"/>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37" name="Shape 37"/>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38" name="Shape 38"/>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39" name="Shape 39"/>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40" name="Shape 40"/>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41" name="Shape 41"/>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42" name="Shape 42"/>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43" name="Shape 43"/>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44" name="Shape 44"/>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45" name="Shape 45"/>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46" name="Shape 46"/>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47" name="Shape 47"/>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48" name="Shape 48"/>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49" name="Shape 49"/>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50" name="Shape 50"/>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51" name="Shape 51"/>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52" name="Shape 52"/>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53" name="Shape 53"/>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54" name="Shape 54"/>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55" name="Shape 55"/>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56" name="Shape 56"/>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57" name="Shape 57"/>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58" name="Shape 58"/>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9" name="Shape 59"/>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60" name="Shape 60"/>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1" name="Shape 61"/>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dirty="0"/>
          </a:p>
        </p:txBody>
      </p:sp>
      <p:grpSp>
        <p:nvGrpSpPr>
          <p:cNvPr id="62" name="Shape 62"/>
          <p:cNvGrpSpPr/>
          <p:nvPr/>
        </p:nvGrpSpPr>
        <p:grpSpPr>
          <a:xfrm>
            <a:off x="5549153" y="1029780"/>
            <a:ext cx="404640" cy="374058"/>
            <a:chOff x="5975075" y="2327500"/>
            <a:chExt cx="420100" cy="388350"/>
          </a:xfrm>
        </p:grpSpPr>
        <p:sp>
          <p:nvSpPr>
            <p:cNvPr id="63" name="Shape 63"/>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64" name="Shape 64"/>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65" name="Shape 65"/>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grpSp>
        <p:nvGrpSpPr>
          <p:cNvPr id="66" name="Shape 66"/>
          <p:cNvGrpSpPr/>
          <p:nvPr/>
        </p:nvGrpSpPr>
        <p:grpSpPr>
          <a:xfrm>
            <a:off x="4380525" y="515192"/>
            <a:ext cx="382958" cy="607110"/>
            <a:chOff x="6718575" y="2318625"/>
            <a:chExt cx="256950" cy="407375"/>
          </a:xfrm>
        </p:grpSpPr>
        <p:sp>
          <p:nvSpPr>
            <p:cNvPr id="67" name="Shape 67"/>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8" name="Shape 68"/>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9" name="Shape 69"/>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0" name="Shape 70"/>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1" name="Shape 71"/>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2" name="Shape 7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3" name="Shape 73"/>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4" name="Shape 74"/>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75" name="Shape 75"/>
          <p:cNvGrpSpPr/>
          <p:nvPr/>
        </p:nvGrpSpPr>
        <p:grpSpPr>
          <a:xfrm>
            <a:off x="3199463" y="902958"/>
            <a:ext cx="395017" cy="403296"/>
            <a:chOff x="3951850" y="2985350"/>
            <a:chExt cx="407950" cy="416500"/>
          </a:xfrm>
        </p:grpSpPr>
        <p:sp>
          <p:nvSpPr>
            <p:cNvPr id="76" name="Shape 76"/>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7" name="Shape 77"/>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8" name="Shape 78"/>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9" name="Shape 79"/>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80" name="Shape 80"/>
          <p:cNvGrpSpPr/>
          <p:nvPr/>
        </p:nvGrpSpPr>
        <p:grpSpPr>
          <a:xfrm rot="10800000" flipH="1">
            <a:off x="3920311" y="3981675"/>
            <a:ext cx="1303376" cy="1127987"/>
            <a:chOff x="238125" y="1431100"/>
            <a:chExt cx="3296350" cy="2852775"/>
          </a:xfrm>
        </p:grpSpPr>
        <p:sp>
          <p:nvSpPr>
            <p:cNvPr id="81" name="Shape 81"/>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82" name="Shape 82"/>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83" name="Shape 83"/>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84" name="Shape 84"/>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85" name="Shape 85"/>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86" name="Shape 86"/>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87" name="Shape 87"/>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88" name="Shape 88"/>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89" name="Shape 89"/>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90" name="Shape 90"/>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91" name="Shape 91"/>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92" name="Shape 92"/>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93" name="Shape 93"/>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94" name="Shape 94"/>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95" name="Shape 95"/>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96" name="Shape 96"/>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97" name="Shape 97"/>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98" name="Shape 98"/>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99" name="Shape 99"/>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00" name="Shape 100"/>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01" name="Shape 101"/>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02" name="Shape 102"/>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03" name="Shape 103"/>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04" name="Shape 104"/>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05" name="Shape 105"/>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06" name="Shape 106"/>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07" name="Shape 107"/>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08" name="Shape 108"/>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09" name="Shape 109"/>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10" name="Shape 110"/>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11" name="Shape 111"/>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12" name="Shape 112"/>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13" name="Shape 113"/>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14" name="Shape 114"/>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15" name="Shape 115"/>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16" name="Shape 116"/>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17" name="Shape 117"/>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18" name="Shape 118"/>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19" name="Shape 119"/>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20" name="Shape 120"/>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21" name="Shape 121"/>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22" name="Shape 122"/>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23" name="Shape 123"/>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24" name="Shape 124"/>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25" name="Shape 125"/>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26" name="Shape 126"/>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27" name="Shape 127"/>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28" name="Shape 128"/>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29" name="Shape 129"/>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30" name="Shape 130"/>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31" name="Shape 131"/>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32" name="Shape 132"/>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33" name="Shape 133"/>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34" name="Shape 134"/>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35" name="Shape 135"/>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36" name="Shape 136"/>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37" name="Shape 137"/>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38" name="Shape 138"/>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39" name="Shape 139"/>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0" name="Shape 140"/>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1" name="Shape 141"/>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2" name="Shape 142"/>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3" name="Shape 143"/>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4" name="Shape 144"/>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5" name="Shape 145"/>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6" name="Shape 146"/>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7" name="Shape 147"/>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 name="Shape 148"/>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9" name="Shape 149"/>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50" name="Shape 150"/>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51" name="Shape 151"/>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52" name="Shape 152"/>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53" name="Shape 153"/>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54" name="Shape 154"/>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55" name="Shape 155"/>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56" name="Shape 156"/>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57" name="Shape 157"/>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58" name="Shape 158"/>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59" name="Shape 159"/>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60" name="Shape 160"/>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61" name="Shape 161"/>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62" name="Shape 162"/>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163" name="Shape 163"/>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4" name="Shape 164"/>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dirty="0"/>
          </a:p>
        </p:txBody>
      </p:sp>
      <p:sp>
        <p:nvSpPr>
          <p:cNvPr id="165" name="Shape 165"/>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66" name="Shape 166"/>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7" name="Shape 167"/>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nvGrpSpPr>
          <p:cNvPr id="168" name="Shape 168"/>
          <p:cNvGrpSpPr/>
          <p:nvPr/>
        </p:nvGrpSpPr>
        <p:grpSpPr>
          <a:xfrm>
            <a:off x="5772008" y="4056440"/>
            <a:ext cx="573942" cy="550550"/>
            <a:chOff x="5241175" y="4959100"/>
            <a:chExt cx="539775" cy="517775"/>
          </a:xfrm>
        </p:grpSpPr>
        <p:sp>
          <p:nvSpPr>
            <p:cNvPr id="169" name="Shape 16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0" name="Shape 17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1" name="Shape 17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2" name="Shape 17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3" name="Shape 17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74" name="Shape 17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175" name="Shape 175"/>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76"/>
        <p:cNvGrpSpPr/>
        <p:nvPr/>
      </p:nvGrpSpPr>
      <p:grpSpPr>
        <a:xfrm>
          <a:off x="0" y="0"/>
          <a:ext cx="0" cy="0"/>
          <a:chOff x="0" y="0"/>
          <a:chExt cx="0" cy="0"/>
        </a:xfrm>
      </p:grpSpPr>
      <p:sp>
        <p:nvSpPr>
          <p:cNvPr id="177" name="Shape 177"/>
          <p:cNvSpPr txBox="1">
            <a:spLocks noGrp="1"/>
          </p:cNvSpPr>
          <p:nvPr>
            <p:ph type="ctrTitle"/>
          </p:nvPr>
        </p:nvSpPr>
        <p:spPr>
          <a:xfrm>
            <a:off x="2743200" y="1735750"/>
            <a:ext cx="5638800" cy="1159799"/>
          </a:xfrm>
          <a:prstGeom prst="rect">
            <a:avLst/>
          </a:prstGeom>
        </p:spPr>
        <p:txBody>
          <a:bodyPr lIns="91425" tIns="91425" rIns="91425" bIns="91425" anchor="b" anchorCtr="0"/>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a:endParaRPr/>
          </a:p>
        </p:txBody>
      </p:sp>
      <p:sp>
        <p:nvSpPr>
          <p:cNvPr id="178" name="Shape 178"/>
          <p:cNvSpPr txBox="1">
            <a:spLocks noGrp="1"/>
          </p:cNvSpPr>
          <p:nvPr>
            <p:ph type="subTitle" idx="1"/>
          </p:nvPr>
        </p:nvSpPr>
        <p:spPr>
          <a:xfrm>
            <a:off x="2743200" y="2821004"/>
            <a:ext cx="5696099" cy="784799"/>
          </a:xfrm>
          <a:prstGeom prst="rect">
            <a:avLst/>
          </a:prstGeom>
        </p:spPr>
        <p:txBody>
          <a:bodyPr lIns="91425" tIns="91425" rIns="91425" bIns="91425" anchor="t" anchorCtr="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grpSp>
        <p:nvGrpSpPr>
          <p:cNvPr id="179" name="Shape 179"/>
          <p:cNvGrpSpPr/>
          <p:nvPr/>
        </p:nvGrpSpPr>
        <p:grpSpPr>
          <a:xfrm rot="10800000" flipH="1">
            <a:off x="421028" y="1677113"/>
            <a:ext cx="2064710" cy="1788689"/>
            <a:chOff x="4088875" y="1431100"/>
            <a:chExt cx="3293000" cy="2852775"/>
          </a:xfrm>
        </p:grpSpPr>
        <p:sp>
          <p:nvSpPr>
            <p:cNvPr id="180" name="Shape 18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81" name="Shape 18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82" name="Shape 18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83" name="Shape 18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84" name="Shape 18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85" name="Shape 18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86" name="Shape 18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87" name="Shape 18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88" name="Shape 18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89" name="Shape 18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90" name="Shape 19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91" name="Shape 19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92" name="Shape 19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93" name="Shape 19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94" name="Shape 19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95" name="Shape 19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96" name="Shape 19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97" name="Shape 19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98" name="Shape 19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99" name="Shape 19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200" name="Shape 20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201" name="Shape 20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202" name="Shape 20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203" name="Shape 20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204" name="Shape 20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205" name="Shape 20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206" name="Shape 20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207" name="Shape 20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208" name="Shape 20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209" name="Shape 20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210" name="Shape 21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211" name="Shape 21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212" name="Shape 21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213" name="Shape 21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214" name="Shape 21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215" name="Shape 21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216" name="Shape 21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217" name="Shape 21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218" name="Shape 21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219" name="Shape 21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220" name="Shape 22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221" name="Shape 22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222" name="Shape 22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223" name="Shape 22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224" name="Shape 22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225" name="Shape 22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226" name="Shape 22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227" name="Shape 227"/>
          <p:cNvSpPr/>
          <p:nvPr/>
        </p:nvSpPr>
        <p:spPr>
          <a:xfrm rot="10800000" flipH="1">
            <a:off x="66674" y="313542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28" name="Shape 228"/>
          <p:cNvSpPr/>
          <p:nvPr/>
        </p:nvSpPr>
        <p:spPr>
          <a:xfrm rot="10800000" flipH="1">
            <a:off x="828674" y="351654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229" name="Shape 229"/>
          <p:cNvSpPr/>
          <p:nvPr/>
        </p:nvSpPr>
        <p:spPr>
          <a:xfrm rot="10800000" flipH="1">
            <a:off x="761999" y="87795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0" name="Shape 230"/>
          <p:cNvSpPr/>
          <p:nvPr/>
        </p:nvSpPr>
        <p:spPr>
          <a:xfrm rot="10800000" flipH="1">
            <a:off x="793851" y="4692801"/>
            <a:ext cx="517499" cy="4478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dirty="0"/>
          </a:p>
        </p:txBody>
      </p:sp>
      <p:grpSp>
        <p:nvGrpSpPr>
          <p:cNvPr id="231" name="Shape 231"/>
          <p:cNvGrpSpPr/>
          <p:nvPr/>
        </p:nvGrpSpPr>
        <p:grpSpPr>
          <a:xfrm>
            <a:off x="996358" y="1070667"/>
            <a:ext cx="351203" cy="324660"/>
            <a:chOff x="5975075" y="2327500"/>
            <a:chExt cx="420100" cy="388350"/>
          </a:xfrm>
        </p:grpSpPr>
        <p:sp>
          <p:nvSpPr>
            <p:cNvPr id="232" name="Shape 23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233" name="Shape 23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234" name="Shape 234"/>
          <p:cNvSpPr/>
          <p:nvPr/>
        </p:nvSpPr>
        <p:spPr>
          <a:xfrm>
            <a:off x="393600" y="334662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grpSp>
        <p:nvGrpSpPr>
          <p:cNvPr id="235" name="Shape 235"/>
          <p:cNvGrpSpPr/>
          <p:nvPr/>
        </p:nvGrpSpPr>
        <p:grpSpPr>
          <a:xfrm>
            <a:off x="305253" y="553855"/>
            <a:ext cx="247468" cy="392302"/>
            <a:chOff x="6718575" y="2318625"/>
            <a:chExt cx="256950" cy="407375"/>
          </a:xfrm>
        </p:grpSpPr>
        <p:sp>
          <p:nvSpPr>
            <p:cNvPr id="236" name="Shape 23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7" name="Shape 23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8" name="Shape 23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9" name="Shape 23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0" name="Shape 24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1" name="Shape 24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2" name="Shape 24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3" name="Shape 24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244" name="Shape 244"/>
          <p:cNvGrpSpPr/>
          <p:nvPr/>
        </p:nvGrpSpPr>
        <p:grpSpPr>
          <a:xfrm>
            <a:off x="1419984" y="3634331"/>
            <a:ext cx="342881" cy="350068"/>
            <a:chOff x="3951850" y="2985350"/>
            <a:chExt cx="407950" cy="416500"/>
          </a:xfrm>
        </p:grpSpPr>
        <p:sp>
          <p:nvSpPr>
            <p:cNvPr id="245" name="Shape 24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6" name="Shape 24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7" name="Shape 24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8" name="Shape 24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249" name="Shape 249"/>
          <p:cNvGrpSpPr/>
          <p:nvPr/>
        </p:nvGrpSpPr>
        <p:grpSpPr>
          <a:xfrm rot="10800000" flipH="1">
            <a:off x="-88363" y="302261"/>
            <a:ext cx="1034724" cy="895486"/>
            <a:chOff x="238125" y="1431100"/>
            <a:chExt cx="3296350" cy="2852775"/>
          </a:xfrm>
        </p:grpSpPr>
        <p:sp>
          <p:nvSpPr>
            <p:cNvPr id="250" name="Shape 25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251" name="Shape 25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252" name="Shape 25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253" name="Shape 25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254" name="Shape 25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255" name="Shape 25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256" name="Shape 25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257" name="Shape 25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258" name="Shape 25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259" name="Shape 25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260" name="Shape 26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261" name="Shape 26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262" name="Shape 26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263" name="Shape 26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264" name="Shape 26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265" name="Shape 26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266" name="Shape 26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267" name="Shape 26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268" name="Shape 26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269" name="Shape 26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270" name="Shape 27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271" name="Shape 27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272" name="Shape 27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273" name="Shape 27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274" name="Shape 27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275" name="Shape 27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276" name="Shape 27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277" name="Shape 27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278" name="Shape 27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279" name="Shape 27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280" name="Shape 28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281" name="Shape 28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282" name="Shape 28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283" name="Shape 28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284" name="Shape 28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285" name="Shape 28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286" name="Shape 28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287" name="Shape 28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288" name="Shape 28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289" name="Shape 28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290" name="Shape 29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291" name="Shape 29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292" name="Shape 29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293" name="Shape 29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294" name="Shape 29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295" name="Shape 29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296" name="Shape 29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297" name="Shape 29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298" name="Shape 29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299" name="Shape 29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300" name="Shape 30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301" name="Shape 30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302" name="Shape 30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303" name="Shape 30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304" name="Shape 30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305" name="Shape 30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306" name="Shape 30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307" name="Shape 30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308" name="Shape 30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309" name="Shape 30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310" name="Shape 31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311" name="Shape 31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312" name="Shape 31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313" name="Shape 31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314" name="Shape 31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315" name="Shape 31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316" name="Shape 31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317" name="Shape 31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318" name="Shape 31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319" name="Shape 31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320" name="Shape 32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321" name="Shape 32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322" name="Shape 32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323" name="Shape 32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324" name="Shape 32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325" name="Shape 32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326" name="Shape 32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327" name="Shape 32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328" name="Shape 32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329" name="Shape 32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330" name="Shape 33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331" name="Shape 33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332" name="Shape 332"/>
          <p:cNvSpPr/>
          <p:nvPr/>
        </p:nvSpPr>
        <p:spPr>
          <a:xfrm rot="10800000" flipH="1">
            <a:off x="733424" y="393602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3" name="Shape 333"/>
          <p:cNvSpPr/>
          <p:nvPr/>
        </p:nvSpPr>
        <p:spPr>
          <a:xfrm rot="10800000" flipH="1">
            <a:off x="738524" y="10084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dirty="0"/>
          </a:p>
        </p:txBody>
      </p:sp>
      <p:sp>
        <p:nvSpPr>
          <p:cNvPr id="334" name="Shape 334"/>
          <p:cNvSpPr/>
          <p:nvPr/>
        </p:nvSpPr>
        <p:spPr>
          <a:xfrm rot="10800000" flipH="1">
            <a:off x="-291324" y="4148475"/>
            <a:ext cx="1182300" cy="10235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35" name="Shape 335"/>
          <p:cNvSpPr/>
          <p:nvPr/>
        </p:nvSpPr>
        <p:spPr>
          <a:xfrm rot="10800000" flipH="1">
            <a:off x="420724" y="-65225"/>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6" name="Shape 336"/>
          <p:cNvSpPr/>
          <p:nvPr/>
        </p:nvSpPr>
        <p:spPr>
          <a:xfrm>
            <a:off x="1019338" y="416705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nvGrpSpPr>
          <p:cNvPr id="337" name="Shape 337"/>
          <p:cNvGrpSpPr/>
          <p:nvPr/>
        </p:nvGrpSpPr>
        <p:grpSpPr>
          <a:xfrm>
            <a:off x="-50284" y="1452794"/>
            <a:ext cx="624843" cy="599376"/>
            <a:chOff x="5241175" y="4959100"/>
            <a:chExt cx="539775" cy="517775"/>
          </a:xfrm>
        </p:grpSpPr>
        <p:sp>
          <p:nvSpPr>
            <p:cNvPr id="338" name="Shape 33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39" name="Shape 33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0" name="Shape 34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1" name="Shape 34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2" name="Shape 34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343" name="Shape 34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344" name="Shape 344"/>
          <p:cNvSpPr/>
          <p:nvPr/>
        </p:nvSpPr>
        <p:spPr>
          <a:xfrm>
            <a:off x="47198" y="4430470"/>
            <a:ext cx="505231" cy="459561"/>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53"/>
        <p:cNvGrpSpPr/>
        <p:nvPr/>
      </p:nvGrpSpPr>
      <p:grpSpPr>
        <a:xfrm>
          <a:off x="0" y="0"/>
          <a:ext cx="0" cy="0"/>
          <a:chOff x="0" y="0"/>
          <a:chExt cx="0" cy="0"/>
        </a:xfrm>
      </p:grpSpPr>
      <p:sp>
        <p:nvSpPr>
          <p:cNvPr id="854" name="Shape 854"/>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5" name="Shape 855"/>
          <p:cNvSpPr txBox="1">
            <a:spLocks noGrp="1"/>
          </p:cNvSpPr>
          <p:nvPr>
            <p:ph type="body" idx="1"/>
          </p:nvPr>
        </p:nvSpPr>
        <p:spPr>
          <a:xfrm>
            <a:off x="1732700"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6" name="Shape 856"/>
          <p:cNvSpPr txBox="1">
            <a:spLocks noGrp="1"/>
          </p:cNvSpPr>
          <p:nvPr>
            <p:ph type="body" idx="2"/>
          </p:nvPr>
        </p:nvSpPr>
        <p:spPr>
          <a:xfrm>
            <a:off x="4020972"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57" name="Shape 857"/>
          <p:cNvSpPr txBox="1">
            <a:spLocks noGrp="1"/>
          </p:cNvSpPr>
          <p:nvPr>
            <p:ph type="body" idx="3"/>
          </p:nvPr>
        </p:nvSpPr>
        <p:spPr>
          <a:xfrm>
            <a:off x="6309244" y="2380900"/>
            <a:ext cx="2176800" cy="25448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grpSp>
        <p:nvGrpSpPr>
          <p:cNvPr id="858" name="Shape 858"/>
          <p:cNvGrpSpPr/>
          <p:nvPr/>
        </p:nvGrpSpPr>
        <p:grpSpPr>
          <a:xfrm rot="10800000" flipH="1">
            <a:off x="411206" y="245768"/>
            <a:ext cx="1322798" cy="1145959"/>
            <a:chOff x="4088875" y="1431100"/>
            <a:chExt cx="3293000" cy="2852775"/>
          </a:xfrm>
        </p:grpSpPr>
        <p:sp>
          <p:nvSpPr>
            <p:cNvPr id="859" name="Shape 859"/>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860" name="Shape 860"/>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861" name="Shape 861"/>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862" name="Shape 862"/>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863" name="Shape 863"/>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864" name="Shape 864"/>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865" name="Shape 865"/>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866" name="Shape 866"/>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867" name="Shape 867"/>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868" name="Shape 868"/>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869" name="Shape 869"/>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870" name="Shape 870"/>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871" name="Shape 871"/>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872" name="Shape 872"/>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873" name="Shape 873"/>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874" name="Shape 874"/>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875" name="Shape 875"/>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876" name="Shape 876"/>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877" name="Shape 877"/>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878" name="Shape 878"/>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879" name="Shape 879"/>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880" name="Shape 880"/>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881" name="Shape 881"/>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882" name="Shape 882"/>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883" name="Shape 883"/>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884" name="Shape 884"/>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885" name="Shape 885"/>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886" name="Shape 886"/>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887" name="Shape 887"/>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888" name="Shape 888"/>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889" name="Shape 889"/>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890" name="Shape 890"/>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891" name="Shape 891"/>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892" name="Shape 892"/>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893" name="Shape 893"/>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894" name="Shape 894"/>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895" name="Shape 895"/>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896" name="Shape 896"/>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897" name="Shape 897"/>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898" name="Shape 898"/>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899" name="Shape 899"/>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900" name="Shape 900"/>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901" name="Shape 901"/>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902" name="Shape 902"/>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903" name="Shape 903"/>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904" name="Shape 904"/>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905" name="Shape 905"/>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906" name="Shape 906"/>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07" name="Shape 907"/>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908" name="Shape 908"/>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09" name="Shape 909"/>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dirty="0"/>
          </a:p>
        </p:txBody>
      </p:sp>
      <p:grpSp>
        <p:nvGrpSpPr>
          <p:cNvPr id="910" name="Shape 910"/>
          <p:cNvGrpSpPr/>
          <p:nvPr/>
        </p:nvGrpSpPr>
        <p:grpSpPr>
          <a:xfrm>
            <a:off x="1729783" y="61067"/>
            <a:ext cx="351203" cy="324660"/>
            <a:chOff x="5975075" y="2327500"/>
            <a:chExt cx="420100" cy="388350"/>
          </a:xfrm>
        </p:grpSpPr>
        <p:sp>
          <p:nvSpPr>
            <p:cNvPr id="911" name="Shape 91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912" name="Shape 91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dirty="0"/>
            </a:p>
          </p:txBody>
        </p:sp>
      </p:grpSp>
      <p:sp>
        <p:nvSpPr>
          <p:cNvPr id="913" name="Shape 913"/>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grpSp>
        <p:nvGrpSpPr>
          <p:cNvPr id="914" name="Shape 914"/>
          <p:cNvGrpSpPr/>
          <p:nvPr/>
        </p:nvGrpSpPr>
        <p:grpSpPr>
          <a:xfrm>
            <a:off x="904276" y="515192"/>
            <a:ext cx="382958" cy="607110"/>
            <a:chOff x="6718575" y="2318625"/>
            <a:chExt cx="256950" cy="407375"/>
          </a:xfrm>
        </p:grpSpPr>
        <p:sp>
          <p:nvSpPr>
            <p:cNvPr id="915" name="Shape 91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6" name="Shape 91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7" name="Shape 91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8" name="Shape 91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19" name="Shape 91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0" name="Shape 92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1" name="Shape 92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2" name="Shape 92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923" name="Shape 923"/>
          <p:cNvGrpSpPr/>
          <p:nvPr/>
        </p:nvGrpSpPr>
        <p:grpSpPr>
          <a:xfrm>
            <a:off x="335759" y="1840530"/>
            <a:ext cx="342881" cy="350068"/>
            <a:chOff x="3951850" y="2985350"/>
            <a:chExt cx="407950" cy="416500"/>
          </a:xfrm>
        </p:grpSpPr>
        <p:sp>
          <p:nvSpPr>
            <p:cNvPr id="924" name="Shape 92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5" name="Shape 92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6" name="Shape 92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27" name="Shape 92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64"/>
        <p:cNvGrpSpPr/>
        <p:nvPr/>
      </p:nvGrpSpPr>
      <p:grpSpPr>
        <a:xfrm>
          <a:off x="0" y="0"/>
          <a:ext cx="0" cy="0"/>
          <a:chOff x="0" y="0"/>
          <a:chExt cx="0" cy="0"/>
        </a:xfrm>
      </p:grpSpPr>
      <p:grpSp>
        <p:nvGrpSpPr>
          <p:cNvPr id="1265" name="Shape 1265"/>
          <p:cNvGrpSpPr/>
          <p:nvPr/>
        </p:nvGrpSpPr>
        <p:grpSpPr>
          <a:xfrm rot="10800000" flipH="1">
            <a:off x="316371" y="178887"/>
            <a:ext cx="1088336" cy="942842"/>
            <a:chOff x="4088875" y="1431100"/>
            <a:chExt cx="3293000" cy="2852775"/>
          </a:xfrm>
        </p:grpSpPr>
        <p:sp>
          <p:nvSpPr>
            <p:cNvPr id="1266" name="Shape 1266"/>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267" name="Shape 1267"/>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268" name="Shape 1268"/>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269" name="Shape 1269"/>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270" name="Shape 1270"/>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271" name="Shape 1271"/>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272" name="Shape 1272"/>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273" name="Shape 1273"/>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274" name="Shape 1274"/>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275" name="Shape 1275"/>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276" name="Shape 1276"/>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277" name="Shape 1277"/>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278" name="Shape 1278"/>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279" name="Shape 1279"/>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280" name="Shape 1280"/>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281" name="Shape 1281"/>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282" name="Shape 1282"/>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283" name="Shape 1283"/>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284" name="Shape 1284"/>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285" name="Shape 1285"/>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286" name="Shape 1286"/>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287" name="Shape 1287"/>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288" name="Shape 1288"/>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289" name="Shape 1289"/>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290" name="Shape 1290"/>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291" name="Shape 1291"/>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292" name="Shape 1292"/>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293" name="Shape 1293"/>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294" name="Shape 1294"/>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295" name="Shape 1295"/>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296" name="Shape 1296"/>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297" name="Shape 1297"/>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298" name="Shape 1298"/>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299" name="Shape 1299"/>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300" name="Shape 1300"/>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301" name="Shape 1301"/>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302" name="Shape 1302"/>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303" name="Shape 1303"/>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304" name="Shape 1304"/>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305" name="Shape 1305"/>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306" name="Shape 1306"/>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307" name="Shape 1307"/>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308" name="Shape 1308"/>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309" name="Shape 1309"/>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310" name="Shape 1310"/>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311" name="Shape 1311"/>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312" name="Shape 1312"/>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1313" name="Shape 1313"/>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14" name="Shape 1314"/>
          <p:cNvSpPr/>
          <p:nvPr/>
        </p:nvSpPr>
        <p:spPr>
          <a:xfrm rot="10800000" flipH="1">
            <a:off x="503115" y="1161450"/>
            <a:ext cx="352800" cy="3054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315" name="Shape 1315"/>
          <p:cNvSpPr/>
          <p:nvPr/>
        </p:nvSpPr>
        <p:spPr>
          <a:xfrm rot="10800000" flipH="1">
            <a:off x="1208423" y="-131812"/>
            <a:ext cx="674400" cy="5844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16" name="Shape 1316"/>
          <p:cNvSpPr/>
          <p:nvPr/>
        </p:nvSpPr>
        <p:spPr>
          <a:xfrm rot="10800000" flipH="1">
            <a:off x="247753" y="49692"/>
            <a:ext cx="295199" cy="2555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dirty="0"/>
          </a:p>
        </p:txBody>
      </p:sp>
      <p:grpSp>
        <p:nvGrpSpPr>
          <p:cNvPr id="1317" name="Shape 1317"/>
          <p:cNvGrpSpPr/>
          <p:nvPr/>
        </p:nvGrpSpPr>
        <p:grpSpPr>
          <a:xfrm rot="10800000" flipH="1">
            <a:off x="8218342" y="4123089"/>
            <a:ext cx="685311" cy="593091"/>
            <a:chOff x="238125" y="1431100"/>
            <a:chExt cx="3296350" cy="2852775"/>
          </a:xfrm>
        </p:grpSpPr>
        <p:sp>
          <p:nvSpPr>
            <p:cNvPr id="1318" name="Shape 1318"/>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319" name="Shape 1319"/>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320" name="Shape 1320"/>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321" name="Shape 1321"/>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322" name="Shape 1322"/>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323" name="Shape 1323"/>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324" name="Shape 1324"/>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325" name="Shape 1325"/>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326" name="Shape 1326"/>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327" name="Shape 1327"/>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328" name="Shape 1328"/>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329" name="Shape 1329"/>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330" name="Shape 1330"/>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331" name="Shape 1331"/>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332" name="Shape 1332"/>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333" name="Shape 1333"/>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334" name="Shape 1334"/>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335" name="Shape 1335"/>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336" name="Shape 1336"/>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337" name="Shape 1337"/>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338" name="Shape 1338"/>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339" name="Shape 1339"/>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340" name="Shape 1340"/>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341" name="Shape 1341"/>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342" name="Shape 1342"/>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343" name="Shape 1343"/>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344" name="Shape 1344"/>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345" name="Shape 1345"/>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346" name="Shape 1346"/>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347" name="Shape 1347"/>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348" name="Shape 1348"/>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349" name="Shape 1349"/>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350" name="Shape 1350"/>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351" name="Shape 1351"/>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352" name="Shape 1352"/>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353" name="Shape 1353"/>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354" name="Shape 1354"/>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355" name="Shape 1355"/>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356" name="Shape 1356"/>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357" name="Shape 1357"/>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358" name="Shape 1358"/>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359" name="Shape 1359"/>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360" name="Shape 1360"/>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361" name="Shape 1361"/>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362" name="Shape 1362"/>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363" name="Shape 1363"/>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364" name="Shape 1364"/>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365" name="Shape 1365"/>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366" name="Shape 1366"/>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367" name="Shape 1367"/>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368" name="Shape 1368"/>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369" name="Shape 1369"/>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370" name="Shape 1370"/>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371" name="Shape 1371"/>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372" name="Shape 1372"/>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373" name="Shape 1373"/>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374" name="Shape 1374"/>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375" name="Shape 1375"/>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376" name="Shape 1376"/>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377" name="Shape 1377"/>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378" name="Shape 1378"/>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379" name="Shape 1379"/>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380" name="Shape 1380"/>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381" name="Shape 1381"/>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382" name="Shape 1382"/>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383" name="Shape 1383"/>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384" name="Shape 1384"/>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385" name="Shape 1385"/>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386" name="Shape 1386"/>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387" name="Shape 1387"/>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388" name="Shape 1388"/>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389" name="Shape 1389"/>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390" name="Shape 1390"/>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391" name="Shape 1391"/>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392" name="Shape 1392"/>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393" name="Shape 1393"/>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394" name="Shape 1394"/>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395" name="Shape 1395"/>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396" name="Shape 1396"/>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397" name="Shape 1397"/>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398" name="Shape 1398"/>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399" name="Shape 1399"/>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sp>
        <p:nvSpPr>
          <p:cNvPr id="1400" name="Shape 1400"/>
          <p:cNvSpPr/>
          <p:nvPr/>
        </p:nvSpPr>
        <p:spPr>
          <a:xfrm rot="10800000" flipH="1">
            <a:off x="8763567" y="4485979"/>
            <a:ext cx="542999"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01" name="Shape 1401"/>
          <p:cNvSpPr/>
          <p:nvPr/>
        </p:nvSpPr>
        <p:spPr>
          <a:xfrm rot="10800000" flipH="1">
            <a:off x="8523810" y="4741099"/>
            <a:ext cx="284100" cy="2457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dirty="0"/>
          </a:p>
        </p:txBody>
      </p:sp>
      <p:sp>
        <p:nvSpPr>
          <p:cNvPr id="1402" name="Shape 1402"/>
          <p:cNvSpPr/>
          <p:nvPr/>
        </p:nvSpPr>
        <p:spPr>
          <a:xfrm rot="10800000" flipH="1">
            <a:off x="8322785" y="3628022"/>
            <a:ext cx="542999" cy="470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dirty="0"/>
          </a:p>
        </p:txBody>
      </p:sp>
      <p:sp>
        <p:nvSpPr>
          <p:cNvPr id="1403" name="Shape 1403"/>
          <p:cNvSpPr/>
          <p:nvPr/>
        </p:nvSpPr>
        <p:spPr>
          <a:xfrm rot="10800000" flipH="1">
            <a:off x="8763568" y="4009882"/>
            <a:ext cx="237599" cy="205799"/>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lvl="0">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lvl="0">
              <a:spcBef>
                <a:spcPts val="600"/>
              </a:spcBef>
              <a:buClr>
                <a:srgbClr val="19BBD5"/>
              </a:buClr>
              <a:buFont typeface="Muli"/>
              <a:buChar char="◇"/>
              <a:defRPr>
                <a:solidFill>
                  <a:srgbClr val="C6DAEC"/>
                </a:solidFill>
                <a:latin typeface="Muli"/>
                <a:ea typeface="Muli"/>
                <a:cs typeface="Muli"/>
                <a:sym typeface="Muli"/>
              </a:defRPr>
            </a:lvl1pPr>
            <a:lvl2pPr lvl="1">
              <a:spcBef>
                <a:spcPts val="480"/>
              </a:spcBef>
              <a:buClr>
                <a:srgbClr val="19BBD5"/>
              </a:buClr>
              <a:buFont typeface="Muli"/>
              <a:buChar char="￭"/>
              <a:defRPr>
                <a:solidFill>
                  <a:srgbClr val="C6DAEC"/>
                </a:solidFill>
                <a:latin typeface="Muli"/>
                <a:ea typeface="Muli"/>
                <a:cs typeface="Muli"/>
                <a:sym typeface="Muli"/>
              </a:defRPr>
            </a:lvl2pPr>
            <a:lvl3pPr lvl="2">
              <a:spcBef>
                <a:spcPts val="480"/>
              </a:spcBef>
              <a:buClr>
                <a:srgbClr val="19BBD5"/>
              </a:buClr>
              <a:buFont typeface="Muli"/>
              <a:buChar char="￮"/>
              <a:defRPr>
                <a:solidFill>
                  <a:srgbClr val="C6DAEC"/>
                </a:solidFill>
                <a:latin typeface="Muli"/>
                <a:ea typeface="Muli"/>
                <a:cs typeface="Muli"/>
                <a:sym typeface="Muli"/>
              </a:defRPr>
            </a:lvl3pPr>
            <a:lvl4pPr lvl="3">
              <a:spcBef>
                <a:spcPts val="360"/>
              </a:spcBef>
              <a:buClr>
                <a:srgbClr val="19BBD5"/>
              </a:buClr>
              <a:buFont typeface="Muli"/>
              <a:defRPr>
                <a:solidFill>
                  <a:srgbClr val="C6DAEC"/>
                </a:solidFill>
                <a:latin typeface="Muli"/>
                <a:ea typeface="Muli"/>
                <a:cs typeface="Muli"/>
                <a:sym typeface="Muli"/>
              </a:defRPr>
            </a:lvl4pPr>
            <a:lvl5pPr lvl="4">
              <a:spcBef>
                <a:spcPts val="360"/>
              </a:spcBef>
              <a:buClr>
                <a:srgbClr val="19BBD5"/>
              </a:buClr>
              <a:buFont typeface="Muli"/>
              <a:defRPr>
                <a:solidFill>
                  <a:srgbClr val="C6DAEC"/>
                </a:solidFill>
                <a:latin typeface="Muli"/>
                <a:ea typeface="Muli"/>
                <a:cs typeface="Muli"/>
                <a:sym typeface="Muli"/>
              </a:defRPr>
            </a:lvl5pPr>
            <a:lvl6pPr lvl="5">
              <a:spcBef>
                <a:spcPts val="360"/>
              </a:spcBef>
              <a:buClr>
                <a:srgbClr val="C6DAEC"/>
              </a:buClr>
              <a:buFont typeface="Muli"/>
              <a:defRPr>
                <a:solidFill>
                  <a:srgbClr val="C6DAEC"/>
                </a:solidFill>
                <a:latin typeface="Muli"/>
                <a:ea typeface="Muli"/>
                <a:cs typeface="Muli"/>
                <a:sym typeface="Muli"/>
              </a:defRPr>
            </a:lvl6pPr>
            <a:lvl7pPr lvl="6">
              <a:spcBef>
                <a:spcPts val="360"/>
              </a:spcBef>
              <a:buClr>
                <a:srgbClr val="C6DAEC"/>
              </a:buClr>
              <a:buFont typeface="Muli"/>
              <a:defRPr>
                <a:solidFill>
                  <a:srgbClr val="C6DAEC"/>
                </a:solidFill>
                <a:latin typeface="Muli"/>
                <a:ea typeface="Muli"/>
                <a:cs typeface="Muli"/>
                <a:sym typeface="Muli"/>
              </a:defRPr>
            </a:lvl7pPr>
            <a:lvl8pPr lvl="7">
              <a:spcBef>
                <a:spcPts val="360"/>
              </a:spcBef>
              <a:buClr>
                <a:srgbClr val="C6DAEC"/>
              </a:buClr>
              <a:buFont typeface="Muli"/>
              <a:defRPr>
                <a:solidFill>
                  <a:srgbClr val="C6DAEC"/>
                </a:solidFill>
                <a:latin typeface="Muli"/>
                <a:ea typeface="Muli"/>
                <a:cs typeface="Muli"/>
                <a:sym typeface="Muli"/>
              </a:defRPr>
            </a:lvl8pPr>
            <a:lvl9pPr lvl="8">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Shape 1408"/>
          <p:cNvSpPr txBox="1">
            <a:spLocks noGrp="1"/>
          </p:cNvSpPr>
          <p:nvPr>
            <p:ph type="ctrTitle"/>
          </p:nvPr>
        </p:nvSpPr>
        <p:spPr>
          <a:xfrm>
            <a:off x="140112" y="1876418"/>
            <a:ext cx="8897347" cy="1159799"/>
          </a:xfrm>
          <a:prstGeom prst="rect">
            <a:avLst/>
          </a:prstGeom>
        </p:spPr>
        <p:txBody>
          <a:bodyPr lIns="91425" tIns="91425" rIns="91425" bIns="91425" anchor="ctr" anchorCtr="0">
            <a:noAutofit/>
          </a:bodyPr>
          <a:lstStyle/>
          <a:p>
            <a:pPr lvl="0"/>
            <a:r>
              <a:rPr lang="en-US" sz="3200" dirty="0"/>
              <a:t>AML-2103 Visualization for AI and ML</a:t>
            </a:r>
            <a:endParaRPr lang="en" sz="3200" dirty="0"/>
          </a:p>
        </p:txBody>
      </p:sp>
      <p:sp>
        <p:nvSpPr>
          <p:cNvPr id="8" name="Shape 1408"/>
          <p:cNvSpPr txBox="1">
            <a:spLocks/>
          </p:cNvSpPr>
          <p:nvPr/>
        </p:nvSpPr>
        <p:spPr>
          <a:xfrm>
            <a:off x="83170" y="284568"/>
            <a:ext cx="2733717" cy="113225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ct val="100000"/>
              <a:buFont typeface="Nixie One"/>
              <a:buNone/>
              <a:defRPr sz="4800" b="0" i="0" u="none" strike="noStrike" cap="none">
                <a:solidFill>
                  <a:srgbClr val="19BBD5"/>
                </a:solidFill>
                <a:latin typeface="Nixie One"/>
                <a:ea typeface="Nixie One"/>
                <a:cs typeface="Nixie One"/>
                <a:sym typeface="Nixie One"/>
              </a:defRPr>
            </a:lvl1pPr>
            <a:lvl2pPr lvl="1"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lvl="2"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lvl="3"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lvl="4"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lvl="5"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lvl="6"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lvl="7"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lvl="8"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sz="2400" b="1" dirty="0"/>
              <a:t>Lambton College</a:t>
            </a:r>
          </a:p>
        </p:txBody>
      </p:sp>
      <p:sp>
        <p:nvSpPr>
          <p:cNvPr id="9" name="Shape 1408"/>
          <p:cNvSpPr txBox="1">
            <a:spLocks/>
          </p:cNvSpPr>
          <p:nvPr/>
        </p:nvSpPr>
        <p:spPr>
          <a:xfrm>
            <a:off x="26230" y="850693"/>
            <a:ext cx="2847599" cy="603871"/>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ct val="100000"/>
              <a:buFont typeface="Nixie One"/>
              <a:buNone/>
              <a:defRPr sz="4800" b="0" i="0" u="none" strike="noStrike" cap="none">
                <a:solidFill>
                  <a:srgbClr val="19BBD5"/>
                </a:solidFill>
                <a:latin typeface="Nixie One"/>
                <a:ea typeface="Nixie One"/>
                <a:cs typeface="Nixie One"/>
                <a:sym typeface="Nixie One"/>
              </a:defRPr>
            </a:lvl1pPr>
            <a:lvl2pPr lvl="1"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lvl="2"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lvl="3"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lvl="4"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lvl="5"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lvl="6"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lvl="7"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lvl="8"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sz="1600" dirty="0"/>
              <a:t>School of Computer Studies</a:t>
            </a:r>
          </a:p>
        </p:txBody>
      </p:sp>
      <p:sp>
        <p:nvSpPr>
          <p:cNvPr id="7" name="Shape 1408">
            <a:extLst>
              <a:ext uri="{FF2B5EF4-FFF2-40B4-BE49-F238E27FC236}">
                <a16:creationId xmlns:a16="http://schemas.microsoft.com/office/drawing/2014/main" id="{C830561C-9BA6-4350-8B93-1B63B6889792}"/>
              </a:ext>
            </a:extLst>
          </p:cNvPr>
          <p:cNvSpPr txBox="1">
            <a:spLocks/>
          </p:cNvSpPr>
          <p:nvPr/>
        </p:nvSpPr>
        <p:spPr>
          <a:xfrm>
            <a:off x="6823749" y="4744387"/>
            <a:ext cx="2320251" cy="341235"/>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ct val="100000"/>
              <a:buFont typeface="Nixie One"/>
              <a:buNone/>
              <a:defRPr sz="4800" b="0" i="0" u="none" strike="noStrike" cap="none">
                <a:solidFill>
                  <a:srgbClr val="19BBD5"/>
                </a:solidFill>
                <a:latin typeface="Nixie One"/>
                <a:ea typeface="Nixie One"/>
                <a:cs typeface="Nixie One"/>
                <a:sym typeface="Nixie One"/>
              </a:defRPr>
            </a:lvl1pPr>
            <a:lvl2pPr lvl="1"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lvl="2"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lvl="3"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lvl="4"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lvl="5"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lvl="6"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lvl="7"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lvl="8"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pPr algn="l"/>
            <a:endParaRPr lang="en-US" sz="1200" dirty="0"/>
          </a:p>
          <a:p>
            <a:pPr algn="l"/>
            <a:r>
              <a:rPr lang="en-US" sz="1200" dirty="0"/>
              <a:t>[Prepared By: Vahid Hadavi, PhD] </a:t>
            </a:r>
          </a:p>
          <a:p>
            <a:pPr algn="l"/>
            <a:r>
              <a:rPr lang="en-US" sz="1200" dirty="0"/>
              <a:t> </a:t>
            </a:r>
            <a:endParaRPr lang="en" sz="1200" dirty="0"/>
          </a:p>
        </p:txBody>
      </p:sp>
      <p:pic>
        <p:nvPicPr>
          <p:cNvPr id="6" name="Picture 5">
            <a:extLst>
              <a:ext uri="{FF2B5EF4-FFF2-40B4-BE49-F238E27FC236}">
                <a16:creationId xmlns:a16="http://schemas.microsoft.com/office/drawing/2014/main" id="{E92E1671-D3A5-4FB4-BC25-F401F0328B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85312" y="48988"/>
            <a:ext cx="2958688" cy="642459"/>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Tableau data sources; texts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280076" y="954665"/>
            <a:ext cx="7253496"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p:txBody>
      </p:sp>
      <p:pic>
        <p:nvPicPr>
          <p:cNvPr id="8" name="Picture 7" descr="Line chart&#10;&#10;Description automatically generated">
            <a:extLst>
              <a:ext uri="{FF2B5EF4-FFF2-40B4-BE49-F238E27FC236}">
                <a16:creationId xmlns:a16="http://schemas.microsoft.com/office/drawing/2014/main" id="{B41BBD40-863D-4A16-B527-BDEDF694394E}"/>
              </a:ext>
            </a:extLst>
          </p:cNvPr>
          <p:cNvPicPr>
            <a:picLocks noChangeAspect="1"/>
          </p:cNvPicPr>
          <p:nvPr/>
        </p:nvPicPr>
        <p:blipFill>
          <a:blip r:embed="rId3"/>
          <a:stretch>
            <a:fillRect/>
          </a:stretch>
        </p:blipFill>
        <p:spPr>
          <a:xfrm>
            <a:off x="1601647" y="1401268"/>
            <a:ext cx="6157018" cy="3220466"/>
          </a:xfrm>
          <a:prstGeom prst="rect">
            <a:avLst/>
          </a:prstGeom>
        </p:spPr>
      </p:pic>
    </p:spTree>
    <p:extLst>
      <p:ext uri="{BB962C8B-B14F-4D97-AF65-F5344CB8AC3E}">
        <p14:creationId xmlns:p14="http://schemas.microsoft.com/office/powerpoint/2010/main" val="2138445028"/>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Tableau data sources; texts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184422" y="564192"/>
            <a:ext cx="7253496" cy="7386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a:p>
            <a:pPr lvl="0"/>
            <a:endParaRPr lang="en-US" altLang="en-US" b="1" dirty="0">
              <a:solidFill>
                <a:srgbClr val="C6DAEC"/>
              </a:solidFill>
              <a:latin typeface="Muli"/>
              <a:ea typeface="Muli"/>
              <a:cs typeface="Muli"/>
            </a:endParaRPr>
          </a:p>
          <a:p>
            <a:pPr marL="742950" lvl="1" indent="-285750" eaLnBrk="1" hangingPunct="1">
              <a:buFont typeface="Arial" panose="020B0604020202020204" pitchFamily="34" charset="0"/>
              <a:buChar char="•"/>
            </a:pPr>
            <a:r>
              <a:rPr lang="en-US" altLang="en-US" dirty="0">
                <a:solidFill>
                  <a:srgbClr val="FFC000"/>
                </a:solidFill>
                <a:latin typeface="Muli"/>
              </a:rPr>
              <a:t>In the connections pane we can see the connected csv file.</a:t>
            </a:r>
            <a:endParaRPr lang="en-US" dirty="0">
              <a:solidFill>
                <a:srgbClr val="FFC000"/>
              </a:solidFill>
              <a:latin typeface="Muli"/>
            </a:endParaRPr>
          </a:p>
        </p:txBody>
      </p:sp>
      <p:pic>
        <p:nvPicPr>
          <p:cNvPr id="7" name="Picture 6" descr="Graphical user interface, application, Teams&#10;&#10;Description automatically generated">
            <a:extLst>
              <a:ext uri="{FF2B5EF4-FFF2-40B4-BE49-F238E27FC236}">
                <a16:creationId xmlns:a16="http://schemas.microsoft.com/office/drawing/2014/main" id="{61E38FAA-EC5F-468D-88AC-CAA56CABA64F}"/>
              </a:ext>
            </a:extLst>
          </p:cNvPr>
          <p:cNvPicPr>
            <a:picLocks noChangeAspect="1"/>
          </p:cNvPicPr>
          <p:nvPr/>
        </p:nvPicPr>
        <p:blipFill>
          <a:blip r:embed="rId3"/>
          <a:stretch>
            <a:fillRect/>
          </a:stretch>
        </p:blipFill>
        <p:spPr>
          <a:xfrm>
            <a:off x="3787107" y="1455263"/>
            <a:ext cx="1774189" cy="3511635"/>
          </a:xfrm>
          <a:prstGeom prst="rect">
            <a:avLst/>
          </a:prstGeom>
        </p:spPr>
      </p:pic>
    </p:spTree>
    <p:extLst>
      <p:ext uri="{BB962C8B-B14F-4D97-AF65-F5344CB8AC3E}">
        <p14:creationId xmlns:p14="http://schemas.microsoft.com/office/powerpoint/2010/main" val="294871762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Tableau data sources; excel file</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280076" y="954665"/>
            <a:ext cx="7253496"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p:txBody>
      </p:sp>
      <p:pic>
        <p:nvPicPr>
          <p:cNvPr id="7" name="Picture 6" descr="Graphical user interface, application&#10;&#10;Description automatically generated">
            <a:extLst>
              <a:ext uri="{FF2B5EF4-FFF2-40B4-BE49-F238E27FC236}">
                <a16:creationId xmlns:a16="http://schemas.microsoft.com/office/drawing/2014/main" id="{CC35674A-0B43-4933-B530-EE4A530012C6}"/>
              </a:ext>
            </a:extLst>
          </p:cNvPr>
          <p:cNvPicPr>
            <a:picLocks noChangeAspect="1"/>
          </p:cNvPicPr>
          <p:nvPr/>
        </p:nvPicPr>
        <p:blipFill>
          <a:blip r:embed="rId3"/>
          <a:stretch>
            <a:fillRect/>
          </a:stretch>
        </p:blipFill>
        <p:spPr>
          <a:xfrm>
            <a:off x="3573655" y="1028210"/>
            <a:ext cx="2440594" cy="3940715"/>
          </a:xfrm>
          <a:prstGeom prst="rect">
            <a:avLst/>
          </a:prstGeom>
        </p:spPr>
      </p:pic>
    </p:spTree>
    <p:extLst>
      <p:ext uri="{BB962C8B-B14F-4D97-AF65-F5344CB8AC3E}">
        <p14:creationId xmlns:p14="http://schemas.microsoft.com/office/powerpoint/2010/main" val="2550909919"/>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Tableau data sources; excel file</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280076" y="954665"/>
            <a:ext cx="7253496"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p:txBody>
      </p:sp>
      <p:pic>
        <p:nvPicPr>
          <p:cNvPr id="5" name="Picture 4" descr="Line chart&#10;&#10;Description automatically generated">
            <a:extLst>
              <a:ext uri="{FF2B5EF4-FFF2-40B4-BE49-F238E27FC236}">
                <a16:creationId xmlns:a16="http://schemas.microsoft.com/office/drawing/2014/main" id="{F051FC5A-66D5-4807-998F-F6413225DF9C}"/>
              </a:ext>
            </a:extLst>
          </p:cNvPr>
          <p:cNvPicPr>
            <a:picLocks noChangeAspect="1"/>
          </p:cNvPicPr>
          <p:nvPr/>
        </p:nvPicPr>
        <p:blipFill>
          <a:blip r:embed="rId3"/>
          <a:stretch>
            <a:fillRect/>
          </a:stretch>
        </p:blipFill>
        <p:spPr>
          <a:xfrm>
            <a:off x="1849206" y="1080237"/>
            <a:ext cx="6894498" cy="3693707"/>
          </a:xfrm>
          <a:prstGeom prst="rect">
            <a:avLst/>
          </a:prstGeom>
        </p:spPr>
      </p:pic>
    </p:spTree>
    <p:extLst>
      <p:ext uri="{BB962C8B-B14F-4D97-AF65-F5344CB8AC3E}">
        <p14:creationId xmlns:p14="http://schemas.microsoft.com/office/powerpoint/2010/main" val="3021576881"/>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Tableau data sources; excel file</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184422" y="564192"/>
            <a:ext cx="7253496" cy="73866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a:p>
            <a:pPr lvl="0"/>
            <a:endParaRPr lang="en-US" altLang="en-US" b="1" dirty="0">
              <a:solidFill>
                <a:srgbClr val="C6DAEC"/>
              </a:solidFill>
              <a:latin typeface="Muli"/>
              <a:ea typeface="Muli"/>
              <a:cs typeface="Muli"/>
            </a:endParaRPr>
          </a:p>
          <a:p>
            <a:pPr marL="742950" lvl="1" indent="-285750" eaLnBrk="1" hangingPunct="1">
              <a:buFont typeface="Arial" panose="020B0604020202020204" pitchFamily="34" charset="0"/>
              <a:buChar char="•"/>
            </a:pPr>
            <a:r>
              <a:rPr lang="en-US" altLang="en-US" dirty="0">
                <a:solidFill>
                  <a:srgbClr val="FFC000"/>
                </a:solidFill>
                <a:latin typeface="Muli"/>
              </a:rPr>
              <a:t>In the connections pane we can see the connected excel file and its sheets.</a:t>
            </a:r>
            <a:endParaRPr lang="en-US" dirty="0">
              <a:solidFill>
                <a:srgbClr val="FFC000"/>
              </a:solidFill>
              <a:latin typeface="Muli"/>
            </a:endParaRPr>
          </a:p>
        </p:txBody>
      </p:sp>
      <p:pic>
        <p:nvPicPr>
          <p:cNvPr id="5" name="Picture 4" descr="Graphical user interface, application&#10;&#10;Description automatically generated">
            <a:extLst>
              <a:ext uri="{FF2B5EF4-FFF2-40B4-BE49-F238E27FC236}">
                <a16:creationId xmlns:a16="http://schemas.microsoft.com/office/drawing/2014/main" id="{DE18C315-D279-4161-8E9E-C1738B69E10D}"/>
              </a:ext>
            </a:extLst>
          </p:cNvPr>
          <p:cNvPicPr>
            <a:picLocks noChangeAspect="1"/>
          </p:cNvPicPr>
          <p:nvPr/>
        </p:nvPicPr>
        <p:blipFill>
          <a:blip r:embed="rId3"/>
          <a:stretch>
            <a:fillRect/>
          </a:stretch>
        </p:blipFill>
        <p:spPr>
          <a:xfrm>
            <a:off x="3493617" y="1506143"/>
            <a:ext cx="2635106" cy="3113026"/>
          </a:xfrm>
          <a:prstGeom prst="rect">
            <a:avLst/>
          </a:prstGeom>
        </p:spPr>
      </p:pic>
    </p:spTree>
    <p:extLst>
      <p:ext uri="{BB962C8B-B14F-4D97-AF65-F5344CB8AC3E}">
        <p14:creationId xmlns:p14="http://schemas.microsoft.com/office/powerpoint/2010/main" val="343217199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Tableau data sources; database</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280076" y="954665"/>
            <a:ext cx="7253496"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p:txBody>
      </p:sp>
      <p:pic>
        <p:nvPicPr>
          <p:cNvPr id="5" name="Picture 4" descr="Graphical user interface, application, Word&#10;&#10;Description automatically generated">
            <a:extLst>
              <a:ext uri="{FF2B5EF4-FFF2-40B4-BE49-F238E27FC236}">
                <a16:creationId xmlns:a16="http://schemas.microsoft.com/office/drawing/2014/main" id="{16E85A75-39E3-4C94-9AEB-D92E385BDFD7}"/>
              </a:ext>
            </a:extLst>
          </p:cNvPr>
          <p:cNvPicPr>
            <a:picLocks noChangeAspect="1"/>
          </p:cNvPicPr>
          <p:nvPr/>
        </p:nvPicPr>
        <p:blipFill>
          <a:blip r:embed="rId3"/>
          <a:stretch>
            <a:fillRect/>
          </a:stretch>
        </p:blipFill>
        <p:spPr>
          <a:xfrm>
            <a:off x="1964331" y="923649"/>
            <a:ext cx="1986002" cy="3938690"/>
          </a:xfrm>
          <a:prstGeom prst="rect">
            <a:avLst/>
          </a:prstGeom>
        </p:spPr>
      </p:pic>
      <p:sp>
        <p:nvSpPr>
          <p:cNvPr id="9" name="Rectangle 8">
            <a:extLst>
              <a:ext uri="{FF2B5EF4-FFF2-40B4-BE49-F238E27FC236}">
                <a16:creationId xmlns:a16="http://schemas.microsoft.com/office/drawing/2014/main" id="{585A6C98-8546-4009-AF0D-FCA85C2BEEE0}"/>
              </a:ext>
            </a:extLst>
          </p:cNvPr>
          <p:cNvSpPr>
            <a:spLocks noChangeArrowheads="1"/>
          </p:cNvSpPr>
          <p:nvPr/>
        </p:nvSpPr>
        <p:spPr bwMode="auto">
          <a:xfrm>
            <a:off x="4273740" y="923649"/>
            <a:ext cx="3393045" cy="11695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a:p>
            <a:pPr lvl="0"/>
            <a:endParaRPr lang="en-US" altLang="en-US" b="1" dirty="0">
              <a:solidFill>
                <a:srgbClr val="C6DAEC"/>
              </a:solidFill>
              <a:latin typeface="Muli"/>
              <a:ea typeface="Muli"/>
              <a:cs typeface="Muli"/>
            </a:endParaRPr>
          </a:p>
          <a:p>
            <a:pPr marL="742950" lvl="1" indent="-285750" eaLnBrk="1" hangingPunct="1">
              <a:buFont typeface="Arial" panose="020B0604020202020204" pitchFamily="34" charset="0"/>
              <a:buChar char="•"/>
            </a:pPr>
            <a:r>
              <a:rPr lang="en-US" altLang="en-US" dirty="0">
                <a:solidFill>
                  <a:srgbClr val="FFC000"/>
                </a:solidFill>
                <a:latin typeface="Muli"/>
              </a:rPr>
              <a:t>We need to provide the server, username and password to connect to the data base.</a:t>
            </a:r>
          </a:p>
        </p:txBody>
      </p:sp>
    </p:spTree>
    <p:extLst>
      <p:ext uri="{BB962C8B-B14F-4D97-AF65-F5344CB8AC3E}">
        <p14:creationId xmlns:p14="http://schemas.microsoft.com/office/powerpoint/2010/main" val="233300195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Tableau data sources; websites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280076" y="954665"/>
            <a:ext cx="7253496"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p:txBody>
      </p:sp>
      <p:pic>
        <p:nvPicPr>
          <p:cNvPr id="7" name="Picture 6" descr="Graphical user interface, application&#10;&#10;Description automatically generated">
            <a:extLst>
              <a:ext uri="{FF2B5EF4-FFF2-40B4-BE49-F238E27FC236}">
                <a16:creationId xmlns:a16="http://schemas.microsoft.com/office/drawing/2014/main" id="{6B00A5A7-C00E-4CED-A3E5-A72699F48EDB}"/>
              </a:ext>
            </a:extLst>
          </p:cNvPr>
          <p:cNvPicPr>
            <a:picLocks noChangeAspect="1"/>
          </p:cNvPicPr>
          <p:nvPr/>
        </p:nvPicPr>
        <p:blipFill>
          <a:blip r:embed="rId3"/>
          <a:stretch>
            <a:fillRect/>
          </a:stretch>
        </p:blipFill>
        <p:spPr>
          <a:xfrm>
            <a:off x="1935459" y="1043907"/>
            <a:ext cx="6369506" cy="3663977"/>
          </a:xfrm>
          <a:prstGeom prst="rect">
            <a:avLst/>
          </a:prstGeom>
        </p:spPr>
      </p:pic>
    </p:spTree>
    <p:extLst>
      <p:ext uri="{BB962C8B-B14F-4D97-AF65-F5344CB8AC3E}">
        <p14:creationId xmlns:p14="http://schemas.microsoft.com/office/powerpoint/2010/main" val="1166059100"/>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Tableau data sources; websites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280076" y="954665"/>
            <a:ext cx="7253496"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p:txBody>
      </p:sp>
      <p:pic>
        <p:nvPicPr>
          <p:cNvPr id="5" name="Picture 4" descr="Chart, bubble chart&#10;&#10;Description automatically generated">
            <a:extLst>
              <a:ext uri="{FF2B5EF4-FFF2-40B4-BE49-F238E27FC236}">
                <a16:creationId xmlns:a16="http://schemas.microsoft.com/office/drawing/2014/main" id="{602B1D4B-2B4B-4E21-A86B-91310D06EED4}"/>
              </a:ext>
            </a:extLst>
          </p:cNvPr>
          <p:cNvPicPr>
            <a:picLocks noChangeAspect="1"/>
          </p:cNvPicPr>
          <p:nvPr/>
        </p:nvPicPr>
        <p:blipFill>
          <a:blip r:embed="rId3"/>
          <a:stretch>
            <a:fillRect/>
          </a:stretch>
        </p:blipFill>
        <p:spPr>
          <a:xfrm>
            <a:off x="2035300" y="1042619"/>
            <a:ext cx="5689475" cy="3809522"/>
          </a:xfrm>
          <a:prstGeom prst="rect">
            <a:avLst/>
          </a:prstGeom>
        </p:spPr>
      </p:pic>
    </p:spTree>
    <p:extLst>
      <p:ext uri="{BB962C8B-B14F-4D97-AF65-F5344CB8AC3E}">
        <p14:creationId xmlns:p14="http://schemas.microsoft.com/office/powerpoint/2010/main" val="1675956577"/>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Tableau data sources; server</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217805" y="351021"/>
            <a:ext cx="7253496" cy="13849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a:p>
            <a:pPr lvl="0"/>
            <a:endParaRPr lang="en-US" altLang="en-US" b="1" dirty="0">
              <a:solidFill>
                <a:srgbClr val="C6DAEC"/>
              </a:solidFill>
              <a:latin typeface="Muli"/>
              <a:ea typeface="Muli"/>
              <a:cs typeface="Muli"/>
            </a:endParaRPr>
          </a:p>
          <a:p>
            <a:pPr marL="742950" lvl="1" indent="-285750" eaLnBrk="1" hangingPunct="1">
              <a:buFont typeface="Arial" panose="020B0604020202020204" pitchFamily="34" charset="0"/>
              <a:buChar char="•"/>
            </a:pPr>
            <a:r>
              <a:rPr lang="en-US" altLang="en-US" dirty="0">
                <a:solidFill>
                  <a:srgbClr val="FFC000"/>
                </a:solidFill>
                <a:latin typeface="Muli"/>
              </a:rPr>
              <a:t>Tableau Server can store extracted data sources and database connections. </a:t>
            </a:r>
          </a:p>
          <a:p>
            <a:pPr marL="742950" lvl="1" indent="-285750" eaLnBrk="1" hangingPunct="1">
              <a:buFont typeface="Arial" panose="020B0604020202020204" pitchFamily="34" charset="0"/>
              <a:buChar char="•"/>
            </a:pPr>
            <a:r>
              <a:rPr lang="en-US" altLang="en-US" dirty="0">
                <a:solidFill>
                  <a:srgbClr val="FFC000"/>
                </a:solidFill>
                <a:latin typeface="Muli"/>
              </a:rPr>
              <a:t>In enterprise level, it is important to keep all the required data connections in Tableau Server. </a:t>
            </a:r>
          </a:p>
          <a:p>
            <a:pPr marL="742950" lvl="1" indent="-285750" eaLnBrk="1" hangingPunct="1">
              <a:buFont typeface="Arial" panose="020B0604020202020204" pitchFamily="34" charset="0"/>
              <a:buChar char="•"/>
            </a:pPr>
            <a:r>
              <a:rPr lang="en-US" altLang="en-US" dirty="0">
                <a:solidFill>
                  <a:srgbClr val="FFC000"/>
                </a:solidFill>
                <a:latin typeface="Muli"/>
              </a:rPr>
              <a:t>It helps all the users of the enterprise to connect to the data source easily.</a:t>
            </a:r>
          </a:p>
        </p:txBody>
      </p:sp>
      <p:pic>
        <p:nvPicPr>
          <p:cNvPr id="7" name="Picture 6" descr="Graphical user interface, application, Word&#10;&#10;Description automatically generated">
            <a:extLst>
              <a:ext uri="{FF2B5EF4-FFF2-40B4-BE49-F238E27FC236}">
                <a16:creationId xmlns:a16="http://schemas.microsoft.com/office/drawing/2014/main" id="{3B399889-8C42-44C6-ACD4-9D14368A2D1E}"/>
              </a:ext>
            </a:extLst>
          </p:cNvPr>
          <p:cNvPicPr>
            <a:picLocks noChangeAspect="1"/>
          </p:cNvPicPr>
          <p:nvPr/>
        </p:nvPicPr>
        <p:blipFill>
          <a:blip r:embed="rId3"/>
          <a:stretch>
            <a:fillRect/>
          </a:stretch>
        </p:blipFill>
        <p:spPr>
          <a:xfrm>
            <a:off x="3871088" y="1805876"/>
            <a:ext cx="1576937" cy="3158062"/>
          </a:xfrm>
          <a:prstGeom prst="rect">
            <a:avLst/>
          </a:prstGeom>
        </p:spPr>
      </p:pic>
    </p:spTree>
    <p:extLst>
      <p:ext uri="{BB962C8B-B14F-4D97-AF65-F5344CB8AC3E}">
        <p14:creationId xmlns:p14="http://schemas.microsoft.com/office/powerpoint/2010/main" val="2260090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1449" name="Shape 1449"/>
          <p:cNvGrpSpPr/>
          <p:nvPr/>
        </p:nvGrpSpPr>
        <p:grpSpPr>
          <a:xfrm flipH="1">
            <a:off x="-188453" y="1015816"/>
            <a:ext cx="1844153" cy="1594438"/>
            <a:chOff x="4088875" y="1431100"/>
            <a:chExt cx="3293000" cy="2852775"/>
          </a:xfrm>
        </p:grpSpPr>
        <p:sp>
          <p:nvSpPr>
            <p:cNvPr id="1450" name="Shape 145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451" name="Shape 145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452" name="Shape 145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53" name="Shape 145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454" name="Shape 145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455" name="Shape 145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456" name="Shape 145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457" name="Shape 145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458" name="Shape 145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459" name="Shape 145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460" name="Shape 146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461" name="Shape 146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462" name="Shape 146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463" name="Shape 146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464" name="Shape 146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465" name="Shape 146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466" name="Shape 146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467" name="Shape 146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468" name="Shape 146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469" name="Shape 146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470" name="Shape 147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471" name="Shape 147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472" name="Shape 147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473" name="Shape 147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474" name="Shape 147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475" name="Shape 147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476" name="Shape 147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477" name="Shape 147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478" name="Shape 147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479" name="Shape 147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480" name="Shape 148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481" name="Shape 148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482" name="Shape 148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83" name="Shape 148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84" name="Shape 148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85" name="Shape 148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86" name="Shape 148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7" name="Shape 148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488" name="Shape 148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489" name="Shape 148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490" name="Shape 149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491" name="Shape 149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492" name="Shape 149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493" name="Shape 149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494" name="Shape 149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495" name="Shape 149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496" name="Shape 149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grpSp>
        <p:nvGrpSpPr>
          <p:cNvPr id="1497" name="Shape 1497"/>
          <p:cNvGrpSpPr/>
          <p:nvPr/>
        </p:nvGrpSpPr>
        <p:grpSpPr>
          <a:xfrm>
            <a:off x="144761" y="1255574"/>
            <a:ext cx="1032404" cy="1032467"/>
            <a:chOff x="6654650" y="3665275"/>
            <a:chExt cx="409100" cy="409125"/>
          </a:xfrm>
        </p:grpSpPr>
        <p:sp>
          <p:nvSpPr>
            <p:cNvPr id="1498" name="Shape 14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99" name="Shape 14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grpSp>
      <p:grpSp>
        <p:nvGrpSpPr>
          <p:cNvPr id="1500" name="Shape 1500"/>
          <p:cNvGrpSpPr/>
          <p:nvPr/>
        </p:nvGrpSpPr>
        <p:grpSpPr>
          <a:xfrm rot="-731900">
            <a:off x="484962" y="343376"/>
            <a:ext cx="688564" cy="688680"/>
            <a:chOff x="570875" y="4322250"/>
            <a:chExt cx="443300" cy="443325"/>
          </a:xfrm>
        </p:grpSpPr>
        <p:sp>
          <p:nvSpPr>
            <p:cNvPr id="1501" name="Shape 15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2" name="Shape 15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3" name="Shape 15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4" name="Shape 15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grpSp>
      <p:sp>
        <p:nvSpPr>
          <p:cNvPr id="1505" name="Shape 1505"/>
          <p:cNvSpPr/>
          <p:nvPr/>
        </p:nvSpPr>
        <p:spPr>
          <a:xfrm>
            <a:off x="882208" y="2168693"/>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6" name="Shape 1506"/>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7" name="Shape 1507"/>
          <p:cNvSpPr/>
          <p:nvPr/>
        </p:nvSpPr>
        <p:spPr>
          <a:xfrm rot="2327012">
            <a:off x="470631" y="2267397"/>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68" name="Shape 1413"/>
          <p:cNvSpPr txBox="1">
            <a:spLocks noGrp="1"/>
          </p:cNvSpPr>
          <p:nvPr>
            <p:ph type="ctrTitle" idx="4294967295"/>
          </p:nvPr>
        </p:nvSpPr>
        <p:spPr>
          <a:xfrm>
            <a:off x="1754358" y="1075981"/>
            <a:ext cx="7452909" cy="1160462"/>
          </a:xfrm>
          <a:prstGeom prst="rect">
            <a:avLst/>
          </a:prstGeom>
        </p:spPr>
        <p:txBody>
          <a:bodyPr lIns="91425" tIns="91425" rIns="91425" bIns="91425" anchor="b" anchorCtr="0">
            <a:noAutofit/>
          </a:bodyPr>
          <a:lstStyle/>
          <a:p>
            <a:br>
              <a:rPr lang="en" sz="2800" dirty="0"/>
            </a:br>
            <a:br>
              <a:rPr lang="en" sz="2800" dirty="0"/>
            </a:br>
            <a:br>
              <a:rPr lang="en" sz="2800" dirty="0"/>
            </a:br>
            <a:r>
              <a:rPr lang="en-US" sz="2800" dirty="0"/>
              <a:t> </a:t>
            </a:r>
            <a:br>
              <a:rPr lang="en" sz="2800" dirty="0"/>
            </a:br>
            <a:r>
              <a:rPr lang="en-US" altLang="en-US" sz="2800" dirty="0">
                <a:sym typeface="Muli"/>
              </a:rPr>
              <a:t>8.3 </a:t>
            </a:r>
            <a:r>
              <a:rPr lang="en-US" altLang="en-US" sz="2800" dirty="0">
                <a:solidFill>
                  <a:srgbClr val="C6DAEC"/>
                </a:solidFill>
                <a:latin typeface="Muli"/>
                <a:ea typeface="Muli"/>
                <a:cs typeface="Muli"/>
                <a:sym typeface="Muli"/>
              </a:rPr>
              <a:t>Produce business Intelligent (BI) dashboard done in Tableau</a:t>
            </a:r>
            <a:endParaRPr lang="en" sz="2800" dirty="0"/>
          </a:p>
        </p:txBody>
      </p:sp>
    </p:spTree>
    <p:extLst>
      <p:ext uri="{BB962C8B-B14F-4D97-AF65-F5344CB8AC3E}">
        <p14:creationId xmlns:p14="http://schemas.microsoft.com/office/powerpoint/2010/main" val="71555712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1428"/>
        <p:cNvGrpSpPr/>
        <p:nvPr/>
      </p:nvGrpSpPr>
      <p:grpSpPr>
        <a:xfrm>
          <a:off x="0" y="0"/>
          <a:ext cx="0" cy="0"/>
          <a:chOff x="0" y="0"/>
          <a:chExt cx="0" cy="0"/>
        </a:xfrm>
      </p:grpSpPr>
      <p:sp>
        <p:nvSpPr>
          <p:cNvPr id="1431" name="Shape 1431"/>
          <p:cNvSpPr txBox="1"/>
          <p:nvPr/>
        </p:nvSpPr>
        <p:spPr>
          <a:xfrm>
            <a:off x="409575" y="2606040"/>
            <a:ext cx="982472" cy="842160"/>
          </a:xfrm>
          <a:prstGeom prst="rect">
            <a:avLst/>
          </a:prstGeom>
          <a:noFill/>
          <a:ln>
            <a:noFill/>
          </a:ln>
        </p:spPr>
        <p:txBody>
          <a:bodyPr lIns="91425" tIns="91425" rIns="91425" bIns="91425" anchor="ctr" anchorCtr="0">
            <a:noAutofit/>
          </a:bodyPr>
          <a:lstStyle/>
          <a:p>
            <a:pPr lvl="0" algn="ctr">
              <a:spcBef>
                <a:spcPts val="0"/>
              </a:spcBef>
              <a:buNone/>
            </a:pPr>
            <a:endParaRPr lang="en" sz="4800" b="1" u="sng" dirty="0">
              <a:solidFill>
                <a:srgbClr val="FFFFFF"/>
              </a:solidFill>
              <a:latin typeface="Nixie One"/>
              <a:ea typeface="Nixie One"/>
              <a:cs typeface="Nixie One"/>
              <a:sym typeface="Nixie One"/>
            </a:endParaRPr>
          </a:p>
        </p:txBody>
      </p:sp>
      <p:sp>
        <p:nvSpPr>
          <p:cNvPr id="10" name="Rectangle 9"/>
          <p:cNvSpPr/>
          <p:nvPr/>
        </p:nvSpPr>
        <p:spPr>
          <a:xfrm>
            <a:off x="2438381" y="2155538"/>
            <a:ext cx="6600687" cy="1723549"/>
          </a:xfrm>
          <a:prstGeom prst="rect">
            <a:avLst/>
          </a:prstGeom>
        </p:spPr>
        <p:txBody>
          <a:bodyPr wrap="square">
            <a:spAutoFit/>
          </a:bodyPr>
          <a:lstStyle/>
          <a:p>
            <a:pPr>
              <a:buClr>
                <a:srgbClr val="19BBD5"/>
              </a:buClr>
              <a:buSzPct val="100000"/>
            </a:pPr>
            <a:r>
              <a:rPr lang="en-US" sz="1600" dirty="0">
                <a:solidFill>
                  <a:srgbClr val="19BBD5"/>
                </a:solidFill>
                <a:latin typeface="Nixie One"/>
                <a:ea typeface="Nixie One"/>
                <a:cs typeface="Nixie One"/>
                <a:sym typeface="Nixie One"/>
              </a:rPr>
              <a:t>Major Topics</a:t>
            </a:r>
            <a:r>
              <a:rPr lang="en-US" sz="1800" dirty="0">
                <a:solidFill>
                  <a:srgbClr val="19BBD5"/>
                </a:solidFill>
                <a:latin typeface="Nixie One"/>
                <a:ea typeface="Nixie One"/>
                <a:cs typeface="Nixie One"/>
                <a:sym typeface="Nixie One"/>
              </a:rPr>
              <a:t>:</a:t>
            </a:r>
          </a:p>
          <a:p>
            <a:pPr>
              <a:buClr>
                <a:srgbClr val="19BBD5"/>
              </a:buClr>
              <a:buSzPct val="100000"/>
            </a:pPr>
            <a:r>
              <a:rPr lang="en-US" sz="1800" dirty="0">
                <a:solidFill>
                  <a:srgbClr val="19BBD5"/>
                </a:solidFill>
                <a:latin typeface="Nixie One"/>
                <a:ea typeface="Nixie One"/>
                <a:cs typeface="Nixie One"/>
                <a:sym typeface="Nixie One"/>
              </a:rPr>
              <a:t>  </a:t>
            </a:r>
          </a:p>
          <a:p>
            <a:pPr marL="285750" indent="-285750">
              <a:buClr>
                <a:srgbClr val="19BBD5"/>
              </a:buClr>
              <a:buFont typeface="Muli"/>
              <a:buChar char="◇"/>
            </a:pPr>
            <a:r>
              <a:rPr lang="en-US" altLang="en-US" dirty="0">
                <a:solidFill>
                  <a:srgbClr val="C6DAEC"/>
                </a:solidFill>
                <a:latin typeface="Muli"/>
                <a:ea typeface="Muli"/>
                <a:cs typeface="Muli"/>
                <a:sym typeface="Muli"/>
              </a:rPr>
              <a:t>8.1       Describe analytical platforms such as Tableau</a:t>
            </a:r>
          </a:p>
          <a:p>
            <a:pPr marL="285750" indent="-285750">
              <a:buClr>
                <a:srgbClr val="19BBD5"/>
              </a:buClr>
              <a:buFont typeface="Muli"/>
              <a:buChar char="◇"/>
            </a:pPr>
            <a:r>
              <a:rPr lang="en-US" altLang="en-US" dirty="0">
                <a:solidFill>
                  <a:srgbClr val="C6DAEC"/>
                </a:solidFill>
                <a:latin typeface="Muli"/>
                <a:ea typeface="Muli"/>
                <a:cs typeface="Muli"/>
                <a:sym typeface="Muli"/>
              </a:rPr>
              <a:t>8.2       Use Tableau to load data from various sources</a:t>
            </a:r>
          </a:p>
          <a:p>
            <a:pPr marL="285750" indent="-285750">
              <a:buClr>
                <a:srgbClr val="19BBD5"/>
              </a:buClr>
              <a:buFont typeface="Muli"/>
              <a:buChar char="◇"/>
            </a:pPr>
            <a:r>
              <a:rPr lang="en-US" altLang="en-US" dirty="0">
                <a:solidFill>
                  <a:srgbClr val="C6DAEC"/>
                </a:solidFill>
                <a:latin typeface="Muli"/>
                <a:ea typeface="Muli"/>
                <a:cs typeface="Muli"/>
                <a:sym typeface="Muli"/>
              </a:rPr>
              <a:t>8.3       Produce business Intelligent (BI) dashboard done in Tableau</a:t>
            </a:r>
          </a:p>
          <a:p>
            <a:pPr marL="285750" indent="-285750">
              <a:buClr>
                <a:srgbClr val="19BBD5"/>
              </a:buClr>
              <a:buFont typeface="Muli"/>
              <a:buChar char="◇"/>
            </a:pPr>
            <a:endParaRPr lang="en-US" altLang="en-US" dirty="0">
              <a:solidFill>
                <a:srgbClr val="C6DAEC"/>
              </a:solidFill>
              <a:latin typeface="Muli"/>
              <a:ea typeface="Muli"/>
              <a:cs typeface="Muli"/>
              <a:sym typeface="Muli"/>
            </a:endParaRPr>
          </a:p>
          <a:p>
            <a:pPr marL="285750" indent="-285750">
              <a:buClr>
                <a:srgbClr val="19BBD5"/>
              </a:buClr>
              <a:buFont typeface="Muli"/>
              <a:buChar char="◇"/>
            </a:pPr>
            <a:endParaRPr lang="en-US" altLang="en-US" dirty="0">
              <a:solidFill>
                <a:srgbClr val="C6DAEC"/>
              </a:solidFill>
              <a:latin typeface="Muli"/>
              <a:ea typeface="Muli"/>
              <a:cs typeface="Muli"/>
              <a:sym typeface="Muli"/>
            </a:endParaRPr>
          </a:p>
        </p:txBody>
      </p:sp>
      <p:sp>
        <p:nvSpPr>
          <p:cNvPr id="2" name="Title 1"/>
          <p:cNvSpPr>
            <a:spLocks noGrp="1"/>
          </p:cNvSpPr>
          <p:nvPr>
            <p:ph type="ctrTitle"/>
          </p:nvPr>
        </p:nvSpPr>
        <p:spPr>
          <a:xfrm>
            <a:off x="2384328" y="775709"/>
            <a:ext cx="6190464" cy="1159799"/>
          </a:xfrm>
        </p:spPr>
        <p:txBody>
          <a:bodyPr/>
          <a:lstStyle/>
          <a:p>
            <a:r>
              <a:rPr lang="en-US" sz="2400" b="1" dirty="0"/>
              <a:t>Lecture8</a:t>
            </a:r>
            <a:br>
              <a:rPr lang="en-US" sz="2400" b="1" dirty="0"/>
            </a:br>
            <a:r>
              <a:rPr lang="en-US" sz="1400" b="1" dirty="0">
                <a:solidFill>
                  <a:srgbClr val="C6DAEC"/>
                </a:solidFill>
                <a:latin typeface="Muli"/>
                <a:sym typeface="Muli"/>
              </a:rPr>
              <a:t>8</a:t>
            </a:r>
            <a:r>
              <a:rPr lang="en-US" altLang="en-US" sz="1400" dirty="0">
                <a:solidFill>
                  <a:srgbClr val="C6DAEC"/>
                </a:solidFill>
                <a:latin typeface="Muli"/>
                <a:ea typeface="Muli"/>
                <a:cs typeface="Muli"/>
                <a:sym typeface="Muli"/>
              </a:rPr>
              <a:t>. Explore Business Intelligence Platform for visualization</a:t>
            </a:r>
            <a:endParaRPr lang="en-US" sz="2400" b="1" dirty="0"/>
          </a:p>
        </p:txBody>
      </p:sp>
    </p:spTree>
  </p:cSld>
  <p:clrMapOvr>
    <a:overrideClrMapping bg1="lt1" tx1="dk1" bg2="dk2" tx2="lt2" accent1="accent1" accent2="accent2" accent3="accent3" accent4="accent4" accent5="accent5" accent6="accent6" hlink="hlink" folHlink="folHlink"/>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618978" y="319656"/>
            <a:ext cx="6528741" cy="566063"/>
          </a:xfrm>
          <a:prstGeom prst="rect">
            <a:avLst/>
          </a:prstGeom>
        </p:spPr>
        <p:txBody>
          <a:bodyPr lIns="91425" tIns="91425" rIns="91425" bIns="91425" anchor="b" anchorCtr="0">
            <a:noAutofit/>
          </a:bodyPr>
          <a:lstStyle/>
          <a:p>
            <a:pPr lvl="0"/>
            <a:r>
              <a:rPr lang="en-US" sz="3200" dirty="0"/>
              <a:t>Super Sample Superstore Dashboard</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256600" y="552572"/>
            <a:ext cx="7253496" cy="16004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a:p>
            <a:pPr lvl="0"/>
            <a:endParaRPr lang="en-US" altLang="en-US" b="1" dirty="0">
              <a:solidFill>
                <a:srgbClr val="C6DAEC"/>
              </a:solidFill>
              <a:latin typeface="Muli"/>
              <a:ea typeface="Muli"/>
              <a:cs typeface="Muli"/>
            </a:endParaRPr>
          </a:p>
          <a:p>
            <a:pPr marL="742950" lvl="1" indent="-285750" eaLnBrk="1" hangingPunct="1">
              <a:buFont typeface="Arial" panose="020B0604020202020204" pitchFamily="34" charset="0"/>
              <a:buChar char="•"/>
            </a:pPr>
            <a:r>
              <a:rPr lang="en-US" altLang="en-US" dirty="0">
                <a:solidFill>
                  <a:srgbClr val="FFC000"/>
                </a:solidFill>
                <a:latin typeface="Muli"/>
              </a:rPr>
              <a:t>Quickly spot increases or decreases in sales, profit ratio, and shipping time, and switch to the Prescriptive tab to pinpoint the root cause.</a:t>
            </a:r>
          </a:p>
          <a:p>
            <a:pPr marL="742950" lvl="1" indent="-285750" eaLnBrk="1" hangingPunct="1">
              <a:buFont typeface="Arial" panose="020B0604020202020204" pitchFamily="34" charset="0"/>
              <a:buChar char="•"/>
            </a:pPr>
            <a:endParaRPr lang="en-US" dirty="0">
              <a:solidFill>
                <a:srgbClr val="FFC000"/>
              </a:solidFill>
              <a:latin typeface="Muli"/>
            </a:endParaRPr>
          </a:p>
          <a:p>
            <a:pPr marL="1200150" lvl="2" indent="-285750" eaLnBrk="1" hangingPunct="1">
              <a:buFont typeface="Wingdings" panose="05000000000000000000" pitchFamily="2" charset="2"/>
              <a:buChar char="Ø"/>
            </a:pPr>
            <a:endParaRPr lang="en-US" dirty="0">
              <a:solidFill>
                <a:srgbClr val="FFC000"/>
              </a:solidFill>
              <a:latin typeface="Muli"/>
            </a:endParaRPr>
          </a:p>
          <a:p>
            <a:pPr marL="1200150" lvl="2" indent="-285750" eaLnBrk="1" hangingPunct="1">
              <a:buFont typeface="Wingdings" panose="05000000000000000000" pitchFamily="2" charset="2"/>
              <a:buChar char="Ø"/>
            </a:pPr>
            <a:endParaRPr lang="en-US" dirty="0">
              <a:solidFill>
                <a:srgbClr val="FFC000"/>
              </a:solidFill>
              <a:latin typeface="Muli"/>
            </a:endParaRPr>
          </a:p>
        </p:txBody>
      </p:sp>
      <p:pic>
        <p:nvPicPr>
          <p:cNvPr id="5" name="Picture 4">
            <a:extLst>
              <a:ext uri="{FF2B5EF4-FFF2-40B4-BE49-F238E27FC236}">
                <a16:creationId xmlns:a16="http://schemas.microsoft.com/office/drawing/2014/main" id="{EEB61DF4-5524-4A1D-B8B8-ECD5E1F30E89}"/>
              </a:ext>
            </a:extLst>
          </p:cNvPr>
          <p:cNvPicPr>
            <a:picLocks noChangeAspect="1"/>
          </p:cNvPicPr>
          <p:nvPr/>
        </p:nvPicPr>
        <p:blipFill>
          <a:blip r:embed="rId3"/>
          <a:stretch>
            <a:fillRect/>
          </a:stretch>
        </p:blipFill>
        <p:spPr>
          <a:xfrm>
            <a:off x="2354354" y="1593331"/>
            <a:ext cx="4544346" cy="3353945"/>
          </a:xfrm>
          <a:prstGeom prst="rect">
            <a:avLst/>
          </a:prstGeom>
        </p:spPr>
      </p:pic>
    </p:spTree>
    <p:extLst>
      <p:ext uri="{BB962C8B-B14F-4D97-AF65-F5344CB8AC3E}">
        <p14:creationId xmlns:p14="http://schemas.microsoft.com/office/powerpoint/2010/main" val="100221021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618978" y="319656"/>
            <a:ext cx="6528741" cy="566063"/>
          </a:xfrm>
          <a:prstGeom prst="rect">
            <a:avLst/>
          </a:prstGeom>
        </p:spPr>
        <p:txBody>
          <a:bodyPr lIns="91425" tIns="91425" rIns="91425" bIns="91425" anchor="b" anchorCtr="0">
            <a:noAutofit/>
          </a:bodyPr>
          <a:lstStyle/>
          <a:p>
            <a:pPr lvl="0"/>
            <a:r>
              <a:rPr lang="en-US" sz="3200" dirty="0"/>
              <a:t>Healthcare dashboard</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256600" y="602687"/>
            <a:ext cx="7253496" cy="181588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a:p>
            <a:pPr lvl="0"/>
            <a:endParaRPr lang="en-US" altLang="en-US" b="1" dirty="0">
              <a:solidFill>
                <a:srgbClr val="C6DAEC"/>
              </a:solidFill>
              <a:latin typeface="Muli"/>
              <a:ea typeface="Muli"/>
              <a:cs typeface="Muli"/>
            </a:endParaRPr>
          </a:p>
          <a:p>
            <a:pPr marL="742950" lvl="1" indent="-285750" eaLnBrk="1" hangingPunct="1">
              <a:buFont typeface="Arial" panose="020B0604020202020204" pitchFamily="34" charset="0"/>
              <a:buChar char="•"/>
            </a:pPr>
            <a:r>
              <a:rPr lang="en-US" altLang="en-US" dirty="0">
                <a:solidFill>
                  <a:srgbClr val="FFC000"/>
                </a:solidFill>
                <a:latin typeface="Muli"/>
              </a:rPr>
              <a:t>Explore patient demographics and trends by department.</a:t>
            </a:r>
          </a:p>
          <a:p>
            <a:pPr marL="742950" lvl="1" indent="-285750" eaLnBrk="1" hangingPunct="1">
              <a:buFont typeface="Arial" panose="020B0604020202020204" pitchFamily="34" charset="0"/>
              <a:buChar char="•"/>
            </a:pPr>
            <a:r>
              <a:rPr lang="en-US" altLang="en-US" dirty="0">
                <a:solidFill>
                  <a:srgbClr val="FFC000"/>
                </a:solidFill>
                <a:latin typeface="Muli"/>
              </a:rPr>
              <a:t>This viz uses Tableau's clustering feature to uncover insights in hospital data, identifying frequent short-stay patients compared to extended-stay patients.</a:t>
            </a:r>
          </a:p>
          <a:p>
            <a:pPr marL="742950" lvl="1" indent="-285750" eaLnBrk="1" hangingPunct="1">
              <a:buFont typeface="Arial" panose="020B0604020202020204" pitchFamily="34" charset="0"/>
              <a:buChar char="•"/>
            </a:pPr>
            <a:endParaRPr lang="en-US" dirty="0">
              <a:solidFill>
                <a:srgbClr val="FFC000"/>
              </a:solidFill>
              <a:latin typeface="Muli"/>
            </a:endParaRPr>
          </a:p>
          <a:p>
            <a:pPr marL="1200150" lvl="2" indent="-285750" eaLnBrk="1" hangingPunct="1">
              <a:buFont typeface="Wingdings" panose="05000000000000000000" pitchFamily="2" charset="2"/>
              <a:buChar char="Ø"/>
            </a:pPr>
            <a:endParaRPr lang="en-US" dirty="0">
              <a:solidFill>
                <a:srgbClr val="FFC000"/>
              </a:solidFill>
              <a:latin typeface="Muli"/>
            </a:endParaRPr>
          </a:p>
          <a:p>
            <a:pPr marL="1200150" lvl="2" indent="-285750" eaLnBrk="1" hangingPunct="1">
              <a:buFont typeface="Wingdings" panose="05000000000000000000" pitchFamily="2" charset="2"/>
              <a:buChar char="Ø"/>
            </a:pPr>
            <a:endParaRPr lang="en-US" dirty="0">
              <a:solidFill>
                <a:srgbClr val="FFC000"/>
              </a:solidFill>
              <a:latin typeface="Muli"/>
            </a:endParaRPr>
          </a:p>
        </p:txBody>
      </p:sp>
      <p:pic>
        <p:nvPicPr>
          <p:cNvPr id="7" name="Picture 6" descr="Graphical user interface, application&#10;&#10;Description automatically generated">
            <a:extLst>
              <a:ext uri="{FF2B5EF4-FFF2-40B4-BE49-F238E27FC236}">
                <a16:creationId xmlns:a16="http://schemas.microsoft.com/office/drawing/2014/main" id="{2557C7CF-55EF-43B7-8856-B3E0AC2372BC}"/>
              </a:ext>
            </a:extLst>
          </p:cNvPr>
          <p:cNvPicPr>
            <a:picLocks noChangeAspect="1"/>
          </p:cNvPicPr>
          <p:nvPr/>
        </p:nvPicPr>
        <p:blipFill>
          <a:blip r:embed="rId3"/>
          <a:stretch>
            <a:fillRect/>
          </a:stretch>
        </p:blipFill>
        <p:spPr>
          <a:xfrm>
            <a:off x="2245300" y="1789555"/>
            <a:ext cx="4893507" cy="3220513"/>
          </a:xfrm>
          <a:prstGeom prst="rect">
            <a:avLst/>
          </a:prstGeom>
        </p:spPr>
      </p:pic>
    </p:spTree>
    <p:extLst>
      <p:ext uri="{BB962C8B-B14F-4D97-AF65-F5344CB8AC3E}">
        <p14:creationId xmlns:p14="http://schemas.microsoft.com/office/powerpoint/2010/main" val="118539918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1449" name="Shape 1449"/>
          <p:cNvGrpSpPr/>
          <p:nvPr/>
        </p:nvGrpSpPr>
        <p:grpSpPr>
          <a:xfrm flipH="1">
            <a:off x="-188453" y="1015816"/>
            <a:ext cx="1844153" cy="1594438"/>
            <a:chOff x="4088875" y="1431100"/>
            <a:chExt cx="3293000" cy="2852775"/>
          </a:xfrm>
        </p:grpSpPr>
        <p:sp>
          <p:nvSpPr>
            <p:cNvPr id="1450" name="Shape 145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451" name="Shape 145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452" name="Shape 145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53" name="Shape 145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454" name="Shape 145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455" name="Shape 145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456" name="Shape 145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457" name="Shape 145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458" name="Shape 145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459" name="Shape 145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460" name="Shape 146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461" name="Shape 146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462" name="Shape 146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463" name="Shape 146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464" name="Shape 146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465" name="Shape 146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466" name="Shape 146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467" name="Shape 146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468" name="Shape 146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469" name="Shape 146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470" name="Shape 147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471" name="Shape 147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472" name="Shape 147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473" name="Shape 147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474" name="Shape 147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475" name="Shape 147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476" name="Shape 147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477" name="Shape 147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478" name="Shape 147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479" name="Shape 147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480" name="Shape 148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481" name="Shape 148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482" name="Shape 148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83" name="Shape 148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84" name="Shape 148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85" name="Shape 148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86" name="Shape 148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7" name="Shape 148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488" name="Shape 148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489" name="Shape 148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490" name="Shape 149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491" name="Shape 149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492" name="Shape 149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493" name="Shape 149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494" name="Shape 149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495" name="Shape 149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496" name="Shape 149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grpSp>
        <p:nvGrpSpPr>
          <p:cNvPr id="1497" name="Shape 1497"/>
          <p:cNvGrpSpPr/>
          <p:nvPr/>
        </p:nvGrpSpPr>
        <p:grpSpPr>
          <a:xfrm>
            <a:off x="144761" y="1255574"/>
            <a:ext cx="1032404" cy="1032467"/>
            <a:chOff x="6654650" y="3665275"/>
            <a:chExt cx="409100" cy="409125"/>
          </a:xfrm>
        </p:grpSpPr>
        <p:sp>
          <p:nvSpPr>
            <p:cNvPr id="1498" name="Shape 14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99" name="Shape 14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grpSp>
      <p:grpSp>
        <p:nvGrpSpPr>
          <p:cNvPr id="1500" name="Shape 1500"/>
          <p:cNvGrpSpPr/>
          <p:nvPr/>
        </p:nvGrpSpPr>
        <p:grpSpPr>
          <a:xfrm rot="-731900">
            <a:off x="484962" y="343376"/>
            <a:ext cx="688564" cy="688680"/>
            <a:chOff x="570875" y="4322250"/>
            <a:chExt cx="443300" cy="443325"/>
          </a:xfrm>
        </p:grpSpPr>
        <p:sp>
          <p:nvSpPr>
            <p:cNvPr id="1501" name="Shape 15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2" name="Shape 15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3" name="Shape 15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4" name="Shape 15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grpSp>
      <p:sp>
        <p:nvSpPr>
          <p:cNvPr id="1505" name="Shape 1505"/>
          <p:cNvSpPr/>
          <p:nvPr/>
        </p:nvSpPr>
        <p:spPr>
          <a:xfrm>
            <a:off x="882208" y="2168693"/>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6" name="Shape 1506"/>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7" name="Shape 1507"/>
          <p:cNvSpPr/>
          <p:nvPr/>
        </p:nvSpPr>
        <p:spPr>
          <a:xfrm rot="2327012">
            <a:off x="470631" y="2267397"/>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68" name="Shape 1413"/>
          <p:cNvSpPr txBox="1">
            <a:spLocks noGrp="1"/>
          </p:cNvSpPr>
          <p:nvPr>
            <p:ph type="ctrTitle" idx="4294967295"/>
          </p:nvPr>
        </p:nvSpPr>
        <p:spPr>
          <a:xfrm>
            <a:off x="2445584" y="2005544"/>
            <a:ext cx="4991100" cy="1160462"/>
          </a:xfrm>
          <a:prstGeom prst="rect">
            <a:avLst/>
          </a:prstGeom>
        </p:spPr>
        <p:txBody>
          <a:bodyPr lIns="91425" tIns="91425" rIns="91425" bIns="91425" anchor="b" anchorCtr="0">
            <a:noAutofit/>
          </a:bodyPr>
          <a:lstStyle/>
          <a:p>
            <a:pPr lvl="0" rtl="0">
              <a:spcBef>
                <a:spcPts val="0"/>
              </a:spcBef>
              <a:buNone/>
            </a:pPr>
            <a:r>
              <a:rPr lang="en" dirty="0"/>
              <a:t>Any questions so far? </a:t>
            </a:r>
            <a:r>
              <a:rPr lang="en-US" dirty="0"/>
              <a:t>A</a:t>
            </a:r>
            <a:r>
              <a:rPr lang="en" dirty="0"/>
              <a:t>ny comments?</a:t>
            </a:r>
          </a:p>
        </p:txBody>
      </p:sp>
    </p:spTree>
    <p:extLst>
      <p:ext uri="{BB962C8B-B14F-4D97-AF65-F5344CB8AC3E}">
        <p14:creationId xmlns:p14="http://schemas.microsoft.com/office/powerpoint/2010/main" val="199628180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1449" name="Shape 1449"/>
          <p:cNvGrpSpPr/>
          <p:nvPr/>
        </p:nvGrpSpPr>
        <p:grpSpPr>
          <a:xfrm flipH="1">
            <a:off x="-188453" y="1015816"/>
            <a:ext cx="1844153" cy="1594438"/>
            <a:chOff x="4088875" y="1431100"/>
            <a:chExt cx="3293000" cy="2852775"/>
          </a:xfrm>
        </p:grpSpPr>
        <p:sp>
          <p:nvSpPr>
            <p:cNvPr id="1450" name="Shape 145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451" name="Shape 145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452" name="Shape 145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53" name="Shape 145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454" name="Shape 145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455" name="Shape 145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456" name="Shape 145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457" name="Shape 145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458" name="Shape 145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459" name="Shape 145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460" name="Shape 146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461" name="Shape 146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462" name="Shape 146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463" name="Shape 146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464" name="Shape 146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465" name="Shape 146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466" name="Shape 146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467" name="Shape 146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468" name="Shape 146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469" name="Shape 146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470" name="Shape 147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471" name="Shape 147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472" name="Shape 147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473" name="Shape 147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474" name="Shape 147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475" name="Shape 147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476" name="Shape 147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477" name="Shape 147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478" name="Shape 147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479" name="Shape 147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480" name="Shape 148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481" name="Shape 148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482" name="Shape 148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83" name="Shape 148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84" name="Shape 148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85" name="Shape 148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86" name="Shape 148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7" name="Shape 148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488" name="Shape 148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489" name="Shape 148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490" name="Shape 149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491" name="Shape 149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492" name="Shape 149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493" name="Shape 149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494" name="Shape 149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495" name="Shape 149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496" name="Shape 149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grpSp>
        <p:nvGrpSpPr>
          <p:cNvPr id="1497" name="Shape 1497"/>
          <p:cNvGrpSpPr/>
          <p:nvPr/>
        </p:nvGrpSpPr>
        <p:grpSpPr>
          <a:xfrm>
            <a:off x="144761" y="1255574"/>
            <a:ext cx="1032404" cy="1032467"/>
            <a:chOff x="6654650" y="3665275"/>
            <a:chExt cx="409100" cy="409125"/>
          </a:xfrm>
        </p:grpSpPr>
        <p:sp>
          <p:nvSpPr>
            <p:cNvPr id="1498" name="Shape 14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99" name="Shape 14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grpSp>
      <p:grpSp>
        <p:nvGrpSpPr>
          <p:cNvPr id="1500" name="Shape 1500"/>
          <p:cNvGrpSpPr/>
          <p:nvPr/>
        </p:nvGrpSpPr>
        <p:grpSpPr>
          <a:xfrm rot="-731900">
            <a:off x="484962" y="343376"/>
            <a:ext cx="688564" cy="688680"/>
            <a:chOff x="570875" y="4322250"/>
            <a:chExt cx="443300" cy="443325"/>
          </a:xfrm>
        </p:grpSpPr>
        <p:sp>
          <p:nvSpPr>
            <p:cNvPr id="1501" name="Shape 15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2" name="Shape 15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3" name="Shape 15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4" name="Shape 15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grpSp>
      <p:sp>
        <p:nvSpPr>
          <p:cNvPr id="1505" name="Shape 1505"/>
          <p:cNvSpPr/>
          <p:nvPr/>
        </p:nvSpPr>
        <p:spPr>
          <a:xfrm>
            <a:off x="882208" y="2168693"/>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6" name="Shape 1506"/>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7" name="Shape 1507"/>
          <p:cNvSpPr/>
          <p:nvPr/>
        </p:nvSpPr>
        <p:spPr>
          <a:xfrm rot="2327012">
            <a:off x="470631" y="2267397"/>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68" name="Shape 1413"/>
          <p:cNvSpPr txBox="1">
            <a:spLocks noGrp="1"/>
          </p:cNvSpPr>
          <p:nvPr>
            <p:ph type="ctrTitle" idx="4294967295"/>
          </p:nvPr>
        </p:nvSpPr>
        <p:spPr>
          <a:xfrm>
            <a:off x="1747968" y="1160502"/>
            <a:ext cx="7452909" cy="1160462"/>
          </a:xfrm>
          <a:prstGeom prst="rect">
            <a:avLst/>
          </a:prstGeom>
        </p:spPr>
        <p:txBody>
          <a:bodyPr lIns="91425" tIns="91425" rIns="91425" bIns="91425" anchor="b" anchorCtr="0">
            <a:noAutofit/>
          </a:bodyPr>
          <a:lstStyle/>
          <a:p>
            <a:br>
              <a:rPr lang="en" sz="2800" dirty="0"/>
            </a:br>
            <a:br>
              <a:rPr lang="en" sz="2800" dirty="0"/>
            </a:br>
            <a:br>
              <a:rPr lang="en" sz="2800" dirty="0"/>
            </a:br>
            <a:r>
              <a:rPr lang="en-US" sz="2800" dirty="0"/>
              <a:t> </a:t>
            </a:r>
            <a:br>
              <a:rPr lang="en" sz="2800" dirty="0"/>
            </a:br>
            <a:r>
              <a:rPr lang="en-US" sz="2800">
                <a:sym typeface="Muli"/>
              </a:rPr>
              <a:t>8</a:t>
            </a:r>
            <a:r>
              <a:rPr lang="en-US" altLang="en-US" sz="2800">
                <a:sym typeface="Muli"/>
              </a:rPr>
              <a:t>.1 </a:t>
            </a:r>
            <a:r>
              <a:rPr lang="en-US" altLang="en-US" sz="2800" dirty="0">
                <a:solidFill>
                  <a:srgbClr val="C6DAEC"/>
                </a:solidFill>
                <a:latin typeface="Muli"/>
                <a:ea typeface="Muli"/>
                <a:cs typeface="Muli"/>
                <a:sym typeface="Muli"/>
              </a:rPr>
              <a:t>Describe analytical platforms such as Tableau</a:t>
            </a:r>
            <a:br>
              <a:rPr lang="en-US" altLang="en-US" sz="2800" dirty="0">
                <a:solidFill>
                  <a:srgbClr val="C6DAEC"/>
                </a:solidFill>
                <a:latin typeface="Muli"/>
                <a:ea typeface="Muli"/>
                <a:cs typeface="Muli"/>
                <a:sym typeface="Muli"/>
              </a:rPr>
            </a:br>
            <a:endParaRPr lang="en" sz="2800" dirty="0"/>
          </a:p>
        </p:txBody>
      </p:sp>
    </p:spTree>
    <p:extLst>
      <p:ext uri="{BB962C8B-B14F-4D97-AF65-F5344CB8AC3E}">
        <p14:creationId xmlns:p14="http://schemas.microsoft.com/office/powerpoint/2010/main" val="9330555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Tableau overview</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239576" y="995078"/>
            <a:ext cx="7741864" cy="33239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a:p>
            <a:pPr lvl="0"/>
            <a:endParaRPr lang="en-US" altLang="en-US" b="1" dirty="0">
              <a:solidFill>
                <a:srgbClr val="C6DAEC"/>
              </a:solidFill>
              <a:latin typeface="Muli"/>
              <a:ea typeface="Muli"/>
              <a:cs typeface="Muli"/>
            </a:endParaRPr>
          </a:p>
          <a:p>
            <a:pPr marL="742950" lvl="1" indent="-285750" eaLnBrk="1" hangingPunct="1">
              <a:buFont typeface="Arial" panose="020B0604020202020204" pitchFamily="34" charset="0"/>
              <a:buChar char="•"/>
            </a:pPr>
            <a:r>
              <a:rPr lang="en-US" altLang="en-US" dirty="0">
                <a:solidFill>
                  <a:srgbClr val="FFC000"/>
                </a:solidFill>
                <a:latin typeface="Muli"/>
              </a:rPr>
              <a:t>Tableau is the fastest growing data visualization tool used in the Business Intelligence Industry. </a:t>
            </a:r>
          </a:p>
          <a:p>
            <a:pPr marL="742950" lvl="1" indent="-285750" eaLnBrk="1" hangingPunct="1">
              <a:buFont typeface="Arial" panose="020B0604020202020204" pitchFamily="34" charset="0"/>
              <a:buChar char="•"/>
            </a:pPr>
            <a:r>
              <a:rPr lang="en-US" altLang="en-US" dirty="0">
                <a:solidFill>
                  <a:srgbClr val="FFC000"/>
                </a:solidFill>
                <a:latin typeface="Muli"/>
              </a:rPr>
              <a:t>It helps in simplifying raw data into the very easily understandable format.</a:t>
            </a:r>
          </a:p>
          <a:p>
            <a:pPr marL="742950" lvl="1" indent="-285750" eaLnBrk="1" hangingPunct="1">
              <a:buFont typeface="Arial" panose="020B0604020202020204" pitchFamily="34" charset="0"/>
              <a:buChar char="•"/>
            </a:pPr>
            <a:r>
              <a:rPr lang="en-US" altLang="en-US" dirty="0">
                <a:solidFill>
                  <a:srgbClr val="FFC000"/>
                </a:solidFill>
                <a:latin typeface="Muli"/>
              </a:rPr>
              <a:t>Tableau was founded by Pat Hanrahan, Christian Chabot, and Chris </a:t>
            </a:r>
            <a:r>
              <a:rPr lang="en-US" altLang="en-US" dirty="0" err="1">
                <a:solidFill>
                  <a:srgbClr val="FFC000"/>
                </a:solidFill>
                <a:latin typeface="Muli"/>
              </a:rPr>
              <a:t>Stolte</a:t>
            </a:r>
            <a:r>
              <a:rPr lang="en-US" altLang="en-US" dirty="0">
                <a:solidFill>
                  <a:srgbClr val="FFC000"/>
                </a:solidFill>
                <a:latin typeface="Muli"/>
              </a:rPr>
              <a:t> from Stanford University in 2003. </a:t>
            </a:r>
          </a:p>
          <a:p>
            <a:pPr marL="742950" lvl="1" indent="-285750" eaLnBrk="1" hangingPunct="1">
              <a:buFont typeface="Arial" panose="020B0604020202020204" pitchFamily="34" charset="0"/>
              <a:buChar char="•"/>
            </a:pPr>
            <a:r>
              <a:rPr lang="en-US" altLang="en-US" dirty="0">
                <a:solidFill>
                  <a:srgbClr val="FFC000"/>
                </a:solidFill>
                <a:latin typeface="Muli"/>
              </a:rPr>
              <a:t>The main idea behind its creation is to make the database industry interactive and comprehensive.</a:t>
            </a:r>
            <a:endParaRPr lang="en-US" dirty="0">
              <a:solidFill>
                <a:srgbClr val="FFC000"/>
              </a:solidFill>
              <a:latin typeface="Muli"/>
            </a:endParaRPr>
          </a:p>
          <a:p>
            <a:pPr marL="742950" lvl="1" indent="-285750" eaLnBrk="1" hangingPunct="1">
              <a:buFont typeface="Arial" panose="020B0604020202020204" pitchFamily="34" charset="0"/>
              <a:buChar char="•"/>
            </a:pPr>
            <a:r>
              <a:rPr lang="en-US" altLang="en-US" dirty="0">
                <a:solidFill>
                  <a:srgbClr val="FFC000"/>
                </a:solidFill>
                <a:latin typeface="Muli"/>
              </a:rPr>
              <a:t>Data analysis is very fast with Tableau and the visualizations created are in the form of dashboards and worksheets. </a:t>
            </a:r>
          </a:p>
          <a:p>
            <a:pPr marL="742950" lvl="1" indent="-285750" eaLnBrk="1" hangingPunct="1">
              <a:buFont typeface="Arial" panose="020B0604020202020204" pitchFamily="34" charset="0"/>
              <a:buChar char="•"/>
            </a:pPr>
            <a:r>
              <a:rPr lang="en-US" altLang="en-US" dirty="0">
                <a:solidFill>
                  <a:srgbClr val="FFC000"/>
                </a:solidFill>
                <a:latin typeface="Muli"/>
              </a:rPr>
              <a:t>The data that is created using Tableau can be understood by professional at any level in an organization. </a:t>
            </a:r>
          </a:p>
          <a:p>
            <a:pPr marL="742950" lvl="1" indent="-285750" eaLnBrk="1" hangingPunct="1">
              <a:buFont typeface="Arial" panose="020B0604020202020204" pitchFamily="34" charset="0"/>
              <a:buChar char="•"/>
            </a:pPr>
            <a:r>
              <a:rPr lang="en-US" altLang="en-US" dirty="0">
                <a:solidFill>
                  <a:srgbClr val="FFC000"/>
                </a:solidFill>
                <a:latin typeface="Muli"/>
              </a:rPr>
              <a:t>The great thing about Tableau software is that it doesn't require any technical or any kind of programming skills to operate.</a:t>
            </a:r>
            <a:endParaRPr lang="en-US" dirty="0">
              <a:solidFill>
                <a:srgbClr val="FFC000"/>
              </a:solidFill>
              <a:latin typeface="Muli"/>
            </a:endParaRPr>
          </a:p>
        </p:txBody>
      </p:sp>
    </p:spTree>
    <p:extLst>
      <p:ext uri="{BB962C8B-B14F-4D97-AF65-F5344CB8AC3E}">
        <p14:creationId xmlns:p14="http://schemas.microsoft.com/office/powerpoint/2010/main" val="99977144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Tableau products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392630" y="564192"/>
            <a:ext cx="7253496" cy="267765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a:p>
            <a:pPr lvl="0"/>
            <a:endParaRPr lang="en-US" altLang="en-US" b="1" dirty="0">
              <a:solidFill>
                <a:srgbClr val="C6DAEC"/>
              </a:solidFill>
              <a:latin typeface="Muli"/>
              <a:ea typeface="Muli"/>
              <a:cs typeface="Muli"/>
            </a:endParaRPr>
          </a:p>
          <a:p>
            <a:pPr marL="742950" lvl="1" indent="-285750" eaLnBrk="1" hangingPunct="1">
              <a:buFont typeface="Arial" panose="020B0604020202020204" pitchFamily="34" charset="0"/>
              <a:buChar char="•"/>
            </a:pPr>
            <a:r>
              <a:rPr lang="en-US" altLang="en-US" dirty="0">
                <a:solidFill>
                  <a:srgbClr val="FFC000"/>
                </a:solidFill>
                <a:latin typeface="Muli"/>
              </a:rPr>
              <a:t>The Tableau Product Suite consists of:</a:t>
            </a:r>
          </a:p>
          <a:p>
            <a:pPr marL="742950" lvl="1" indent="-285750" eaLnBrk="1" hangingPunct="1">
              <a:buFont typeface="Arial" panose="020B0604020202020204" pitchFamily="34" charset="0"/>
              <a:buChar char="•"/>
            </a:pPr>
            <a:endParaRPr lang="en-US" altLang="en-US" dirty="0">
              <a:solidFill>
                <a:srgbClr val="FFC000"/>
              </a:solidFill>
              <a:latin typeface="Muli"/>
            </a:endParaRPr>
          </a:p>
          <a:p>
            <a:pPr marL="1657350" lvl="3" indent="-285750" eaLnBrk="1" hangingPunct="1">
              <a:buFont typeface="Wingdings" panose="05000000000000000000" pitchFamily="2" charset="2"/>
              <a:buChar char="Ø"/>
            </a:pPr>
            <a:r>
              <a:rPr lang="en-US" altLang="en-US" dirty="0">
                <a:solidFill>
                  <a:srgbClr val="FFC000"/>
                </a:solidFill>
                <a:latin typeface="Muli"/>
              </a:rPr>
              <a:t>Tableau Desktop</a:t>
            </a:r>
          </a:p>
          <a:p>
            <a:pPr marL="1657350" lvl="3" indent="-285750" eaLnBrk="1" hangingPunct="1">
              <a:buFont typeface="Wingdings" panose="05000000000000000000" pitchFamily="2" charset="2"/>
              <a:buChar char="Ø"/>
            </a:pPr>
            <a:r>
              <a:rPr lang="en-US" altLang="en-US" dirty="0">
                <a:solidFill>
                  <a:srgbClr val="FFC000"/>
                </a:solidFill>
                <a:latin typeface="Muli"/>
              </a:rPr>
              <a:t>Tableau Public</a:t>
            </a:r>
          </a:p>
          <a:p>
            <a:pPr marL="1657350" lvl="3" indent="-285750" eaLnBrk="1" hangingPunct="1">
              <a:buFont typeface="Wingdings" panose="05000000000000000000" pitchFamily="2" charset="2"/>
              <a:buChar char="Ø"/>
            </a:pPr>
            <a:r>
              <a:rPr lang="en-US" altLang="en-US" dirty="0">
                <a:solidFill>
                  <a:srgbClr val="FFC000"/>
                </a:solidFill>
                <a:latin typeface="Muli"/>
              </a:rPr>
              <a:t>Tableau Online</a:t>
            </a:r>
          </a:p>
          <a:p>
            <a:pPr marL="1657350" lvl="3" indent="-285750" eaLnBrk="1" hangingPunct="1">
              <a:buFont typeface="Wingdings" panose="05000000000000000000" pitchFamily="2" charset="2"/>
              <a:buChar char="Ø"/>
            </a:pPr>
            <a:r>
              <a:rPr lang="en-US" altLang="en-US" dirty="0">
                <a:solidFill>
                  <a:srgbClr val="FFC000"/>
                </a:solidFill>
                <a:latin typeface="Muli"/>
              </a:rPr>
              <a:t>Tableau Server</a:t>
            </a:r>
          </a:p>
          <a:p>
            <a:pPr marL="1657350" lvl="3" indent="-285750" eaLnBrk="1" hangingPunct="1">
              <a:buFont typeface="Wingdings" panose="05000000000000000000" pitchFamily="2" charset="2"/>
              <a:buChar char="Ø"/>
            </a:pPr>
            <a:r>
              <a:rPr lang="en-US" altLang="en-US" dirty="0">
                <a:solidFill>
                  <a:srgbClr val="FFC000"/>
                </a:solidFill>
                <a:latin typeface="Muli"/>
              </a:rPr>
              <a:t>Tableau Reader </a:t>
            </a:r>
          </a:p>
          <a:p>
            <a:pPr lvl="1" eaLnBrk="1" hangingPunct="1"/>
            <a:endParaRPr lang="en-US" altLang="en-US" dirty="0">
              <a:solidFill>
                <a:srgbClr val="FFC000"/>
              </a:solidFill>
              <a:latin typeface="Muli"/>
            </a:endParaRPr>
          </a:p>
          <a:p>
            <a:pPr lvl="1" eaLnBrk="1" hangingPunct="1"/>
            <a:endParaRPr lang="en-US" dirty="0">
              <a:solidFill>
                <a:srgbClr val="FFC000"/>
              </a:solidFill>
              <a:latin typeface="Muli"/>
            </a:endParaRPr>
          </a:p>
          <a:p>
            <a:pPr marL="742950" lvl="1" indent="-285750" eaLnBrk="1" hangingPunct="1">
              <a:buFont typeface="Arial" panose="020B0604020202020204" pitchFamily="34" charset="0"/>
              <a:buChar char="•"/>
            </a:pPr>
            <a:endParaRPr lang="en-US" dirty="0">
              <a:solidFill>
                <a:srgbClr val="FFC000"/>
              </a:solidFill>
              <a:latin typeface="Muli"/>
            </a:endParaRPr>
          </a:p>
        </p:txBody>
      </p:sp>
    </p:spTree>
    <p:extLst>
      <p:ext uri="{BB962C8B-B14F-4D97-AF65-F5344CB8AC3E}">
        <p14:creationId xmlns:p14="http://schemas.microsoft.com/office/powerpoint/2010/main" val="197424016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Tableau classification</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274896" y="564192"/>
            <a:ext cx="7253496" cy="267765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a:p>
            <a:pPr lvl="1" eaLnBrk="1" hangingPunct="1"/>
            <a:endParaRPr lang="en-US" dirty="0">
              <a:solidFill>
                <a:srgbClr val="FFC000"/>
              </a:solidFill>
              <a:latin typeface="Muli"/>
            </a:endParaRPr>
          </a:p>
          <a:p>
            <a:pPr marL="742950" lvl="1" indent="-285750" eaLnBrk="1" hangingPunct="1">
              <a:buFont typeface="Arial" panose="020B0604020202020204" pitchFamily="34" charset="0"/>
              <a:buChar char="•"/>
            </a:pPr>
            <a:r>
              <a:rPr lang="en-US" dirty="0">
                <a:solidFill>
                  <a:srgbClr val="FFC000"/>
                </a:solidFill>
                <a:latin typeface="Muli"/>
              </a:rPr>
              <a:t>Data analytics in tableau can be classified into two section:</a:t>
            </a:r>
          </a:p>
          <a:p>
            <a:pPr marL="1200150" lvl="2" indent="-285750" eaLnBrk="1" hangingPunct="1">
              <a:buFont typeface="Wingdings" panose="05000000000000000000" pitchFamily="2" charset="2"/>
              <a:buChar char="Ø"/>
            </a:pPr>
            <a:r>
              <a:rPr lang="en-US" dirty="0">
                <a:solidFill>
                  <a:srgbClr val="FFC000"/>
                </a:solidFill>
                <a:latin typeface="Muli"/>
              </a:rPr>
              <a:t>Developer Tools: The Tableau tools that are used for development such as the creation of dashboards, charts, report generation, visualization fall into this category. The Tableau products, under this category, are the Tableau Desktop and the Tableau Public.</a:t>
            </a:r>
          </a:p>
          <a:p>
            <a:pPr marL="1200150" lvl="2" indent="-285750" eaLnBrk="1" hangingPunct="1">
              <a:buFont typeface="Wingdings" panose="05000000000000000000" pitchFamily="2" charset="2"/>
              <a:buChar char="Ø"/>
            </a:pPr>
            <a:r>
              <a:rPr lang="en-US" dirty="0">
                <a:solidFill>
                  <a:srgbClr val="FFC000"/>
                </a:solidFill>
                <a:latin typeface="Muli"/>
              </a:rPr>
              <a:t>Sharing Tools: The purpose of the tool is sharing the visualizations, reports, dashboards that were created using the developer tools. Products that fall into this category are Tableau Online, Server, and Reader.</a:t>
            </a:r>
          </a:p>
          <a:p>
            <a:pPr lvl="1" eaLnBrk="1" hangingPunct="1"/>
            <a:endParaRPr lang="en-US" dirty="0">
              <a:solidFill>
                <a:srgbClr val="FFC000"/>
              </a:solidFill>
              <a:latin typeface="Muli"/>
            </a:endParaRPr>
          </a:p>
          <a:p>
            <a:pPr marL="742950" lvl="1" indent="-285750" eaLnBrk="1" hangingPunct="1">
              <a:buFont typeface="Arial" panose="020B0604020202020204" pitchFamily="34" charset="0"/>
              <a:buChar char="•"/>
            </a:pPr>
            <a:endParaRPr lang="en-US" dirty="0">
              <a:solidFill>
                <a:srgbClr val="FFC000"/>
              </a:solidFill>
              <a:latin typeface="Muli"/>
            </a:endParaRPr>
          </a:p>
        </p:txBody>
      </p:sp>
    </p:spTree>
    <p:extLst>
      <p:ext uri="{BB962C8B-B14F-4D97-AF65-F5344CB8AC3E}">
        <p14:creationId xmlns:p14="http://schemas.microsoft.com/office/powerpoint/2010/main" val="231074890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1449" name="Shape 1449"/>
          <p:cNvGrpSpPr/>
          <p:nvPr/>
        </p:nvGrpSpPr>
        <p:grpSpPr>
          <a:xfrm flipH="1">
            <a:off x="-188453" y="1015816"/>
            <a:ext cx="1844153" cy="1594438"/>
            <a:chOff x="4088875" y="1431100"/>
            <a:chExt cx="3293000" cy="2852775"/>
          </a:xfrm>
        </p:grpSpPr>
        <p:sp>
          <p:nvSpPr>
            <p:cNvPr id="1450" name="Shape 145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lvl="0">
                <a:spcBef>
                  <a:spcPts val="0"/>
                </a:spcBef>
                <a:buNone/>
              </a:pPr>
              <a:endParaRPr dirty="0"/>
            </a:p>
          </p:txBody>
        </p:sp>
        <p:sp>
          <p:nvSpPr>
            <p:cNvPr id="1451" name="Shape 145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lvl="0">
                <a:spcBef>
                  <a:spcPts val="0"/>
                </a:spcBef>
                <a:buNone/>
              </a:pPr>
              <a:endParaRPr dirty="0"/>
            </a:p>
          </p:txBody>
        </p:sp>
        <p:sp>
          <p:nvSpPr>
            <p:cNvPr id="1452" name="Shape 145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lvl="0">
                <a:spcBef>
                  <a:spcPts val="0"/>
                </a:spcBef>
                <a:buNone/>
              </a:pPr>
              <a:endParaRPr dirty="0"/>
            </a:p>
          </p:txBody>
        </p:sp>
        <p:sp>
          <p:nvSpPr>
            <p:cNvPr id="1453" name="Shape 145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lvl="0">
                <a:spcBef>
                  <a:spcPts val="0"/>
                </a:spcBef>
                <a:buNone/>
              </a:pPr>
              <a:endParaRPr dirty="0"/>
            </a:p>
          </p:txBody>
        </p:sp>
        <p:sp>
          <p:nvSpPr>
            <p:cNvPr id="1454" name="Shape 145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lvl="0">
                <a:spcBef>
                  <a:spcPts val="0"/>
                </a:spcBef>
                <a:buNone/>
              </a:pPr>
              <a:endParaRPr dirty="0"/>
            </a:p>
          </p:txBody>
        </p:sp>
        <p:sp>
          <p:nvSpPr>
            <p:cNvPr id="1455" name="Shape 145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lvl="0">
                <a:spcBef>
                  <a:spcPts val="0"/>
                </a:spcBef>
                <a:buNone/>
              </a:pPr>
              <a:endParaRPr dirty="0"/>
            </a:p>
          </p:txBody>
        </p:sp>
        <p:sp>
          <p:nvSpPr>
            <p:cNvPr id="1456" name="Shape 145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lvl="0">
                <a:spcBef>
                  <a:spcPts val="0"/>
                </a:spcBef>
                <a:buNone/>
              </a:pPr>
              <a:endParaRPr dirty="0"/>
            </a:p>
          </p:txBody>
        </p:sp>
        <p:sp>
          <p:nvSpPr>
            <p:cNvPr id="1457" name="Shape 145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lvl="0">
                <a:spcBef>
                  <a:spcPts val="0"/>
                </a:spcBef>
                <a:buNone/>
              </a:pPr>
              <a:endParaRPr dirty="0"/>
            </a:p>
          </p:txBody>
        </p:sp>
        <p:sp>
          <p:nvSpPr>
            <p:cNvPr id="1458" name="Shape 145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lvl="0">
                <a:spcBef>
                  <a:spcPts val="0"/>
                </a:spcBef>
                <a:buNone/>
              </a:pPr>
              <a:endParaRPr dirty="0"/>
            </a:p>
          </p:txBody>
        </p:sp>
        <p:sp>
          <p:nvSpPr>
            <p:cNvPr id="1459" name="Shape 145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lvl="0">
                <a:spcBef>
                  <a:spcPts val="0"/>
                </a:spcBef>
                <a:buNone/>
              </a:pPr>
              <a:endParaRPr dirty="0"/>
            </a:p>
          </p:txBody>
        </p:sp>
        <p:sp>
          <p:nvSpPr>
            <p:cNvPr id="1460" name="Shape 146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lvl="0">
                <a:spcBef>
                  <a:spcPts val="0"/>
                </a:spcBef>
                <a:buNone/>
              </a:pPr>
              <a:endParaRPr dirty="0"/>
            </a:p>
          </p:txBody>
        </p:sp>
        <p:sp>
          <p:nvSpPr>
            <p:cNvPr id="1461" name="Shape 146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lvl="0">
                <a:spcBef>
                  <a:spcPts val="0"/>
                </a:spcBef>
                <a:buNone/>
              </a:pPr>
              <a:endParaRPr dirty="0"/>
            </a:p>
          </p:txBody>
        </p:sp>
        <p:sp>
          <p:nvSpPr>
            <p:cNvPr id="1462" name="Shape 146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lvl="0">
                <a:spcBef>
                  <a:spcPts val="0"/>
                </a:spcBef>
                <a:buNone/>
              </a:pPr>
              <a:endParaRPr dirty="0"/>
            </a:p>
          </p:txBody>
        </p:sp>
        <p:sp>
          <p:nvSpPr>
            <p:cNvPr id="1463" name="Shape 146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lvl="0">
                <a:spcBef>
                  <a:spcPts val="0"/>
                </a:spcBef>
                <a:buNone/>
              </a:pPr>
              <a:endParaRPr dirty="0"/>
            </a:p>
          </p:txBody>
        </p:sp>
        <p:sp>
          <p:nvSpPr>
            <p:cNvPr id="1464" name="Shape 146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lvl="0">
                <a:spcBef>
                  <a:spcPts val="0"/>
                </a:spcBef>
                <a:buNone/>
              </a:pPr>
              <a:endParaRPr dirty="0"/>
            </a:p>
          </p:txBody>
        </p:sp>
        <p:sp>
          <p:nvSpPr>
            <p:cNvPr id="1465" name="Shape 146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lvl="0">
                <a:spcBef>
                  <a:spcPts val="0"/>
                </a:spcBef>
                <a:buNone/>
              </a:pPr>
              <a:endParaRPr dirty="0"/>
            </a:p>
          </p:txBody>
        </p:sp>
        <p:sp>
          <p:nvSpPr>
            <p:cNvPr id="1466" name="Shape 146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lvl="0">
                <a:spcBef>
                  <a:spcPts val="0"/>
                </a:spcBef>
                <a:buNone/>
              </a:pPr>
              <a:endParaRPr dirty="0"/>
            </a:p>
          </p:txBody>
        </p:sp>
        <p:sp>
          <p:nvSpPr>
            <p:cNvPr id="1467" name="Shape 146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lvl="0">
                <a:spcBef>
                  <a:spcPts val="0"/>
                </a:spcBef>
                <a:buNone/>
              </a:pPr>
              <a:endParaRPr dirty="0"/>
            </a:p>
          </p:txBody>
        </p:sp>
        <p:sp>
          <p:nvSpPr>
            <p:cNvPr id="1468" name="Shape 146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lvl="0">
                <a:spcBef>
                  <a:spcPts val="0"/>
                </a:spcBef>
                <a:buNone/>
              </a:pPr>
              <a:endParaRPr dirty="0"/>
            </a:p>
          </p:txBody>
        </p:sp>
        <p:sp>
          <p:nvSpPr>
            <p:cNvPr id="1469" name="Shape 146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lvl="0">
                <a:spcBef>
                  <a:spcPts val="0"/>
                </a:spcBef>
                <a:buNone/>
              </a:pPr>
              <a:endParaRPr dirty="0"/>
            </a:p>
          </p:txBody>
        </p:sp>
        <p:sp>
          <p:nvSpPr>
            <p:cNvPr id="1470" name="Shape 147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lvl="0">
                <a:spcBef>
                  <a:spcPts val="0"/>
                </a:spcBef>
                <a:buNone/>
              </a:pPr>
              <a:endParaRPr dirty="0"/>
            </a:p>
          </p:txBody>
        </p:sp>
        <p:sp>
          <p:nvSpPr>
            <p:cNvPr id="1471" name="Shape 147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lvl="0">
                <a:spcBef>
                  <a:spcPts val="0"/>
                </a:spcBef>
                <a:buNone/>
              </a:pPr>
              <a:endParaRPr dirty="0"/>
            </a:p>
          </p:txBody>
        </p:sp>
        <p:sp>
          <p:nvSpPr>
            <p:cNvPr id="1472" name="Shape 147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lvl="0">
                <a:spcBef>
                  <a:spcPts val="0"/>
                </a:spcBef>
                <a:buNone/>
              </a:pPr>
              <a:endParaRPr dirty="0"/>
            </a:p>
          </p:txBody>
        </p:sp>
        <p:sp>
          <p:nvSpPr>
            <p:cNvPr id="1473" name="Shape 147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lvl="0">
                <a:spcBef>
                  <a:spcPts val="0"/>
                </a:spcBef>
                <a:buNone/>
              </a:pPr>
              <a:endParaRPr dirty="0"/>
            </a:p>
          </p:txBody>
        </p:sp>
        <p:sp>
          <p:nvSpPr>
            <p:cNvPr id="1474" name="Shape 147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lvl="0">
                <a:spcBef>
                  <a:spcPts val="0"/>
                </a:spcBef>
                <a:buNone/>
              </a:pPr>
              <a:endParaRPr dirty="0"/>
            </a:p>
          </p:txBody>
        </p:sp>
        <p:sp>
          <p:nvSpPr>
            <p:cNvPr id="1475" name="Shape 147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lvl="0">
                <a:spcBef>
                  <a:spcPts val="0"/>
                </a:spcBef>
                <a:buNone/>
              </a:pPr>
              <a:endParaRPr dirty="0"/>
            </a:p>
          </p:txBody>
        </p:sp>
        <p:sp>
          <p:nvSpPr>
            <p:cNvPr id="1476" name="Shape 147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lvl="0">
                <a:spcBef>
                  <a:spcPts val="0"/>
                </a:spcBef>
                <a:buNone/>
              </a:pPr>
              <a:endParaRPr dirty="0"/>
            </a:p>
          </p:txBody>
        </p:sp>
        <p:sp>
          <p:nvSpPr>
            <p:cNvPr id="1477" name="Shape 147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lvl="0">
                <a:spcBef>
                  <a:spcPts val="0"/>
                </a:spcBef>
                <a:buNone/>
              </a:pPr>
              <a:endParaRPr dirty="0"/>
            </a:p>
          </p:txBody>
        </p:sp>
        <p:sp>
          <p:nvSpPr>
            <p:cNvPr id="1478" name="Shape 147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lvl="0">
                <a:spcBef>
                  <a:spcPts val="0"/>
                </a:spcBef>
                <a:buNone/>
              </a:pPr>
              <a:endParaRPr dirty="0"/>
            </a:p>
          </p:txBody>
        </p:sp>
        <p:sp>
          <p:nvSpPr>
            <p:cNvPr id="1479" name="Shape 147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lvl="0">
                <a:spcBef>
                  <a:spcPts val="0"/>
                </a:spcBef>
                <a:buNone/>
              </a:pPr>
              <a:endParaRPr dirty="0"/>
            </a:p>
          </p:txBody>
        </p:sp>
        <p:sp>
          <p:nvSpPr>
            <p:cNvPr id="1480" name="Shape 148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lvl="0">
                <a:spcBef>
                  <a:spcPts val="0"/>
                </a:spcBef>
                <a:buNone/>
              </a:pPr>
              <a:endParaRPr dirty="0"/>
            </a:p>
          </p:txBody>
        </p:sp>
        <p:sp>
          <p:nvSpPr>
            <p:cNvPr id="1481" name="Shape 148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lvl="0">
                <a:spcBef>
                  <a:spcPts val="0"/>
                </a:spcBef>
                <a:buNone/>
              </a:pPr>
              <a:endParaRPr dirty="0"/>
            </a:p>
          </p:txBody>
        </p:sp>
        <p:sp>
          <p:nvSpPr>
            <p:cNvPr id="1482" name="Shape 148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lvl="0">
                <a:spcBef>
                  <a:spcPts val="0"/>
                </a:spcBef>
                <a:buNone/>
              </a:pPr>
              <a:endParaRPr dirty="0"/>
            </a:p>
          </p:txBody>
        </p:sp>
        <p:sp>
          <p:nvSpPr>
            <p:cNvPr id="1483" name="Shape 148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lvl="0">
                <a:spcBef>
                  <a:spcPts val="0"/>
                </a:spcBef>
                <a:buNone/>
              </a:pPr>
              <a:endParaRPr dirty="0"/>
            </a:p>
          </p:txBody>
        </p:sp>
        <p:sp>
          <p:nvSpPr>
            <p:cNvPr id="1484" name="Shape 148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lvl="0">
                <a:spcBef>
                  <a:spcPts val="0"/>
                </a:spcBef>
                <a:buNone/>
              </a:pPr>
              <a:endParaRPr dirty="0"/>
            </a:p>
          </p:txBody>
        </p:sp>
        <p:sp>
          <p:nvSpPr>
            <p:cNvPr id="1485" name="Shape 148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lvl="0">
                <a:spcBef>
                  <a:spcPts val="0"/>
                </a:spcBef>
                <a:buNone/>
              </a:pPr>
              <a:endParaRPr dirty="0"/>
            </a:p>
          </p:txBody>
        </p:sp>
        <p:sp>
          <p:nvSpPr>
            <p:cNvPr id="1486" name="Shape 148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lvl="0">
                <a:spcBef>
                  <a:spcPts val="0"/>
                </a:spcBef>
                <a:buNone/>
              </a:pPr>
              <a:endParaRPr dirty="0"/>
            </a:p>
          </p:txBody>
        </p:sp>
        <p:sp>
          <p:nvSpPr>
            <p:cNvPr id="1487" name="Shape 148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lvl="0">
                <a:spcBef>
                  <a:spcPts val="0"/>
                </a:spcBef>
                <a:buNone/>
              </a:pPr>
              <a:endParaRPr dirty="0"/>
            </a:p>
          </p:txBody>
        </p:sp>
        <p:sp>
          <p:nvSpPr>
            <p:cNvPr id="1488" name="Shape 148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lvl="0">
                <a:spcBef>
                  <a:spcPts val="0"/>
                </a:spcBef>
                <a:buNone/>
              </a:pPr>
              <a:endParaRPr dirty="0"/>
            </a:p>
          </p:txBody>
        </p:sp>
        <p:sp>
          <p:nvSpPr>
            <p:cNvPr id="1489" name="Shape 148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lvl="0">
                <a:spcBef>
                  <a:spcPts val="0"/>
                </a:spcBef>
                <a:buNone/>
              </a:pPr>
              <a:endParaRPr dirty="0"/>
            </a:p>
          </p:txBody>
        </p:sp>
        <p:sp>
          <p:nvSpPr>
            <p:cNvPr id="1490" name="Shape 149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lvl="0">
                <a:spcBef>
                  <a:spcPts val="0"/>
                </a:spcBef>
                <a:buNone/>
              </a:pPr>
              <a:endParaRPr dirty="0"/>
            </a:p>
          </p:txBody>
        </p:sp>
        <p:sp>
          <p:nvSpPr>
            <p:cNvPr id="1491" name="Shape 149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lvl="0">
                <a:spcBef>
                  <a:spcPts val="0"/>
                </a:spcBef>
                <a:buNone/>
              </a:pPr>
              <a:endParaRPr dirty="0"/>
            </a:p>
          </p:txBody>
        </p:sp>
        <p:sp>
          <p:nvSpPr>
            <p:cNvPr id="1492" name="Shape 149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lvl="0">
                <a:spcBef>
                  <a:spcPts val="0"/>
                </a:spcBef>
                <a:buNone/>
              </a:pPr>
              <a:endParaRPr dirty="0"/>
            </a:p>
          </p:txBody>
        </p:sp>
        <p:sp>
          <p:nvSpPr>
            <p:cNvPr id="1493" name="Shape 149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lvl="0">
                <a:spcBef>
                  <a:spcPts val="0"/>
                </a:spcBef>
                <a:buNone/>
              </a:pPr>
              <a:endParaRPr dirty="0"/>
            </a:p>
          </p:txBody>
        </p:sp>
        <p:sp>
          <p:nvSpPr>
            <p:cNvPr id="1494" name="Shape 149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lvl="0">
                <a:spcBef>
                  <a:spcPts val="0"/>
                </a:spcBef>
                <a:buNone/>
              </a:pPr>
              <a:endParaRPr dirty="0"/>
            </a:p>
          </p:txBody>
        </p:sp>
        <p:sp>
          <p:nvSpPr>
            <p:cNvPr id="1495" name="Shape 149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lvl="0">
                <a:spcBef>
                  <a:spcPts val="0"/>
                </a:spcBef>
                <a:buNone/>
              </a:pPr>
              <a:endParaRPr dirty="0"/>
            </a:p>
          </p:txBody>
        </p:sp>
        <p:sp>
          <p:nvSpPr>
            <p:cNvPr id="1496" name="Shape 149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lvl="0">
                <a:spcBef>
                  <a:spcPts val="0"/>
                </a:spcBef>
                <a:buNone/>
              </a:pPr>
              <a:endParaRPr dirty="0"/>
            </a:p>
          </p:txBody>
        </p:sp>
      </p:grpSp>
      <p:grpSp>
        <p:nvGrpSpPr>
          <p:cNvPr id="1497" name="Shape 1497"/>
          <p:cNvGrpSpPr/>
          <p:nvPr/>
        </p:nvGrpSpPr>
        <p:grpSpPr>
          <a:xfrm>
            <a:off x="144761" y="1255574"/>
            <a:ext cx="1032404" cy="1032467"/>
            <a:chOff x="6654650" y="3665275"/>
            <a:chExt cx="409100" cy="409125"/>
          </a:xfrm>
        </p:grpSpPr>
        <p:sp>
          <p:nvSpPr>
            <p:cNvPr id="1498" name="Shape 1498"/>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499" name="Shape 1499"/>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grpSp>
      <p:grpSp>
        <p:nvGrpSpPr>
          <p:cNvPr id="1500" name="Shape 1500"/>
          <p:cNvGrpSpPr/>
          <p:nvPr/>
        </p:nvGrpSpPr>
        <p:grpSpPr>
          <a:xfrm rot="-731900">
            <a:off x="484962" y="343376"/>
            <a:ext cx="688564" cy="688680"/>
            <a:chOff x="570875" y="4322250"/>
            <a:chExt cx="443300" cy="443325"/>
          </a:xfrm>
        </p:grpSpPr>
        <p:sp>
          <p:nvSpPr>
            <p:cNvPr id="1501" name="Shape 1501"/>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2" name="Shape 1502"/>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3" name="Shape 1503"/>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sp>
          <p:nvSpPr>
            <p:cNvPr id="1504" name="Shape 1504"/>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lvl="0">
                <a:spcBef>
                  <a:spcPts val="0"/>
                </a:spcBef>
                <a:buNone/>
              </a:pPr>
              <a:endParaRPr dirty="0"/>
            </a:p>
          </p:txBody>
        </p:sp>
      </p:grpSp>
      <p:sp>
        <p:nvSpPr>
          <p:cNvPr id="1505" name="Shape 1505"/>
          <p:cNvSpPr/>
          <p:nvPr/>
        </p:nvSpPr>
        <p:spPr>
          <a:xfrm>
            <a:off x="882208" y="2168693"/>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6" name="Shape 1506"/>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1507" name="Shape 1507"/>
          <p:cNvSpPr/>
          <p:nvPr/>
        </p:nvSpPr>
        <p:spPr>
          <a:xfrm rot="2327012">
            <a:off x="470631" y="2267397"/>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dirty="0"/>
          </a:p>
        </p:txBody>
      </p:sp>
      <p:sp>
        <p:nvSpPr>
          <p:cNvPr id="68" name="Shape 1413"/>
          <p:cNvSpPr txBox="1">
            <a:spLocks noGrp="1"/>
          </p:cNvSpPr>
          <p:nvPr>
            <p:ph type="ctrTitle" idx="4294967295"/>
          </p:nvPr>
        </p:nvSpPr>
        <p:spPr>
          <a:xfrm>
            <a:off x="1725948" y="732309"/>
            <a:ext cx="7452909" cy="1160462"/>
          </a:xfrm>
          <a:prstGeom prst="rect">
            <a:avLst/>
          </a:prstGeom>
        </p:spPr>
        <p:txBody>
          <a:bodyPr lIns="91425" tIns="91425" rIns="91425" bIns="91425" anchor="b" anchorCtr="0">
            <a:noAutofit/>
          </a:bodyPr>
          <a:lstStyle/>
          <a:p>
            <a:br>
              <a:rPr lang="en" sz="2800" dirty="0"/>
            </a:br>
            <a:br>
              <a:rPr lang="en" sz="2800" dirty="0"/>
            </a:br>
            <a:br>
              <a:rPr lang="en" sz="2800" dirty="0"/>
            </a:br>
            <a:r>
              <a:rPr lang="en-US" sz="2800" dirty="0"/>
              <a:t> </a:t>
            </a:r>
            <a:br>
              <a:rPr lang="en" sz="2800" dirty="0"/>
            </a:br>
            <a:r>
              <a:rPr lang="en-US" altLang="en-US" sz="2800" dirty="0">
                <a:sym typeface="Muli"/>
              </a:rPr>
              <a:t>8.2 </a:t>
            </a:r>
            <a:r>
              <a:rPr lang="en-US" altLang="en-US" sz="2800" dirty="0">
                <a:solidFill>
                  <a:srgbClr val="C6DAEC"/>
                </a:solidFill>
                <a:latin typeface="Muli"/>
                <a:ea typeface="Muli"/>
                <a:cs typeface="Muli"/>
                <a:sym typeface="Muli"/>
              </a:rPr>
              <a:t>Use Tableau to load data from various sources</a:t>
            </a:r>
            <a:endParaRPr lang="en" sz="2800" dirty="0"/>
          </a:p>
        </p:txBody>
      </p:sp>
    </p:spTree>
    <p:extLst>
      <p:ext uri="{BB962C8B-B14F-4D97-AF65-F5344CB8AC3E}">
        <p14:creationId xmlns:p14="http://schemas.microsoft.com/office/powerpoint/2010/main" val="199268394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Tableau data sources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217805" y="458743"/>
            <a:ext cx="7253496" cy="11695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a:p>
            <a:pPr lvl="0"/>
            <a:endParaRPr lang="en-US" altLang="en-US" b="1" dirty="0">
              <a:solidFill>
                <a:srgbClr val="C6DAEC"/>
              </a:solidFill>
              <a:latin typeface="Muli"/>
              <a:ea typeface="Muli"/>
              <a:cs typeface="Muli"/>
            </a:endParaRPr>
          </a:p>
          <a:p>
            <a:pPr marL="742950" lvl="1" indent="-285750" eaLnBrk="1" hangingPunct="1">
              <a:buFont typeface="Arial" panose="020B0604020202020204" pitchFamily="34" charset="0"/>
              <a:buChar char="•"/>
            </a:pPr>
            <a:r>
              <a:rPr lang="en-US" altLang="en-US" dirty="0">
                <a:solidFill>
                  <a:srgbClr val="FFC000"/>
                </a:solidFill>
                <a:latin typeface="Muli"/>
              </a:rPr>
              <a:t>Tableau can connect to various types of data sources. It can connect to text files, excel files, PDF files, etc.</a:t>
            </a:r>
          </a:p>
          <a:p>
            <a:pPr marL="742950" lvl="1" indent="-285750" eaLnBrk="1" hangingPunct="1">
              <a:buFont typeface="Arial" panose="020B0604020202020204" pitchFamily="34" charset="0"/>
              <a:buChar char="•"/>
            </a:pPr>
            <a:r>
              <a:rPr lang="en-US" dirty="0">
                <a:solidFill>
                  <a:srgbClr val="FFC000"/>
                </a:solidFill>
                <a:latin typeface="Muli"/>
              </a:rPr>
              <a:t>Tableau has the capability to connect to servers and web connectors. </a:t>
            </a:r>
          </a:p>
        </p:txBody>
      </p:sp>
      <p:pic>
        <p:nvPicPr>
          <p:cNvPr id="5" name="Picture 4" descr="Graphical user interface, website&#10;&#10;Description automatically generated">
            <a:extLst>
              <a:ext uri="{FF2B5EF4-FFF2-40B4-BE49-F238E27FC236}">
                <a16:creationId xmlns:a16="http://schemas.microsoft.com/office/drawing/2014/main" id="{9DDD73FA-70A9-44D9-9113-D73C7B44CC32}"/>
              </a:ext>
            </a:extLst>
          </p:cNvPr>
          <p:cNvPicPr>
            <a:picLocks noChangeAspect="1"/>
          </p:cNvPicPr>
          <p:nvPr/>
        </p:nvPicPr>
        <p:blipFill>
          <a:blip r:embed="rId3"/>
          <a:stretch>
            <a:fillRect/>
          </a:stretch>
        </p:blipFill>
        <p:spPr>
          <a:xfrm>
            <a:off x="2442672" y="1877293"/>
            <a:ext cx="4736997" cy="2985046"/>
          </a:xfrm>
          <a:prstGeom prst="rect">
            <a:avLst/>
          </a:prstGeom>
        </p:spPr>
      </p:pic>
    </p:spTree>
    <p:extLst>
      <p:ext uri="{BB962C8B-B14F-4D97-AF65-F5344CB8AC3E}">
        <p14:creationId xmlns:p14="http://schemas.microsoft.com/office/powerpoint/2010/main" val="203816388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Shape 1413"/>
          <p:cNvSpPr txBox="1">
            <a:spLocks noGrp="1"/>
          </p:cNvSpPr>
          <p:nvPr>
            <p:ph type="title"/>
          </p:nvPr>
        </p:nvSpPr>
        <p:spPr>
          <a:xfrm>
            <a:off x="1964331" y="281161"/>
            <a:ext cx="6528741" cy="566063"/>
          </a:xfrm>
          <a:prstGeom prst="rect">
            <a:avLst/>
          </a:prstGeom>
        </p:spPr>
        <p:txBody>
          <a:bodyPr lIns="91425" tIns="91425" rIns="91425" bIns="91425" anchor="b" anchorCtr="0">
            <a:noAutofit/>
          </a:bodyPr>
          <a:lstStyle/>
          <a:p>
            <a:pPr lvl="0"/>
            <a:r>
              <a:rPr lang="en-US" sz="3200" dirty="0"/>
              <a:t>Tableau data sources; texts</a:t>
            </a:r>
            <a:endParaRPr lang="en" sz="3200" dirty="0"/>
          </a:p>
        </p:txBody>
      </p:sp>
      <p:sp>
        <p:nvSpPr>
          <p:cNvPr id="3" name="Rectangle 2"/>
          <p:cNvSpPr>
            <a:spLocks noChangeArrowheads="1"/>
          </p:cNvSpPr>
          <p:nvPr/>
        </p:nvSpPr>
        <p:spPr bwMode="auto">
          <a:xfrm>
            <a:off x="1964331" y="1985438"/>
            <a:ext cx="49343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en-US" sz="1200" dirty="0">
              <a:solidFill>
                <a:srgbClr val="FFC000"/>
              </a:solidFill>
              <a:latin typeface="Muli"/>
              <a:ea typeface="Muli"/>
              <a:cs typeface="Muli"/>
            </a:endParaRPr>
          </a:p>
          <a:p>
            <a:pPr lvl="0"/>
            <a:r>
              <a:rPr lang="en-US" altLang="en-US" sz="1200" dirty="0">
                <a:solidFill>
                  <a:srgbClr val="C6DAEC"/>
                </a:solidFill>
                <a:latin typeface="Muli"/>
                <a:ea typeface="Muli"/>
                <a:cs typeface="Muli"/>
              </a:rPr>
              <a:t>  </a:t>
            </a:r>
          </a:p>
          <a:p>
            <a:pPr lvl="0"/>
            <a:endParaRPr lang="en-US" altLang="en-US" sz="1200" dirty="0">
              <a:solidFill>
                <a:srgbClr val="C6DAEC"/>
              </a:solidFill>
              <a:latin typeface="Muli"/>
              <a:ea typeface="Muli"/>
              <a:cs typeface="Muli"/>
            </a:endParaRPr>
          </a:p>
          <a:p>
            <a:pPr lvl="0"/>
            <a:endParaRPr lang="en-US" altLang="en-US" dirty="0">
              <a:solidFill>
                <a:srgbClr val="C6DAEC"/>
              </a:solidFill>
              <a:latin typeface="Muli"/>
              <a:ea typeface="Muli"/>
              <a:cs typeface="Muli"/>
            </a:endParaRPr>
          </a:p>
          <a:p>
            <a:pPr marL="342900" lvl="0" indent="-342900">
              <a:buFont typeface="+mj-lt"/>
              <a:buAutoNum type="arabicPeriod"/>
            </a:pPr>
            <a:endParaRPr lang="en-US" altLang="en-US" dirty="0">
              <a:solidFill>
                <a:srgbClr val="C6DAEC"/>
              </a:solidFill>
              <a:latin typeface="Muli"/>
              <a:ea typeface="Muli"/>
              <a:cs typeface="Muli"/>
            </a:endParaRPr>
          </a:p>
        </p:txBody>
      </p:sp>
      <p:sp>
        <p:nvSpPr>
          <p:cNvPr id="6" name="Rectangle 5"/>
          <p:cNvSpPr>
            <a:spLocks noChangeArrowheads="1"/>
          </p:cNvSpPr>
          <p:nvPr/>
        </p:nvSpPr>
        <p:spPr bwMode="auto">
          <a:xfrm>
            <a:off x="1280076" y="954665"/>
            <a:ext cx="7253496"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b="1" dirty="0">
                <a:solidFill>
                  <a:srgbClr val="C6DAEC"/>
                </a:solidFill>
                <a:latin typeface="Muli"/>
                <a:ea typeface="Muli"/>
                <a:cs typeface="Muli"/>
              </a:rPr>
              <a:t> </a:t>
            </a:r>
          </a:p>
        </p:txBody>
      </p:sp>
      <p:pic>
        <p:nvPicPr>
          <p:cNvPr id="5" name="Picture 4" descr="Graphical user interface, application&#10;&#10;Description automatically generated">
            <a:extLst>
              <a:ext uri="{FF2B5EF4-FFF2-40B4-BE49-F238E27FC236}">
                <a16:creationId xmlns:a16="http://schemas.microsoft.com/office/drawing/2014/main" id="{750BD17A-18A6-4EC5-9499-AA1903EDE68A}"/>
              </a:ext>
            </a:extLst>
          </p:cNvPr>
          <p:cNvPicPr>
            <a:picLocks noChangeAspect="1"/>
          </p:cNvPicPr>
          <p:nvPr/>
        </p:nvPicPr>
        <p:blipFill>
          <a:blip r:embed="rId3"/>
          <a:stretch>
            <a:fillRect/>
          </a:stretch>
        </p:blipFill>
        <p:spPr>
          <a:xfrm>
            <a:off x="3348234" y="997834"/>
            <a:ext cx="2447532" cy="3893358"/>
          </a:xfrm>
          <a:prstGeom prst="rect">
            <a:avLst/>
          </a:prstGeom>
        </p:spPr>
      </p:pic>
    </p:spTree>
    <p:extLst>
      <p:ext uri="{BB962C8B-B14F-4D97-AF65-F5344CB8AC3E}">
        <p14:creationId xmlns:p14="http://schemas.microsoft.com/office/powerpoint/2010/main" val="1186547658"/>
      </p:ext>
    </p:extLst>
  </p:cSld>
  <p:clrMapOvr>
    <a:masterClrMapping/>
  </p:clrMapOvr>
  <p:transition spd="slow">
    <p:cut/>
  </p:transition>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Slice</Template>
  <TotalTime>29900</TotalTime>
  <Words>636</Words>
  <Application>Microsoft Office PowerPoint</Application>
  <PresentationFormat>On-screen Show (16:9)</PresentationFormat>
  <Paragraphs>138</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Muli</vt:lpstr>
      <vt:lpstr>Nixie One</vt:lpstr>
      <vt:lpstr>Wingdings</vt:lpstr>
      <vt:lpstr>Imogen template</vt:lpstr>
      <vt:lpstr>AML-2103 Visualization for AI and ML</vt:lpstr>
      <vt:lpstr>Lecture8 8. Explore Business Intelligence Platform for visualization</vt:lpstr>
      <vt:lpstr>     8.1 Describe analytical platforms such as Tableau </vt:lpstr>
      <vt:lpstr>Tableau overview</vt:lpstr>
      <vt:lpstr>Tableau products</vt:lpstr>
      <vt:lpstr>Tableau classification</vt:lpstr>
      <vt:lpstr>     8.2 Use Tableau to load data from various sources</vt:lpstr>
      <vt:lpstr>Tableau data sources</vt:lpstr>
      <vt:lpstr>Tableau data sources; texts</vt:lpstr>
      <vt:lpstr>Tableau data sources; texts</vt:lpstr>
      <vt:lpstr>Tableau data sources; texts</vt:lpstr>
      <vt:lpstr>Tableau data sources; excel file</vt:lpstr>
      <vt:lpstr>Tableau data sources; excel file</vt:lpstr>
      <vt:lpstr>Tableau data sources; excel file</vt:lpstr>
      <vt:lpstr>Tableau data sources; database</vt:lpstr>
      <vt:lpstr>Tableau data sources; websites</vt:lpstr>
      <vt:lpstr>Tableau data sources; websites</vt:lpstr>
      <vt:lpstr>Tableau data sources; server</vt:lpstr>
      <vt:lpstr>     8.3 Produce business Intelligent (BI) dashboard done in Tableau</vt:lpstr>
      <vt:lpstr>Super Sample Superstore Dashboard</vt:lpstr>
      <vt:lpstr>Healthcare dashboard</vt:lpstr>
      <vt:lpstr>Any questions so far? Any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
  <cp:lastModifiedBy>Vahid Hadavi</cp:lastModifiedBy>
  <cp:revision>1309</cp:revision>
  <dcterms:modified xsi:type="dcterms:W3CDTF">2021-02-20T16:41:35Z</dcterms:modified>
  <cp:version>Version2</cp:version>
</cp:coreProperties>
</file>