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0C0817-A112-4847-8014-A94B7D2A4EA3}" type="datetime1">
              <a:rPr lang="en-US" smtClean="0"/>
              <a:t>7/16/2020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6720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7/16/2020</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750892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7/16/2020</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294858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7/16/2020</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025584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7/16/2020</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737649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7/16/2020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11608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7/16/2020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2892731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34F40B7-36AB-4376-BE14-EF7004D79BB9}" type="datetime1">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26702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F87CAB8-DCAE-46A5-AADA-B3FAD11A54E0}" type="datetime1">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26107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4066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6801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35244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8503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64685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7/16/2020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98513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6986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7/16/2020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06620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FA2B21-3FCD-4721-B95C-427943F61125}" type="datetime1">
              <a:rPr lang="en-US" smtClean="0"/>
              <a:t>7/16/2020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39427894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Glitch" TargetMode="External"/><Relationship Id="rId2" Type="http://schemas.openxmlformats.org/officeDocument/2006/relationships/hyperlink" Target="https://www.youtube.com/watch?v=HHq86gQ35Z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descr="A picture containing colorful, colors, sitting, colored&#10;&#10;Description automatically generated">
            <a:extLst>
              <a:ext uri="{FF2B5EF4-FFF2-40B4-BE49-F238E27FC236}">
                <a16:creationId xmlns:a16="http://schemas.microsoft.com/office/drawing/2014/main" id="{1E59D720-9F70-4C88-BFE8-B1DA8D788AB3}"/>
              </a:ext>
            </a:extLst>
          </p:cNvPr>
          <p:cNvPicPr>
            <a:picLocks noChangeAspect="1"/>
          </p:cNvPicPr>
          <p:nvPr/>
        </p:nvPicPr>
        <p:blipFill rotWithShape="1">
          <a:blip r:embed="rId2">
            <a:extLst>
              <a:ext uri="{28A0092B-C50C-407E-A947-70E740481C1C}">
                <a14:useLocalDpi xmlns:a14="http://schemas.microsoft.com/office/drawing/2010/main" val="0"/>
              </a:ext>
            </a:extLst>
          </a:blip>
          <a:srcRect l="28804" r="32897" b="-1"/>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13"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58FEEED3-ABD6-4991-B74C-EB85B7497E3A}"/>
              </a:ext>
            </a:extLst>
          </p:cNvPr>
          <p:cNvSpPr>
            <a:spLocks noGrp="1"/>
          </p:cNvSpPr>
          <p:nvPr>
            <p:ph type="ctrTitle"/>
          </p:nvPr>
        </p:nvSpPr>
        <p:spPr>
          <a:xfrm>
            <a:off x="5695061" y="1241266"/>
            <a:ext cx="5428551" cy="3153753"/>
          </a:xfrm>
        </p:spPr>
        <p:txBody>
          <a:bodyPr>
            <a:normAutofit/>
          </a:bodyPr>
          <a:lstStyle/>
          <a:p>
            <a:r>
              <a:rPr lang="en-US"/>
              <a:t>What is glitch </a:t>
            </a:r>
            <a:endParaRPr lang="en-US" dirty="0"/>
          </a:p>
        </p:txBody>
      </p:sp>
      <p:sp>
        <p:nvSpPr>
          <p:cNvPr id="3" name="Subtitle 2">
            <a:extLst>
              <a:ext uri="{FF2B5EF4-FFF2-40B4-BE49-F238E27FC236}">
                <a16:creationId xmlns:a16="http://schemas.microsoft.com/office/drawing/2014/main" id="{8E297D83-B01E-47C4-ABE5-657DD56A97F4}"/>
              </a:ext>
            </a:extLst>
          </p:cNvPr>
          <p:cNvSpPr>
            <a:spLocks noGrp="1"/>
          </p:cNvSpPr>
          <p:nvPr>
            <p:ph type="subTitle" idx="1"/>
          </p:nvPr>
        </p:nvSpPr>
        <p:spPr>
          <a:xfrm>
            <a:off x="5695061" y="4591665"/>
            <a:ext cx="5428551" cy="1622322"/>
          </a:xfrm>
        </p:spPr>
        <p:txBody>
          <a:bodyPr>
            <a:normAutofit/>
          </a:bodyPr>
          <a:lstStyle/>
          <a:p>
            <a:pPr>
              <a:lnSpc>
                <a:spcPct val="90000"/>
              </a:lnSpc>
            </a:pPr>
            <a:r>
              <a:rPr lang="en-US" sz="1300" dirty="0"/>
              <a:t>A glitch is a short-lived fault in a system, such as a transient fault that corrects itself, making it difficult to troubleshoot. The term is particularly common in the computing and electronics industries, in circuit bending, as well as among players of video games. More generally, all types of systems including human organizations and nature experience glitches.</a:t>
            </a:r>
          </a:p>
        </p:txBody>
      </p:sp>
      <p:sp>
        <p:nvSpPr>
          <p:cNvPr id="15" name="Rectangle 14">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27830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EED3-ABD6-4991-B74C-EB85B7497E3A}"/>
              </a:ext>
            </a:extLst>
          </p:cNvPr>
          <p:cNvSpPr>
            <a:spLocks noGrp="1"/>
          </p:cNvSpPr>
          <p:nvPr>
            <p:ph type="ctrTitle"/>
          </p:nvPr>
        </p:nvSpPr>
        <p:spPr>
          <a:xfrm>
            <a:off x="843870" y="695139"/>
            <a:ext cx="9494961" cy="1185508"/>
          </a:xfrm>
        </p:spPr>
        <p:txBody>
          <a:bodyPr/>
          <a:lstStyle/>
          <a:p>
            <a:r>
              <a:rPr lang="en-US" sz="4400" b="1" dirty="0"/>
              <a:t>Electronics glitch &amp; Timing Hazards</a:t>
            </a:r>
          </a:p>
        </p:txBody>
      </p:sp>
      <p:sp>
        <p:nvSpPr>
          <p:cNvPr id="3" name="Subtitle 2">
            <a:extLst>
              <a:ext uri="{FF2B5EF4-FFF2-40B4-BE49-F238E27FC236}">
                <a16:creationId xmlns:a16="http://schemas.microsoft.com/office/drawing/2014/main" id="{8E297D83-B01E-47C4-ABE5-657DD56A97F4}"/>
              </a:ext>
            </a:extLst>
          </p:cNvPr>
          <p:cNvSpPr>
            <a:spLocks noGrp="1"/>
          </p:cNvSpPr>
          <p:nvPr>
            <p:ph type="subTitle" idx="1"/>
          </p:nvPr>
        </p:nvSpPr>
        <p:spPr>
          <a:xfrm>
            <a:off x="952108" y="1880647"/>
            <a:ext cx="9386724" cy="4586141"/>
          </a:xfrm>
        </p:spPr>
        <p:txBody>
          <a:bodyPr>
            <a:normAutofit/>
          </a:bodyPr>
          <a:lstStyle/>
          <a:p>
            <a:r>
              <a:rPr lang="en-US" dirty="0"/>
              <a:t>General define : that occurs on a signal before the signal settles to its intended value, particularly in a digital circuit.</a:t>
            </a:r>
          </a:p>
          <a:p>
            <a:endParaRPr lang="en-US" dirty="0"/>
          </a:p>
          <a:p>
            <a:r>
              <a:rPr lang="en-US" dirty="0"/>
              <a:t>Do to timing delays, the transient behavior of a logic circuit</a:t>
            </a:r>
          </a:p>
          <a:p>
            <a:r>
              <a:rPr lang="en-US" dirty="0"/>
              <a:t>may differ from what is predicted by a steady-state analysis.</a:t>
            </a:r>
          </a:p>
          <a:p>
            <a:r>
              <a:rPr lang="en-US" dirty="0"/>
              <a:t>A circuit’s output may produce a glitch at a time when</a:t>
            </a:r>
          </a:p>
          <a:p>
            <a:r>
              <a:rPr lang="en-US" dirty="0"/>
              <a:t>steady-state analysis predicted that the output should not</a:t>
            </a:r>
          </a:p>
          <a:p>
            <a:r>
              <a:rPr lang="en-US" dirty="0"/>
              <a:t>change. A hazard exist when a circuit has the possibility of</a:t>
            </a:r>
          </a:p>
          <a:p>
            <a:r>
              <a:rPr lang="en-US" dirty="0"/>
              <a:t>producing a glitch.</a:t>
            </a:r>
          </a:p>
        </p:txBody>
      </p:sp>
    </p:spTree>
    <p:extLst>
      <p:ext uri="{BB962C8B-B14F-4D97-AF65-F5344CB8AC3E}">
        <p14:creationId xmlns:p14="http://schemas.microsoft.com/office/powerpoint/2010/main" val="3771967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EED3-ABD6-4991-B74C-EB85B7497E3A}"/>
              </a:ext>
            </a:extLst>
          </p:cNvPr>
          <p:cNvSpPr>
            <a:spLocks noGrp="1"/>
          </p:cNvSpPr>
          <p:nvPr>
            <p:ph type="ctrTitle"/>
          </p:nvPr>
        </p:nvSpPr>
        <p:spPr>
          <a:xfrm>
            <a:off x="589347" y="440615"/>
            <a:ext cx="8825658" cy="1086527"/>
          </a:xfrm>
        </p:spPr>
        <p:txBody>
          <a:bodyPr/>
          <a:lstStyle/>
          <a:p>
            <a:r>
              <a:rPr lang="en-US" dirty="0"/>
              <a:t>Types of Hazards</a:t>
            </a:r>
          </a:p>
        </p:txBody>
      </p:sp>
      <p:sp>
        <p:nvSpPr>
          <p:cNvPr id="3" name="Subtitle 2">
            <a:extLst>
              <a:ext uri="{FF2B5EF4-FFF2-40B4-BE49-F238E27FC236}">
                <a16:creationId xmlns:a16="http://schemas.microsoft.com/office/drawing/2014/main" id="{8E297D83-B01E-47C4-ABE5-657DD56A97F4}"/>
              </a:ext>
            </a:extLst>
          </p:cNvPr>
          <p:cNvSpPr>
            <a:spLocks noGrp="1"/>
          </p:cNvSpPr>
          <p:nvPr>
            <p:ph type="subTitle" idx="1"/>
          </p:nvPr>
        </p:nvSpPr>
        <p:spPr>
          <a:xfrm>
            <a:off x="735291" y="1538928"/>
            <a:ext cx="9386724" cy="1468224"/>
          </a:xfrm>
        </p:spPr>
        <p:txBody>
          <a:bodyPr>
            <a:normAutofit/>
          </a:bodyPr>
          <a:lstStyle/>
          <a:p>
            <a:r>
              <a:rPr lang="en-US" dirty="0"/>
              <a:t>* Static – 1 Hazard</a:t>
            </a:r>
          </a:p>
          <a:p>
            <a:r>
              <a:rPr lang="en-US" dirty="0"/>
              <a:t>* Static – 0 Hazard</a:t>
            </a:r>
          </a:p>
          <a:p>
            <a:r>
              <a:rPr lang="en-US" dirty="0"/>
              <a:t>* Dynamic Hazard</a:t>
            </a:r>
          </a:p>
          <a:p>
            <a:endParaRPr lang="en-US" dirty="0"/>
          </a:p>
          <a:p>
            <a:endParaRPr lang="en-US" dirty="0"/>
          </a:p>
          <a:p>
            <a:endParaRPr lang="en-US" dirty="0"/>
          </a:p>
        </p:txBody>
      </p:sp>
      <p:sp>
        <p:nvSpPr>
          <p:cNvPr id="4" name="Subtitle 2">
            <a:extLst>
              <a:ext uri="{FF2B5EF4-FFF2-40B4-BE49-F238E27FC236}">
                <a16:creationId xmlns:a16="http://schemas.microsoft.com/office/drawing/2014/main" id="{DEEFE4F9-6498-43AB-A98C-4A13E89A1F84}"/>
              </a:ext>
            </a:extLst>
          </p:cNvPr>
          <p:cNvSpPr txBox="1">
            <a:spLocks/>
          </p:cNvSpPr>
          <p:nvPr/>
        </p:nvSpPr>
        <p:spPr bwMode="gray">
          <a:xfrm>
            <a:off x="589347" y="3428999"/>
            <a:ext cx="9386724" cy="1765169"/>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b="1" dirty="0">
                <a:solidFill>
                  <a:schemeClr val="bg1"/>
                </a:solidFill>
              </a:rPr>
              <a:t>* - Static – 1 Hazard</a:t>
            </a:r>
            <a:r>
              <a:rPr lang="ar-SA" b="1" dirty="0">
                <a:solidFill>
                  <a:schemeClr val="bg1"/>
                </a:solidFill>
              </a:rPr>
              <a:t> : </a:t>
            </a:r>
            <a:endParaRPr lang="en-US" b="1" dirty="0">
              <a:solidFill>
                <a:schemeClr val="bg1"/>
              </a:solidFill>
            </a:endParaRPr>
          </a:p>
          <a:p>
            <a:r>
              <a:rPr lang="en-US" dirty="0"/>
              <a:t>A static-1 hazard is a pair of input combinations that : (a)</a:t>
            </a:r>
          </a:p>
          <a:p>
            <a:r>
              <a:rPr lang="en-US" dirty="0"/>
              <a:t>differ in only one input variable and (b) both give a give a</a:t>
            </a:r>
          </a:p>
          <a:p>
            <a:r>
              <a:rPr lang="en-US" dirty="0"/>
              <a:t>1 output; such that it is possible for a momentary 0 output</a:t>
            </a:r>
          </a:p>
          <a:p>
            <a:r>
              <a:rPr lang="en-US" dirty="0"/>
              <a:t>to occur during a transition in the differing input variable</a:t>
            </a:r>
          </a:p>
          <a:p>
            <a:endParaRPr lang="en-US" dirty="0"/>
          </a:p>
          <a:p>
            <a:endParaRPr lang="en-US" dirty="0"/>
          </a:p>
        </p:txBody>
      </p:sp>
      <p:pic>
        <p:nvPicPr>
          <p:cNvPr id="6" name="Picture 5">
            <a:extLst>
              <a:ext uri="{FF2B5EF4-FFF2-40B4-BE49-F238E27FC236}">
                <a16:creationId xmlns:a16="http://schemas.microsoft.com/office/drawing/2014/main" id="{359C7136-2E60-4438-9465-197623EA3BDA}"/>
              </a:ext>
            </a:extLst>
          </p:cNvPr>
          <p:cNvPicPr>
            <a:picLocks noChangeAspect="1"/>
          </p:cNvPicPr>
          <p:nvPr/>
        </p:nvPicPr>
        <p:blipFill>
          <a:blip r:embed="rId2"/>
          <a:stretch>
            <a:fillRect/>
          </a:stretch>
        </p:blipFill>
        <p:spPr>
          <a:xfrm>
            <a:off x="8407379" y="3913497"/>
            <a:ext cx="2948847" cy="796172"/>
          </a:xfrm>
          <a:prstGeom prst="rect">
            <a:avLst/>
          </a:prstGeom>
        </p:spPr>
      </p:pic>
    </p:spTree>
    <p:extLst>
      <p:ext uri="{BB962C8B-B14F-4D97-AF65-F5344CB8AC3E}">
        <p14:creationId xmlns:p14="http://schemas.microsoft.com/office/powerpoint/2010/main" val="2960146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EED3-ABD6-4991-B74C-EB85B7497E3A}"/>
              </a:ext>
            </a:extLst>
          </p:cNvPr>
          <p:cNvSpPr>
            <a:spLocks noGrp="1"/>
          </p:cNvSpPr>
          <p:nvPr>
            <p:ph type="ctrTitle"/>
          </p:nvPr>
        </p:nvSpPr>
        <p:spPr>
          <a:xfrm>
            <a:off x="513933" y="80920"/>
            <a:ext cx="8825658" cy="5790501"/>
          </a:xfrm>
        </p:spPr>
        <p:txBody>
          <a:bodyPr/>
          <a:lstStyle/>
          <a:p>
            <a:r>
              <a:rPr lang="en-US" sz="2000" dirty="0"/>
              <a:t>* Static – 0 Hazard</a:t>
            </a:r>
            <a:r>
              <a:rPr lang="ar-SA" sz="2000" dirty="0"/>
              <a:t> :</a:t>
            </a:r>
            <a:br>
              <a:rPr lang="en-US" sz="2000" dirty="0"/>
            </a:br>
            <a:r>
              <a:rPr lang="en-US" sz="2000" dirty="0">
                <a:solidFill>
                  <a:schemeClr val="accent1">
                    <a:lumMod val="60000"/>
                    <a:lumOff val="40000"/>
                  </a:schemeClr>
                </a:solidFill>
              </a:rPr>
              <a:t>A static-0 hazard is a pair of input combinations that : (a)</a:t>
            </a:r>
            <a:br>
              <a:rPr lang="en-US" sz="2000" dirty="0">
                <a:solidFill>
                  <a:schemeClr val="accent1">
                    <a:lumMod val="60000"/>
                    <a:lumOff val="40000"/>
                  </a:schemeClr>
                </a:solidFill>
              </a:rPr>
            </a:br>
            <a:r>
              <a:rPr lang="en-US" sz="2000" dirty="0">
                <a:solidFill>
                  <a:schemeClr val="accent1">
                    <a:lumMod val="60000"/>
                    <a:lumOff val="40000"/>
                  </a:schemeClr>
                </a:solidFill>
              </a:rPr>
              <a:t>differ in only one input variable and (b) both give a give a</a:t>
            </a:r>
            <a:br>
              <a:rPr lang="en-US" sz="2000" dirty="0">
                <a:solidFill>
                  <a:schemeClr val="accent1">
                    <a:lumMod val="60000"/>
                    <a:lumOff val="40000"/>
                  </a:schemeClr>
                </a:solidFill>
              </a:rPr>
            </a:br>
            <a:r>
              <a:rPr lang="en-US" sz="2000" dirty="0">
                <a:solidFill>
                  <a:schemeClr val="accent1">
                    <a:lumMod val="60000"/>
                    <a:lumOff val="40000"/>
                  </a:schemeClr>
                </a:solidFill>
              </a:rPr>
              <a:t>0 output; such that it is possible for a momentary 1 output</a:t>
            </a:r>
            <a:br>
              <a:rPr lang="en-US" sz="2000" dirty="0">
                <a:solidFill>
                  <a:schemeClr val="accent1">
                    <a:lumMod val="60000"/>
                    <a:lumOff val="40000"/>
                  </a:schemeClr>
                </a:solidFill>
              </a:rPr>
            </a:br>
            <a:r>
              <a:rPr lang="en-US" sz="2000" dirty="0">
                <a:solidFill>
                  <a:schemeClr val="accent1">
                    <a:lumMod val="60000"/>
                    <a:lumOff val="40000"/>
                  </a:schemeClr>
                </a:solidFill>
              </a:rPr>
              <a:t>to occur during a transition in the differing input variable</a:t>
            </a:r>
            <a:br>
              <a:rPr lang="ar-SA" sz="2000" dirty="0">
                <a:solidFill>
                  <a:schemeClr val="accent1">
                    <a:lumMod val="60000"/>
                    <a:lumOff val="40000"/>
                  </a:schemeClr>
                </a:solidFill>
              </a:rPr>
            </a:br>
            <a:br>
              <a:rPr lang="ar-SA" sz="2000" dirty="0">
                <a:solidFill>
                  <a:schemeClr val="accent1">
                    <a:lumMod val="60000"/>
                    <a:lumOff val="40000"/>
                  </a:schemeClr>
                </a:solidFill>
              </a:rPr>
            </a:br>
            <a:br>
              <a:rPr lang="ar-SA" sz="2000" dirty="0">
                <a:solidFill>
                  <a:schemeClr val="accent1">
                    <a:lumMod val="60000"/>
                    <a:lumOff val="40000"/>
                  </a:schemeClr>
                </a:solidFill>
              </a:rPr>
            </a:br>
            <a:br>
              <a:rPr lang="ar-SA" sz="2000" dirty="0">
                <a:solidFill>
                  <a:schemeClr val="accent1">
                    <a:lumMod val="60000"/>
                    <a:lumOff val="40000"/>
                  </a:schemeClr>
                </a:solidFill>
              </a:rPr>
            </a:br>
            <a:r>
              <a:rPr lang="en-US" sz="2000" dirty="0">
                <a:solidFill>
                  <a:schemeClr val="bg1"/>
                </a:solidFill>
              </a:rPr>
              <a:t>*</a:t>
            </a:r>
            <a:r>
              <a:rPr lang="en-US" sz="2000" dirty="0">
                <a:solidFill>
                  <a:schemeClr val="accent1">
                    <a:lumMod val="60000"/>
                    <a:lumOff val="40000"/>
                  </a:schemeClr>
                </a:solidFill>
              </a:rPr>
              <a:t> </a:t>
            </a:r>
            <a:r>
              <a:rPr lang="en-US" sz="2000" dirty="0">
                <a:solidFill>
                  <a:schemeClr val="bg1"/>
                </a:solidFill>
              </a:rPr>
              <a:t>Dynamic Hazard</a:t>
            </a:r>
            <a:r>
              <a:rPr lang="ar-SA" sz="2000" dirty="0">
                <a:solidFill>
                  <a:schemeClr val="bg1"/>
                </a:solidFill>
              </a:rPr>
              <a:t> :</a:t>
            </a:r>
            <a:br>
              <a:rPr lang="en-US" sz="2000" dirty="0">
                <a:solidFill>
                  <a:schemeClr val="accent1">
                    <a:lumMod val="60000"/>
                    <a:lumOff val="40000"/>
                  </a:schemeClr>
                </a:solidFill>
              </a:rPr>
            </a:br>
            <a:r>
              <a:rPr lang="en-US" sz="2000" dirty="0">
                <a:solidFill>
                  <a:schemeClr val="accent1">
                    <a:lumMod val="60000"/>
                    <a:lumOff val="40000"/>
                  </a:schemeClr>
                </a:solidFill>
              </a:rPr>
              <a:t>A dynamic hazard is the possibility of an output changing</a:t>
            </a:r>
            <a:br>
              <a:rPr lang="en-US" sz="2000" dirty="0">
                <a:solidFill>
                  <a:schemeClr val="accent1">
                    <a:lumMod val="60000"/>
                    <a:lumOff val="40000"/>
                  </a:schemeClr>
                </a:solidFill>
              </a:rPr>
            </a:br>
            <a:r>
              <a:rPr lang="en-US" sz="2000" dirty="0">
                <a:solidFill>
                  <a:schemeClr val="accent1">
                    <a:lumMod val="60000"/>
                    <a:lumOff val="40000"/>
                  </a:schemeClr>
                </a:solidFill>
              </a:rPr>
              <a:t>more than once as the result of a single input transition. A</a:t>
            </a:r>
            <a:br>
              <a:rPr lang="en-US" sz="2000" dirty="0">
                <a:solidFill>
                  <a:schemeClr val="accent1">
                    <a:lumMod val="60000"/>
                    <a:lumOff val="40000"/>
                  </a:schemeClr>
                </a:solidFill>
              </a:rPr>
            </a:br>
            <a:r>
              <a:rPr lang="en-US" sz="2000" dirty="0">
                <a:solidFill>
                  <a:schemeClr val="accent1">
                    <a:lumMod val="60000"/>
                    <a:lumOff val="40000"/>
                  </a:schemeClr>
                </a:solidFill>
              </a:rPr>
              <a:t>dynamic hazard can occur if there are multiple paths with</a:t>
            </a:r>
            <a:br>
              <a:rPr lang="en-US" sz="2000" dirty="0">
                <a:solidFill>
                  <a:schemeClr val="accent1">
                    <a:lumMod val="60000"/>
                    <a:lumOff val="40000"/>
                  </a:schemeClr>
                </a:solidFill>
              </a:rPr>
            </a:br>
            <a:r>
              <a:rPr lang="en-US" sz="2000" dirty="0">
                <a:solidFill>
                  <a:schemeClr val="accent1">
                    <a:lumMod val="60000"/>
                    <a:lumOff val="40000"/>
                  </a:schemeClr>
                </a:solidFill>
              </a:rPr>
              <a:t>different delays from the changing input to the changing</a:t>
            </a:r>
            <a:br>
              <a:rPr lang="en-US" sz="2000" dirty="0">
                <a:solidFill>
                  <a:schemeClr val="accent1">
                    <a:lumMod val="60000"/>
                    <a:lumOff val="40000"/>
                  </a:schemeClr>
                </a:solidFill>
              </a:rPr>
            </a:br>
            <a:r>
              <a:rPr lang="en-US" sz="2000" dirty="0">
                <a:solidFill>
                  <a:schemeClr val="accent1">
                    <a:lumMod val="60000"/>
                    <a:lumOff val="40000"/>
                  </a:schemeClr>
                </a:solidFill>
              </a:rPr>
              <a:t>output</a:t>
            </a:r>
            <a:br>
              <a:rPr lang="en-US" sz="2000" dirty="0">
                <a:solidFill>
                  <a:schemeClr val="accent1">
                    <a:lumMod val="60000"/>
                    <a:lumOff val="40000"/>
                  </a:schemeClr>
                </a:solidFill>
              </a:rPr>
            </a:br>
            <a:endParaRPr lang="en-US" sz="2000" dirty="0">
              <a:solidFill>
                <a:schemeClr val="accent1">
                  <a:lumMod val="60000"/>
                  <a:lumOff val="40000"/>
                </a:schemeClr>
              </a:solidFill>
            </a:endParaRPr>
          </a:p>
        </p:txBody>
      </p:sp>
      <p:pic>
        <p:nvPicPr>
          <p:cNvPr id="5" name="Picture 4">
            <a:extLst>
              <a:ext uri="{FF2B5EF4-FFF2-40B4-BE49-F238E27FC236}">
                <a16:creationId xmlns:a16="http://schemas.microsoft.com/office/drawing/2014/main" id="{D45C7CB3-537A-4653-8196-82DD2A3703DC}"/>
              </a:ext>
            </a:extLst>
          </p:cNvPr>
          <p:cNvPicPr>
            <a:picLocks noChangeAspect="1"/>
          </p:cNvPicPr>
          <p:nvPr/>
        </p:nvPicPr>
        <p:blipFill>
          <a:blip r:embed="rId2"/>
          <a:stretch>
            <a:fillRect/>
          </a:stretch>
        </p:blipFill>
        <p:spPr>
          <a:xfrm>
            <a:off x="7966954" y="1732028"/>
            <a:ext cx="3275105" cy="923925"/>
          </a:xfrm>
          <a:prstGeom prst="rect">
            <a:avLst/>
          </a:prstGeom>
        </p:spPr>
      </p:pic>
      <p:pic>
        <p:nvPicPr>
          <p:cNvPr id="7" name="Picture 6">
            <a:extLst>
              <a:ext uri="{FF2B5EF4-FFF2-40B4-BE49-F238E27FC236}">
                <a16:creationId xmlns:a16="http://schemas.microsoft.com/office/drawing/2014/main" id="{DF8AEFB7-A900-473F-941A-F4E122C221C8}"/>
              </a:ext>
            </a:extLst>
          </p:cNvPr>
          <p:cNvPicPr>
            <a:picLocks noChangeAspect="1"/>
          </p:cNvPicPr>
          <p:nvPr/>
        </p:nvPicPr>
        <p:blipFill>
          <a:blip r:embed="rId3"/>
          <a:stretch>
            <a:fillRect/>
          </a:stretch>
        </p:blipFill>
        <p:spPr>
          <a:xfrm>
            <a:off x="7966954" y="4202048"/>
            <a:ext cx="3325262" cy="847725"/>
          </a:xfrm>
          <a:prstGeom prst="rect">
            <a:avLst/>
          </a:prstGeom>
        </p:spPr>
      </p:pic>
    </p:spTree>
    <p:extLst>
      <p:ext uri="{BB962C8B-B14F-4D97-AF65-F5344CB8AC3E}">
        <p14:creationId xmlns:p14="http://schemas.microsoft.com/office/powerpoint/2010/main" val="2399481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1262-09D3-4AFC-9754-F0A76DD194DF}"/>
              </a:ext>
            </a:extLst>
          </p:cNvPr>
          <p:cNvSpPr>
            <a:spLocks noGrp="1"/>
          </p:cNvSpPr>
          <p:nvPr>
            <p:ph type="title"/>
          </p:nvPr>
        </p:nvSpPr>
        <p:spPr/>
        <p:txBody>
          <a:bodyPr/>
          <a:lstStyle/>
          <a:p>
            <a:r>
              <a:rPr lang="en-US" dirty="0"/>
              <a:t>more details</a:t>
            </a:r>
            <a:r>
              <a:rPr lang="ar-SA" dirty="0"/>
              <a:t> </a:t>
            </a:r>
            <a:r>
              <a:rPr lang="en-US" dirty="0"/>
              <a:t> about timing hazard</a:t>
            </a:r>
          </a:p>
        </p:txBody>
      </p:sp>
      <p:sp>
        <p:nvSpPr>
          <p:cNvPr id="6" name="Arrow: Left 5">
            <a:extLst>
              <a:ext uri="{FF2B5EF4-FFF2-40B4-BE49-F238E27FC236}">
                <a16:creationId xmlns:a16="http://schemas.microsoft.com/office/drawing/2014/main" id="{FBC3912B-05C6-436F-BDD2-572812838B40}"/>
              </a:ext>
            </a:extLst>
          </p:cNvPr>
          <p:cNvSpPr/>
          <p:nvPr/>
        </p:nvSpPr>
        <p:spPr>
          <a:xfrm>
            <a:off x="5034117" y="2676333"/>
            <a:ext cx="4191913" cy="7069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a:t>
            </a:r>
          </a:p>
        </p:txBody>
      </p:sp>
      <p:sp>
        <p:nvSpPr>
          <p:cNvPr id="7" name="Arrow: Left 6">
            <a:extLst>
              <a:ext uri="{FF2B5EF4-FFF2-40B4-BE49-F238E27FC236}">
                <a16:creationId xmlns:a16="http://schemas.microsoft.com/office/drawing/2014/main" id="{1C0A7BA7-0C64-4A18-A5C9-85C8DEA34976}"/>
              </a:ext>
            </a:extLst>
          </p:cNvPr>
          <p:cNvSpPr/>
          <p:nvPr/>
        </p:nvSpPr>
        <p:spPr>
          <a:xfrm>
            <a:off x="5034116" y="3761610"/>
            <a:ext cx="4191913" cy="706964"/>
          </a:xfrm>
          <a:prstGeom prst="leftArrow">
            <a:avLst>
              <a:gd name="adj1" fmla="val 50000"/>
              <a:gd name="adj2" fmla="val 52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1 hazard</a:t>
            </a:r>
          </a:p>
        </p:txBody>
      </p:sp>
      <p:sp>
        <p:nvSpPr>
          <p:cNvPr id="9" name="Arrow: Left 8">
            <a:extLst>
              <a:ext uri="{FF2B5EF4-FFF2-40B4-BE49-F238E27FC236}">
                <a16:creationId xmlns:a16="http://schemas.microsoft.com/office/drawing/2014/main" id="{B05282D9-EFB7-419D-9FD6-20D2B90E74C4}"/>
              </a:ext>
            </a:extLst>
          </p:cNvPr>
          <p:cNvSpPr/>
          <p:nvPr/>
        </p:nvSpPr>
        <p:spPr>
          <a:xfrm>
            <a:off x="5034116" y="4777269"/>
            <a:ext cx="4191913" cy="706964"/>
          </a:xfrm>
          <a:prstGeom prst="leftArrow">
            <a:avLst>
              <a:gd name="adj1" fmla="val 50000"/>
              <a:gd name="adj2" fmla="val 52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0 hazard</a:t>
            </a:r>
          </a:p>
        </p:txBody>
      </p:sp>
      <p:sp>
        <p:nvSpPr>
          <p:cNvPr id="11" name="Arrow: Left 10">
            <a:extLst>
              <a:ext uri="{FF2B5EF4-FFF2-40B4-BE49-F238E27FC236}">
                <a16:creationId xmlns:a16="http://schemas.microsoft.com/office/drawing/2014/main" id="{BF64C189-A5BA-4912-BE63-EB6A67605147}"/>
              </a:ext>
            </a:extLst>
          </p:cNvPr>
          <p:cNvSpPr/>
          <p:nvPr/>
        </p:nvSpPr>
        <p:spPr>
          <a:xfrm>
            <a:off x="5077943" y="5842588"/>
            <a:ext cx="4191913" cy="706964"/>
          </a:xfrm>
          <a:prstGeom prst="leftArrow">
            <a:avLst>
              <a:gd name="adj1" fmla="val 50000"/>
              <a:gd name="adj2" fmla="val 52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 hazard</a:t>
            </a:r>
          </a:p>
        </p:txBody>
      </p:sp>
      <p:pic>
        <p:nvPicPr>
          <p:cNvPr id="15" name="Picture 14">
            <a:extLst>
              <a:ext uri="{FF2B5EF4-FFF2-40B4-BE49-F238E27FC236}">
                <a16:creationId xmlns:a16="http://schemas.microsoft.com/office/drawing/2014/main" id="{2F932945-D61C-485D-BA1C-78348F28980C}"/>
              </a:ext>
            </a:extLst>
          </p:cNvPr>
          <p:cNvPicPr>
            <a:picLocks noChangeAspect="1"/>
          </p:cNvPicPr>
          <p:nvPr/>
        </p:nvPicPr>
        <p:blipFill>
          <a:blip r:embed="rId2"/>
          <a:stretch>
            <a:fillRect/>
          </a:stretch>
        </p:blipFill>
        <p:spPr>
          <a:xfrm>
            <a:off x="40472" y="2354093"/>
            <a:ext cx="4779634" cy="4289897"/>
          </a:xfrm>
          <a:prstGeom prst="rect">
            <a:avLst/>
          </a:prstGeom>
        </p:spPr>
      </p:pic>
    </p:spTree>
    <p:extLst>
      <p:ext uri="{BB962C8B-B14F-4D97-AF65-F5344CB8AC3E}">
        <p14:creationId xmlns:p14="http://schemas.microsoft.com/office/powerpoint/2010/main" val="308665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EED3-ABD6-4991-B74C-EB85B7497E3A}"/>
              </a:ext>
            </a:extLst>
          </p:cNvPr>
          <p:cNvSpPr>
            <a:spLocks noGrp="1"/>
          </p:cNvSpPr>
          <p:nvPr>
            <p:ph type="ctrTitle"/>
          </p:nvPr>
        </p:nvSpPr>
        <p:spPr>
          <a:xfrm>
            <a:off x="1154955" y="2099733"/>
            <a:ext cx="8825658" cy="1086527"/>
          </a:xfrm>
        </p:spPr>
        <p:txBody>
          <a:bodyPr/>
          <a:lstStyle/>
          <a:p>
            <a:r>
              <a:rPr lang="en-US" dirty="0"/>
              <a:t>References</a:t>
            </a:r>
          </a:p>
        </p:txBody>
      </p:sp>
      <p:sp>
        <p:nvSpPr>
          <p:cNvPr id="3" name="Subtitle 2">
            <a:extLst>
              <a:ext uri="{FF2B5EF4-FFF2-40B4-BE49-F238E27FC236}">
                <a16:creationId xmlns:a16="http://schemas.microsoft.com/office/drawing/2014/main" id="{8E297D83-B01E-47C4-ABE5-657DD56A97F4}"/>
              </a:ext>
            </a:extLst>
          </p:cNvPr>
          <p:cNvSpPr>
            <a:spLocks noGrp="1"/>
          </p:cNvSpPr>
          <p:nvPr>
            <p:ph type="subTitle" idx="1"/>
          </p:nvPr>
        </p:nvSpPr>
        <p:spPr>
          <a:xfrm>
            <a:off x="1461155" y="3671740"/>
            <a:ext cx="9386724" cy="1890073"/>
          </a:xfrm>
        </p:spPr>
        <p:txBody>
          <a:bodyPr>
            <a:normAutofit/>
          </a:bodyPr>
          <a:lstStyle/>
          <a:p>
            <a:r>
              <a:rPr lang="en-US" sz="1400" dirty="0"/>
              <a:t>1- </a:t>
            </a:r>
            <a:r>
              <a:rPr lang="en-US" sz="1400" dirty="0">
                <a:hlinkClick r:id="rId2"/>
              </a:rPr>
              <a:t>https://www.youtube.com/watch?v=HHq86gQ35Zs</a:t>
            </a:r>
            <a:endParaRPr lang="en-US" sz="1400" dirty="0"/>
          </a:p>
          <a:p>
            <a:r>
              <a:rPr lang="en-US" sz="1400" dirty="0"/>
              <a:t>2 - </a:t>
            </a:r>
            <a:r>
              <a:rPr lang="en-US" sz="1400" dirty="0">
                <a:hlinkClick r:id="rId3"/>
              </a:rPr>
              <a:t>https://en.wikipedia.org/wiki/Glitch</a:t>
            </a:r>
            <a:endParaRPr lang="en-US" sz="1400" dirty="0"/>
          </a:p>
          <a:p>
            <a:endParaRPr lang="en-US" sz="1400" dirty="0"/>
          </a:p>
        </p:txBody>
      </p:sp>
    </p:spTree>
    <p:extLst>
      <p:ext uri="{BB962C8B-B14F-4D97-AF65-F5344CB8AC3E}">
        <p14:creationId xmlns:p14="http://schemas.microsoft.com/office/powerpoint/2010/main" val="1334238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50</TotalTime>
  <Words>390</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What is glitch </vt:lpstr>
      <vt:lpstr>Electronics glitch &amp; Timing Hazards</vt:lpstr>
      <vt:lpstr>Types of Hazards</vt:lpstr>
      <vt:lpstr>* Static – 0 Hazard : A static-0 hazard is a pair of input combinations that : (a) differ in only one input variable and (b) both give a give a 0 output; such that it is possible for a momentary 1 output to occur during a transition in the differing input variable    * Dynamic Hazard : A dynamic hazard is the possibility of an output changing more than once as the result of a single input transition. A dynamic hazard can occur if there are multiple paths with different delays from the changing input to the changing output </vt:lpstr>
      <vt:lpstr>more details  about timing hazard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glitch </dc:title>
  <dc:creator>Khaled Mofdi Khaled Mofdi Alshammri</dc:creator>
  <cp:lastModifiedBy>Khaled Mofdi Khaled Mofdi Alshammri</cp:lastModifiedBy>
  <cp:revision>8</cp:revision>
  <dcterms:created xsi:type="dcterms:W3CDTF">2020-07-16T12:37:44Z</dcterms:created>
  <dcterms:modified xsi:type="dcterms:W3CDTF">2020-07-16T13:48:49Z</dcterms:modified>
</cp:coreProperties>
</file>