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9" r:id="rId3"/>
    <p:sldId id="257"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pPr algn="r"/>
            <a:fld id="{A37D6D71-8B28-4ED6-B932-04B197003D23}" type="datetimeFigureOut">
              <a:rPr lang="en-US" smtClean="0"/>
              <a:pPr algn="r"/>
              <a:t>11/16/2020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solidFill>
                <a:schemeClr val="bg1"/>
              </a:solidFill>
            </a:endParaRP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75508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11/16/2020</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4357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pPr algn="r"/>
            <a:fld id="{A37D6D71-8B28-4ED6-B932-04B197003D23}" type="datetimeFigureOut">
              <a:rPr lang="en-US" smtClean="0"/>
              <a:pPr algn="r"/>
              <a:t>11/16/2020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solidFill>
                <a:schemeClr val="tx1"/>
              </a:solidFill>
            </a:endParaRP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13192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11/16/2020</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a:xfrm>
            <a:off x="10558300" y="5956137"/>
            <a:ext cx="1052508" cy="365125"/>
          </a:xfrm>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374396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lgn="r"/>
            <a:fld id="{A37D6D71-8B28-4ED6-B932-04B197003D23}" type="datetimeFigureOut">
              <a:rPr lang="en-US" smtClean="0"/>
              <a:pPr algn="r"/>
              <a:t>11/16/2020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93378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11/16/2020</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52977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11/16/2020</a:t>
            </a:fld>
            <a:endParaRPr lang="en-US" dirty="0"/>
          </a:p>
        </p:txBody>
      </p:sp>
      <p:sp>
        <p:nvSpPr>
          <p:cNvPr id="8" name="Footer Placeholder 7"/>
          <p:cNvSpPr>
            <a:spLocks noGrp="1"/>
          </p:cNvSpPr>
          <p:nvPr>
            <p:ph type="ftr" sz="quarter" idx="11"/>
          </p:nvPr>
        </p:nvSpPr>
        <p:spPr/>
        <p:txBody>
          <a:bodyPr/>
          <a:lstStyle/>
          <a:p>
            <a:endParaRPr lang="en-US" dirty="0">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29772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11/16/2020</a:t>
            </a:fld>
            <a:endParaRPr lang="en-US" dirty="0"/>
          </a:p>
        </p:txBody>
      </p:sp>
      <p:sp>
        <p:nvSpPr>
          <p:cNvPr id="4" name="Footer Placeholder 3"/>
          <p:cNvSpPr>
            <a:spLocks noGrp="1"/>
          </p:cNvSpPr>
          <p:nvPr>
            <p:ph type="ftr" sz="quarter" idx="11"/>
          </p:nvPr>
        </p:nvSpPr>
        <p:spPr/>
        <p:txBody>
          <a:bodyPr/>
          <a:lstStyle/>
          <a:p>
            <a:endParaRPr lang="en-US" dirty="0">
              <a:solidFill>
                <a:schemeClr val="tx1"/>
              </a:solidFill>
            </a:endParaRPr>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366855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A37D6D71-8B28-4ED6-B932-04B197003D23}" type="datetimeFigureOut">
              <a:rPr lang="en-US" smtClean="0"/>
              <a:pPr algn="r"/>
              <a:t>11/16/2020</a:t>
            </a:fld>
            <a:endParaRPr lang="en-US" dirty="0"/>
          </a:p>
        </p:txBody>
      </p:sp>
      <p:sp>
        <p:nvSpPr>
          <p:cNvPr id="3" name="Footer Placeholder 2"/>
          <p:cNvSpPr>
            <a:spLocks noGrp="1"/>
          </p:cNvSpPr>
          <p:nvPr>
            <p:ph type="ftr" sz="quarter" idx="11"/>
          </p:nvPr>
        </p:nvSpPr>
        <p:spPr/>
        <p:txBody>
          <a:bodyPr/>
          <a:lstStyle/>
          <a:p>
            <a:endParaRPr lang="en-US" dirty="0">
              <a:solidFill>
                <a:schemeClr val="tx1"/>
              </a:solidFill>
            </a:endParaRPr>
          </a:p>
        </p:txBody>
      </p:sp>
      <p:sp>
        <p:nvSpPr>
          <p:cNvPr id="4"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712020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lgn="r"/>
            <a:fld id="{A37D6D71-8B28-4ED6-B932-04B197003D23}" type="datetimeFigureOut">
              <a:rPr lang="en-US" smtClean="0"/>
              <a:pPr algn="r"/>
              <a:t>11/16/2020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39530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11/16/2020</a:t>
            </a:fld>
            <a:endParaRPr lang="en-US" dirty="0"/>
          </a:p>
        </p:txBody>
      </p:sp>
      <p:sp>
        <p:nvSpPr>
          <p:cNvPr id="6" name="Footer Placeholder 5"/>
          <p:cNvSpPr>
            <a:spLocks noGrp="1"/>
          </p:cNvSpPr>
          <p:nvPr>
            <p:ph type="ftr" sz="quarter" idx="11"/>
          </p:nvPr>
        </p:nvSpPr>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41379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algn="r"/>
            <a:fld id="{A37D6D71-8B28-4ED6-B932-04B197003D23}" type="datetimeFigureOut">
              <a:rPr lang="en-US" smtClean="0"/>
              <a:pPr algn="r"/>
              <a:t>11/16/2020</a:t>
            </a:fld>
            <a:endParaRPr lang="en-US" spc="50"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spc="50"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algn="l"/>
            <a:fld id="{F97E8200-1950-409B-82E7-99938E7AE355}" type="slidenum">
              <a:rPr lang="en-US" smtClean="0"/>
              <a:pPr algn="l"/>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379418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DFD1A89-487D-4FAB-81CE-A3E4F6617403}"/>
              </a:ext>
            </a:extLst>
          </p:cNvPr>
          <p:cNvPicPr>
            <a:picLocks noChangeAspect="1"/>
          </p:cNvPicPr>
          <p:nvPr/>
        </p:nvPicPr>
        <p:blipFill rotWithShape="1">
          <a:blip r:embed="rId2">
            <a:alphaModFix amt="60000"/>
          </a:blip>
          <a:srcRect t="1101" b="146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664246E-F2A8-42D4-808D-E96836CC7EA4}"/>
              </a:ext>
            </a:extLst>
          </p:cNvPr>
          <p:cNvSpPr>
            <a:spLocks noGrp="1"/>
          </p:cNvSpPr>
          <p:nvPr>
            <p:ph type="ctrTitle"/>
          </p:nvPr>
        </p:nvSpPr>
        <p:spPr>
          <a:xfrm>
            <a:off x="961644" y="854088"/>
            <a:ext cx="10268712" cy="3227832"/>
          </a:xfrm>
        </p:spPr>
        <p:txBody>
          <a:bodyPr anchor="b">
            <a:normAutofit/>
          </a:bodyPr>
          <a:lstStyle/>
          <a:p>
            <a:r>
              <a:rPr lang="en-US" sz="3200" dirty="0">
                <a:solidFill>
                  <a:schemeClr val="tx1"/>
                </a:solidFill>
              </a:rPr>
              <a:t>Computer networking : </a:t>
            </a:r>
            <a:br>
              <a:rPr lang="ar-SA" sz="3200" dirty="0">
                <a:solidFill>
                  <a:schemeClr val="tx1"/>
                </a:solidFill>
              </a:rPr>
            </a:br>
            <a:r>
              <a:rPr lang="en-US" sz="2800" dirty="0">
                <a:solidFill>
                  <a:schemeClr val="tx1"/>
                </a:solidFill>
              </a:rPr>
              <a:t>THE SECURITY STANDARDS IN WIRELESS NETWORK AND  TYPES ENCRYPTIONS</a:t>
            </a:r>
            <a:endParaRPr lang="en-US" sz="3200" dirty="0">
              <a:solidFill>
                <a:schemeClr val="tx1"/>
              </a:solidFill>
            </a:endParaRPr>
          </a:p>
        </p:txBody>
      </p:sp>
    </p:spTree>
    <p:extLst>
      <p:ext uri="{BB962C8B-B14F-4D97-AF65-F5344CB8AC3E}">
        <p14:creationId xmlns:p14="http://schemas.microsoft.com/office/powerpoint/2010/main" val="179437448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D1C32-AF13-4938-80CA-63E7F0A73DA8}"/>
              </a:ext>
            </a:extLst>
          </p:cNvPr>
          <p:cNvSpPr>
            <a:spLocks noGrp="1"/>
          </p:cNvSpPr>
          <p:nvPr>
            <p:ph type="title"/>
          </p:nvPr>
        </p:nvSpPr>
        <p:spPr>
          <a:xfrm>
            <a:off x="581192" y="702156"/>
            <a:ext cx="11029616" cy="1013800"/>
          </a:xfrm>
        </p:spPr>
        <p:txBody>
          <a:bodyPr>
            <a:normAutofit/>
          </a:bodyPr>
          <a:lstStyle/>
          <a:p>
            <a:r>
              <a:rPr lang="en-US">
                <a:solidFill>
                  <a:srgbClr val="FFFFFF"/>
                </a:solidFill>
              </a:rPr>
              <a:t>Introduction</a:t>
            </a:r>
          </a:p>
        </p:txBody>
      </p:sp>
      <p:sp useBgFill="1">
        <p:nvSpPr>
          <p:cNvPr id="12" name="Rectangle 11">
            <a:extLst>
              <a:ext uri="{FF2B5EF4-FFF2-40B4-BE49-F238E27FC236}">
                <a16:creationId xmlns:a16="http://schemas.microsoft.com/office/drawing/2014/main" id="{90137588-E70B-486E-AFA8-21B0111C4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C2A95566-5EBD-4106-BD92-9A566897EBAA}"/>
              </a:ext>
            </a:extLst>
          </p:cNvPr>
          <p:cNvSpPr>
            <a:spLocks noGrp="1"/>
          </p:cNvSpPr>
          <p:nvPr>
            <p:ph idx="1"/>
          </p:nvPr>
        </p:nvSpPr>
        <p:spPr>
          <a:xfrm>
            <a:off x="4505325" y="2180496"/>
            <a:ext cx="7105481" cy="4045683"/>
          </a:xfrm>
        </p:spPr>
        <p:txBody>
          <a:bodyPr>
            <a:normAutofit/>
          </a:bodyPr>
          <a:lstStyle/>
          <a:p>
            <a:r>
              <a:rPr lang="en-US" dirty="0"/>
              <a:t>Most of the users secure the wireless network with a strong password, but they overlook important points, but the most important of them are the type of encryption so that the wireless network is better protected from hackers</a:t>
            </a:r>
          </a:p>
        </p:txBody>
      </p:sp>
      <p:pic>
        <p:nvPicPr>
          <p:cNvPr id="10" name="Picture 9">
            <a:extLst>
              <a:ext uri="{FF2B5EF4-FFF2-40B4-BE49-F238E27FC236}">
                <a16:creationId xmlns:a16="http://schemas.microsoft.com/office/drawing/2014/main" id="{BE439865-A4C3-4EF7-8A8C-D06385695B79}"/>
              </a:ext>
            </a:extLst>
          </p:cNvPr>
          <p:cNvPicPr>
            <a:picLocks noChangeAspect="1"/>
          </p:cNvPicPr>
          <p:nvPr/>
        </p:nvPicPr>
        <p:blipFill>
          <a:blip r:embed="rId2"/>
          <a:stretch>
            <a:fillRect/>
          </a:stretch>
        </p:blipFill>
        <p:spPr>
          <a:xfrm>
            <a:off x="581192" y="3073792"/>
            <a:ext cx="3497464" cy="1731671"/>
          </a:xfrm>
          <a:prstGeom prst="rect">
            <a:avLst/>
          </a:prstGeom>
        </p:spPr>
      </p:pic>
    </p:spTree>
    <p:extLst>
      <p:ext uri="{BB962C8B-B14F-4D97-AF65-F5344CB8AC3E}">
        <p14:creationId xmlns:p14="http://schemas.microsoft.com/office/powerpoint/2010/main" val="530885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3" name="Rectangle 32">
            <a:extLst>
              <a:ext uri="{FF2B5EF4-FFF2-40B4-BE49-F238E27FC236}">
                <a16:creationId xmlns:a16="http://schemas.microsoft.com/office/drawing/2014/main" id="{0883F11E-ECB3-4046-A121-A45C6FF63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E2D867-A710-4EFB-BBAB-0AD0412A70E2}"/>
              </a:ext>
            </a:extLst>
          </p:cNvPr>
          <p:cNvSpPr>
            <a:spLocks noGrp="1"/>
          </p:cNvSpPr>
          <p:nvPr>
            <p:ph type="title"/>
          </p:nvPr>
        </p:nvSpPr>
        <p:spPr>
          <a:xfrm>
            <a:off x="581191" y="2755594"/>
            <a:ext cx="5708356" cy="1982571"/>
          </a:xfrm>
        </p:spPr>
        <p:txBody>
          <a:bodyPr vert="horz" lIns="91440" tIns="45720" rIns="91440" bIns="45720" rtlCol="0" anchor="b">
            <a:normAutofit/>
          </a:bodyPr>
          <a:lstStyle/>
          <a:p>
            <a:r>
              <a:rPr lang="en-US" sz="3600" dirty="0">
                <a:solidFill>
                  <a:schemeClr val="accent1"/>
                </a:solidFill>
              </a:rPr>
              <a:t>Types of encryption currently available</a:t>
            </a:r>
          </a:p>
        </p:txBody>
      </p:sp>
      <p:sp>
        <p:nvSpPr>
          <p:cNvPr id="35" name="Rectangle 34">
            <a:extLst>
              <a:ext uri="{FF2B5EF4-FFF2-40B4-BE49-F238E27FC236}">
                <a16:creationId xmlns:a16="http://schemas.microsoft.com/office/drawing/2014/main" id="{5CF77191-9839-40D9-B04E-85DF01BB0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05279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BF007B11-F4C3-4A9E-AAA8-D52C8C1AD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306" y="457200"/>
            <a:ext cx="3052798"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871D0F6C-C993-4E97-A103-9448E35FE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453643"/>
            <a:ext cx="5009388"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7B28B346-1639-4F05-9EBC-808A9DC665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Laptop Secure">
            <a:extLst>
              <a:ext uri="{FF2B5EF4-FFF2-40B4-BE49-F238E27FC236}">
                <a16:creationId xmlns:a16="http://schemas.microsoft.com/office/drawing/2014/main" id="{37A0D8F7-1CE6-466A-B47A-99AEB5ADCA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3945" y="712344"/>
            <a:ext cx="3320880" cy="3320880"/>
          </a:xfrm>
          <a:prstGeom prst="rect">
            <a:avLst/>
          </a:prstGeom>
        </p:spPr>
      </p:pic>
      <p:sp>
        <p:nvSpPr>
          <p:cNvPr id="21" name="Title 1">
            <a:extLst>
              <a:ext uri="{FF2B5EF4-FFF2-40B4-BE49-F238E27FC236}">
                <a16:creationId xmlns:a16="http://schemas.microsoft.com/office/drawing/2014/main" id="{5B4DF432-5976-485E-8AB4-E2A0A4A007A5}"/>
              </a:ext>
            </a:extLst>
          </p:cNvPr>
          <p:cNvSpPr txBox="1">
            <a:spLocks/>
          </p:cNvSpPr>
          <p:nvPr/>
        </p:nvSpPr>
        <p:spPr>
          <a:xfrm>
            <a:off x="7057643" y="3574015"/>
            <a:ext cx="10268712" cy="1385854"/>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WEP (Wired Equivalent Privacy ) </a:t>
            </a:r>
          </a:p>
          <a:p>
            <a:r>
              <a:rPr lang="en-US" sz="2000" dirty="0"/>
              <a:t>WPA (Wi-Fi Protected Access ) </a:t>
            </a:r>
          </a:p>
          <a:p>
            <a:r>
              <a:rPr lang="en-US" sz="2000" dirty="0"/>
              <a:t>WPA2 (Wi-Fi Protected Access II ) </a:t>
            </a:r>
          </a:p>
        </p:txBody>
      </p:sp>
    </p:spTree>
    <p:extLst>
      <p:ext uri="{BB962C8B-B14F-4D97-AF65-F5344CB8AC3E}">
        <p14:creationId xmlns:p14="http://schemas.microsoft.com/office/powerpoint/2010/main" val="2855656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4BFC4-1974-43E4-930F-7678DF1D1F82}"/>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WEP (Wired Equivalent Privacy ) </a:t>
            </a:r>
          </a:p>
        </p:txBody>
      </p:sp>
      <p:sp useBgFill="1">
        <p:nvSpPr>
          <p:cNvPr id="10" name="Rectangle 9">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10;&#10;Description automatically generated">
            <a:extLst>
              <a:ext uri="{FF2B5EF4-FFF2-40B4-BE49-F238E27FC236}">
                <a16:creationId xmlns:a16="http://schemas.microsoft.com/office/drawing/2014/main" id="{88A6E130-CE95-4641-A5E5-293DC73E1961}"/>
              </a:ext>
            </a:extLst>
          </p:cNvPr>
          <p:cNvPicPr>
            <a:picLocks noChangeAspect="1"/>
          </p:cNvPicPr>
          <p:nvPr/>
        </p:nvPicPr>
        <p:blipFill>
          <a:blip r:embed="rId2"/>
          <a:stretch>
            <a:fillRect/>
          </a:stretch>
        </p:blipFill>
        <p:spPr>
          <a:xfrm>
            <a:off x="657225" y="2883002"/>
            <a:ext cx="4962525" cy="2605326"/>
          </a:xfrm>
          <a:prstGeom prst="rect">
            <a:avLst/>
          </a:prstGeom>
        </p:spPr>
      </p:pic>
      <p:sp>
        <p:nvSpPr>
          <p:cNvPr id="3" name="Content Placeholder 2">
            <a:extLst>
              <a:ext uri="{FF2B5EF4-FFF2-40B4-BE49-F238E27FC236}">
                <a16:creationId xmlns:a16="http://schemas.microsoft.com/office/drawing/2014/main" id="{73402E6D-1766-4667-8972-8E77C7C272FD}"/>
              </a:ext>
            </a:extLst>
          </p:cNvPr>
          <p:cNvSpPr>
            <a:spLocks noGrp="1"/>
          </p:cNvSpPr>
          <p:nvPr>
            <p:ph idx="1"/>
          </p:nvPr>
        </p:nvSpPr>
        <p:spPr>
          <a:xfrm>
            <a:off x="6335805" y="2180496"/>
            <a:ext cx="5275001" cy="4045683"/>
          </a:xfrm>
        </p:spPr>
        <p:txBody>
          <a:bodyPr>
            <a:normAutofit/>
          </a:bodyPr>
          <a:lstStyle/>
          <a:p>
            <a:r>
              <a:rPr lang="en-US" dirty="0"/>
              <a:t>Despite revisions to the protocol and an increased key size, over time numerous security flaws were discovered in the WEP standard. As computing power increased, it became easier and easier to exploit those flaws.</a:t>
            </a:r>
          </a:p>
        </p:txBody>
      </p:sp>
    </p:spTree>
    <p:extLst>
      <p:ext uri="{BB962C8B-B14F-4D97-AF65-F5344CB8AC3E}">
        <p14:creationId xmlns:p14="http://schemas.microsoft.com/office/powerpoint/2010/main" val="1973195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F62F-1A60-407B-84DF-7F945417F2EC}"/>
              </a:ext>
            </a:extLst>
          </p:cNvPr>
          <p:cNvSpPr>
            <a:spLocks noGrp="1"/>
          </p:cNvSpPr>
          <p:nvPr>
            <p:ph type="title"/>
          </p:nvPr>
        </p:nvSpPr>
        <p:spPr>
          <a:xfrm>
            <a:off x="581192" y="702156"/>
            <a:ext cx="11029616" cy="1013800"/>
          </a:xfrm>
        </p:spPr>
        <p:txBody>
          <a:bodyPr>
            <a:normAutofit/>
          </a:bodyPr>
          <a:lstStyle/>
          <a:p>
            <a:r>
              <a:rPr lang="en-US" sz="2800" dirty="0"/>
              <a:t>WPA (Wi-Fi Protected Access ) </a:t>
            </a:r>
            <a:endParaRPr lang="en-US" dirty="0">
              <a:solidFill>
                <a:srgbClr val="FFFFFF"/>
              </a:solidFill>
            </a:endParaRPr>
          </a:p>
        </p:txBody>
      </p:sp>
      <p:sp useBgFill="1">
        <p:nvSpPr>
          <p:cNvPr id="12" name="Rectangle 11">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774937C-B8FA-4C58-A00D-A64240559E18}"/>
              </a:ext>
            </a:extLst>
          </p:cNvPr>
          <p:cNvPicPr>
            <a:picLocks noChangeAspect="1"/>
          </p:cNvPicPr>
          <p:nvPr/>
        </p:nvPicPr>
        <p:blipFill>
          <a:blip r:embed="rId2"/>
          <a:stretch>
            <a:fillRect/>
          </a:stretch>
        </p:blipFill>
        <p:spPr>
          <a:xfrm>
            <a:off x="657225" y="2895409"/>
            <a:ext cx="4962525" cy="2580512"/>
          </a:xfrm>
          <a:prstGeom prst="rect">
            <a:avLst/>
          </a:prstGeom>
        </p:spPr>
      </p:pic>
      <p:sp>
        <p:nvSpPr>
          <p:cNvPr id="9" name="Content Placeholder 8">
            <a:extLst>
              <a:ext uri="{FF2B5EF4-FFF2-40B4-BE49-F238E27FC236}">
                <a16:creationId xmlns:a16="http://schemas.microsoft.com/office/drawing/2014/main" id="{97232B57-E5E1-495E-9981-926D82FCE0EB}"/>
              </a:ext>
            </a:extLst>
          </p:cNvPr>
          <p:cNvSpPr>
            <a:spLocks noGrp="1"/>
          </p:cNvSpPr>
          <p:nvPr>
            <p:ph idx="1"/>
          </p:nvPr>
        </p:nvSpPr>
        <p:spPr>
          <a:xfrm>
            <a:off x="6335805" y="2180496"/>
            <a:ext cx="5275001" cy="4045683"/>
          </a:xfrm>
        </p:spPr>
        <p:txBody>
          <a:bodyPr>
            <a:normAutofit/>
          </a:bodyPr>
          <a:lstStyle/>
          <a:p>
            <a:r>
              <a:rPr lang="en-US" dirty="0"/>
              <a:t>With this, many security flaws were resolved from WEP, which was officially approved in 2003</a:t>
            </a:r>
          </a:p>
          <a:p>
            <a:r>
              <a:rPr lang="en-US" dirty="0"/>
              <a:t>The most notable change is a message integrity check to determine whether attackers capture or alter the packets that move between the access point and the client.</a:t>
            </a:r>
          </a:p>
          <a:p>
            <a:r>
              <a:rPr lang="en-US" dirty="0"/>
              <a:t>But in the end it was also exploited</a:t>
            </a:r>
          </a:p>
          <a:p>
            <a:pPr marL="0" indent="0">
              <a:buNone/>
            </a:pPr>
            <a:endParaRPr lang="en-US" dirty="0"/>
          </a:p>
        </p:txBody>
      </p:sp>
    </p:spTree>
    <p:extLst>
      <p:ext uri="{BB962C8B-B14F-4D97-AF65-F5344CB8AC3E}">
        <p14:creationId xmlns:p14="http://schemas.microsoft.com/office/powerpoint/2010/main" val="3653165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8D196-D539-4527-933D-D9BB9B56DC36}"/>
              </a:ext>
            </a:extLst>
          </p:cNvPr>
          <p:cNvSpPr>
            <a:spLocks noGrp="1"/>
          </p:cNvSpPr>
          <p:nvPr>
            <p:ph type="title"/>
          </p:nvPr>
        </p:nvSpPr>
        <p:spPr>
          <a:xfrm>
            <a:off x="581192" y="702156"/>
            <a:ext cx="11029616" cy="1013800"/>
          </a:xfrm>
        </p:spPr>
        <p:txBody>
          <a:bodyPr>
            <a:normAutofit/>
          </a:bodyPr>
          <a:lstStyle/>
          <a:p>
            <a:r>
              <a:rPr lang="en-US">
                <a:solidFill>
                  <a:srgbClr val="FFFFFF"/>
                </a:solidFill>
              </a:rPr>
              <a:t>WPA2 (Wi-Fi Protected Access II ) </a:t>
            </a:r>
          </a:p>
        </p:txBody>
      </p:sp>
      <p:sp useBgFill="1">
        <p:nvSpPr>
          <p:cNvPr id="12" name="Rectangle 11">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AD04AB5-E76B-486C-91EE-D9DC7F038A39}"/>
              </a:ext>
            </a:extLst>
          </p:cNvPr>
          <p:cNvPicPr>
            <a:picLocks noChangeAspect="1"/>
          </p:cNvPicPr>
          <p:nvPr/>
        </p:nvPicPr>
        <p:blipFill>
          <a:blip r:embed="rId2"/>
          <a:stretch>
            <a:fillRect/>
          </a:stretch>
        </p:blipFill>
        <p:spPr>
          <a:xfrm>
            <a:off x="657225" y="2901612"/>
            <a:ext cx="4962525" cy="2568107"/>
          </a:xfrm>
          <a:prstGeom prst="rect">
            <a:avLst/>
          </a:prstGeom>
        </p:spPr>
      </p:pic>
      <p:sp>
        <p:nvSpPr>
          <p:cNvPr id="9" name="Content Placeholder 8">
            <a:extLst>
              <a:ext uri="{FF2B5EF4-FFF2-40B4-BE49-F238E27FC236}">
                <a16:creationId xmlns:a16="http://schemas.microsoft.com/office/drawing/2014/main" id="{E7E1AB2E-030C-4EE8-946C-50AD9FE31FC6}"/>
              </a:ext>
            </a:extLst>
          </p:cNvPr>
          <p:cNvSpPr>
            <a:spLocks noGrp="1"/>
          </p:cNvSpPr>
          <p:nvPr>
            <p:ph idx="1"/>
          </p:nvPr>
        </p:nvSpPr>
        <p:spPr>
          <a:xfrm>
            <a:off x="6335805" y="2180496"/>
            <a:ext cx="5275001" cy="4045683"/>
          </a:xfrm>
        </p:spPr>
        <p:txBody>
          <a:bodyPr>
            <a:normAutofit fontScale="77500" lnSpcReduction="20000"/>
          </a:bodyPr>
          <a:lstStyle/>
          <a:p>
            <a:r>
              <a:rPr lang="en-US" dirty="0"/>
              <a:t>WPA was replaced by a newer version in 2006, WPA2, one of the most important changes in it is that it uses AES algorithms and the introduction of CCMP as an alternative to TKIP</a:t>
            </a:r>
          </a:p>
          <a:p>
            <a:endParaRPr lang="en-US" dirty="0"/>
          </a:p>
          <a:p>
            <a:r>
              <a:rPr lang="en-US" dirty="0"/>
              <a:t>Currently, the vulnerabilities in the system are considered obscure, requiring the attacker to have access to the network in order to access the keys and then continuing the attack on other devices.</a:t>
            </a:r>
          </a:p>
          <a:p>
            <a:endParaRPr lang="en-US" dirty="0"/>
          </a:p>
          <a:p>
            <a:r>
              <a:rPr lang="en-US" dirty="0"/>
              <a:t>Unfortunately, the same vulnerability that is the largest hole in WPA Shield - the attack vector through Wi-Fi Protected Setup (WPS) - is still present in modern access points that support WPA2. Although hacking a WPA / WPA2 secured network using this vulnerability required 2 to 14 hours of continuous effort with a modern computer, it was still a legitimate security issue. WPS should be disabled, and if possible, the access point's firmware should be flashed to a distribution that does not support WPS until the attack vector is </a:t>
            </a:r>
          </a:p>
        </p:txBody>
      </p:sp>
    </p:spTree>
    <p:extLst>
      <p:ext uri="{BB962C8B-B14F-4D97-AF65-F5344CB8AC3E}">
        <p14:creationId xmlns:p14="http://schemas.microsoft.com/office/powerpoint/2010/main" val="321652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21</TotalTime>
  <Words>356</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Gill Sans MT</vt:lpstr>
      <vt:lpstr>Wingdings 2</vt:lpstr>
      <vt:lpstr>Dividend</vt:lpstr>
      <vt:lpstr>Computer networking :  THE SECURITY STANDARDS IN WIRELESS NETWORK AND  TYPES ENCRYPTIONS</vt:lpstr>
      <vt:lpstr>Introduction</vt:lpstr>
      <vt:lpstr>Types of encryption currently available</vt:lpstr>
      <vt:lpstr>WEP (Wired Equivalent Privacy ) </vt:lpstr>
      <vt:lpstr>WPA (Wi-Fi Protected Access ) </vt:lpstr>
      <vt:lpstr>WPA2 (Wi-Fi Protected Access II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SECURITY STANDARDS IN WIRELESS NETWORK AND  TYPES ENCRYPTIONS</dc:title>
  <dc:creator>Khaled Mofdi Khaled Mofdi Alshammri</dc:creator>
  <cp:lastModifiedBy>Khaled Mofdi Khaled Mofdi Alshammri</cp:lastModifiedBy>
  <cp:revision>4</cp:revision>
  <dcterms:created xsi:type="dcterms:W3CDTF">2020-11-08T12:57:59Z</dcterms:created>
  <dcterms:modified xsi:type="dcterms:W3CDTF">2020-11-16T11:38:54Z</dcterms:modified>
</cp:coreProperties>
</file>