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5D197-DF56-47A3-BB5A-BE1178BC4D04}" type="doc">
      <dgm:prSet loTypeId="urn:microsoft.com/office/officeart/2018/2/layout/IconVerticalSolidList" loCatId="icon" qsTypeId="urn:microsoft.com/office/officeart/2005/8/quickstyle/simple5" qsCatId="simple" csTypeId="urn:microsoft.com/office/officeart/2018/5/colors/Iconchunking_neutralbg_colorful1" csCatId="colorful" phldr="1"/>
      <dgm:spPr/>
      <dgm:t>
        <a:bodyPr/>
        <a:lstStyle/>
        <a:p>
          <a:endParaRPr lang="en-US"/>
        </a:p>
      </dgm:t>
    </dgm:pt>
    <dgm:pt modelId="{44594D3B-490C-4B88-A6C7-17928544C214}">
      <dgm:prSet/>
      <dgm:spPr/>
      <dgm:t>
        <a:bodyPr/>
        <a:lstStyle/>
        <a:p>
          <a:pPr>
            <a:lnSpc>
              <a:spcPct val="100000"/>
            </a:lnSpc>
          </a:pPr>
          <a:r>
            <a:rPr lang="en-US" dirty="0"/>
            <a:t>Tools are sometimes used wrongly or unethically, such as sniffing . can use sniffer  be for personal goals or interests.</a:t>
          </a:r>
        </a:p>
      </dgm:t>
    </dgm:pt>
    <dgm:pt modelId="{DE120989-AA1D-4F00-867F-EBCC3E8574D2}" type="parTrans" cxnId="{7D461E14-E509-42D1-B024-D919382F3FFC}">
      <dgm:prSet/>
      <dgm:spPr/>
      <dgm:t>
        <a:bodyPr/>
        <a:lstStyle/>
        <a:p>
          <a:endParaRPr lang="en-US"/>
        </a:p>
      </dgm:t>
    </dgm:pt>
    <dgm:pt modelId="{B4F90E20-DC7E-4876-A9A1-ED5B3BD4A3F3}" type="sibTrans" cxnId="{7D461E14-E509-42D1-B024-D919382F3FFC}">
      <dgm:prSet/>
      <dgm:spPr/>
      <dgm:t>
        <a:bodyPr/>
        <a:lstStyle/>
        <a:p>
          <a:endParaRPr lang="en-US"/>
        </a:p>
      </dgm:t>
    </dgm:pt>
    <dgm:pt modelId="{877D269E-E5E0-4603-BFF8-415A7E652C2D}">
      <dgm:prSet/>
      <dgm:spPr/>
      <dgm:t>
        <a:bodyPr/>
        <a:lstStyle/>
        <a:p>
          <a:pPr>
            <a:lnSpc>
              <a:spcPct val="100000"/>
            </a:lnSpc>
          </a:pPr>
          <a:r>
            <a:rPr lang="en-US" dirty="0"/>
            <a:t>the potential risks privacy of network users can be violated</a:t>
          </a:r>
        </a:p>
      </dgm:t>
    </dgm:pt>
    <dgm:pt modelId="{814562B8-BFA7-4EAE-8675-DCDEA375D0EC}" type="parTrans" cxnId="{674CF100-1DC8-4358-9A18-FCE8D61DDD1A}">
      <dgm:prSet/>
      <dgm:spPr/>
      <dgm:t>
        <a:bodyPr/>
        <a:lstStyle/>
        <a:p>
          <a:endParaRPr lang="en-US"/>
        </a:p>
      </dgm:t>
    </dgm:pt>
    <dgm:pt modelId="{8C107501-2424-4586-99FD-E605C0449B89}" type="sibTrans" cxnId="{674CF100-1DC8-4358-9A18-FCE8D61DDD1A}">
      <dgm:prSet/>
      <dgm:spPr/>
      <dgm:t>
        <a:bodyPr/>
        <a:lstStyle/>
        <a:p>
          <a:endParaRPr lang="en-US"/>
        </a:p>
      </dgm:t>
    </dgm:pt>
    <dgm:pt modelId="{8429AB7B-2F58-4C00-98BC-43E7E95514ED}" type="pres">
      <dgm:prSet presAssocID="{2E35D197-DF56-47A3-BB5A-BE1178BC4D04}" presName="root" presStyleCnt="0">
        <dgm:presLayoutVars>
          <dgm:dir/>
          <dgm:resizeHandles val="exact"/>
        </dgm:presLayoutVars>
      </dgm:prSet>
      <dgm:spPr/>
    </dgm:pt>
    <dgm:pt modelId="{56CACD4A-9DC2-4A6E-9AC2-80A489BECCDE}" type="pres">
      <dgm:prSet presAssocID="{44594D3B-490C-4B88-A6C7-17928544C214}" presName="compNode" presStyleCnt="0"/>
      <dgm:spPr/>
    </dgm:pt>
    <dgm:pt modelId="{DBBB88AC-713D-4A77-8401-B92BAD2202A3}" type="pres">
      <dgm:prSet presAssocID="{44594D3B-490C-4B88-A6C7-17928544C214}" presName="bgRect" presStyleLbl="bgShp" presStyleIdx="0" presStyleCnt="2"/>
      <dgm:spPr/>
    </dgm:pt>
    <dgm:pt modelId="{8266AC35-B277-4D7F-85A3-CE358F35B894}" type="pres">
      <dgm:prSet presAssocID="{44594D3B-490C-4B88-A6C7-17928544C2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F44FFDAD-8209-47D3-A8A4-5F3150EDF744}" type="pres">
      <dgm:prSet presAssocID="{44594D3B-490C-4B88-A6C7-17928544C214}" presName="spaceRect" presStyleCnt="0"/>
      <dgm:spPr/>
    </dgm:pt>
    <dgm:pt modelId="{0A885DAA-80DD-4420-AFC0-C78A6CCF7148}" type="pres">
      <dgm:prSet presAssocID="{44594D3B-490C-4B88-A6C7-17928544C214}" presName="parTx" presStyleLbl="revTx" presStyleIdx="0" presStyleCnt="2">
        <dgm:presLayoutVars>
          <dgm:chMax val="0"/>
          <dgm:chPref val="0"/>
        </dgm:presLayoutVars>
      </dgm:prSet>
      <dgm:spPr/>
    </dgm:pt>
    <dgm:pt modelId="{DA80FE64-A433-46B5-98F8-CE18A567DBFB}" type="pres">
      <dgm:prSet presAssocID="{B4F90E20-DC7E-4876-A9A1-ED5B3BD4A3F3}" presName="sibTrans" presStyleCnt="0"/>
      <dgm:spPr/>
    </dgm:pt>
    <dgm:pt modelId="{176C870B-429F-4F06-83B4-EDFEF22E7134}" type="pres">
      <dgm:prSet presAssocID="{877D269E-E5E0-4603-BFF8-415A7E652C2D}" presName="compNode" presStyleCnt="0"/>
      <dgm:spPr/>
    </dgm:pt>
    <dgm:pt modelId="{B91724A1-49DD-43B4-B5CC-4CF8EACF430D}" type="pres">
      <dgm:prSet presAssocID="{877D269E-E5E0-4603-BFF8-415A7E652C2D}" presName="bgRect" presStyleLbl="bgShp" presStyleIdx="1" presStyleCnt="2"/>
      <dgm:spPr/>
    </dgm:pt>
    <dgm:pt modelId="{A163F9FC-32BF-4E36-9207-A17C5DDD1B41}" type="pres">
      <dgm:prSet presAssocID="{877D269E-E5E0-4603-BFF8-415A7E652C2D}"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ock"/>
        </a:ext>
      </dgm:extLst>
    </dgm:pt>
    <dgm:pt modelId="{0D5EBE6B-75AD-4D0B-B43F-79E37B0D4326}" type="pres">
      <dgm:prSet presAssocID="{877D269E-E5E0-4603-BFF8-415A7E652C2D}" presName="spaceRect" presStyleCnt="0"/>
      <dgm:spPr/>
    </dgm:pt>
    <dgm:pt modelId="{07226C01-0C40-435C-A2D0-7FA3561A89EC}" type="pres">
      <dgm:prSet presAssocID="{877D269E-E5E0-4603-BFF8-415A7E652C2D}" presName="parTx" presStyleLbl="revTx" presStyleIdx="1" presStyleCnt="2">
        <dgm:presLayoutVars>
          <dgm:chMax val="0"/>
          <dgm:chPref val="0"/>
        </dgm:presLayoutVars>
      </dgm:prSet>
      <dgm:spPr/>
    </dgm:pt>
  </dgm:ptLst>
  <dgm:cxnLst>
    <dgm:cxn modelId="{674CF100-1DC8-4358-9A18-FCE8D61DDD1A}" srcId="{2E35D197-DF56-47A3-BB5A-BE1178BC4D04}" destId="{877D269E-E5E0-4603-BFF8-415A7E652C2D}" srcOrd="1" destOrd="0" parTransId="{814562B8-BFA7-4EAE-8675-DCDEA375D0EC}" sibTransId="{8C107501-2424-4586-99FD-E605C0449B89}"/>
    <dgm:cxn modelId="{7D461E14-E509-42D1-B024-D919382F3FFC}" srcId="{2E35D197-DF56-47A3-BB5A-BE1178BC4D04}" destId="{44594D3B-490C-4B88-A6C7-17928544C214}" srcOrd="0" destOrd="0" parTransId="{DE120989-AA1D-4F00-867F-EBCC3E8574D2}" sibTransId="{B4F90E20-DC7E-4876-A9A1-ED5B3BD4A3F3}"/>
    <dgm:cxn modelId="{E2872A32-51CB-4D22-B2B2-9FB33C0CA200}" type="presOf" srcId="{2E35D197-DF56-47A3-BB5A-BE1178BC4D04}" destId="{8429AB7B-2F58-4C00-98BC-43E7E95514ED}" srcOrd="0" destOrd="0" presId="urn:microsoft.com/office/officeart/2018/2/layout/IconVerticalSolidList"/>
    <dgm:cxn modelId="{9FC5A750-7957-486A-A636-33509C8D2E9A}" type="presOf" srcId="{44594D3B-490C-4B88-A6C7-17928544C214}" destId="{0A885DAA-80DD-4420-AFC0-C78A6CCF7148}" srcOrd="0" destOrd="0" presId="urn:microsoft.com/office/officeart/2018/2/layout/IconVerticalSolidList"/>
    <dgm:cxn modelId="{E30170AE-C234-4EAB-A229-E317B2F53251}" type="presOf" srcId="{877D269E-E5E0-4603-BFF8-415A7E652C2D}" destId="{07226C01-0C40-435C-A2D0-7FA3561A89EC}" srcOrd="0" destOrd="0" presId="urn:microsoft.com/office/officeart/2018/2/layout/IconVerticalSolidList"/>
    <dgm:cxn modelId="{D5E24182-5823-4465-A2A1-5EFCBB4892F5}" type="presParOf" srcId="{8429AB7B-2F58-4C00-98BC-43E7E95514ED}" destId="{56CACD4A-9DC2-4A6E-9AC2-80A489BECCDE}" srcOrd="0" destOrd="0" presId="urn:microsoft.com/office/officeart/2018/2/layout/IconVerticalSolidList"/>
    <dgm:cxn modelId="{083B2975-8982-447F-9636-28A9EF8A29AE}" type="presParOf" srcId="{56CACD4A-9DC2-4A6E-9AC2-80A489BECCDE}" destId="{DBBB88AC-713D-4A77-8401-B92BAD2202A3}" srcOrd="0" destOrd="0" presId="urn:microsoft.com/office/officeart/2018/2/layout/IconVerticalSolidList"/>
    <dgm:cxn modelId="{B21D52A2-05BC-4C6F-BF3E-ED9AEF8A9EA1}" type="presParOf" srcId="{56CACD4A-9DC2-4A6E-9AC2-80A489BECCDE}" destId="{8266AC35-B277-4D7F-85A3-CE358F35B894}" srcOrd="1" destOrd="0" presId="urn:microsoft.com/office/officeart/2018/2/layout/IconVerticalSolidList"/>
    <dgm:cxn modelId="{2DD2EFE7-E097-495E-A746-315C88F47D40}" type="presParOf" srcId="{56CACD4A-9DC2-4A6E-9AC2-80A489BECCDE}" destId="{F44FFDAD-8209-47D3-A8A4-5F3150EDF744}" srcOrd="2" destOrd="0" presId="urn:microsoft.com/office/officeart/2018/2/layout/IconVerticalSolidList"/>
    <dgm:cxn modelId="{10C7F3B2-91AC-40A8-9FCD-526EA442A510}" type="presParOf" srcId="{56CACD4A-9DC2-4A6E-9AC2-80A489BECCDE}" destId="{0A885DAA-80DD-4420-AFC0-C78A6CCF7148}" srcOrd="3" destOrd="0" presId="urn:microsoft.com/office/officeart/2018/2/layout/IconVerticalSolidList"/>
    <dgm:cxn modelId="{DCDFD671-B7E7-489A-B603-74560A9F1974}" type="presParOf" srcId="{8429AB7B-2F58-4C00-98BC-43E7E95514ED}" destId="{DA80FE64-A433-46B5-98F8-CE18A567DBFB}" srcOrd="1" destOrd="0" presId="urn:microsoft.com/office/officeart/2018/2/layout/IconVerticalSolidList"/>
    <dgm:cxn modelId="{DCB8EE0D-1929-4A24-B8FB-70ACCC9B2FF0}" type="presParOf" srcId="{8429AB7B-2F58-4C00-98BC-43E7E95514ED}" destId="{176C870B-429F-4F06-83B4-EDFEF22E7134}" srcOrd="2" destOrd="0" presId="urn:microsoft.com/office/officeart/2018/2/layout/IconVerticalSolidList"/>
    <dgm:cxn modelId="{B1D3981A-4E20-4B3F-8955-F760E4C56964}" type="presParOf" srcId="{176C870B-429F-4F06-83B4-EDFEF22E7134}" destId="{B91724A1-49DD-43B4-B5CC-4CF8EACF430D}" srcOrd="0" destOrd="0" presId="urn:microsoft.com/office/officeart/2018/2/layout/IconVerticalSolidList"/>
    <dgm:cxn modelId="{802E69B6-790D-48F9-BF8F-843C2DB7FF33}" type="presParOf" srcId="{176C870B-429F-4F06-83B4-EDFEF22E7134}" destId="{A163F9FC-32BF-4E36-9207-A17C5DDD1B41}" srcOrd="1" destOrd="0" presId="urn:microsoft.com/office/officeart/2018/2/layout/IconVerticalSolidList"/>
    <dgm:cxn modelId="{04346BB7-6243-4DFC-BB3F-98230FDD2FE3}" type="presParOf" srcId="{176C870B-429F-4F06-83B4-EDFEF22E7134}" destId="{0D5EBE6B-75AD-4D0B-B43F-79E37B0D4326}" srcOrd="2" destOrd="0" presId="urn:microsoft.com/office/officeart/2018/2/layout/IconVerticalSolidList"/>
    <dgm:cxn modelId="{DABDD50D-3A70-49F3-B0F8-44D986E38DA2}" type="presParOf" srcId="{176C870B-429F-4F06-83B4-EDFEF22E7134}" destId="{07226C01-0C40-435C-A2D0-7FA3561A89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B88AC-713D-4A77-8401-B92BAD2202A3}">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266AC35-B277-4D7F-85A3-CE358F35B89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A885DAA-80DD-4420-AFC0-C78A6CCF714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dirty="0"/>
            <a:t>Tools are sometimes used wrongly or unethically, such as sniffing . can use sniffer  be for personal goals or interests.</a:t>
          </a:r>
        </a:p>
      </dsp:txBody>
      <dsp:txXfrm>
        <a:off x="2039300" y="956381"/>
        <a:ext cx="4474303" cy="1765627"/>
      </dsp:txXfrm>
    </dsp:sp>
    <dsp:sp modelId="{B91724A1-49DD-43B4-B5CC-4CF8EACF430D}">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63F9FC-32BF-4E36-9207-A17C5DDD1B41}">
      <dsp:nvSpPr>
        <dsp:cNvPr id="0" name=""/>
        <dsp:cNvSpPr/>
      </dsp:nvSpPr>
      <dsp:spPr>
        <a:xfrm>
          <a:off x="534102" y="3560682"/>
          <a:ext cx="971095" cy="971095"/>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7226C01-0C40-435C-A2D0-7FA3561A89E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dirty="0"/>
            <a:t>the potential risks privacy of network users can be violated</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CD05-0E95-40AD-A4C5-04F441B7B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08BE6-CC0E-4D5D-AE77-C164B097E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5E1B3A-E2C3-4040-96F2-3CDA43AC7C79}"/>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2C9C0C8B-FB37-4EC5-9118-117B5B82E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0379A-FBFE-466E-A448-E06B363DF093}"/>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36657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856B-87DC-4D84-A27B-5836A9C3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A0618F-C170-40E2-89E9-C1393AC65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5E44A-B6D4-400F-B10E-B0239DC11C43}"/>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55650508-395D-4C7E-AF60-A97186E4A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CD4D5-3348-4FB7-9C1B-9C8EA76D217D}"/>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159811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4041B-DE3E-40B1-B87F-67FC63D00D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70E81-C408-4967-B4A8-071C7360AE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B9189-3E62-4386-897E-2616014F0DA2}"/>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9E966DA1-E24C-4958-B9F8-CF9B44CAF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E1A0C-9370-4D27-913D-0C165E5F893E}"/>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238829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B204-36D7-426A-B1D1-213B79395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94A6F-4FB1-4C2B-A049-586613B917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3AA75-4DCF-4807-A805-874A9847D148}"/>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BBD9BCBC-E133-4250-9DE0-51CE480B6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843DC-EF77-4A66-AAAC-3474D8B05996}"/>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88026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25DC-91AD-45DA-B4ED-0B22C9EA7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C8E5E6-2AF6-4198-B448-1FE375886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1BCCD-9E42-4C32-B82A-B0F988BB3487}"/>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9097D311-D646-4510-BA3B-54ED998E1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63EE-6EF0-4F41-8B12-0D1F03D32322}"/>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426375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711-A217-478D-954D-1C3038168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CDB2D-60A4-4F52-9E14-03C7BD952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FB2938-DB9E-4847-B517-F9D5ACE1D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679C74-73C0-4DF7-AD7D-348156AFC84A}"/>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6" name="Footer Placeholder 5">
            <a:extLst>
              <a:ext uri="{FF2B5EF4-FFF2-40B4-BE49-F238E27FC236}">
                <a16:creationId xmlns:a16="http://schemas.microsoft.com/office/drawing/2014/main" id="{8E0E8994-F3B4-49E5-98E6-CC430298F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C8E87-1241-4C42-A9BD-D7C4AE923953}"/>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386784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F962-AABA-40C5-B39A-A7548F896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491AF1-7493-4BB1-97F5-73222369F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50B2A-450B-4466-89AE-ABD31E290D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F73844-6642-4902-9476-1FE0868E2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5DD9EB-DDB1-4AC3-A42B-2393DB996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39AB92-CF79-4039-A647-C467CEBD6307}"/>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8" name="Footer Placeholder 7">
            <a:extLst>
              <a:ext uri="{FF2B5EF4-FFF2-40B4-BE49-F238E27FC236}">
                <a16:creationId xmlns:a16="http://schemas.microsoft.com/office/drawing/2014/main" id="{9B1C8F4C-860E-4825-9C12-D4447B20E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E47C06-2A64-4C3C-9E3F-39132E622C54}"/>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12949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F61C-7FA4-4C1F-ABB2-7A92DFE31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2172D-9263-4DDE-9F07-24983DCF59C2}"/>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4" name="Footer Placeholder 3">
            <a:extLst>
              <a:ext uri="{FF2B5EF4-FFF2-40B4-BE49-F238E27FC236}">
                <a16:creationId xmlns:a16="http://schemas.microsoft.com/office/drawing/2014/main" id="{A15F41C1-2DBE-4CA1-9DBC-B21617E16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B70EA0-3D42-40F7-A57F-EB52161947E6}"/>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8362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83B4E-50F8-430D-8935-880DE65646C1}"/>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3" name="Footer Placeholder 2">
            <a:extLst>
              <a:ext uri="{FF2B5EF4-FFF2-40B4-BE49-F238E27FC236}">
                <a16:creationId xmlns:a16="http://schemas.microsoft.com/office/drawing/2014/main" id="{FB47EE4C-0CCD-4EF5-BAB9-4617FDA483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A88E9-E947-4BDF-A6F1-BE20783F1A5B}"/>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177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C2A9-FEFF-432A-B869-A69FDABE6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4F52D6-CD62-4C61-A304-ED90F82C5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64A89-7D10-4A9D-A42B-FD8D9CD47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6558E-BAC9-4893-84F0-E619F4D1EA62}"/>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6" name="Footer Placeholder 5">
            <a:extLst>
              <a:ext uri="{FF2B5EF4-FFF2-40B4-BE49-F238E27FC236}">
                <a16:creationId xmlns:a16="http://schemas.microsoft.com/office/drawing/2014/main" id="{3D441D1B-7D40-4122-96C6-FBC08BD96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C8EB0-D3B9-4192-9D17-1C2A84A945F7}"/>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320966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C98D-7895-463C-88E1-6D853A916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02E2DB-1694-44FF-BA45-88F083F6C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0B52E-5BAC-4172-8596-5E964B3B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3A20B-D61E-44DE-8753-05E15C925EAB}"/>
              </a:ext>
            </a:extLst>
          </p:cNvPr>
          <p:cNvSpPr>
            <a:spLocks noGrp="1"/>
          </p:cNvSpPr>
          <p:nvPr>
            <p:ph type="dt" sz="half" idx="10"/>
          </p:nvPr>
        </p:nvSpPr>
        <p:spPr/>
        <p:txBody>
          <a:bodyPr/>
          <a:lstStyle/>
          <a:p>
            <a:fld id="{22478C7D-9FBB-4B91-A43A-E5B65503D79F}" type="datetimeFigureOut">
              <a:rPr lang="en-US" smtClean="0"/>
              <a:t>11/22/2020</a:t>
            </a:fld>
            <a:endParaRPr lang="en-US"/>
          </a:p>
        </p:txBody>
      </p:sp>
      <p:sp>
        <p:nvSpPr>
          <p:cNvPr id="6" name="Footer Placeholder 5">
            <a:extLst>
              <a:ext uri="{FF2B5EF4-FFF2-40B4-BE49-F238E27FC236}">
                <a16:creationId xmlns:a16="http://schemas.microsoft.com/office/drawing/2014/main" id="{66218108-09E4-49DF-8087-9A283C81E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A2A76-3F6A-49B7-A997-7976ADD2024E}"/>
              </a:ext>
            </a:extLst>
          </p:cNvPr>
          <p:cNvSpPr>
            <a:spLocks noGrp="1"/>
          </p:cNvSpPr>
          <p:nvPr>
            <p:ph type="sldNum" sz="quarter" idx="12"/>
          </p:nvPr>
        </p:nvSpPr>
        <p:spPr/>
        <p:txBody>
          <a:bodyPr/>
          <a:lstStyle/>
          <a:p>
            <a:fld id="{150CCD0A-DC8E-46FB-BCD9-51138592E432}" type="slidenum">
              <a:rPr lang="en-US" smtClean="0"/>
              <a:t>‹#›</a:t>
            </a:fld>
            <a:endParaRPr lang="en-US"/>
          </a:p>
        </p:txBody>
      </p:sp>
    </p:spTree>
    <p:extLst>
      <p:ext uri="{BB962C8B-B14F-4D97-AF65-F5344CB8AC3E}">
        <p14:creationId xmlns:p14="http://schemas.microsoft.com/office/powerpoint/2010/main" val="119926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27208-0F48-4796-BC56-BA2DCC153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8B0A9B-D1B1-45EE-A00B-13FD08E98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C0041-7598-4F14-A1C7-96E7763B3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78C7D-9FBB-4B91-A43A-E5B65503D79F}" type="datetimeFigureOut">
              <a:rPr lang="en-US" smtClean="0"/>
              <a:t>11/22/2020</a:t>
            </a:fld>
            <a:endParaRPr lang="en-US"/>
          </a:p>
        </p:txBody>
      </p:sp>
      <p:sp>
        <p:nvSpPr>
          <p:cNvPr id="5" name="Footer Placeholder 4">
            <a:extLst>
              <a:ext uri="{FF2B5EF4-FFF2-40B4-BE49-F238E27FC236}">
                <a16:creationId xmlns:a16="http://schemas.microsoft.com/office/drawing/2014/main" id="{02D3DC57-793F-4956-A3F2-E7BF583B5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73ACA-4376-46DF-AD40-579F7A525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CCD0A-DC8E-46FB-BCD9-51138592E432}" type="slidenum">
              <a:rPr lang="en-US" smtClean="0"/>
              <a:t>‹#›</a:t>
            </a:fld>
            <a:endParaRPr lang="en-US"/>
          </a:p>
        </p:txBody>
      </p:sp>
    </p:spTree>
    <p:extLst>
      <p:ext uri="{BB962C8B-B14F-4D97-AF65-F5344CB8AC3E}">
        <p14:creationId xmlns:p14="http://schemas.microsoft.com/office/powerpoint/2010/main" val="212785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2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0"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Shape 31">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6385C920-F1E1-4D74-9625-9795BA61A464}"/>
              </a:ext>
            </a:extLst>
          </p:cNvPr>
          <p:cNvSpPr>
            <a:spLocks noGrp="1"/>
          </p:cNvSpPr>
          <p:nvPr>
            <p:ph type="ctrTitle"/>
          </p:nvPr>
        </p:nvSpPr>
        <p:spPr>
          <a:xfrm>
            <a:off x="966430" y="3450865"/>
            <a:ext cx="6006864" cy="1566407"/>
          </a:xfrm>
        </p:spPr>
        <p:txBody>
          <a:bodyPr anchor="b">
            <a:normAutofit/>
          </a:bodyPr>
          <a:lstStyle/>
          <a:p>
            <a:pPr algn="l"/>
            <a:r>
              <a:rPr lang="en-US" sz="4200" b="1" dirty="0">
                <a:effectLst/>
                <a:latin typeface="Calibri" panose="020F0502020204030204" pitchFamily="34" charset="0"/>
                <a:ea typeface="Calibri" panose="020F0502020204030204" pitchFamily="34" charset="0"/>
                <a:cs typeface="Arial" panose="020B0604020202020204" pitchFamily="34" charset="0"/>
              </a:rPr>
              <a:t>THE RISK OF SNIFFERS IN COMPUTER NETWORK</a:t>
            </a:r>
            <a:endParaRPr lang="en-US" sz="4200" dirty="0"/>
          </a:p>
        </p:txBody>
      </p:sp>
      <p:pic>
        <p:nvPicPr>
          <p:cNvPr id="12" name="Picture 11" descr="Logo&#10;&#10;Description automatically generated">
            <a:extLst>
              <a:ext uri="{FF2B5EF4-FFF2-40B4-BE49-F238E27FC236}">
                <a16:creationId xmlns:a16="http://schemas.microsoft.com/office/drawing/2014/main" id="{95946FA1-CA76-4572-9012-6A48971C7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563" y="877933"/>
            <a:ext cx="685645" cy="573667"/>
          </a:xfrm>
          <a:prstGeom prst="rect">
            <a:avLst/>
          </a:prstGeom>
        </p:spPr>
      </p:pic>
      <p:pic>
        <p:nvPicPr>
          <p:cNvPr id="10" name="Picture 9" descr="Diagram, schematic&#10;&#10;Description automatically generated">
            <a:extLst>
              <a:ext uri="{FF2B5EF4-FFF2-40B4-BE49-F238E27FC236}">
                <a16:creationId xmlns:a16="http://schemas.microsoft.com/office/drawing/2014/main" id="{C820144B-EE95-438E-9F02-B3986A289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034" y="1415656"/>
            <a:ext cx="4463466" cy="4463466"/>
          </a:xfrm>
          <a:prstGeom prst="rect">
            <a:avLst/>
          </a:prstGeom>
        </p:spPr>
      </p:pic>
      <p:sp>
        <p:nvSpPr>
          <p:cNvPr id="25" name="TextBox 24">
            <a:extLst>
              <a:ext uri="{FF2B5EF4-FFF2-40B4-BE49-F238E27FC236}">
                <a16:creationId xmlns:a16="http://schemas.microsoft.com/office/drawing/2014/main" id="{49E1FCF6-B89C-49EF-A631-8B2A3B9A468E}"/>
              </a:ext>
            </a:extLst>
          </p:cNvPr>
          <p:cNvSpPr txBox="1"/>
          <p:nvPr/>
        </p:nvSpPr>
        <p:spPr>
          <a:xfrm>
            <a:off x="1006199" y="3407135"/>
            <a:ext cx="6094428" cy="369332"/>
          </a:xfrm>
          <a:prstGeom prst="rect">
            <a:avLst/>
          </a:prstGeom>
          <a:noFill/>
        </p:spPr>
        <p:txBody>
          <a:bodyPr wrap="square">
            <a:spAutoFit/>
          </a:bodyPr>
          <a:lstStyle/>
          <a:p>
            <a:r>
              <a:rPr lang="en-US" dirty="0"/>
              <a:t>COE390 - Final Presentation</a:t>
            </a:r>
          </a:p>
        </p:txBody>
      </p:sp>
      <p:pic>
        <p:nvPicPr>
          <p:cNvPr id="22" name="Picture 21" descr="A close up of a sign&#10;&#10;Description automatically generated">
            <a:extLst>
              <a:ext uri="{FF2B5EF4-FFF2-40B4-BE49-F238E27FC236}">
                <a16:creationId xmlns:a16="http://schemas.microsoft.com/office/drawing/2014/main" id="{59217DBC-9A08-4E63-8280-6F62D2358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807" y="425688"/>
            <a:ext cx="3211355" cy="3211355"/>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27E2F50A-7298-4C83-B32B-5E07403F07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2259" y="667289"/>
            <a:ext cx="421288" cy="421288"/>
          </a:xfrm>
          <a:prstGeom prst="rect">
            <a:avLst/>
          </a:prstGeom>
        </p:spPr>
      </p:pic>
    </p:spTree>
    <p:extLst>
      <p:ext uri="{BB962C8B-B14F-4D97-AF65-F5344CB8AC3E}">
        <p14:creationId xmlns:p14="http://schemas.microsoft.com/office/powerpoint/2010/main" val="222156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290146" y="1226197"/>
            <a:ext cx="8744681" cy="2611967"/>
          </a:xfrm>
        </p:spPr>
        <p:txBody>
          <a:bodyPr vert="horz" lIns="91440" tIns="45720" rIns="91440" bIns="45720" rtlCol="0" anchor="b">
            <a:normAutofit/>
          </a:bodyPr>
          <a:lstStyle/>
          <a:p>
            <a:r>
              <a:rPr lang="en-US" sz="7200" dirty="0"/>
              <a:t>Thanks for listening</a:t>
            </a:r>
          </a:p>
        </p:txBody>
      </p:sp>
      <p:sp>
        <p:nvSpPr>
          <p:cNvPr id="7" name="TextBox 6">
            <a:extLst>
              <a:ext uri="{FF2B5EF4-FFF2-40B4-BE49-F238E27FC236}">
                <a16:creationId xmlns:a16="http://schemas.microsoft.com/office/drawing/2014/main" id="{AD090C20-53CE-479F-963F-FFB9E86C935E}"/>
              </a:ext>
            </a:extLst>
          </p:cNvPr>
          <p:cNvSpPr txBox="1"/>
          <p:nvPr/>
        </p:nvSpPr>
        <p:spPr>
          <a:xfrm>
            <a:off x="384143" y="3684276"/>
            <a:ext cx="6179270" cy="307777"/>
          </a:xfrm>
          <a:prstGeom prst="rect">
            <a:avLst/>
          </a:prstGeom>
          <a:noFill/>
        </p:spPr>
        <p:txBody>
          <a:bodyPr wrap="square">
            <a:spAutoFit/>
          </a:bodyPr>
          <a:lstStyle/>
          <a:p>
            <a:r>
              <a:rPr lang="en-US" sz="1400" dirty="0"/>
              <a:t>The presenter: Khaled Mofdhi ALSHAMMARI</a:t>
            </a:r>
          </a:p>
        </p:txBody>
      </p:sp>
    </p:spTree>
    <p:extLst>
      <p:ext uri="{BB962C8B-B14F-4D97-AF65-F5344CB8AC3E}">
        <p14:creationId xmlns:p14="http://schemas.microsoft.com/office/powerpoint/2010/main" val="23158017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9999-F539-4F9D-8F31-C2F9B8693DA9}"/>
              </a:ext>
            </a:extLst>
          </p:cNvPr>
          <p:cNvSpPr>
            <a:spLocks noGrp="1"/>
          </p:cNvSpPr>
          <p:nvPr>
            <p:ph type="title"/>
          </p:nvPr>
        </p:nvSpPr>
        <p:spPr>
          <a:xfrm>
            <a:off x="648930" y="629266"/>
            <a:ext cx="5121644" cy="1676603"/>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A5BF022D-1705-4F98-9CA8-F572A9FDD3BA}"/>
              </a:ext>
            </a:extLst>
          </p:cNvPr>
          <p:cNvSpPr>
            <a:spLocks noGrp="1"/>
          </p:cNvSpPr>
          <p:nvPr>
            <p:ph idx="1"/>
          </p:nvPr>
        </p:nvSpPr>
        <p:spPr>
          <a:xfrm>
            <a:off x="648931" y="2438400"/>
            <a:ext cx="5121642" cy="3785419"/>
          </a:xfrm>
        </p:spPr>
        <p:txBody>
          <a:bodyPr>
            <a:normAutofit/>
          </a:bodyPr>
          <a:lstStyle/>
          <a:p>
            <a:r>
              <a:rPr lang="en-US" sz="2000" dirty="0"/>
              <a:t>The packet sniffer captures the data that is addressed to other machines, saving it for later analysis. It can be used legitimately by a network or system administrator to monitor and troubleshoot network traffic , but it is sometimes used for spying purposes and to expose network user data. Let's get to know unethical sniffing.</a:t>
            </a:r>
          </a:p>
        </p:txBody>
      </p:sp>
      <p:sp>
        <p:nvSpPr>
          <p:cNvPr id="40" name="Rectangle 39">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 engineering drawing&#10;&#10;Description automatically generated">
            <a:extLst>
              <a:ext uri="{FF2B5EF4-FFF2-40B4-BE49-F238E27FC236}">
                <a16:creationId xmlns:a16="http://schemas.microsoft.com/office/drawing/2014/main" id="{CAC74973-D553-443E-B2E8-89CE7A47DDCC}"/>
              </a:ext>
            </a:extLst>
          </p:cNvPr>
          <p:cNvPicPr>
            <a:picLocks noChangeAspect="1"/>
          </p:cNvPicPr>
          <p:nvPr/>
        </p:nvPicPr>
        <p:blipFill rotWithShape="1">
          <a:blip r:embed="rId2">
            <a:extLst>
              <a:ext uri="{28A0092B-C50C-407E-A947-70E740481C1C}">
                <a14:useLocalDpi xmlns:a14="http://schemas.microsoft.com/office/drawing/2010/main" val="0"/>
              </a:ext>
            </a:extLst>
          </a:blip>
          <a:srcRect l="28233" r="8106" b="-1"/>
          <a:stretch/>
        </p:blipFill>
        <p:spPr>
          <a:xfrm>
            <a:off x="6721233" y="640082"/>
            <a:ext cx="4831104" cy="5577837"/>
          </a:xfrm>
          <a:prstGeom prst="rect">
            <a:avLst/>
          </a:prstGeom>
          <a:effectLst/>
        </p:spPr>
      </p:pic>
    </p:spTree>
    <p:extLst>
      <p:ext uri="{BB962C8B-B14F-4D97-AF65-F5344CB8AC3E}">
        <p14:creationId xmlns:p14="http://schemas.microsoft.com/office/powerpoint/2010/main" val="40054106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E9DF2-1A3F-4F76-8BED-C88709C24D04}"/>
              </a:ext>
            </a:extLst>
          </p:cNvPr>
          <p:cNvSpPr>
            <a:spLocks noGrp="1"/>
          </p:cNvSpPr>
          <p:nvPr>
            <p:ph type="title"/>
          </p:nvPr>
        </p:nvSpPr>
        <p:spPr>
          <a:xfrm>
            <a:off x="863029" y="1012004"/>
            <a:ext cx="3416158" cy="4795408"/>
          </a:xfrm>
        </p:spPr>
        <p:txBody>
          <a:bodyPr>
            <a:normAutofit/>
          </a:bodyPr>
          <a:lstStyle/>
          <a:p>
            <a:r>
              <a:rPr lang="en-US">
                <a:solidFill>
                  <a:srgbClr val="FFFFFF"/>
                </a:solidFill>
              </a:rPr>
              <a:t>Wrong use or unethcal </a:t>
            </a:r>
          </a:p>
        </p:txBody>
      </p:sp>
      <p:graphicFrame>
        <p:nvGraphicFramePr>
          <p:cNvPr id="16" name="Content Placeholder 2">
            <a:extLst>
              <a:ext uri="{FF2B5EF4-FFF2-40B4-BE49-F238E27FC236}">
                <a16:creationId xmlns:a16="http://schemas.microsoft.com/office/drawing/2014/main" id="{99A286C6-750C-41D0-85DA-E4851608C424}"/>
              </a:ext>
            </a:extLst>
          </p:cNvPr>
          <p:cNvGraphicFramePr>
            <a:graphicFrameLocks noGrp="1"/>
          </p:cNvGraphicFramePr>
          <p:nvPr>
            <p:ph idx="1"/>
            <p:extLst>
              <p:ext uri="{D42A27DB-BD31-4B8C-83A1-F6EECF244321}">
                <p14:modId xmlns:p14="http://schemas.microsoft.com/office/powerpoint/2010/main" val="18176669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37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55B1-A145-425B-9D18-CAB36EC5AF00}"/>
              </a:ext>
            </a:extLst>
          </p:cNvPr>
          <p:cNvSpPr>
            <a:spLocks noGrp="1"/>
          </p:cNvSpPr>
          <p:nvPr>
            <p:ph type="title"/>
          </p:nvPr>
        </p:nvSpPr>
        <p:spPr/>
        <p:txBody>
          <a:bodyPr/>
          <a:lstStyle/>
          <a:p>
            <a:r>
              <a:rPr lang="en-US"/>
              <a:t>Motives the attackers from sniffing:</a:t>
            </a:r>
            <a:endParaRPr lang="en-US" dirty="0"/>
          </a:p>
        </p:txBody>
      </p:sp>
      <p:sp>
        <p:nvSpPr>
          <p:cNvPr id="3" name="Content Placeholder 2">
            <a:extLst>
              <a:ext uri="{FF2B5EF4-FFF2-40B4-BE49-F238E27FC236}">
                <a16:creationId xmlns:a16="http://schemas.microsoft.com/office/drawing/2014/main" id="{17A3DA6C-1A85-4EE0-8B44-5F04818D79E3}"/>
              </a:ext>
            </a:extLst>
          </p:cNvPr>
          <p:cNvSpPr>
            <a:spLocks noGrp="1"/>
          </p:cNvSpPr>
          <p:nvPr>
            <p:ph idx="1"/>
          </p:nvPr>
        </p:nvSpPr>
        <p:spPr>
          <a:xfrm>
            <a:off x="1071533" y="1854956"/>
            <a:ext cx="10048933" cy="702838"/>
          </a:xfrm>
        </p:spPr>
        <p:txBody>
          <a:bodyPr/>
          <a:lstStyle/>
          <a:p>
            <a:pPr marL="0" indent="0">
              <a:buNone/>
            </a:pPr>
            <a:r>
              <a:rPr lang="en-US"/>
              <a:t>                  Getting username an passwords </a:t>
            </a:r>
            <a:endParaRPr lang="en-US" dirty="0"/>
          </a:p>
        </p:txBody>
      </p:sp>
      <p:pic>
        <p:nvPicPr>
          <p:cNvPr id="5" name="Picture 4" descr="A close up of a logo&#10;&#10;Description automatically generated">
            <a:extLst>
              <a:ext uri="{FF2B5EF4-FFF2-40B4-BE49-F238E27FC236}">
                <a16:creationId xmlns:a16="http://schemas.microsoft.com/office/drawing/2014/main" id="{795E9F06-8850-4CC3-AFE2-9A4688DD9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784" y="1582644"/>
            <a:ext cx="831850" cy="831850"/>
          </a:xfrm>
          <a:prstGeom prst="rect">
            <a:avLst/>
          </a:prstGeom>
        </p:spPr>
      </p:pic>
      <p:pic>
        <p:nvPicPr>
          <p:cNvPr id="9" name="Picture 8" descr="Shape&#10;&#10;Description automatically generated">
            <a:extLst>
              <a:ext uri="{FF2B5EF4-FFF2-40B4-BE49-F238E27FC236}">
                <a16:creationId xmlns:a16="http://schemas.microsoft.com/office/drawing/2014/main" id="{E90198FA-3126-4775-B047-92F801BC4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733" y="2532249"/>
            <a:ext cx="1016865" cy="1016865"/>
          </a:xfrm>
          <a:prstGeom prst="rect">
            <a:avLst/>
          </a:prstGeom>
        </p:spPr>
      </p:pic>
      <p:pic>
        <p:nvPicPr>
          <p:cNvPr id="17" name="Picture 16" descr="Icon&#10;&#10;Description automatically generated">
            <a:extLst>
              <a:ext uri="{FF2B5EF4-FFF2-40B4-BE49-F238E27FC236}">
                <a16:creationId xmlns:a16="http://schemas.microsoft.com/office/drawing/2014/main" id="{1185E348-73BB-47C5-A5A8-32E7434AB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867" y="3429000"/>
            <a:ext cx="1307106" cy="904987"/>
          </a:xfrm>
          <a:prstGeom prst="rect">
            <a:avLst/>
          </a:prstGeom>
        </p:spPr>
      </p:pic>
      <p:pic>
        <p:nvPicPr>
          <p:cNvPr id="19" name="Picture 18" descr="Icon&#10;&#10;Description automatically generated">
            <a:extLst>
              <a:ext uri="{FF2B5EF4-FFF2-40B4-BE49-F238E27FC236}">
                <a16:creationId xmlns:a16="http://schemas.microsoft.com/office/drawing/2014/main" id="{81BD3950-797A-46F7-93EE-403AF94E0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446" y="4469567"/>
            <a:ext cx="1001948" cy="1001948"/>
          </a:xfrm>
          <a:prstGeom prst="rect">
            <a:avLst/>
          </a:prstGeom>
        </p:spPr>
      </p:pic>
      <p:sp>
        <p:nvSpPr>
          <p:cNvPr id="20" name="Content Placeholder 2">
            <a:extLst>
              <a:ext uri="{FF2B5EF4-FFF2-40B4-BE49-F238E27FC236}">
                <a16:creationId xmlns:a16="http://schemas.microsoft.com/office/drawing/2014/main" id="{78E9898A-DFC0-40F3-A73A-3D8B0ED2662F}"/>
              </a:ext>
            </a:extLst>
          </p:cNvPr>
          <p:cNvSpPr txBox="1">
            <a:spLocks/>
          </p:cNvSpPr>
          <p:nvPr/>
        </p:nvSpPr>
        <p:spPr>
          <a:xfrm>
            <a:off x="1501784" y="4742959"/>
            <a:ext cx="9663880" cy="770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Identity theft</a:t>
            </a:r>
          </a:p>
        </p:txBody>
      </p:sp>
      <p:sp>
        <p:nvSpPr>
          <p:cNvPr id="21" name="Content Placeholder 2">
            <a:extLst>
              <a:ext uri="{FF2B5EF4-FFF2-40B4-BE49-F238E27FC236}">
                <a16:creationId xmlns:a16="http://schemas.microsoft.com/office/drawing/2014/main" id="{A237087A-3853-4C14-A5CE-9E7095B2E33C}"/>
              </a:ext>
            </a:extLst>
          </p:cNvPr>
          <p:cNvSpPr txBox="1">
            <a:spLocks/>
          </p:cNvSpPr>
          <p:nvPr/>
        </p:nvSpPr>
        <p:spPr>
          <a:xfrm>
            <a:off x="1782527" y="3699028"/>
            <a:ext cx="8834336" cy="770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Spying on email and chat messages</a:t>
            </a:r>
          </a:p>
        </p:txBody>
      </p:sp>
      <p:sp>
        <p:nvSpPr>
          <p:cNvPr id="22" name="Content Placeholder 2">
            <a:extLst>
              <a:ext uri="{FF2B5EF4-FFF2-40B4-BE49-F238E27FC236}">
                <a16:creationId xmlns:a16="http://schemas.microsoft.com/office/drawing/2014/main" id="{6299915B-E07F-40CF-A9CA-28B7EE6A7737}"/>
              </a:ext>
            </a:extLst>
          </p:cNvPr>
          <p:cNvSpPr txBox="1">
            <a:spLocks/>
          </p:cNvSpPr>
          <p:nvPr/>
        </p:nvSpPr>
        <p:spPr>
          <a:xfrm>
            <a:off x="1530813" y="2806597"/>
            <a:ext cx="10048932" cy="904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Stealing bank related/transaction related information</a:t>
            </a:r>
          </a:p>
        </p:txBody>
      </p:sp>
      <p:sp useBgFill="1">
        <p:nvSpPr>
          <p:cNvPr id="36" name="Rectangle 35">
            <a:extLst>
              <a:ext uri="{FF2B5EF4-FFF2-40B4-BE49-F238E27FC236}">
                <a16:creationId xmlns:a16="http://schemas.microsoft.com/office/drawing/2014/main" id="{84B9D5D5-08B2-4118-84A8-54A4C6E236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FDEED4-81ED-4A1D-B6C4-FF1CE8A78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22570"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C38EA9E0-EFB2-4E96-A2D6-3697012C73A3}"/>
              </a:ext>
            </a:extLst>
          </p:cNvPr>
          <p:cNvSpPr txBox="1">
            <a:spLocks/>
          </p:cNvSpPr>
          <p:nvPr/>
        </p:nvSpPr>
        <p:spPr>
          <a:xfrm>
            <a:off x="1303850" y="891541"/>
            <a:ext cx="5016563" cy="407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800">
                <a:solidFill>
                  <a:srgbClr val="FFFFFF"/>
                </a:solidFill>
              </a:rPr>
              <a:t>Motives the attackers from sniffing:</a:t>
            </a:r>
            <a:br>
              <a:rPr lang="en-US" sz="6800">
                <a:solidFill>
                  <a:srgbClr val="FFFFFF"/>
                </a:solidFill>
              </a:rPr>
            </a:br>
            <a:endParaRPr lang="en-US" sz="6800">
              <a:solidFill>
                <a:srgbClr val="FFFFFF"/>
              </a:solidFill>
            </a:endParaRPr>
          </a:p>
        </p:txBody>
      </p:sp>
      <p:sp>
        <p:nvSpPr>
          <p:cNvPr id="41" name="Rectangle 40">
            <a:extLst>
              <a:ext uri="{FF2B5EF4-FFF2-40B4-BE49-F238E27FC236}">
                <a16:creationId xmlns:a16="http://schemas.microsoft.com/office/drawing/2014/main" id="{017242EA-BEBC-4368-BFAE-359B7ED1B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close up of a logo&#10;&#10;Description automatically generated">
            <a:extLst>
              <a:ext uri="{FF2B5EF4-FFF2-40B4-BE49-F238E27FC236}">
                <a16:creationId xmlns:a16="http://schemas.microsoft.com/office/drawing/2014/main" id="{C977B42C-9F7D-42D2-94FE-029C5D6C7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102" y="318107"/>
            <a:ext cx="702838" cy="702838"/>
          </a:xfrm>
          <a:prstGeom prst="rect">
            <a:avLst/>
          </a:prstGeom>
          <a:effectLst>
            <a:outerShdw blurRad="406400" dist="317500" dir="5400000" sx="89000" sy="89000" rotWithShape="0">
              <a:prstClr val="black">
                <a:alpha val="15000"/>
              </a:prstClr>
            </a:outerShdw>
          </a:effectLst>
        </p:spPr>
      </p:pic>
      <p:sp>
        <p:nvSpPr>
          <p:cNvPr id="43" name="Content Placeholder 2">
            <a:extLst>
              <a:ext uri="{FF2B5EF4-FFF2-40B4-BE49-F238E27FC236}">
                <a16:creationId xmlns:a16="http://schemas.microsoft.com/office/drawing/2014/main" id="{A935367F-A177-4CD3-B3CD-B683AE850886}"/>
              </a:ext>
            </a:extLst>
          </p:cNvPr>
          <p:cNvSpPr txBox="1">
            <a:spLocks/>
          </p:cNvSpPr>
          <p:nvPr/>
        </p:nvSpPr>
        <p:spPr>
          <a:xfrm>
            <a:off x="4167205" y="611374"/>
            <a:ext cx="10048933" cy="702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                  Getting username an passwords </a:t>
            </a:r>
          </a:p>
        </p:txBody>
      </p:sp>
      <p:sp>
        <p:nvSpPr>
          <p:cNvPr id="44" name="Content Placeholder 2">
            <a:extLst>
              <a:ext uri="{FF2B5EF4-FFF2-40B4-BE49-F238E27FC236}">
                <a16:creationId xmlns:a16="http://schemas.microsoft.com/office/drawing/2014/main" id="{4C7F0A9A-4AF0-4F10-AF72-2CEA492B1176}"/>
              </a:ext>
            </a:extLst>
          </p:cNvPr>
          <p:cNvSpPr txBox="1">
            <a:spLocks/>
          </p:cNvSpPr>
          <p:nvPr/>
        </p:nvSpPr>
        <p:spPr>
          <a:xfrm>
            <a:off x="7774832" y="2608467"/>
            <a:ext cx="8834336" cy="770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         Spying on email and chat messages</a:t>
            </a:r>
          </a:p>
        </p:txBody>
      </p:sp>
      <p:sp>
        <p:nvSpPr>
          <p:cNvPr id="45" name="Content Placeholder 2">
            <a:extLst>
              <a:ext uri="{FF2B5EF4-FFF2-40B4-BE49-F238E27FC236}">
                <a16:creationId xmlns:a16="http://schemas.microsoft.com/office/drawing/2014/main" id="{4D80FB72-7A99-4BE2-B860-6A18FDD777DE}"/>
              </a:ext>
            </a:extLst>
          </p:cNvPr>
          <p:cNvSpPr txBox="1">
            <a:spLocks/>
          </p:cNvSpPr>
          <p:nvPr/>
        </p:nvSpPr>
        <p:spPr>
          <a:xfrm>
            <a:off x="7577003" y="1369287"/>
            <a:ext cx="10048932" cy="904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            Stealing bank related/</a:t>
            </a:r>
          </a:p>
          <a:p>
            <a:pPr marL="0" indent="0">
              <a:buNone/>
            </a:pPr>
            <a:r>
              <a:rPr lang="en-US" sz="1800" dirty="0"/>
              <a:t>            transaction related information</a:t>
            </a:r>
          </a:p>
        </p:txBody>
      </p:sp>
      <p:pic>
        <p:nvPicPr>
          <p:cNvPr id="46" name="Picture 45" descr="A picture containing background pattern&#10;&#10;Description automatically generated">
            <a:extLst>
              <a:ext uri="{FF2B5EF4-FFF2-40B4-BE49-F238E27FC236}">
                <a16:creationId xmlns:a16="http://schemas.microsoft.com/office/drawing/2014/main" id="{1E27332A-DB4B-4664-B133-B25F26C67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1783" y="1180941"/>
            <a:ext cx="1152525" cy="1152525"/>
          </a:xfrm>
          <a:prstGeom prst="rect">
            <a:avLst/>
          </a:prstGeom>
        </p:spPr>
      </p:pic>
      <p:pic>
        <p:nvPicPr>
          <p:cNvPr id="47" name="Picture 46" descr="A close up of a device&#10;&#10;Description automatically generated">
            <a:extLst>
              <a:ext uri="{FF2B5EF4-FFF2-40B4-BE49-F238E27FC236}">
                <a16:creationId xmlns:a16="http://schemas.microsoft.com/office/drawing/2014/main" id="{4C4B19C0-CF7C-42F5-9FC2-3C05781083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9411" y="2381299"/>
            <a:ext cx="1152526" cy="818529"/>
          </a:xfrm>
          <a:prstGeom prst="rect">
            <a:avLst/>
          </a:prstGeom>
        </p:spPr>
      </p:pic>
      <p:pic>
        <p:nvPicPr>
          <p:cNvPr id="48" name="Picture 47" descr="Shape&#10;&#10;Description automatically generated">
            <a:extLst>
              <a:ext uri="{FF2B5EF4-FFF2-40B4-BE49-F238E27FC236}">
                <a16:creationId xmlns:a16="http://schemas.microsoft.com/office/drawing/2014/main" id="{47491329-E266-484D-882F-C441A3CFDD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7527" y="3372682"/>
            <a:ext cx="826781" cy="826781"/>
          </a:xfrm>
          <a:prstGeom prst="rect">
            <a:avLst/>
          </a:prstGeom>
        </p:spPr>
      </p:pic>
      <p:sp>
        <p:nvSpPr>
          <p:cNvPr id="49" name="TextBox 48">
            <a:extLst>
              <a:ext uri="{FF2B5EF4-FFF2-40B4-BE49-F238E27FC236}">
                <a16:creationId xmlns:a16="http://schemas.microsoft.com/office/drawing/2014/main" id="{570BEDBA-E458-444B-B375-788340512B54}"/>
              </a:ext>
            </a:extLst>
          </p:cNvPr>
          <p:cNvSpPr txBox="1"/>
          <p:nvPr/>
        </p:nvSpPr>
        <p:spPr>
          <a:xfrm>
            <a:off x="8274308" y="3644440"/>
            <a:ext cx="8810624" cy="369332"/>
          </a:xfrm>
          <a:prstGeom prst="rect">
            <a:avLst/>
          </a:prstGeom>
          <a:noFill/>
        </p:spPr>
        <p:txBody>
          <a:bodyPr wrap="square">
            <a:spAutoFit/>
          </a:bodyPr>
          <a:lstStyle/>
          <a:p>
            <a:r>
              <a:rPr lang="en-US" dirty="0"/>
              <a:t> Identity theft</a:t>
            </a:r>
          </a:p>
        </p:txBody>
      </p:sp>
    </p:spTree>
    <p:extLst>
      <p:ext uri="{BB962C8B-B14F-4D97-AF65-F5344CB8AC3E}">
        <p14:creationId xmlns:p14="http://schemas.microsoft.com/office/powerpoint/2010/main" val="343941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321013" y="704850"/>
            <a:ext cx="4305851" cy="2978150"/>
          </a:xfrm>
        </p:spPr>
        <p:txBody>
          <a:bodyPr anchor="b">
            <a:normAutofit/>
          </a:bodyPr>
          <a:lstStyle/>
          <a:p>
            <a:r>
              <a:rPr lang="en-US" dirty="0"/>
              <a:t>Types of Sniffing</a:t>
            </a:r>
          </a:p>
        </p:txBody>
      </p:sp>
      <p:sp>
        <p:nvSpPr>
          <p:cNvPr id="3" name="Content Placeholder 2">
            <a:extLst>
              <a:ext uri="{FF2B5EF4-FFF2-40B4-BE49-F238E27FC236}">
                <a16:creationId xmlns:a16="http://schemas.microsoft.com/office/drawing/2014/main" id="{8B96F2D4-E927-4DCF-B960-37622F3BDD86}"/>
              </a:ext>
            </a:extLst>
          </p:cNvPr>
          <p:cNvSpPr>
            <a:spLocks noGrp="1"/>
          </p:cNvSpPr>
          <p:nvPr>
            <p:ph idx="1"/>
          </p:nvPr>
        </p:nvSpPr>
        <p:spPr>
          <a:xfrm>
            <a:off x="6038850" y="704850"/>
            <a:ext cx="5314950" cy="5251450"/>
          </a:xfrm>
        </p:spPr>
        <p:txBody>
          <a:bodyPr anchor="ctr">
            <a:normAutofit/>
          </a:bodyPr>
          <a:lstStyle/>
          <a:p>
            <a:pPr marL="0" indent="0">
              <a:buNone/>
            </a:pPr>
            <a:r>
              <a:rPr lang="en-US" sz="2100">
                <a:solidFill>
                  <a:schemeClr val="bg1"/>
                </a:solidFill>
                <a:effectLst/>
                <a:latin typeface="Calibri" panose="020F0502020204030204" pitchFamily="34" charset="0"/>
                <a:ea typeface="Calibri" panose="020F0502020204030204" pitchFamily="34" charset="0"/>
                <a:cs typeface="Arial" panose="020B0604020202020204" pitchFamily="34" charset="0"/>
              </a:rPr>
              <a:t>There are two types of sniffing- active and passive. As the name suggests, active involves some activity or interaction by the attacker in order to gain information. In passive the attacker is just hiding dormant and getting the information</a:t>
            </a:r>
            <a:endParaRPr lang="en-US" sz="2100">
              <a:solidFill>
                <a:schemeClr val="bg1"/>
              </a:solidFill>
            </a:endParaRPr>
          </a:p>
        </p:txBody>
      </p:sp>
    </p:spTree>
    <p:extLst>
      <p:ext uri="{BB962C8B-B14F-4D97-AF65-F5344CB8AC3E}">
        <p14:creationId xmlns:p14="http://schemas.microsoft.com/office/powerpoint/2010/main" val="3311163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838200" y="365760"/>
            <a:ext cx="10515600" cy="1325563"/>
          </a:xfrm>
        </p:spPr>
        <p:txBody>
          <a:bodyPr>
            <a:normAutofit/>
          </a:bodyPr>
          <a:lstStyle/>
          <a:p>
            <a:r>
              <a:rPr lang="en-US" dirty="0">
                <a:solidFill>
                  <a:schemeClr val="bg1"/>
                </a:solidFill>
              </a:rPr>
              <a:t>Active sniffing </a:t>
            </a:r>
          </a:p>
        </p:txBody>
      </p:sp>
      <p:sp>
        <p:nvSpPr>
          <p:cNvPr id="19" name="Content Placeholder 18">
            <a:extLst>
              <a:ext uri="{FF2B5EF4-FFF2-40B4-BE49-F238E27FC236}">
                <a16:creationId xmlns:a16="http://schemas.microsoft.com/office/drawing/2014/main" id="{C44CCB1C-03F0-42F0-B63D-B862E871F4E2}"/>
              </a:ext>
            </a:extLst>
          </p:cNvPr>
          <p:cNvSpPr>
            <a:spLocks noGrp="1"/>
          </p:cNvSpPr>
          <p:nvPr>
            <p:ph idx="1"/>
          </p:nvPr>
        </p:nvSpPr>
        <p:spPr>
          <a:xfrm>
            <a:off x="841248" y="2276857"/>
            <a:ext cx="5015484" cy="3900106"/>
          </a:xfrm>
        </p:spPr>
        <p:txBody>
          <a:bodyPr anchor="ctr">
            <a:normAutofit/>
          </a:bodyPr>
          <a:lstStyle/>
          <a:p>
            <a:pPr marL="0" indent="0">
              <a:buNone/>
            </a:pPr>
            <a:r>
              <a:rPr lang="en-US" sz="2200" dirty="0"/>
              <a:t>Active :  In this sniffing type, attacker directly interacts with target machine by sending packets and receiving responses.</a:t>
            </a:r>
          </a:p>
          <a:p>
            <a:pPr marL="0" indent="0">
              <a:buNone/>
            </a:pPr>
            <a:r>
              <a:rPr lang="en-US" sz="2200" dirty="0"/>
              <a:t>This sniffing is carried out through Switch. In this type, attacker tries to poison the switch by sending bogus MAC address.</a:t>
            </a:r>
          </a:p>
          <a:p>
            <a:pPr marL="0" indent="0">
              <a:buNone/>
            </a:pPr>
            <a:r>
              <a:rPr lang="en-US" sz="2200" dirty="0"/>
              <a:t> - Examples of active sniffing : ARP spoofing, MAC flooding, HTTPS and SSH spoofing, DNS spoofing etc. </a:t>
            </a:r>
          </a:p>
        </p:txBody>
      </p:sp>
      <p:pic>
        <p:nvPicPr>
          <p:cNvPr id="23" name="Picture 22" descr="Diagram&#10;&#10;Description automatically generated">
            <a:extLst>
              <a:ext uri="{FF2B5EF4-FFF2-40B4-BE49-F238E27FC236}">
                <a16:creationId xmlns:a16="http://schemas.microsoft.com/office/drawing/2014/main" id="{DDA8254A-0267-4DAE-92BC-4AF648670B61}"/>
              </a:ext>
            </a:extLst>
          </p:cNvPr>
          <p:cNvPicPr>
            <a:picLocks noChangeAspect="1"/>
          </p:cNvPicPr>
          <p:nvPr/>
        </p:nvPicPr>
        <p:blipFill rotWithShape="1">
          <a:blip r:embed="rId2">
            <a:extLst>
              <a:ext uri="{28A0092B-C50C-407E-A947-70E740481C1C}">
                <a14:useLocalDpi xmlns:a14="http://schemas.microsoft.com/office/drawing/2010/main" val="0"/>
              </a:ext>
            </a:extLst>
          </a:blip>
          <a:srcRect t="1085" r="1" b="1"/>
          <a:stretch/>
        </p:blipFill>
        <p:spPr>
          <a:xfrm>
            <a:off x="6335270" y="2276857"/>
            <a:ext cx="5015484" cy="3900106"/>
          </a:xfrm>
          <a:prstGeom prst="rect">
            <a:avLst/>
          </a:prstGeom>
        </p:spPr>
      </p:pic>
    </p:spTree>
    <p:extLst>
      <p:ext uri="{BB962C8B-B14F-4D97-AF65-F5344CB8AC3E}">
        <p14:creationId xmlns:p14="http://schemas.microsoft.com/office/powerpoint/2010/main" val="79348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838200" y="365760"/>
            <a:ext cx="10515600" cy="1325563"/>
          </a:xfrm>
        </p:spPr>
        <p:txBody>
          <a:bodyPr>
            <a:normAutofit/>
          </a:bodyPr>
          <a:lstStyle/>
          <a:p>
            <a:r>
              <a:rPr lang="en-US" dirty="0">
                <a:solidFill>
                  <a:schemeClr val="bg1"/>
                </a:solidFill>
              </a:rPr>
              <a:t>Passive sniffing </a:t>
            </a:r>
          </a:p>
        </p:txBody>
      </p:sp>
      <p:sp>
        <p:nvSpPr>
          <p:cNvPr id="3" name="Content Placeholder 2">
            <a:extLst>
              <a:ext uri="{FF2B5EF4-FFF2-40B4-BE49-F238E27FC236}">
                <a16:creationId xmlns:a16="http://schemas.microsoft.com/office/drawing/2014/main" id="{8B96F2D4-E927-4DCF-B960-37622F3BDD86}"/>
              </a:ext>
            </a:extLst>
          </p:cNvPr>
          <p:cNvSpPr>
            <a:spLocks noGrp="1"/>
          </p:cNvSpPr>
          <p:nvPr>
            <p:ph idx="1"/>
          </p:nvPr>
        </p:nvSpPr>
        <p:spPr>
          <a:xfrm>
            <a:off x="841248" y="2276857"/>
            <a:ext cx="5015484" cy="3900106"/>
          </a:xfrm>
        </p:spPr>
        <p:txBody>
          <a:bodyPr anchor="ctr">
            <a:normAutofit/>
          </a:bodyPr>
          <a:lstStyle/>
          <a:p>
            <a:pPr marL="0" indent="0">
              <a:buNone/>
            </a:pPr>
            <a:r>
              <a:rPr lang="en-US" sz="2000" dirty="0"/>
              <a:t>Passive :  In this sniffing type, attacker does not interact with the target. He/she simply hook on to the network and captures packets transmitted and received by the network or exchanged between two machines.</a:t>
            </a:r>
          </a:p>
          <a:p>
            <a:pPr marL="0" indent="0">
              <a:buNone/>
            </a:pPr>
            <a:r>
              <a:rPr lang="en-US" sz="2000" dirty="0"/>
              <a:t> This sniffing is carried out through hub. An attacker connects to the hub from his/her machine. Attacker needs account on the LAN.</a:t>
            </a:r>
          </a:p>
          <a:p>
            <a:pPr marL="0" indent="0">
              <a:buNone/>
            </a:pPr>
            <a:r>
              <a:rPr lang="en-US" sz="2000" dirty="0"/>
              <a:t> -Examples of passive sniffing: Hub based networks or wireless networks </a:t>
            </a:r>
          </a:p>
        </p:txBody>
      </p:sp>
      <p:pic>
        <p:nvPicPr>
          <p:cNvPr id="7" name="Picture 6" descr="Diagram&#10;&#10;Description automatically generated">
            <a:extLst>
              <a:ext uri="{FF2B5EF4-FFF2-40B4-BE49-F238E27FC236}">
                <a16:creationId xmlns:a16="http://schemas.microsoft.com/office/drawing/2014/main" id="{67A5056C-1E14-446B-985C-03A2E73162B7}"/>
              </a:ext>
            </a:extLst>
          </p:cNvPr>
          <p:cNvPicPr>
            <a:picLocks noChangeAspect="1"/>
          </p:cNvPicPr>
          <p:nvPr/>
        </p:nvPicPr>
        <p:blipFill rotWithShape="1">
          <a:blip r:embed="rId2">
            <a:extLst>
              <a:ext uri="{28A0092B-C50C-407E-A947-70E740481C1C}">
                <a14:useLocalDpi xmlns:a14="http://schemas.microsoft.com/office/drawing/2010/main" val="0"/>
              </a:ext>
            </a:extLst>
          </a:blip>
          <a:srcRect t="1085" r="1" b="1"/>
          <a:stretch/>
        </p:blipFill>
        <p:spPr>
          <a:xfrm>
            <a:off x="6335270" y="2276857"/>
            <a:ext cx="5015484" cy="3900106"/>
          </a:xfrm>
          <a:prstGeom prst="rect">
            <a:avLst/>
          </a:prstGeom>
        </p:spPr>
      </p:pic>
    </p:spTree>
    <p:extLst>
      <p:ext uri="{BB962C8B-B14F-4D97-AF65-F5344CB8AC3E}">
        <p14:creationId xmlns:p14="http://schemas.microsoft.com/office/powerpoint/2010/main" val="58491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804673" y="1445494"/>
            <a:ext cx="3616856" cy="4376572"/>
          </a:xfrm>
        </p:spPr>
        <p:txBody>
          <a:bodyPr anchor="ctr">
            <a:normAutofit/>
          </a:bodyPr>
          <a:lstStyle/>
          <a:p>
            <a:r>
              <a:rPr lang="en-US" sz="4800"/>
              <a:t>How do you identify a Sniffer?</a:t>
            </a:r>
          </a:p>
        </p:txBody>
      </p:sp>
      <p:sp>
        <p:nvSpPr>
          <p:cNvPr id="21" name="Freeform: Shape 2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96F2D4-E927-4DCF-B960-37622F3BDD86}"/>
              </a:ext>
            </a:extLst>
          </p:cNvPr>
          <p:cNvSpPr>
            <a:spLocks noGrp="1"/>
          </p:cNvSpPr>
          <p:nvPr>
            <p:ph idx="1"/>
          </p:nvPr>
        </p:nvSpPr>
        <p:spPr>
          <a:xfrm>
            <a:off x="6096000" y="1399032"/>
            <a:ext cx="5501834" cy="4471416"/>
          </a:xfrm>
        </p:spPr>
        <p:txBody>
          <a:bodyPr anchor="ctr">
            <a:normAutofit/>
          </a:bodyPr>
          <a:lstStyle/>
          <a:p>
            <a:pPr marL="0" indent="0">
              <a:buNone/>
            </a:pPr>
            <a:r>
              <a:rPr lang="en-US" sz="2200" dirty="0">
                <a:solidFill>
                  <a:schemeClr val="bg1"/>
                </a:solidFill>
              </a:rPr>
              <a:t>Identifying the type of sniffer can depend on how sophisticated the attack is. It is possible that the sniffer may go undetected for a large amount of time hiding in the network. There is some anti-sniffer software available in the market to catch the intruders but it may be possible that the sniffers get away with it creating a false sense of security. </a:t>
            </a:r>
          </a:p>
        </p:txBody>
      </p:sp>
    </p:spTree>
    <p:extLst>
      <p:ext uri="{BB962C8B-B14F-4D97-AF65-F5344CB8AC3E}">
        <p14:creationId xmlns:p14="http://schemas.microsoft.com/office/powerpoint/2010/main" val="34069831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4F27E0-46FF-4229-9EDB-D255697AC3AA}"/>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rPr>
              <a:t>How does a person secure their data ?</a:t>
            </a:r>
          </a:p>
        </p:txBody>
      </p:sp>
      <p:sp>
        <p:nvSpPr>
          <p:cNvPr id="3" name="Content Placeholder 2">
            <a:extLst>
              <a:ext uri="{FF2B5EF4-FFF2-40B4-BE49-F238E27FC236}">
                <a16:creationId xmlns:a16="http://schemas.microsoft.com/office/drawing/2014/main" id="{8B96F2D4-E927-4DCF-B960-37622F3BDD86}"/>
              </a:ext>
            </a:extLst>
          </p:cNvPr>
          <p:cNvSpPr>
            <a:spLocks noGrp="1"/>
          </p:cNvSpPr>
          <p:nvPr>
            <p:ph idx="1"/>
          </p:nvPr>
        </p:nvSpPr>
        <p:spPr>
          <a:xfrm>
            <a:off x="6096001" y="1647244"/>
            <a:ext cx="5257800" cy="4415146"/>
          </a:xfrm>
        </p:spPr>
        <p:txBody>
          <a:bodyPr anchor="ctr">
            <a:normAutofit/>
          </a:bodyPr>
          <a:lstStyle/>
          <a:p>
            <a:r>
              <a:rPr lang="en-US" sz="2000" dirty="0">
                <a:solidFill>
                  <a:schemeClr val="bg1"/>
                </a:solidFill>
              </a:rPr>
              <a:t>If you are connected to a public network or an insecure network, you may be exposed to these attacks. One of the ways that preserves your privacy within the network is by using VPN ( Virtual Private Network )</a:t>
            </a:r>
          </a:p>
        </p:txBody>
      </p:sp>
      <p:pic>
        <p:nvPicPr>
          <p:cNvPr id="5" name="Picture 4" descr="A picture containing shape&#10;&#10;Description automatically generated">
            <a:extLst>
              <a:ext uri="{FF2B5EF4-FFF2-40B4-BE49-F238E27FC236}">
                <a16:creationId xmlns:a16="http://schemas.microsoft.com/office/drawing/2014/main" id="{B9FA6180-C4E3-4458-879F-82E31B183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591" y="1536838"/>
            <a:ext cx="1306504" cy="1306504"/>
          </a:xfrm>
          <a:prstGeom prst="rect">
            <a:avLst/>
          </a:prstGeom>
        </p:spPr>
      </p:pic>
    </p:spTree>
    <p:extLst>
      <p:ext uri="{BB962C8B-B14F-4D97-AF65-F5344CB8AC3E}">
        <p14:creationId xmlns:p14="http://schemas.microsoft.com/office/powerpoint/2010/main" val="3013420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493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RISK OF SNIFFERS IN COMPUTER NETWORK</vt:lpstr>
      <vt:lpstr>Introduction</vt:lpstr>
      <vt:lpstr>Wrong use or unethcal </vt:lpstr>
      <vt:lpstr>Motives the attackers from sniffing:</vt:lpstr>
      <vt:lpstr>Types of Sniffing</vt:lpstr>
      <vt:lpstr>Active sniffing </vt:lpstr>
      <vt:lpstr>Passive sniffing </vt:lpstr>
      <vt:lpstr>How do you identify a Sniffer?</vt:lpstr>
      <vt:lpstr>How does a person secure their data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RISK OF SNIFFERS IN COMPUTER NETWORK</dc:title>
  <dc:creator>Khaled Mofdi Khaled Mofdi Alshammri</dc:creator>
  <cp:lastModifiedBy>Khaled Mofdi Khaled Mofdi Alshammri</cp:lastModifiedBy>
  <cp:revision>5</cp:revision>
  <dcterms:created xsi:type="dcterms:W3CDTF">2020-11-21T15:37:03Z</dcterms:created>
  <dcterms:modified xsi:type="dcterms:W3CDTF">2020-11-22T14:40:17Z</dcterms:modified>
</cp:coreProperties>
</file>