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5" r:id="rId8"/>
    <p:sldId id="262" r:id="rId9"/>
    <p:sldId id="266" r:id="rId10"/>
    <p:sldId id="270" r:id="rId11"/>
    <p:sldId id="267" r:id="rId12"/>
    <p:sldId id="271" r:id="rId13"/>
    <p:sldId id="268" r:id="rId14"/>
    <p:sldId id="272" r:id="rId15"/>
    <p:sldId id="269" r:id="rId16"/>
    <p:sldId id="273" r:id="rId17"/>
    <p:sldId id="275" r:id="rId18"/>
    <p:sldId id="276"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FF545B88-75B4-40DC-B62B-0F055891BDD3}"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366049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F545B88-75B4-40DC-B62B-0F055891BDD3}"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289112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F545B88-75B4-40DC-B62B-0F055891BDD3}"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E98D1E-9148-4D51-9D2D-2E9B0AAB97F3}" type="slidenum">
              <a:rPr lang="en-US" smtClean="0"/>
              <a:t>‹N°›</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557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FF545B88-75B4-40DC-B62B-0F055891BDD3}"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754266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FF545B88-75B4-40DC-B62B-0F055891BDD3}"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E98D1E-9148-4D51-9D2D-2E9B0AAB97F3}" type="slidenum">
              <a:rPr lang="en-US" smtClean="0"/>
              <a:t>‹N°›</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8518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FF545B88-75B4-40DC-B62B-0F055891BDD3}"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3238326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F545B88-75B4-40DC-B62B-0F055891BDD3}"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3276752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F545B88-75B4-40DC-B62B-0F055891BDD3}"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399195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F545B88-75B4-40DC-B62B-0F055891BDD3}"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31783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F545B88-75B4-40DC-B62B-0F055891BDD3}"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410592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F545B88-75B4-40DC-B62B-0F055891BDD3}"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333486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F545B88-75B4-40DC-B62B-0F055891BDD3}"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215027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FF545B88-75B4-40DC-B62B-0F055891BDD3}"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399503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45B88-75B4-40DC-B62B-0F055891BDD3}"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42770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545B88-75B4-40DC-B62B-0F055891BDD3}"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164913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545B88-75B4-40DC-B62B-0F055891BDD3}"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E98D1E-9148-4D51-9D2D-2E9B0AAB97F3}" type="slidenum">
              <a:rPr lang="en-US" smtClean="0"/>
              <a:t>‹N°›</a:t>
            </a:fld>
            <a:endParaRPr lang="en-US"/>
          </a:p>
        </p:txBody>
      </p:sp>
    </p:spTree>
    <p:extLst>
      <p:ext uri="{BB962C8B-B14F-4D97-AF65-F5344CB8AC3E}">
        <p14:creationId xmlns:p14="http://schemas.microsoft.com/office/powerpoint/2010/main" val="414660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F545B88-75B4-40DC-B62B-0F055891BDD3}" type="datetimeFigureOut">
              <a:rPr lang="en-US" smtClean="0"/>
              <a:t>5/15/2024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0E98D1E-9148-4D51-9D2D-2E9B0AAB97F3}" type="slidenum">
              <a:rPr lang="en-US" smtClean="0"/>
              <a:t>‹N°›</a:t>
            </a:fld>
            <a:endParaRPr lang="en-US"/>
          </a:p>
        </p:txBody>
      </p:sp>
    </p:spTree>
    <p:extLst>
      <p:ext uri="{BB962C8B-B14F-4D97-AF65-F5344CB8AC3E}">
        <p14:creationId xmlns:p14="http://schemas.microsoft.com/office/powerpoint/2010/main" val="429465314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7624016" y="1608965"/>
            <a:ext cx="4567984" cy="3768811"/>
          </a:xfrm>
        </p:spPr>
        <p:txBody>
          <a:bodyPr>
            <a:noAutofit/>
          </a:bodyPr>
          <a:lstStyle/>
          <a:p>
            <a:pPr algn="ctr">
              <a:lnSpc>
                <a:spcPts val="7476"/>
              </a:lnSpc>
            </a:pPr>
            <a:r>
              <a:rPr lang="en-US" sz="2800" b="1" spc="138" dirty="0">
                <a:solidFill>
                  <a:schemeClr val="accent2">
                    <a:lumMod val="50000"/>
                  </a:schemeClr>
                </a:solidFill>
                <a:latin typeface="Calibri" panose="020F0502020204030204" pitchFamily="34" charset="0"/>
                <a:cs typeface="Calibri" panose="020F0502020204030204" pitchFamily="34" charset="0"/>
              </a:rPr>
              <a:t>HOTEL AGGREGATOR </a:t>
            </a:r>
            <a:r>
              <a:rPr lang="en-US" sz="2800" b="1" spc="138" dirty="0" smtClean="0">
                <a:solidFill>
                  <a:schemeClr val="accent2">
                    <a:lumMod val="50000"/>
                  </a:schemeClr>
                </a:solidFill>
                <a:latin typeface="Calibri" panose="020F0502020204030204" pitchFamily="34" charset="0"/>
                <a:cs typeface="Calibri" panose="020F0502020204030204" pitchFamily="34" charset="0"/>
              </a:rPr>
              <a:t>ANALYSIS </a:t>
            </a:r>
          </a:p>
          <a:p>
            <a:pPr algn="ctr">
              <a:lnSpc>
                <a:spcPts val="7476"/>
              </a:lnSpc>
            </a:pPr>
            <a:r>
              <a:rPr lang="en-US" sz="2800" b="1" spc="138" dirty="0" smtClean="0">
                <a:solidFill>
                  <a:schemeClr val="accent2">
                    <a:lumMod val="50000"/>
                  </a:schemeClr>
                </a:solidFill>
                <a:latin typeface="Calibri" panose="020F0502020204030204" pitchFamily="34" charset="0"/>
                <a:cs typeface="Calibri" panose="020F0502020204030204" pitchFamily="34" charset="0"/>
              </a:rPr>
              <a:t>USING POWER BI</a:t>
            </a:r>
            <a:endParaRPr lang="en-US" sz="2800" b="1" spc="138" dirty="0">
              <a:solidFill>
                <a:schemeClr val="accent2">
                  <a:lumMod val="50000"/>
                </a:schemeClr>
              </a:solidFill>
              <a:latin typeface="Calibri" panose="020F0502020204030204" pitchFamily="34" charset="0"/>
              <a:cs typeface="Calibri" panose="020F0502020204030204" pitchFamily="34" charset="0"/>
            </a:endParaRPr>
          </a:p>
        </p:txBody>
      </p:sp>
      <p:pic>
        <p:nvPicPr>
          <p:cNvPr id="1028" name="Picture 4" descr="Royal National Hotel in London, the United Kingdom from ₹ 5,816: Deals,  Reviews, Photos | momo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73" y="1099303"/>
            <a:ext cx="7488143" cy="4788136"/>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6"/>
          <p:cNvSpPr/>
          <p:nvPr/>
        </p:nvSpPr>
        <p:spPr>
          <a:xfrm>
            <a:off x="10224722" y="5226909"/>
            <a:ext cx="1967278" cy="1967278"/>
          </a:xfrm>
          <a:custGeom>
            <a:avLst/>
            <a:gdLst/>
            <a:ahLst/>
            <a:cxnLst/>
            <a:rect l="l" t="t" r="r" b="b"/>
            <a:pathLst>
              <a:path w="1967278" h="1967278">
                <a:moveTo>
                  <a:pt x="0" y="0"/>
                </a:moveTo>
                <a:lnTo>
                  <a:pt x="1967278" y="0"/>
                </a:lnTo>
                <a:lnTo>
                  <a:pt x="1967278" y="1967278"/>
                </a:lnTo>
                <a:lnTo>
                  <a:pt x="0" y="1967278"/>
                </a:lnTo>
                <a:lnTo>
                  <a:pt x="0" y="0"/>
                </a:lnTo>
                <a:close/>
              </a:path>
            </a:pathLst>
          </a:custGeom>
          <a:blipFill>
            <a:blip r:embed="rId3"/>
            <a:stretch>
              <a:fillRect/>
            </a:stretch>
          </a:blipFill>
        </p:spPr>
      </p:sp>
    </p:spTree>
    <p:extLst>
      <p:ext uri="{BB962C8B-B14F-4D97-AF65-F5344CB8AC3E}">
        <p14:creationId xmlns:p14="http://schemas.microsoft.com/office/powerpoint/2010/main" val="245620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dirty="0"/>
          </a:p>
        </p:txBody>
      </p:sp>
      <p:sp>
        <p:nvSpPr>
          <p:cNvPr id="3" name="Espace réservé du texte 2"/>
          <p:cNvSpPr>
            <a:spLocks noGrp="1"/>
          </p:cNvSpPr>
          <p:nvPr>
            <p:ph type="body" idx="1"/>
          </p:nvPr>
        </p:nvSpPr>
        <p:spPr/>
        <p:txBody>
          <a:bodyPr/>
          <a:lstStyle/>
          <a:p>
            <a:endParaRPr lang="en-US"/>
          </a:p>
        </p:txBody>
      </p:sp>
      <p:pic>
        <p:nvPicPr>
          <p:cNvPr id="4" name="Imag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4225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3136623" y="3157244"/>
            <a:ext cx="4746989" cy="562139"/>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2">
                    <a:lumMod val="25000"/>
                  </a:schemeClr>
                </a:solidFill>
                <a:latin typeface="Cooper BT Bold" panose="020B0604020202020204" charset="0"/>
                <a:cs typeface="Arial" panose="020B0604020202020204" pitchFamily="34" charset="0"/>
              </a:rPr>
              <a:t>Host Performance</a:t>
            </a:r>
            <a:endParaRPr lang="en-US" dirty="0">
              <a:solidFill>
                <a:schemeClr val="bg2">
                  <a:lumMod val="25000"/>
                </a:schemeClr>
              </a:solidFill>
              <a:latin typeface="Cooper BT Bold" panose="020B0604020202020204" charset="0"/>
            </a:endParaRPr>
          </a:p>
        </p:txBody>
      </p:sp>
    </p:spTree>
    <p:extLst>
      <p:ext uri="{BB962C8B-B14F-4D97-AF65-F5344CB8AC3E}">
        <p14:creationId xmlns:p14="http://schemas.microsoft.com/office/powerpoint/2010/main" val="193618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texte 2"/>
          <p:cNvSpPr>
            <a:spLocks noGrp="1"/>
          </p:cNvSpPr>
          <p:nvPr>
            <p:ph type="body" idx="1"/>
          </p:nvPr>
        </p:nvSpPr>
        <p:spPr/>
        <p:txBody>
          <a:bodyPr/>
          <a:lstStyle/>
          <a:p>
            <a:endParaRPr lang="en-US"/>
          </a:p>
        </p:txBody>
      </p:sp>
      <p:pic>
        <p:nvPicPr>
          <p:cNvPr id="4" name="Image 3"/>
          <p:cNvPicPr>
            <a:picLocks noChangeAspect="1"/>
          </p:cNvPicPr>
          <p:nvPr/>
        </p:nvPicPr>
        <p:blipFill>
          <a:blip r:embed="rId2"/>
          <a:stretch>
            <a:fillRect/>
          </a:stretch>
        </p:blipFill>
        <p:spPr>
          <a:xfrm>
            <a:off x="1" y="9791"/>
            <a:ext cx="12192000" cy="6838417"/>
          </a:xfrm>
          <a:prstGeom prst="rect">
            <a:avLst/>
          </a:prstGeom>
        </p:spPr>
      </p:pic>
    </p:spTree>
    <p:extLst>
      <p:ext uri="{BB962C8B-B14F-4D97-AF65-F5344CB8AC3E}">
        <p14:creationId xmlns:p14="http://schemas.microsoft.com/office/powerpoint/2010/main" val="71933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790633" y="3095460"/>
            <a:ext cx="7317194" cy="5621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2">
                    <a:lumMod val="25000"/>
                  </a:schemeClr>
                </a:solidFill>
                <a:latin typeface="Cooper BT Bold" panose="020B0604020202020204" charset="0"/>
                <a:cs typeface="Arial" panose="020B0604020202020204" pitchFamily="34" charset="0"/>
              </a:rPr>
              <a:t>Review Scores and Guest Satisfaction</a:t>
            </a:r>
            <a:endParaRPr lang="en-US" sz="3200" dirty="0">
              <a:solidFill>
                <a:schemeClr val="bg2">
                  <a:lumMod val="25000"/>
                </a:schemeClr>
              </a:solidFill>
              <a:latin typeface="Cooper BT Bold" panose="020B0604020202020204" charset="0"/>
            </a:endParaRPr>
          </a:p>
        </p:txBody>
      </p:sp>
    </p:spTree>
    <p:extLst>
      <p:ext uri="{BB962C8B-B14F-4D97-AF65-F5344CB8AC3E}">
        <p14:creationId xmlns:p14="http://schemas.microsoft.com/office/powerpoint/2010/main" val="623192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texte 2"/>
          <p:cNvSpPr>
            <a:spLocks noGrp="1"/>
          </p:cNvSpPr>
          <p:nvPr>
            <p:ph type="body" idx="1"/>
          </p:nvPr>
        </p:nvSpPr>
        <p:spPr/>
        <p:txBody>
          <a:bodyPr/>
          <a:lstStyle/>
          <a:p>
            <a:endParaRPr lang="en-US"/>
          </a:p>
        </p:txBody>
      </p:sp>
      <p:pic>
        <p:nvPicPr>
          <p:cNvPr id="4" name="Image 3"/>
          <p:cNvPicPr>
            <a:picLocks noChangeAspect="1"/>
          </p:cNvPicPr>
          <p:nvPr/>
        </p:nvPicPr>
        <p:blipFill>
          <a:blip r:embed="rId2"/>
          <a:stretch>
            <a:fillRect/>
          </a:stretch>
        </p:blipFill>
        <p:spPr>
          <a:xfrm>
            <a:off x="0" y="-8543"/>
            <a:ext cx="12192000" cy="6875086"/>
          </a:xfrm>
          <a:prstGeom prst="rect">
            <a:avLst/>
          </a:prstGeom>
        </p:spPr>
      </p:pic>
    </p:spTree>
    <p:extLst>
      <p:ext uri="{BB962C8B-B14F-4D97-AF65-F5344CB8AC3E}">
        <p14:creationId xmlns:p14="http://schemas.microsoft.com/office/powerpoint/2010/main" val="200985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481714" y="3095461"/>
            <a:ext cx="6415150" cy="5621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2">
                    <a:lumMod val="25000"/>
                  </a:schemeClr>
                </a:solidFill>
                <a:latin typeface="Cooper BT Bold" panose="020B0604020202020204" charset="0"/>
                <a:cs typeface="Arial" panose="020B0604020202020204" pitchFamily="34" charset="0"/>
              </a:rPr>
              <a:t>Property Type and Room Analysis</a:t>
            </a:r>
            <a:endParaRPr lang="en-US" sz="3200" dirty="0">
              <a:solidFill>
                <a:schemeClr val="bg2">
                  <a:lumMod val="25000"/>
                </a:schemeClr>
              </a:solidFill>
              <a:latin typeface="Cooper BT Bold" panose="020B0604020202020204" charset="0"/>
            </a:endParaRPr>
          </a:p>
        </p:txBody>
      </p:sp>
    </p:spTree>
    <p:extLst>
      <p:ext uri="{BB962C8B-B14F-4D97-AF65-F5344CB8AC3E}">
        <p14:creationId xmlns:p14="http://schemas.microsoft.com/office/powerpoint/2010/main" val="236285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texte 2"/>
          <p:cNvSpPr>
            <a:spLocks noGrp="1"/>
          </p:cNvSpPr>
          <p:nvPr>
            <p:ph type="body" idx="1"/>
          </p:nvPr>
        </p:nvSpPr>
        <p:spPr/>
        <p:txBody>
          <a:bodyPr/>
          <a:lstStyle/>
          <a:p>
            <a:endParaRPr lang="en-US"/>
          </a:p>
        </p:txBody>
      </p:sp>
      <p:pic>
        <p:nvPicPr>
          <p:cNvPr id="4" name="Image 3"/>
          <p:cNvPicPr>
            <a:picLocks noChangeAspect="1"/>
          </p:cNvPicPr>
          <p:nvPr/>
        </p:nvPicPr>
        <p:blipFill>
          <a:blip r:embed="rId2"/>
          <a:stretch>
            <a:fillRect/>
          </a:stretch>
        </p:blipFill>
        <p:spPr>
          <a:xfrm>
            <a:off x="0" y="2980"/>
            <a:ext cx="12191999" cy="6852040"/>
          </a:xfrm>
          <a:prstGeom prst="rect">
            <a:avLst/>
          </a:prstGeom>
        </p:spPr>
      </p:pic>
    </p:spTree>
    <p:extLst>
      <p:ext uri="{BB962C8B-B14F-4D97-AF65-F5344CB8AC3E}">
        <p14:creationId xmlns:p14="http://schemas.microsoft.com/office/powerpoint/2010/main" val="4166441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3239" y="661180"/>
            <a:ext cx="5760243" cy="759847"/>
          </a:xfrm>
        </p:spPr>
        <p:txBody>
          <a:bodyPr/>
          <a:lstStyle/>
          <a:p>
            <a:r>
              <a:rPr lang="en-US" dirty="0" smtClean="0"/>
              <a:t>Conclusion</a:t>
            </a:r>
            <a:endParaRPr lang="en-US" dirty="0">
              <a:effectLst/>
            </a:endParaRPr>
          </a:p>
        </p:txBody>
      </p:sp>
      <p:sp>
        <p:nvSpPr>
          <p:cNvPr id="3" name="Espace réservé du contenu 2"/>
          <p:cNvSpPr>
            <a:spLocks noGrp="1"/>
          </p:cNvSpPr>
          <p:nvPr>
            <p:ph idx="1"/>
          </p:nvPr>
        </p:nvSpPr>
        <p:spPr>
          <a:xfrm>
            <a:off x="1456038" y="1828799"/>
            <a:ext cx="10515600" cy="4607655"/>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In conclusion, the geographical insights provided invaluable understanding into the distribution of listings across popular neighborhoods, host locations, and host neighborhoods. This knowledge sheds light on where properties are concentrated, where hosts are based, and which areas are favored by both hosts and guests. Additionally, the pricing and availability analysis offered insights into average prices for various property and room types, as well as accommodation capacities. Understanding host performance metrics such as response times and verification methods allows for a deeper comprehension of host behaviors and preferences. Furthermore, the correlation between review scores and various factors such as property and room types offers valuable insights into guest satisfaction levels and trends over time. Overall, these analytical insights enable informed decision-making and optimization strategies within the hospitality industry.</a:t>
            </a:r>
          </a:p>
        </p:txBody>
      </p:sp>
    </p:spTree>
    <p:extLst>
      <p:ext uri="{BB962C8B-B14F-4D97-AF65-F5344CB8AC3E}">
        <p14:creationId xmlns:p14="http://schemas.microsoft.com/office/powerpoint/2010/main" val="64138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3239" y="661180"/>
            <a:ext cx="5760243" cy="759847"/>
          </a:xfrm>
        </p:spPr>
        <p:txBody>
          <a:bodyPr/>
          <a:lstStyle/>
          <a:p>
            <a:r>
              <a:rPr lang="en-US" dirty="0"/>
              <a:t>Recommendations</a:t>
            </a:r>
            <a:endParaRPr lang="en-US" dirty="0">
              <a:effectLst/>
            </a:endParaRPr>
          </a:p>
        </p:txBody>
      </p:sp>
      <p:sp>
        <p:nvSpPr>
          <p:cNvPr id="3" name="Espace réservé du contenu 2"/>
          <p:cNvSpPr>
            <a:spLocks noGrp="1"/>
          </p:cNvSpPr>
          <p:nvPr>
            <p:ph idx="1"/>
          </p:nvPr>
        </p:nvSpPr>
        <p:spPr>
          <a:xfrm>
            <a:off x="1456038" y="1519881"/>
            <a:ext cx="10515600" cy="4607655"/>
          </a:xfrm>
        </p:spPr>
        <p:txBody>
          <a:bodyPr>
            <a:normAutofit/>
          </a:bodyPr>
          <a:lstStyle/>
          <a:p>
            <a:r>
              <a:rPr lang="en-US" dirty="0">
                <a:solidFill>
                  <a:schemeClr val="tx1"/>
                </a:solidFill>
                <a:latin typeface="Arial" panose="020B0604020202020204" pitchFamily="34" charset="0"/>
                <a:cs typeface="Arial" panose="020B0604020202020204" pitchFamily="34" charset="0"/>
              </a:rPr>
              <a:t>Emphasize the enhancement of review scores through the delivery of outstanding service and </a:t>
            </a:r>
            <a:r>
              <a:rPr lang="en-US" dirty="0" smtClean="0">
                <a:solidFill>
                  <a:schemeClr val="tx1"/>
                </a:solidFill>
                <a:latin typeface="Arial" panose="020B0604020202020204" pitchFamily="34" charset="0"/>
                <a:cs typeface="Arial" panose="020B0604020202020204" pitchFamily="34" charset="0"/>
              </a:rPr>
              <a:t>amenities.</a:t>
            </a:r>
          </a:p>
          <a:p>
            <a:r>
              <a:rPr lang="en-US" dirty="0" smtClean="0">
                <a:solidFill>
                  <a:schemeClr val="tx1"/>
                </a:solidFill>
                <a:latin typeface="Arial" panose="020B0604020202020204" pitchFamily="34" charset="0"/>
                <a:cs typeface="Arial" panose="020B0604020202020204" pitchFamily="34" charset="0"/>
              </a:rPr>
              <a:t>Explore </a:t>
            </a:r>
            <a:r>
              <a:rPr lang="en-US" dirty="0">
                <a:solidFill>
                  <a:schemeClr val="tx1"/>
                </a:solidFill>
                <a:latin typeface="Arial" panose="020B0604020202020204" pitchFamily="34" charset="0"/>
                <a:cs typeface="Arial" panose="020B0604020202020204" pitchFamily="34" charset="0"/>
              </a:rPr>
              <a:t>the </a:t>
            </a:r>
            <a:r>
              <a:rPr lang="en-US" dirty="0" smtClean="0">
                <a:solidFill>
                  <a:schemeClr val="tx1"/>
                </a:solidFill>
                <a:latin typeface="Arial" panose="020B0604020202020204" pitchFamily="34" charset="0"/>
                <a:cs typeface="Arial" panose="020B0604020202020204" pitchFamily="34" charset="0"/>
              </a:rPr>
              <a:t>advantages </a:t>
            </a:r>
            <a:r>
              <a:rPr lang="en-US" dirty="0">
                <a:solidFill>
                  <a:schemeClr val="tx1"/>
                </a:solidFill>
                <a:latin typeface="Arial" panose="020B0604020202020204" pitchFamily="34" charset="0"/>
                <a:cs typeface="Arial" panose="020B0604020202020204" pitchFamily="34" charset="0"/>
              </a:rPr>
              <a:t>of attaining super host status for enhanced </a:t>
            </a:r>
            <a:r>
              <a:rPr lang="en-US" dirty="0" smtClean="0">
                <a:solidFill>
                  <a:schemeClr val="tx1"/>
                </a:solidFill>
                <a:latin typeface="Arial" panose="020B0604020202020204" pitchFamily="34" charset="0"/>
                <a:cs typeface="Arial" panose="020B0604020202020204" pitchFamily="34" charset="0"/>
              </a:rPr>
              <a:t>credibility.</a:t>
            </a:r>
          </a:p>
          <a:p>
            <a:r>
              <a:rPr lang="en-US" dirty="0" smtClean="0">
                <a:solidFill>
                  <a:schemeClr val="tx1"/>
                </a:solidFill>
                <a:latin typeface="Arial" panose="020B0604020202020204" pitchFamily="34" charset="0"/>
                <a:cs typeface="Arial" panose="020B0604020202020204" pitchFamily="34" charset="0"/>
              </a:rPr>
              <a:t>The </a:t>
            </a:r>
            <a:r>
              <a:rPr lang="en-US" dirty="0">
                <a:solidFill>
                  <a:schemeClr val="tx1"/>
                </a:solidFill>
                <a:latin typeface="Arial" panose="020B0604020202020204" pitchFamily="34" charset="0"/>
                <a:cs typeface="Arial" panose="020B0604020202020204" pitchFamily="34" charset="0"/>
              </a:rPr>
              <a:t>price does not increase in proportion to the capacity of </a:t>
            </a:r>
            <a:r>
              <a:rPr lang="en-US" dirty="0" smtClean="0">
                <a:solidFill>
                  <a:schemeClr val="tx1"/>
                </a:solidFill>
                <a:latin typeface="Arial" panose="020B0604020202020204" pitchFamily="34" charset="0"/>
                <a:cs typeface="Arial" panose="020B0604020202020204" pitchFamily="34" charset="0"/>
              </a:rPr>
              <a:t>accommodation.</a:t>
            </a:r>
          </a:p>
          <a:p>
            <a:r>
              <a:rPr lang="en-US" dirty="0" smtClean="0">
                <a:solidFill>
                  <a:schemeClr val="tx1"/>
                </a:solidFill>
                <a:latin typeface="Arial" panose="020B0604020202020204" pitchFamily="34" charset="0"/>
                <a:cs typeface="Arial" panose="020B0604020202020204" pitchFamily="34" charset="0"/>
              </a:rPr>
              <a:t>Utilize </a:t>
            </a:r>
            <a:r>
              <a:rPr lang="en-US" dirty="0">
                <a:solidFill>
                  <a:schemeClr val="tx1"/>
                </a:solidFill>
                <a:latin typeface="Arial" panose="020B0604020202020204" pitchFamily="34" charset="0"/>
                <a:cs typeface="Arial" panose="020B0604020202020204" pitchFamily="34" charset="0"/>
              </a:rPr>
              <a:t>pricing and availability insights to adjust rates based on demand, property type, and accommodation capacity. This dynamic pricing strategy can help maximize revenue while ensuring </a:t>
            </a:r>
            <a:r>
              <a:rPr lang="en-US" dirty="0" smtClean="0">
                <a:solidFill>
                  <a:schemeClr val="tx1"/>
                </a:solidFill>
                <a:latin typeface="Arial" panose="020B0604020202020204" pitchFamily="34" charset="0"/>
                <a:cs typeface="Arial" panose="020B0604020202020204" pitchFamily="34" charset="0"/>
              </a:rPr>
              <a:t>competitiveness</a:t>
            </a:r>
          </a:p>
          <a:p>
            <a:r>
              <a:rPr lang="en-US" dirty="0" smtClean="0">
                <a:solidFill>
                  <a:schemeClr val="tx1"/>
                </a:solidFill>
                <a:latin typeface="Arial" panose="020B0604020202020204" pitchFamily="34" charset="0"/>
                <a:cs typeface="Arial" panose="020B0604020202020204" pitchFamily="34" charset="0"/>
              </a:rPr>
              <a:t>Encourage </a:t>
            </a:r>
            <a:r>
              <a:rPr lang="en-US" dirty="0">
                <a:solidFill>
                  <a:schemeClr val="tx1"/>
                </a:solidFill>
                <a:latin typeface="Arial" panose="020B0604020202020204" pitchFamily="34" charset="0"/>
                <a:cs typeface="Arial" panose="020B0604020202020204" pitchFamily="34" charset="0"/>
              </a:rPr>
              <a:t>hosts to maintain prompt response times and utilize effective verification methods to enhance guest trust and satisfaction. Providing resources and incentives for hosts to improve these metrics can positively impact overall guest experiences</a:t>
            </a:r>
          </a:p>
        </p:txBody>
      </p:sp>
    </p:spTree>
    <p:extLst>
      <p:ext uri="{BB962C8B-B14F-4D97-AF65-F5344CB8AC3E}">
        <p14:creationId xmlns:p14="http://schemas.microsoft.com/office/powerpoint/2010/main" val="356857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73169" y="2141838"/>
            <a:ext cx="8915399" cy="3117040"/>
          </a:xfrm>
        </p:spPr>
        <p:txBody>
          <a:bodyPr/>
          <a:lstStyle/>
          <a:p>
            <a:r>
              <a:rPr lang="en-US" b="1" dirty="0">
                <a:solidFill>
                  <a:schemeClr val="accent1"/>
                </a:solidFill>
                <a:latin typeface="Arial" panose="020B0604020202020204" pitchFamily="34" charset="0"/>
                <a:cs typeface="Arial" panose="020B0604020202020204" pitchFamily="34" charset="0"/>
              </a:rPr>
              <a:t>Thank You </a:t>
            </a:r>
            <a:br>
              <a:rPr lang="en-US" b="1" dirty="0">
                <a:solidFill>
                  <a:schemeClr val="accent1"/>
                </a:solidFill>
                <a:latin typeface="Arial" panose="020B0604020202020204" pitchFamily="34" charset="0"/>
                <a:cs typeface="Arial" panose="020B0604020202020204" pitchFamily="34" charset="0"/>
              </a:rPr>
            </a:br>
            <a:endParaRPr lang="en-US" dirty="0"/>
          </a:p>
        </p:txBody>
      </p:sp>
      <p:sp>
        <p:nvSpPr>
          <p:cNvPr id="4" name="Freeform 6"/>
          <p:cNvSpPr/>
          <p:nvPr/>
        </p:nvSpPr>
        <p:spPr>
          <a:xfrm>
            <a:off x="10075763" y="605822"/>
            <a:ext cx="1967278" cy="1967278"/>
          </a:xfrm>
          <a:custGeom>
            <a:avLst/>
            <a:gdLst/>
            <a:ahLst/>
            <a:cxnLst/>
            <a:rect l="l" t="t" r="r" b="b"/>
            <a:pathLst>
              <a:path w="1967278" h="1967278">
                <a:moveTo>
                  <a:pt x="0" y="0"/>
                </a:moveTo>
                <a:lnTo>
                  <a:pt x="1967278" y="0"/>
                </a:lnTo>
                <a:lnTo>
                  <a:pt x="1967278" y="1967278"/>
                </a:lnTo>
                <a:lnTo>
                  <a:pt x="0" y="1967278"/>
                </a:lnTo>
                <a:lnTo>
                  <a:pt x="0" y="0"/>
                </a:lnTo>
                <a:close/>
              </a:path>
            </a:pathLst>
          </a:custGeom>
          <a:blipFill>
            <a:blip r:embed="rId2"/>
            <a:stretch>
              <a:fillRect/>
            </a:stretch>
          </a:blipFill>
        </p:spPr>
      </p:sp>
    </p:spTree>
    <p:extLst>
      <p:ext uri="{BB962C8B-B14F-4D97-AF65-F5344CB8AC3E}">
        <p14:creationId xmlns:p14="http://schemas.microsoft.com/office/powerpoint/2010/main" val="317236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29033" y="669663"/>
            <a:ext cx="4475205" cy="615440"/>
          </a:xfrm>
        </p:spPr>
        <p:txBody>
          <a:bodyPr>
            <a:normAutofit fontScale="90000"/>
          </a:bodyPr>
          <a:lstStyle/>
          <a:p>
            <a:r>
              <a:rPr lang="en-US" dirty="0"/>
              <a:t>Table of Contents </a:t>
            </a:r>
          </a:p>
        </p:txBody>
      </p:sp>
      <p:sp>
        <p:nvSpPr>
          <p:cNvPr id="3" name="Espace réservé du contenu 2"/>
          <p:cNvSpPr>
            <a:spLocks noGrp="1"/>
          </p:cNvSpPr>
          <p:nvPr>
            <p:ph idx="1"/>
          </p:nvPr>
        </p:nvSpPr>
        <p:spPr>
          <a:xfrm>
            <a:off x="1629033" y="1751484"/>
            <a:ext cx="4363994" cy="4351338"/>
          </a:xfrm>
        </p:spPr>
        <p:txBody>
          <a:bodyPr/>
          <a:lstStyle/>
          <a:p>
            <a:pPr marL="0" indent="0">
              <a:buNone/>
            </a:pPr>
            <a:r>
              <a:rPr lang="en-US" sz="2400" dirty="0" smtClean="0">
                <a:solidFill>
                  <a:schemeClr val="tx1"/>
                </a:solidFill>
              </a:rPr>
              <a:t>1. </a:t>
            </a:r>
            <a:r>
              <a:rPr lang="en-US" sz="2400" dirty="0">
                <a:solidFill>
                  <a:schemeClr val="tx1"/>
                </a:solidFill>
              </a:rPr>
              <a:t>Problem </a:t>
            </a:r>
            <a:r>
              <a:rPr lang="en-US" sz="2400" dirty="0" smtClean="0">
                <a:solidFill>
                  <a:schemeClr val="tx1"/>
                </a:solidFill>
              </a:rPr>
              <a:t>Statement</a:t>
            </a:r>
          </a:p>
          <a:p>
            <a:pPr marL="0" indent="0">
              <a:buNone/>
            </a:pPr>
            <a:r>
              <a:rPr lang="en-US" sz="2400" dirty="0" smtClean="0">
                <a:solidFill>
                  <a:schemeClr val="tx1"/>
                </a:solidFill>
              </a:rPr>
              <a:t>2.</a:t>
            </a:r>
            <a:r>
              <a:rPr lang="en-US" sz="2400" dirty="0">
                <a:solidFill>
                  <a:schemeClr val="tx1"/>
                </a:solidFill>
              </a:rPr>
              <a:t> Dataset </a:t>
            </a:r>
            <a:r>
              <a:rPr lang="en-US" sz="2400" dirty="0" smtClean="0">
                <a:solidFill>
                  <a:schemeClr val="tx1"/>
                </a:solidFill>
              </a:rPr>
              <a:t>Description</a:t>
            </a:r>
          </a:p>
          <a:p>
            <a:pPr marL="0" indent="0">
              <a:buNone/>
            </a:pPr>
            <a:r>
              <a:rPr lang="en-US" sz="2400" dirty="0" smtClean="0">
                <a:solidFill>
                  <a:schemeClr val="tx1"/>
                </a:solidFill>
              </a:rPr>
              <a:t>3.</a:t>
            </a:r>
            <a:r>
              <a:rPr lang="en-US" sz="2400" dirty="0">
                <a:solidFill>
                  <a:schemeClr val="tx1"/>
                </a:solidFill>
              </a:rPr>
              <a:t> Project </a:t>
            </a:r>
            <a:r>
              <a:rPr lang="en-US" sz="2400" dirty="0" smtClean="0">
                <a:solidFill>
                  <a:schemeClr val="tx1"/>
                </a:solidFill>
              </a:rPr>
              <a:t>Objectives</a:t>
            </a:r>
          </a:p>
          <a:p>
            <a:pPr marL="0" indent="0">
              <a:buNone/>
            </a:pPr>
            <a:r>
              <a:rPr lang="en-US" sz="2400" dirty="0" smtClean="0">
                <a:solidFill>
                  <a:schemeClr val="tx1"/>
                </a:solidFill>
              </a:rPr>
              <a:t>4.</a:t>
            </a:r>
            <a:r>
              <a:rPr lang="en-US" sz="2400" dirty="0">
                <a:solidFill>
                  <a:schemeClr val="tx1"/>
                </a:solidFill>
              </a:rPr>
              <a:t> </a:t>
            </a:r>
            <a:r>
              <a:rPr lang="en-US" sz="2400" dirty="0" smtClean="0">
                <a:solidFill>
                  <a:schemeClr val="tx1"/>
                </a:solidFill>
              </a:rPr>
              <a:t>Visualization</a:t>
            </a:r>
          </a:p>
          <a:p>
            <a:pPr marL="0" indent="0">
              <a:buNone/>
            </a:pPr>
            <a:r>
              <a:rPr lang="en-US" sz="2400" dirty="0" smtClean="0">
                <a:solidFill>
                  <a:schemeClr val="tx1"/>
                </a:solidFill>
              </a:rPr>
              <a:t>5. </a:t>
            </a:r>
            <a:r>
              <a:rPr lang="en-US" sz="2400" dirty="0">
                <a:solidFill>
                  <a:schemeClr val="tx1"/>
                </a:solidFill>
              </a:rPr>
              <a:t>Conclusion</a:t>
            </a:r>
            <a:endParaRPr lang="en-US" sz="2400" dirty="0" smtClean="0">
              <a:solidFill>
                <a:schemeClr val="tx1"/>
              </a:solidFill>
            </a:endParaRPr>
          </a:p>
          <a:p>
            <a:pPr marL="0" indent="0">
              <a:buNone/>
            </a:pPr>
            <a:r>
              <a:rPr lang="en-US" sz="2400" dirty="0">
                <a:solidFill>
                  <a:schemeClr val="tx1"/>
                </a:solidFill>
              </a:rPr>
              <a:t>6</a:t>
            </a:r>
            <a:r>
              <a:rPr lang="en-US" sz="2400" dirty="0" smtClean="0">
                <a:solidFill>
                  <a:schemeClr val="tx1"/>
                </a:solidFill>
              </a:rPr>
              <a:t>. </a:t>
            </a:r>
            <a:r>
              <a:rPr lang="en-US" sz="2400" dirty="0">
                <a:solidFill>
                  <a:schemeClr val="tx1"/>
                </a:solidFill>
              </a:rPr>
              <a:t>Recommendations</a:t>
            </a:r>
          </a:p>
          <a:p>
            <a:endParaRPr lang="en-US" dirty="0"/>
          </a:p>
        </p:txBody>
      </p:sp>
    </p:spTree>
    <p:extLst>
      <p:ext uri="{BB962C8B-B14F-4D97-AF65-F5344CB8AC3E}">
        <p14:creationId xmlns:p14="http://schemas.microsoft.com/office/powerpoint/2010/main" val="344170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53334" y="667265"/>
            <a:ext cx="7861369" cy="1000898"/>
          </a:xfrm>
        </p:spPr>
        <p:txBody>
          <a:bodyPr/>
          <a:lstStyle/>
          <a:p>
            <a:r>
              <a:rPr lang="en-US" dirty="0"/>
              <a:t>Problem Statement </a:t>
            </a:r>
          </a:p>
        </p:txBody>
      </p:sp>
      <p:sp>
        <p:nvSpPr>
          <p:cNvPr id="3" name="Espace réservé du contenu 2"/>
          <p:cNvSpPr>
            <a:spLocks noGrp="1"/>
          </p:cNvSpPr>
          <p:nvPr>
            <p:ph idx="1"/>
          </p:nvPr>
        </p:nvSpPr>
        <p:spPr>
          <a:xfrm>
            <a:off x="1241442" y="1853515"/>
            <a:ext cx="10950558" cy="3286896"/>
          </a:xfrm>
        </p:spPr>
        <p:txBody>
          <a:bodyPr>
            <a:noAutofit/>
          </a:bodyPr>
          <a:lstStyle/>
          <a:p>
            <a:pPr marL="0" indent="0">
              <a:buNone/>
            </a:pPr>
            <a:r>
              <a:rPr lang="en-US" dirty="0" smtClean="0">
                <a:solidFill>
                  <a:schemeClr val="tx1"/>
                </a:solidFill>
                <a:latin typeface="Arial" panose="020B0604020202020204" pitchFamily="34" charset="0"/>
                <a:cs typeface="Arial" panose="020B0604020202020204" pitchFamily="34" charset="0"/>
              </a:rPr>
              <a:t>This project </a:t>
            </a:r>
            <a:r>
              <a:rPr lang="en-US" dirty="0">
                <a:solidFill>
                  <a:schemeClr val="tx1"/>
                </a:solidFill>
                <a:latin typeface="Arial" panose="020B0604020202020204" pitchFamily="34" charset="0"/>
                <a:cs typeface="Arial" panose="020B0604020202020204" pitchFamily="34" charset="0"/>
              </a:rPr>
              <a:t>aims to </a:t>
            </a:r>
            <a:r>
              <a:rPr lang="en-US" dirty="0" smtClean="0">
                <a:solidFill>
                  <a:schemeClr val="tx1"/>
                </a:solidFill>
                <a:latin typeface="Arial" panose="020B0604020202020204" pitchFamily="34" charset="0"/>
                <a:cs typeface="Arial" panose="020B0604020202020204" pitchFamily="34" charset="0"/>
              </a:rPr>
              <a:t>analyze </a:t>
            </a:r>
            <a:r>
              <a:rPr lang="en-US" dirty="0">
                <a:solidFill>
                  <a:schemeClr val="tx1"/>
                </a:solidFill>
                <a:latin typeface="Arial" panose="020B0604020202020204" pitchFamily="34" charset="0"/>
                <a:cs typeface="Arial" panose="020B0604020202020204" pitchFamily="34" charset="0"/>
              </a:rPr>
              <a:t>a dataset of hotel aggregator listings using Power BI. The </a:t>
            </a:r>
            <a:r>
              <a:rPr lang="en-US" dirty="0" smtClean="0">
                <a:solidFill>
                  <a:schemeClr val="tx1"/>
                </a:solidFill>
                <a:latin typeface="Arial" panose="020B0604020202020204" pitchFamily="34" charset="0"/>
                <a:cs typeface="Arial" panose="020B0604020202020204" pitchFamily="34" charset="0"/>
              </a:rPr>
              <a:t>dataset comprises </a:t>
            </a:r>
            <a:r>
              <a:rPr lang="en-US" dirty="0">
                <a:solidFill>
                  <a:schemeClr val="tx1"/>
                </a:solidFill>
                <a:latin typeface="Arial" panose="020B0604020202020204" pitchFamily="34" charset="0"/>
                <a:cs typeface="Arial" panose="020B0604020202020204" pitchFamily="34" charset="0"/>
              </a:rPr>
              <a:t>various attributes related to listings, hosts, reviews, and availability. The objective is to </a:t>
            </a:r>
            <a:r>
              <a:rPr lang="en-US" dirty="0" smtClean="0">
                <a:solidFill>
                  <a:schemeClr val="tx1"/>
                </a:solidFill>
                <a:latin typeface="Arial" panose="020B0604020202020204" pitchFamily="34" charset="0"/>
                <a:cs typeface="Arial" panose="020B0604020202020204" pitchFamily="34" charset="0"/>
              </a:rPr>
              <a:t>create comprehensive </a:t>
            </a:r>
            <a:r>
              <a:rPr lang="en-US" dirty="0">
                <a:solidFill>
                  <a:schemeClr val="tx1"/>
                </a:solidFill>
                <a:latin typeface="Arial" panose="020B0604020202020204" pitchFamily="34" charset="0"/>
                <a:cs typeface="Arial" panose="020B0604020202020204" pitchFamily="34" charset="0"/>
              </a:rPr>
              <a:t>visualizations and insights that shed light on trends, patterns, and </a:t>
            </a:r>
            <a:r>
              <a:rPr lang="en-US" dirty="0" smtClean="0">
                <a:solidFill>
                  <a:schemeClr val="tx1"/>
                </a:solidFill>
                <a:latin typeface="Arial" panose="020B0604020202020204" pitchFamily="34" charset="0"/>
                <a:cs typeface="Arial" panose="020B0604020202020204" pitchFamily="34" charset="0"/>
              </a:rPr>
              <a:t>factors influencing the performance </a:t>
            </a:r>
            <a:r>
              <a:rPr lang="en-US" dirty="0">
                <a:solidFill>
                  <a:schemeClr val="tx1"/>
                </a:solidFill>
                <a:latin typeface="Arial" panose="020B0604020202020204" pitchFamily="34" charset="0"/>
                <a:cs typeface="Arial" panose="020B0604020202020204" pitchFamily="34" charset="0"/>
              </a:rPr>
              <a:t>of listings. Through Power BI, </a:t>
            </a:r>
            <a:r>
              <a:rPr lang="en-US" dirty="0" smtClean="0">
                <a:solidFill>
                  <a:schemeClr val="tx1"/>
                </a:solidFill>
                <a:latin typeface="Arial" panose="020B0604020202020204" pitchFamily="34" charset="0"/>
                <a:cs typeface="Arial" panose="020B0604020202020204" pitchFamily="34" charset="0"/>
              </a:rPr>
              <a:t>we will </a:t>
            </a:r>
            <a:r>
              <a:rPr lang="en-US" dirty="0">
                <a:solidFill>
                  <a:schemeClr val="tx1"/>
                </a:solidFill>
                <a:latin typeface="Arial" panose="020B0604020202020204" pitchFamily="34" charset="0"/>
                <a:cs typeface="Arial" panose="020B0604020202020204" pitchFamily="34" charset="0"/>
              </a:rPr>
              <a:t>explore key metrics such as pricing, </a:t>
            </a:r>
            <a:r>
              <a:rPr lang="en-US" dirty="0" smtClean="0">
                <a:solidFill>
                  <a:schemeClr val="tx1"/>
                </a:solidFill>
                <a:latin typeface="Arial" panose="020B0604020202020204" pitchFamily="34" charset="0"/>
                <a:cs typeface="Arial" panose="020B0604020202020204" pitchFamily="34" charset="0"/>
              </a:rPr>
              <a:t>availability, host </a:t>
            </a:r>
            <a:r>
              <a:rPr lang="en-US" dirty="0">
                <a:solidFill>
                  <a:schemeClr val="tx1"/>
                </a:solidFill>
                <a:latin typeface="Arial" panose="020B0604020202020204" pitchFamily="34" charset="0"/>
                <a:cs typeface="Arial" panose="020B0604020202020204" pitchFamily="34" charset="0"/>
              </a:rPr>
              <a:t>characteristics, and review scores to derive actionable insights for improving the overall quality </a:t>
            </a:r>
            <a:r>
              <a:rPr lang="en-US" dirty="0" smtClean="0">
                <a:solidFill>
                  <a:schemeClr val="tx1"/>
                </a:solidFill>
                <a:latin typeface="Arial" panose="020B0604020202020204" pitchFamily="34" charset="0"/>
                <a:cs typeface="Arial" panose="020B0604020202020204" pitchFamily="34" charset="0"/>
              </a:rPr>
              <a:t>and competitiveness </a:t>
            </a:r>
            <a:r>
              <a:rPr lang="en-US" dirty="0">
                <a:solidFill>
                  <a:schemeClr val="tx1"/>
                </a:solidFill>
                <a:latin typeface="Arial" panose="020B0604020202020204" pitchFamily="34" charset="0"/>
                <a:cs typeface="Arial" panose="020B0604020202020204" pitchFamily="34" charset="0"/>
              </a:rPr>
              <a:t>of the listings.</a:t>
            </a:r>
          </a:p>
        </p:txBody>
      </p:sp>
    </p:spTree>
    <p:extLst>
      <p:ext uri="{BB962C8B-B14F-4D97-AF65-F5344CB8AC3E}">
        <p14:creationId xmlns:p14="http://schemas.microsoft.com/office/powerpoint/2010/main" val="237157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3239" y="661180"/>
            <a:ext cx="5760243" cy="759847"/>
          </a:xfrm>
        </p:spPr>
        <p:txBody>
          <a:bodyPr/>
          <a:lstStyle/>
          <a:p>
            <a:r>
              <a:rPr lang="en-US" dirty="0" smtClean="0">
                <a:solidFill>
                  <a:schemeClr val="tx1"/>
                </a:solidFill>
              </a:rPr>
              <a:t>Dataset Description</a:t>
            </a:r>
            <a:endParaRPr lang="en-US" dirty="0"/>
          </a:p>
        </p:txBody>
      </p:sp>
      <p:sp>
        <p:nvSpPr>
          <p:cNvPr id="3" name="Espace réservé du contenu 2"/>
          <p:cNvSpPr>
            <a:spLocks noGrp="1"/>
          </p:cNvSpPr>
          <p:nvPr>
            <p:ph idx="1"/>
          </p:nvPr>
        </p:nvSpPr>
        <p:spPr>
          <a:xfrm>
            <a:off x="1456038" y="1519881"/>
            <a:ext cx="10515600" cy="4607655"/>
          </a:xfrm>
        </p:spPr>
        <p:txBody>
          <a:bodyPr>
            <a:normAutofit lnSpcReduction="10000"/>
          </a:bodyPr>
          <a:lstStyle/>
          <a:p>
            <a:pPr marL="0" indent="0">
              <a:buNone/>
            </a:pPr>
            <a:r>
              <a:rPr lang="en-US" b="1" dirty="0" smtClean="0">
                <a:solidFill>
                  <a:schemeClr val="tx1"/>
                </a:solidFill>
                <a:latin typeface="Arial" panose="020B0604020202020204" pitchFamily="34" charset="0"/>
                <a:cs typeface="Arial" panose="020B0604020202020204" pitchFamily="34" charset="0"/>
              </a:rPr>
              <a:t>id: </a:t>
            </a:r>
            <a:r>
              <a:rPr lang="en-US" dirty="0" smtClean="0">
                <a:solidFill>
                  <a:schemeClr val="tx1"/>
                </a:solidFill>
                <a:latin typeface="Arial" panose="020B0604020202020204" pitchFamily="34" charset="0"/>
                <a:cs typeface="Arial" panose="020B0604020202020204" pitchFamily="34" charset="0"/>
              </a:rPr>
              <a:t>Unique identifier for each listing.</a:t>
            </a:r>
          </a:p>
          <a:p>
            <a:pPr marL="0" indent="0">
              <a:buNone/>
            </a:pPr>
            <a:r>
              <a:rPr lang="en-US" b="1" dirty="0" err="1" smtClean="0">
                <a:solidFill>
                  <a:schemeClr val="tx1"/>
                </a:solidFill>
                <a:latin typeface="Arial" panose="020B0604020202020204" pitchFamily="34" charset="0"/>
                <a:cs typeface="Arial" panose="020B0604020202020204" pitchFamily="34" charset="0"/>
              </a:rPr>
              <a:t>listing_url</a:t>
            </a:r>
            <a:r>
              <a:rPr lang="en-US" b="1"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URL of the listing on the hotel aggregator platform.</a:t>
            </a:r>
          </a:p>
          <a:p>
            <a:pPr marL="0" indent="0">
              <a:buNone/>
            </a:pPr>
            <a:r>
              <a:rPr lang="en-US" b="1" dirty="0" err="1" smtClean="0">
                <a:solidFill>
                  <a:schemeClr val="tx1"/>
                </a:solidFill>
                <a:latin typeface="Arial" panose="020B0604020202020204" pitchFamily="34" charset="0"/>
                <a:cs typeface="Arial" panose="020B0604020202020204" pitchFamily="34" charset="0"/>
              </a:rPr>
              <a:t>scrape_id</a:t>
            </a:r>
            <a:r>
              <a:rPr lang="en-US" b="1"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Identifier for the data scraping event.</a:t>
            </a:r>
          </a:p>
          <a:p>
            <a:pPr marL="0" indent="0">
              <a:buNone/>
            </a:pPr>
            <a:r>
              <a:rPr lang="en-US" b="1" dirty="0" err="1" smtClean="0">
                <a:solidFill>
                  <a:schemeClr val="tx1"/>
                </a:solidFill>
                <a:latin typeface="Arial" panose="020B0604020202020204" pitchFamily="34" charset="0"/>
                <a:cs typeface="Arial" panose="020B0604020202020204" pitchFamily="34" charset="0"/>
              </a:rPr>
              <a:t>last_scraped</a:t>
            </a:r>
            <a:r>
              <a:rPr lang="en-US" b="1"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 Date of the last data scrape.</a:t>
            </a:r>
          </a:p>
          <a:p>
            <a:pPr marL="0" indent="0">
              <a:buNone/>
            </a:pPr>
            <a:r>
              <a:rPr lang="en-US" b="1" dirty="0" smtClean="0">
                <a:solidFill>
                  <a:schemeClr val="tx1"/>
                </a:solidFill>
                <a:latin typeface="Arial" panose="020B0604020202020204" pitchFamily="34" charset="0"/>
                <a:cs typeface="Arial" panose="020B0604020202020204" pitchFamily="34" charset="0"/>
              </a:rPr>
              <a:t>source: </a:t>
            </a:r>
            <a:r>
              <a:rPr lang="en-US" dirty="0" smtClean="0">
                <a:solidFill>
                  <a:schemeClr val="tx1"/>
                </a:solidFill>
                <a:latin typeface="Arial" panose="020B0604020202020204" pitchFamily="34" charset="0"/>
                <a:cs typeface="Arial" panose="020B0604020202020204" pitchFamily="34" charset="0"/>
              </a:rPr>
              <a:t>Source of the listing information.</a:t>
            </a:r>
          </a:p>
          <a:p>
            <a:pPr marL="0" indent="0">
              <a:buNone/>
            </a:pPr>
            <a:r>
              <a:rPr lang="en-US" b="1" dirty="0" smtClean="0">
                <a:solidFill>
                  <a:schemeClr val="tx1"/>
                </a:solidFill>
                <a:latin typeface="Arial" panose="020B0604020202020204" pitchFamily="34" charset="0"/>
                <a:cs typeface="Arial" panose="020B0604020202020204" pitchFamily="34" charset="0"/>
              </a:rPr>
              <a:t>name:</a:t>
            </a:r>
            <a:r>
              <a:rPr lang="en-US" dirty="0" smtClean="0">
                <a:solidFill>
                  <a:schemeClr val="tx1"/>
                </a:solidFill>
                <a:latin typeface="Arial" panose="020B0604020202020204" pitchFamily="34" charset="0"/>
                <a:cs typeface="Arial" panose="020B0604020202020204" pitchFamily="34" charset="0"/>
              </a:rPr>
              <a:t> Name of the listing.</a:t>
            </a:r>
          </a:p>
          <a:p>
            <a:pPr marL="0" indent="0">
              <a:buNone/>
            </a:pPr>
            <a:r>
              <a:rPr lang="en-US" b="1" dirty="0" smtClean="0">
                <a:solidFill>
                  <a:schemeClr val="tx1"/>
                </a:solidFill>
                <a:latin typeface="Arial" panose="020B0604020202020204" pitchFamily="34" charset="0"/>
                <a:cs typeface="Arial" panose="020B0604020202020204" pitchFamily="34" charset="0"/>
              </a:rPr>
              <a:t>description: </a:t>
            </a:r>
            <a:r>
              <a:rPr lang="en-US" dirty="0" smtClean="0">
                <a:solidFill>
                  <a:schemeClr val="tx1"/>
                </a:solidFill>
                <a:latin typeface="Arial" panose="020B0604020202020204" pitchFamily="34" charset="0"/>
                <a:cs typeface="Arial" panose="020B0604020202020204" pitchFamily="34" charset="0"/>
              </a:rPr>
              <a:t>Description of the listing.</a:t>
            </a:r>
          </a:p>
          <a:p>
            <a:pPr marL="0" indent="0">
              <a:buNone/>
            </a:pPr>
            <a:r>
              <a:rPr lang="en-US" b="1" dirty="0" err="1" smtClean="0">
                <a:solidFill>
                  <a:schemeClr val="tx1"/>
                </a:solidFill>
                <a:latin typeface="Arial" panose="020B0604020202020204" pitchFamily="34" charset="0"/>
                <a:cs typeface="Arial" panose="020B0604020202020204" pitchFamily="34" charset="0"/>
              </a:rPr>
              <a:t>neighborhood_overview</a:t>
            </a:r>
            <a:r>
              <a:rPr lang="en-US" b="1"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 Overview of the neighborhood where the listing is located.</a:t>
            </a:r>
          </a:p>
          <a:p>
            <a:pPr marL="0" indent="0">
              <a:buNone/>
            </a:pPr>
            <a:r>
              <a:rPr lang="en-US" b="1" dirty="0" err="1" smtClean="0">
                <a:solidFill>
                  <a:schemeClr val="tx1"/>
                </a:solidFill>
                <a:latin typeface="Arial" panose="020B0604020202020204" pitchFamily="34" charset="0"/>
                <a:cs typeface="Arial" panose="020B0604020202020204" pitchFamily="34" charset="0"/>
              </a:rPr>
              <a:t>picture_url</a:t>
            </a:r>
            <a:r>
              <a:rPr lang="en-US" b="1"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URL of the listing's picture.</a:t>
            </a:r>
          </a:p>
          <a:p>
            <a:pPr marL="0" indent="0">
              <a:buNone/>
            </a:pPr>
            <a:r>
              <a:rPr lang="en-US" b="1" dirty="0" err="1" smtClean="0">
                <a:solidFill>
                  <a:schemeClr val="tx1"/>
                </a:solidFill>
                <a:latin typeface="Arial" panose="020B0604020202020204" pitchFamily="34" charset="0"/>
                <a:cs typeface="Arial" panose="020B0604020202020204" pitchFamily="34" charset="0"/>
              </a:rPr>
              <a:t>host_id</a:t>
            </a:r>
            <a:r>
              <a:rPr lang="en-US" b="1"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Unique identifier for the host.</a:t>
            </a:r>
          </a:p>
          <a:p>
            <a:pPr marL="0" indent="0">
              <a:buNone/>
            </a:pPr>
            <a:r>
              <a:rPr lang="en-US" dirty="0" smtClean="0">
                <a:solidFill>
                  <a:schemeClr val="tx1"/>
                </a:solidFill>
                <a:latin typeface="Arial" panose="020B0604020202020204" pitchFamily="34" charset="0"/>
                <a:cs typeface="Arial" panose="020B0604020202020204" pitchFamily="34" charset="0"/>
              </a:rPr>
              <a:t>And many more columns capturing details about hosts, location, property type, room details, amenities, pricing, availability, reviews, and other relevant information</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084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27953" y="636467"/>
            <a:ext cx="4635778" cy="796917"/>
          </a:xfrm>
        </p:spPr>
        <p:txBody>
          <a:bodyPr/>
          <a:lstStyle/>
          <a:p>
            <a:r>
              <a:rPr lang="en-US" dirty="0" smtClean="0">
                <a:solidFill>
                  <a:schemeClr val="tx1"/>
                </a:solidFill>
              </a:rPr>
              <a:t>Project Objectives</a:t>
            </a:r>
            <a:endParaRPr lang="en-US" dirty="0"/>
          </a:p>
        </p:txBody>
      </p:sp>
      <p:sp>
        <p:nvSpPr>
          <p:cNvPr id="3" name="Espace réservé du contenu 2"/>
          <p:cNvSpPr>
            <a:spLocks noGrp="1"/>
          </p:cNvSpPr>
          <p:nvPr>
            <p:ph idx="1"/>
          </p:nvPr>
        </p:nvSpPr>
        <p:spPr>
          <a:xfrm>
            <a:off x="1493109" y="1606379"/>
            <a:ext cx="10515600" cy="4351338"/>
          </a:xfrm>
        </p:spPr>
        <p:txBody>
          <a:bodyPr>
            <a:normAutofit lnSpcReduction="10000"/>
          </a:bodyPr>
          <a:lstStyle/>
          <a:p>
            <a:pPr marL="0" indent="0">
              <a:buNone/>
            </a:pPr>
            <a:r>
              <a:rPr lang="en-US" dirty="0" smtClean="0">
                <a:solidFill>
                  <a:schemeClr val="tx1"/>
                </a:solidFill>
                <a:latin typeface="Arial" panose="020B0604020202020204" pitchFamily="34" charset="0"/>
                <a:cs typeface="Arial" panose="020B0604020202020204" pitchFamily="34" charset="0"/>
              </a:rPr>
              <a:t>1. Geographical Insights: Visualize the distribution of listings on a map to identify popular neighborhoods. </a:t>
            </a: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r>
              <a:rPr lang="en-US" dirty="0" smtClean="0">
                <a:solidFill>
                  <a:schemeClr val="tx1"/>
                </a:solidFill>
                <a:latin typeface="Arial" panose="020B0604020202020204" pitchFamily="34" charset="0"/>
                <a:cs typeface="Arial" panose="020B0604020202020204" pitchFamily="34" charset="0"/>
              </a:rPr>
              <a:t>2. Pricing and Availability Analysis: Analyze pricing trends based on property types, room types, and accommodation capacity.</a:t>
            </a: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r>
              <a:rPr lang="en-US" dirty="0" smtClean="0">
                <a:solidFill>
                  <a:schemeClr val="tx1"/>
                </a:solidFill>
                <a:latin typeface="Arial" panose="020B0604020202020204" pitchFamily="34" charset="0"/>
                <a:cs typeface="Arial" panose="020B0604020202020204" pitchFamily="34" charset="0"/>
              </a:rPr>
              <a:t>3. Host Performance: Evaluate host characteristics, including super host status, response times, and verification methods. </a:t>
            </a: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r>
              <a:rPr lang="en-US" dirty="0" smtClean="0">
                <a:solidFill>
                  <a:schemeClr val="tx1"/>
                </a:solidFill>
                <a:latin typeface="Arial" panose="020B0604020202020204" pitchFamily="34" charset="0"/>
                <a:cs typeface="Arial" panose="020B0604020202020204" pitchFamily="34" charset="0"/>
              </a:rPr>
              <a:t>4. Review Scores and Guest Satisfaction: Examine review scores and their impact on overall listing performance. </a:t>
            </a: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r>
              <a:rPr lang="en-US" dirty="0" smtClean="0">
                <a:solidFill>
                  <a:schemeClr val="tx1"/>
                </a:solidFill>
                <a:latin typeface="Arial" panose="020B0604020202020204" pitchFamily="34" charset="0"/>
                <a:cs typeface="Arial" panose="020B0604020202020204" pitchFamily="34" charset="0"/>
              </a:rPr>
              <a:t>5. Property Type and Room Analysis: Analyze the distribution of property types and room types.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98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437823" y="1433384"/>
            <a:ext cx="4134176" cy="4736585"/>
          </a:xfrm>
          <a:prstGeom prst="rect">
            <a:avLst/>
          </a:prstGeom>
        </p:spPr>
      </p:pic>
      <p:pic>
        <p:nvPicPr>
          <p:cNvPr id="5" name="Image 4"/>
          <p:cNvPicPr>
            <a:picLocks noChangeAspect="1"/>
          </p:cNvPicPr>
          <p:nvPr/>
        </p:nvPicPr>
        <p:blipFill>
          <a:blip r:embed="rId3"/>
          <a:stretch>
            <a:fillRect/>
          </a:stretch>
        </p:blipFill>
        <p:spPr>
          <a:xfrm>
            <a:off x="4757352" y="1926564"/>
            <a:ext cx="7185705" cy="3287987"/>
          </a:xfrm>
          <a:prstGeom prst="rect">
            <a:avLst/>
          </a:prstGeom>
        </p:spPr>
      </p:pic>
      <p:sp>
        <p:nvSpPr>
          <p:cNvPr id="8" name="Titre 1"/>
          <p:cNvSpPr>
            <a:spLocks noGrp="1"/>
          </p:cNvSpPr>
          <p:nvPr>
            <p:ph type="title"/>
          </p:nvPr>
        </p:nvSpPr>
        <p:spPr>
          <a:xfrm>
            <a:off x="1814451" y="636467"/>
            <a:ext cx="4635778" cy="796917"/>
          </a:xfrm>
        </p:spPr>
        <p:txBody>
          <a:bodyPr/>
          <a:lstStyle/>
          <a:p>
            <a:r>
              <a:rPr lang="en-US" dirty="0" smtClean="0"/>
              <a:t>Visualization</a:t>
            </a:r>
            <a:endParaRPr lang="en-US" dirty="0">
              <a:effectLst/>
            </a:endParaRPr>
          </a:p>
        </p:txBody>
      </p:sp>
    </p:spTree>
    <p:extLst>
      <p:ext uri="{BB962C8B-B14F-4D97-AF65-F5344CB8AC3E}">
        <p14:creationId xmlns:p14="http://schemas.microsoft.com/office/powerpoint/2010/main" val="364086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914200" y="3157245"/>
            <a:ext cx="4746989" cy="562139"/>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bg2">
                    <a:lumMod val="25000"/>
                  </a:schemeClr>
                </a:solidFill>
                <a:latin typeface="Calibri Light" panose="020F0302020204030204" pitchFamily="34" charset="0"/>
                <a:cs typeface="Calibri Light" panose="020F0302020204030204" pitchFamily="34" charset="0"/>
              </a:rPr>
              <a:t>Geographical Insights </a:t>
            </a:r>
            <a:endParaRPr lang="en-US" dirty="0">
              <a:solidFill>
                <a:schemeClr val="bg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8883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0" y="0"/>
            <a:ext cx="12181436" cy="6858000"/>
          </a:xfrm>
          <a:prstGeom prst="rect">
            <a:avLst/>
          </a:prstGeom>
        </p:spPr>
      </p:pic>
    </p:spTree>
    <p:extLst>
      <p:ext uri="{BB962C8B-B14F-4D97-AF65-F5344CB8AC3E}">
        <p14:creationId xmlns:p14="http://schemas.microsoft.com/office/powerpoint/2010/main" val="212549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02990" y="3107817"/>
            <a:ext cx="6019734" cy="5621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2">
                    <a:lumMod val="25000"/>
                  </a:schemeClr>
                </a:solidFill>
                <a:latin typeface="Cooper BT Bold" panose="020B0604020202020204" charset="0"/>
                <a:cs typeface="Arial" panose="020B0604020202020204" pitchFamily="34" charset="0"/>
              </a:rPr>
              <a:t>Pricing and Availability Analysis</a:t>
            </a:r>
            <a:endParaRPr lang="en-US" sz="3200" dirty="0">
              <a:solidFill>
                <a:schemeClr val="bg2">
                  <a:lumMod val="25000"/>
                </a:schemeClr>
              </a:solidFill>
              <a:latin typeface="Cooper BT Bold" panose="020B0604020202020204" charset="0"/>
            </a:endParaRPr>
          </a:p>
        </p:txBody>
      </p:sp>
    </p:spTree>
    <p:extLst>
      <p:ext uri="{BB962C8B-B14F-4D97-AF65-F5344CB8AC3E}">
        <p14:creationId xmlns:p14="http://schemas.microsoft.com/office/powerpoint/2010/main" val="2579322839"/>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TM02892315[[fn=Brin]]</Template>
  <TotalTime>374</TotalTime>
  <Words>613</Words>
  <Application>Microsoft Office PowerPoint</Application>
  <PresentationFormat>Grand écran</PresentationFormat>
  <Paragraphs>48</Paragraphs>
  <Slides>19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Calibri</vt:lpstr>
      <vt:lpstr>Calibri Light</vt:lpstr>
      <vt:lpstr>Century Gothic</vt:lpstr>
      <vt:lpstr>Cooper BT Bold</vt:lpstr>
      <vt:lpstr>Wingdings 3</vt:lpstr>
      <vt:lpstr>Brin</vt:lpstr>
      <vt:lpstr>Présentation PowerPoint</vt:lpstr>
      <vt:lpstr>Table of Contents </vt:lpstr>
      <vt:lpstr>Problem Statement </vt:lpstr>
      <vt:lpstr>Dataset Description</vt:lpstr>
      <vt:lpstr>Project Objectives</vt:lpstr>
      <vt:lpstr>Visualization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Recommendations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13</cp:revision>
  <dcterms:created xsi:type="dcterms:W3CDTF">2024-05-15T14:56:39Z</dcterms:created>
  <dcterms:modified xsi:type="dcterms:W3CDTF">2024-05-15T21:12:28Z</dcterms:modified>
</cp:coreProperties>
</file>