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3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89B5-7FF3-462E-95BF-1BC8635B7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00E1E-01B6-4C4E-9D10-C3772A5CE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AD9FF-E230-489E-92D6-242BEB86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95EE-0D27-42F3-A9A6-E633C16D9E9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E6D16-13DF-4E22-8144-884FC10B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BF0F7-3235-482D-9A00-F1FF0929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A173-098A-4F37-A468-F80A218B5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3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9780-9803-4154-B893-7556F46FE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1978F-3B54-4779-A719-125E7187A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85E63-0F8A-43F0-A64F-7BAFA2B3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95EE-0D27-42F3-A9A6-E633C16D9E9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A07B0-DDD2-4C71-8734-A215F52D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9712D-8541-4B29-A1C7-B9E923D6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A173-098A-4F37-A468-F80A218B5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1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E8B9E8-6036-4E93-88E6-79A84EF33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16E1F-3BFD-46AB-B14E-688D01905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EDF65-C2B9-40F4-84FB-95C981C2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95EE-0D27-42F3-A9A6-E633C16D9E9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CBC16-787A-4041-B11E-5B849549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A7FE2-616C-4957-B12F-35F8E298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A173-098A-4F37-A468-F80A218B5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4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EAB0-98EB-4CA8-AFCA-28383067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1959-E7BB-45FC-BA8B-E97A0F566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1DC9C-394B-4025-882A-DFD282FEC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95EE-0D27-42F3-A9A6-E633C16D9E9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1DDF6-14AC-4722-8F8E-333EB48C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6B90A-D96D-4BF3-B5FF-B43143EF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A173-098A-4F37-A468-F80A218B5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4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2B72-4ED6-49E8-BF07-9E27042C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15496-139E-4C79-A08D-7AAA5CDE1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73E0B-FC20-4A54-9F8D-90A21E1A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95EE-0D27-42F3-A9A6-E633C16D9E9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7FC2B-8C0A-4A50-B90B-35503167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F736A-781A-4EE8-BE7F-897EC641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A173-098A-4F37-A468-F80A218B5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7D5B-FD8E-4F0C-B3E6-F029DB84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8CFE8-9E2A-4210-9CEB-21DAECACF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A74F3-D223-452B-8E57-73A33A835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DE7FE-6C52-4961-B9FF-E2E048D1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95EE-0D27-42F3-A9A6-E633C16D9E9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144C3-AB51-4C71-90FF-D2CB6059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1F6B0-F55C-4191-B3CC-E6702188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A173-098A-4F37-A468-F80A218B5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3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4709-F9C3-4B23-A296-4E39F44CC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8ABF-DBD0-4FB6-92F5-90F4B3B48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DB5B6-4684-4878-ADD8-3D101A410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BA4FF-54B6-4428-8DC6-BA411FF76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0A4BC-C918-4E35-9C31-7CFC1AAEC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695BF-B362-455C-BF1D-A67ECE35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95EE-0D27-42F3-A9A6-E633C16D9E9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86202E-EC79-46FD-8CA5-3496F2192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BB741-91EE-4611-AEAB-88901367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A173-098A-4F37-A468-F80A218B5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6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82FC-1B69-4614-AC84-E3E7E306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CBF21-D994-42B5-9365-3B6EAD3C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95EE-0D27-42F3-A9A6-E633C16D9E9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F41C3-5F23-4B00-895B-B0429E06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8C6F0-9E1B-4344-8729-5B32A031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A173-098A-4F37-A468-F80A218B5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6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669BC8-E946-412A-9E81-3A2DEC44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95EE-0D27-42F3-A9A6-E633C16D9E9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9ED45-5355-4B7C-B9F2-40ACD07B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57295-C038-4EA9-AC3E-E8ECB15E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A173-098A-4F37-A468-F80A218B5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0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9C23-6498-4640-ABB6-E21E3B0E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CED95-73D3-4D32-AB95-4DAE794B1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DC254-C614-4284-868E-A0167B0C3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23F61-05E0-43B4-96CB-480A9A27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95EE-0D27-42F3-A9A6-E633C16D9E9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CCBFB-18FE-4EA8-A3B9-B9FE5316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64647-1EB7-4F0E-B5BA-078E3E73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A173-098A-4F37-A468-F80A218B5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5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4E55-F831-4635-B2BA-2ED102F6B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1AC9A-1613-4773-9DCA-F43A7020B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6007E-E47E-4948-9285-A67EB27AA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37F10-327C-4D7D-A856-E0772EF8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95EE-0D27-42F3-A9A6-E633C16D9E9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3936C-97FF-4821-8542-72911083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4DD34-221D-4633-9B24-4DF94F44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A173-098A-4F37-A468-F80A218B5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6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F10D5-7588-44B1-A0D2-54F94B09B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6C162-4476-4EFA-8214-EE8DD709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85089-6DF5-4EB1-95B8-6406B4FB5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695EE-0D27-42F3-A9A6-E633C16D9E9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D559D-EB82-4DB0-9A4E-36A1E1CCC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C0128-1933-49DA-B732-874E38514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5A173-098A-4F37-A468-F80A218B5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7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F365-F4AD-4439-B8B9-5CCCE8476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Smart Construction</a:t>
            </a:r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(Research Opportunity)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87F8E-CB67-4744-B885-803E00A73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Computer Science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In Kee Kim and Ramviyas N. Parasuraman</a:t>
            </a:r>
          </a:p>
        </p:txBody>
      </p:sp>
    </p:spTree>
    <p:extLst>
      <p:ext uri="{BB962C8B-B14F-4D97-AF65-F5344CB8AC3E}">
        <p14:creationId xmlns:p14="http://schemas.microsoft.com/office/powerpoint/2010/main" val="284667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E90B45-5EC3-4A98-8E10-4CD95081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9135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CS Research Team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7168D-C2DC-41EC-AD1C-B4B2D5480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2657" y="1246994"/>
            <a:ext cx="5157787" cy="535757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Kee Kim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A4F96-8F4D-481C-896F-EFBD7B748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2657" y="2070906"/>
            <a:ext cx="5157787" cy="368458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Assistant Professor in CS at UGA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Ph.D. in Computer Science from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UVa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10+ R&amp;D Exp. From IBM, LG, and Ericsson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Research Area</a:t>
            </a:r>
          </a:p>
          <a:p>
            <a:pPr lvl="2">
              <a:buFontTx/>
              <a:buChar char="-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Cloud Computing</a:t>
            </a:r>
          </a:p>
          <a:p>
            <a:pPr lvl="2">
              <a:buFontTx/>
              <a:buChar char="-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Distributed and Computer Systems</a:t>
            </a:r>
          </a:p>
          <a:p>
            <a:pPr lvl="2">
              <a:buFontTx/>
              <a:buChar char="-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IoT and Edge Computing</a:t>
            </a:r>
          </a:p>
          <a:p>
            <a:pPr lvl="2">
              <a:buFontTx/>
              <a:buChar char="-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Data Science Infrastructure</a:t>
            </a:r>
          </a:p>
          <a:p>
            <a:pPr lvl="2">
              <a:buFontTx/>
              <a:buChar char="-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Large-Scale Machine Learning</a:t>
            </a:r>
          </a:p>
          <a:p>
            <a:pPr lvl="1">
              <a:buFontTx/>
              <a:buChar char="-"/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F5D517-CBEA-4A06-B52A-DE88B6B26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46994"/>
            <a:ext cx="5183188" cy="535757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Ramviyas Nattanmai Parasuraman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52DA4F-C324-489E-B5FE-3B265D873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070906"/>
            <a:ext cx="5787363" cy="368458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Assistant Professor in CS at UGA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Postdoc at Purdue U. and KTH (Sweden)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Ph.D. in Robotics and Automation from UPM Spain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Research Area</a:t>
            </a:r>
          </a:p>
          <a:p>
            <a:pPr lvl="1">
              <a:buFontTx/>
              <a:buChar char="-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Robot Sensing and Communication</a:t>
            </a:r>
          </a:p>
          <a:p>
            <a:pPr lvl="1">
              <a:buFontTx/>
              <a:buChar char="-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Network Multi-Robot Systems</a:t>
            </a:r>
          </a:p>
          <a:p>
            <a:pPr lvl="1">
              <a:buFontTx/>
              <a:buChar char="-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Human-Robot Interaction</a:t>
            </a:r>
          </a:p>
          <a:p>
            <a:pPr lvl="1">
              <a:buFontTx/>
              <a:buChar char="-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Intelligent Teleoperation</a:t>
            </a:r>
          </a:p>
          <a:p>
            <a:pPr lvl="1">
              <a:buFontTx/>
              <a:buChar char="-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Search, Rescue, and Field Robotics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https://sites.google.com/site/npramviyas/_/rsrc/1501791998067/home/Ramviyas_ProfilePicture.jpg?height=200&amp;width=200">
            <a:extLst>
              <a:ext uri="{FF2B5EF4-FFF2-40B4-BE49-F238E27FC236}">
                <a16:creationId xmlns:a16="http://schemas.microsoft.com/office/drawing/2014/main" id="{7ED023D5-28EA-4371-B1DE-68B480D4C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196" y="376463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vatars2.githubusercontent.com/u/8559676?s=460&amp;v=4">
            <a:extLst>
              <a:ext uri="{FF2B5EF4-FFF2-40B4-BE49-F238E27FC236}">
                <a16:creationId xmlns:a16="http://schemas.microsoft.com/office/drawing/2014/main" id="{4CDE2B9F-BAD5-4655-96E0-7891D0E13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81" y="3764637"/>
            <a:ext cx="1901952" cy="19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52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2D8B55-4B85-49B2-8E2A-D263C10A9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Edge Computing for Uncooperative Environment</a:t>
            </a:r>
          </a:p>
          <a:p>
            <a:pPr marL="514350" indent="-514350"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Drone as a Computer</a:t>
            </a:r>
          </a:p>
          <a:p>
            <a:pPr marL="514350" indent="-514350">
              <a:buAutoNum type="arabicPeriod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DroneSensing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Drone-based Sensing for Soil/Water Quality and Saltmarsh (not limited to)</a:t>
            </a:r>
          </a:p>
          <a:p>
            <a:pPr marL="514350" indent="-514350">
              <a:buAutoNum type="arabicPeriod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DroneCharger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Ad-hoc Sensor Battery Recharging 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by Drone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89DB39FE-1D83-45E1-A3F9-6D0201C9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9135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Top 4 Research Opportunities</a:t>
            </a:r>
          </a:p>
        </p:txBody>
      </p:sp>
    </p:spTree>
    <p:extLst>
      <p:ext uri="{BB962C8B-B14F-4D97-AF65-F5344CB8AC3E}">
        <p14:creationId xmlns:p14="http://schemas.microsoft.com/office/powerpoint/2010/main" val="4987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2D8B55-4B85-49B2-8E2A-D263C10A9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637" y="1600200"/>
            <a:ext cx="10515600" cy="45767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Research Challenges:</a:t>
            </a:r>
          </a:p>
          <a:p>
            <a:pPr lvl="1">
              <a:buFontTx/>
              <a:buChar char="-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Mobility (IoT Sensors, Drones)</a:t>
            </a:r>
          </a:p>
          <a:p>
            <a:pPr lvl="1">
              <a:buFontTx/>
              <a:buChar char="-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Limited Battery Power</a:t>
            </a:r>
          </a:p>
          <a:p>
            <a:pPr lvl="1">
              <a:buFontTx/>
              <a:buChar char="-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Limited Computing/Storage Capacity </a:t>
            </a:r>
          </a:p>
          <a:p>
            <a:pPr lvl="1">
              <a:buFontTx/>
              <a:buChar char="-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On-Site/On-Demand Data Processing </a:t>
            </a:r>
          </a:p>
          <a:p>
            <a:pPr lvl="1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Goals</a:t>
            </a:r>
          </a:p>
          <a:p>
            <a:pPr lvl="1">
              <a:buFontTx/>
              <a:buChar char="-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Research on MicroCloud (Edge Computing)</a:t>
            </a:r>
          </a:p>
          <a:p>
            <a:pPr lvl="1">
              <a:buFontTx/>
              <a:buChar char="-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Opportunistic Data Processing Technique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e.g., TensorFlow on Raspberry Pi or De-commissioned Mobile Phones</a:t>
            </a:r>
          </a:p>
          <a:p>
            <a:pPr lvl="1">
              <a:buFontTx/>
              <a:buChar char="-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Opportunistic Sensing and Data Transfer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Whitespace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WiFi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buFontTx/>
              <a:buChar char="-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89DB39FE-1D83-45E1-A3F9-6D0201C9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89135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Edge Computing for Uncooperative Environment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8DB2E0-DAE5-4A83-9567-FA479BDD5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880" y="1941444"/>
            <a:ext cx="3786676" cy="25213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00D7F9-8D91-4D96-8FB4-4A7B1CA10A15}"/>
              </a:ext>
            </a:extLst>
          </p:cNvPr>
          <p:cNvSpPr txBox="1"/>
          <p:nvPr/>
        </p:nvSpPr>
        <p:spPr>
          <a:xfrm>
            <a:off x="7072541" y="1176130"/>
            <a:ext cx="391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Processing Units (Raspberry Pi + WIFI)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489174-CFD5-4EB4-A215-D98504C6BA74}"/>
              </a:ext>
            </a:extLst>
          </p:cNvPr>
          <p:cNvCxnSpPr>
            <a:stCxn id="4" idx="2"/>
          </p:cNvCxnSpPr>
          <p:nvPr/>
        </p:nvCxnSpPr>
        <p:spPr>
          <a:xfrm>
            <a:off x="9032469" y="1545462"/>
            <a:ext cx="183894" cy="914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A3BEC0-1939-4271-85FB-5C477768405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032469" y="1545462"/>
            <a:ext cx="1065402" cy="17766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54B661-53AC-4152-955B-88D413EBEB9D}"/>
              </a:ext>
            </a:extLst>
          </p:cNvPr>
          <p:cNvSpPr txBox="1"/>
          <p:nvPr/>
        </p:nvSpPr>
        <p:spPr>
          <a:xfrm>
            <a:off x="8957944" y="5681870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Low-Cost Storage (Flash, HDD)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928E73-7D5D-4B2F-87B9-43F525DA954A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957945" y="4007068"/>
            <a:ext cx="1537440" cy="16748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C1444C-347A-4CAF-813B-E316DF681988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9717571" y="3810000"/>
            <a:ext cx="777814" cy="18718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82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89DB39FE-1D83-45E1-A3F9-6D0201C9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891353"/>
          </a:xfrm>
        </p:spPr>
        <p:txBody>
          <a:bodyPr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Drone as a Computer (Flying Edge Cluster)</a:t>
            </a:r>
          </a:p>
        </p:txBody>
      </p:sp>
      <p:pic>
        <p:nvPicPr>
          <p:cNvPr id="1030" name="Picture 6" descr="Image result for drone flight together">
            <a:extLst>
              <a:ext uri="{FF2B5EF4-FFF2-40B4-BE49-F238E27FC236}">
                <a16:creationId xmlns:a16="http://schemas.microsoft.com/office/drawing/2014/main" id="{02411E5C-1CBD-460A-A811-3FB039172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279" y="1775010"/>
            <a:ext cx="257108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eorgia  us seashore">
            <a:extLst>
              <a:ext uri="{FF2B5EF4-FFF2-40B4-BE49-F238E27FC236}">
                <a16:creationId xmlns:a16="http://schemas.microsoft.com/office/drawing/2014/main" id="{A895BC5F-7D93-4F73-B69C-28A342B7E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045" y="5163672"/>
            <a:ext cx="4967023" cy="144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B703297-4CFE-46D1-97DD-6621C6585D38}"/>
              </a:ext>
            </a:extLst>
          </p:cNvPr>
          <p:cNvSpPr/>
          <p:nvPr/>
        </p:nvSpPr>
        <p:spPr>
          <a:xfrm>
            <a:off x="7497161" y="5680548"/>
            <a:ext cx="251012" cy="2061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03F2A6-23A8-40DD-AC42-8262712E7017}"/>
              </a:ext>
            </a:extLst>
          </p:cNvPr>
          <p:cNvSpPr/>
          <p:nvPr/>
        </p:nvSpPr>
        <p:spPr>
          <a:xfrm>
            <a:off x="8100107" y="5761653"/>
            <a:ext cx="251012" cy="2061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737B54-ABDF-48E0-A7FE-736C923BCA7B}"/>
              </a:ext>
            </a:extLst>
          </p:cNvPr>
          <p:cNvSpPr/>
          <p:nvPr/>
        </p:nvSpPr>
        <p:spPr>
          <a:xfrm>
            <a:off x="8617739" y="5958420"/>
            <a:ext cx="251012" cy="2061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6B57B4-77A7-42E7-8413-B4CA8CF197EE}"/>
              </a:ext>
            </a:extLst>
          </p:cNvPr>
          <p:cNvSpPr txBox="1"/>
          <p:nvPr/>
        </p:nvSpPr>
        <p:spPr>
          <a:xfrm>
            <a:off x="5468149" y="5974568"/>
            <a:ext cx="91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Sensors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197AAE-5148-49B6-A4C3-069BE3173844}"/>
              </a:ext>
            </a:extLst>
          </p:cNvPr>
          <p:cNvCxnSpPr>
            <a:cxnSpLocks/>
            <a:stCxn id="5" idx="3"/>
            <a:endCxn id="2" idx="2"/>
          </p:cNvCxnSpPr>
          <p:nvPr/>
        </p:nvCxnSpPr>
        <p:spPr>
          <a:xfrm flipV="1">
            <a:off x="6385773" y="5783642"/>
            <a:ext cx="1111388" cy="37559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7F4310-6693-4494-B386-6E1863C87FBE}"/>
              </a:ext>
            </a:extLst>
          </p:cNvPr>
          <p:cNvCxnSpPr>
            <a:cxnSpLocks/>
            <a:stCxn id="5" idx="3"/>
            <a:endCxn id="17" idx="3"/>
          </p:cNvCxnSpPr>
          <p:nvPr/>
        </p:nvCxnSpPr>
        <p:spPr>
          <a:xfrm flipV="1">
            <a:off x="6385773" y="5937645"/>
            <a:ext cx="1751094" cy="22158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DDC5A1-78B4-419C-9284-76E0428C6E2E}"/>
              </a:ext>
            </a:extLst>
          </p:cNvPr>
          <p:cNvCxnSpPr>
            <a:cxnSpLocks/>
            <a:stCxn id="5" idx="3"/>
            <a:endCxn id="18" idx="2"/>
          </p:cNvCxnSpPr>
          <p:nvPr/>
        </p:nvCxnSpPr>
        <p:spPr>
          <a:xfrm flipV="1">
            <a:off x="6385773" y="6061514"/>
            <a:ext cx="2231966" cy="9772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89CE00-383F-44A7-8A40-06D852E73F90}"/>
              </a:ext>
            </a:extLst>
          </p:cNvPr>
          <p:cNvCxnSpPr>
            <a:cxnSpLocks/>
            <a:stCxn id="2" idx="7"/>
          </p:cNvCxnSpPr>
          <p:nvPr/>
        </p:nvCxnSpPr>
        <p:spPr>
          <a:xfrm flipV="1">
            <a:off x="7711413" y="2967039"/>
            <a:ext cx="2075040" cy="274370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E4ACC4-8419-47EC-901A-83870ADD9D94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8314359" y="3119440"/>
            <a:ext cx="1736860" cy="267240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2F3854-2E5F-4F98-9141-2B7EF7B0AB91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8831991" y="3119440"/>
            <a:ext cx="1709808" cy="286917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4084F6A-A40C-4B2A-9A91-984095132260}"/>
              </a:ext>
            </a:extLst>
          </p:cNvPr>
          <p:cNvSpPr txBox="1"/>
          <p:nvPr/>
        </p:nvSpPr>
        <p:spPr>
          <a:xfrm>
            <a:off x="9201817" y="1407380"/>
            <a:ext cx="2679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Ad-hoc Computing Cluster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50E16CE-A66E-4471-9922-BCF59E533BBC}"/>
              </a:ext>
            </a:extLst>
          </p:cNvPr>
          <p:cNvSpPr/>
          <p:nvPr/>
        </p:nvSpPr>
        <p:spPr>
          <a:xfrm>
            <a:off x="9494045" y="1867499"/>
            <a:ext cx="2242026" cy="1170836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A49FF7-1F35-4278-8E9E-7623BD9EF6BB}"/>
              </a:ext>
            </a:extLst>
          </p:cNvPr>
          <p:cNvSpPr txBox="1"/>
          <p:nvPr/>
        </p:nvSpPr>
        <p:spPr>
          <a:xfrm>
            <a:off x="9756464" y="4357822"/>
            <a:ext cx="141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Sensing 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2D8B55-4B85-49B2-8E2A-D263C10A9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90" y="1485898"/>
            <a:ext cx="6652532" cy="512390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Research Challenges:</a:t>
            </a:r>
          </a:p>
          <a:p>
            <a:pPr lvl="1">
              <a:buFontTx/>
              <a:buChar char="-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Self-Organizing Technique for Drone Platoon</a:t>
            </a:r>
          </a:p>
          <a:p>
            <a:pPr lvl="1">
              <a:buFontTx/>
              <a:buChar char="-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Data Transfer </a:t>
            </a:r>
          </a:p>
          <a:p>
            <a:pPr lvl="2">
              <a:buFontTx/>
              <a:buChar char="-"/>
            </a:pP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Within Drones or between Drones and Sensors</a:t>
            </a:r>
          </a:p>
          <a:p>
            <a:pPr lvl="1">
              <a:buFontTx/>
              <a:buChar char="-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Optimal  (Energy Efficient) Navigation</a:t>
            </a:r>
          </a:p>
          <a:p>
            <a:pPr lvl="2">
              <a:buFontTx/>
              <a:buChar char="-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to Nearest Stationary Computing Resources</a:t>
            </a:r>
          </a:p>
          <a:p>
            <a:pPr lvl="1">
              <a:buFontTx/>
              <a:buChar char="-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Opportunistic Data Transfer and Computing</a:t>
            </a:r>
          </a:p>
          <a:p>
            <a:pPr lvl="1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Goals</a:t>
            </a:r>
          </a:p>
          <a:p>
            <a:pPr lvl="1">
              <a:buFontTx/>
              <a:buChar char="-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Drone Computing Cluster</a:t>
            </a:r>
          </a:p>
          <a:p>
            <a:pPr lvl="1">
              <a:buFontTx/>
              <a:buChar char="-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Energy Efficient Drone Scheduling and Navigation</a:t>
            </a:r>
          </a:p>
          <a:p>
            <a:pPr lvl="1">
              <a:buFontTx/>
              <a:buChar char="-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Ad-hoc Data Transfer to Drone/Edge</a:t>
            </a:r>
          </a:p>
          <a:p>
            <a:pPr lvl="1">
              <a:buFontTx/>
              <a:buChar char="-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Ad-hoc Flying Data Network</a:t>
            </a:r>
          </a:p>
          <a:p>
            <a:pPr lvl="1">
              <a:buFontTx/>
              <a:buChar char="-"/>
            </a:pPr>
            <a:endParaRPr lang="en-US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34" name="Picture 10" descr="cloud computing for manufacturers ">
            <a:extLst>
              <a:ext uri="{FF2B5EF4-FFF2-40B4-BE49-F238E27FC236}">
                <a16:creationId xmlns:a16="http://schemas.microsoft.com/office/drawing/2014/main" id="{B3AE2AAC-EFA4-4E9C-A063-36D1F5287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841" y="1652229"/>
            <a:ext cx="2019169" cy="203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Arrow: Left 35">
            <a:extLst>
              <a:ext uri="{FF2B5EF4-FFF2-40B4-BE49-F238E27FC236}">
                <a16:creationId xmlns:a16="http://schemas.microsoft.com/office/drawing/2014/main" id="{BB5D40A4-93BE-4671-BE60-F3B4F285DA73}"/>
              </a:ext>
            </a:extLst>
          </p:cNvPr>
          <p:cNvSpPr/>
          <p:nvPr/>
        </p:nvSpPr>
        <p:spPr>
          <a:xfrm>
            <a:off x="8617739" y="2272706"/>
            <a:ext cx="514770" cy="421599"/>
          </a:xfrm>
          <a:prstGeom prst="lef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5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2D8B55-4B85-49B2-8E2A-D263C10A9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637" y="1600200"/>
            <a:ext cx="7480776" cy="4576763"/>
          </a:xfrm>
        </p:spPr>
        <p:txBody>
          <a:bodyPr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Research Challenges:</a:t>
            </a:r>
          </a:p>
          <a:p>
            <a:pPr lvl="1">
              <a:buFontTx/>
              <a:buChar char="-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Drone Dipping Sensor (Soil/Water Quality)</a:t>
            </a:r>
          </a:p>
          <a:p>
            <a:pPr lvl="1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Goals</a:t>
            </a:r>
          </a:p>
          <a:p>
            <a:pPr lvl="1">
              <a:buFontTx/>
              <a:buChar char="-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Creating Drone Dipping Sensor</a:t>
            </a:r>
          </a:p>
          <a:p>
            <a:pPr lvl="1">
              <a:buFontTx/>
              <a:buChar char="-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Automated Processing for Sensing Pipeline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Dipping Sensing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Drone Store/Process Data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Drone Transfer Data to Edge/Cloud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Should be Fully/Semi automated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1E4C3F2F-9294-401E-9157-AECCDB1C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891353"/>
          </a:xfrm>
        </p:spPr>
        <p:txBody>
          <a:bodyPr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DroneSensing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Ad-hoc Sensing by Drones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D1A1C-2741-4A05-8FD6-224A8148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440" y="1625040"/>
            <a:ext cx="4295148" cy="4867835"/>
          </a:xfrm>
          <a:prstGeom prst="rect">
            <a:avLst/>
          </a:prstGeom>
        </p:spPr>
      </p:pic>
      <p:pic>
        <p:nvPicPr>
          <p:cNvPr id="2054" name="Picture 6" descr="Image result for drone png">
            <a:extLst>
              <a:ext uri="{FF2B5EF4-FFF2-40B4-BE49-F238E27FC236}">
                <a16:creationId xmlns:a16="http://schemas.microsoft.com/office/drawing/2014/main" id="{0B9FF72B-9F1D-45BF-9B2A-5C44F857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753" y="923365"/>
            <a:ext cx="3254188" cy="325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BF9A96-8410-49E4-AF99-46F71206CD15}"/>
              </a:ext>
            </a:extLst>
          </p:cNvPr>
          <p:cNvSpPr txBox="1"/>
          <p:nvPr/>
        </p:nvSpPr>
        <p:spPr>
          <a:xfrm>
            <a:off x="7462685" y="499259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Sensor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75D578-069F-4A13-9C28-CDAB80E07EF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282140" y="5177258"/>
            <a:ext cx="44037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78C168E-4D89-43FC-8909-71FD307C30B6}"/>
              </a:ext>
            </a:extLst>
          </p:cNvPr>
          <p:cNvSpPr txBox="1"/>
          <p:nvPr/>
        </p:nvSpPr>
        <p:spPr>
          <a:xfrm>
            <a:off x="7242271" y="3874291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Water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17509-137D-46AB-B625-A123FED741C8}"/>
              </a:ext>
            </a:extLst>
          </p:cNvPr>
          <p:cNvSpPr txBox="1"/>
          <p:nvPr/>
        </p:nvSpPr>
        <p:spPr>
          <a:xfrm>
            <a:off x="7743237" y="1702185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Drone</a:t>
            </a:r>
          </a:p>
        </p:txBody>
      </p:sp>
    </p:spTree>
    <p:extLst>
      <p:ext uri="{BB962C8B-B14F-4D97-AF65-F5344CB8AC3E}">
        <p14:creationId xmlns:p14="http://schemas.microsoft.com/office/powerpoint/2010/main" val="159080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EC84EF-BA71-4DFF-9F26-512B4921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891353"/>
          </a:xfrm>
        </p:spPr>
        <p:txBody>
          <a:bodyPr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DroneCharger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Ad-hoc Charging by Drones</a:t>
            </a:r>
          </a:p>
        </p:txBody>
      </p:sp>
      <p:pic>
        <p:nvPicPr>
          <p:cNvPr id="3082" name="Picture 10" descr="Image result for ugv jackal">
            <a:extLst>
              <a:ext uri="{FF2B5EF4-FFF2-40B4-BE49-F238E27FC236}">
                <a16:creationId xmlns:a16="http://schemas.microsoft.com/office/drawing/2014/main" id="{3DFFBE9C-0469-4558-BE96-C3577B0D4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52" y="3299088"/>
            <a:ext cx="6240342" cy="28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drone png">
            <a:extLst>
              <a:ext uri="{FF2B5EF4-FFF2-40B4-BE49-F238E27FC236}">
                <a16:creationId xmlns:a16="http://schemas.microsoft.com/office/drawing/2014/main" id="{D168871F-77A7-4405-A38E-475C58B5E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081" y="2591669"/>
            <a:ext cx="2658035" cy="265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85A14-2EC8-496B-AA69-5BA88F671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20" y="1825625"/>
            <a:ext cx="6972299" cy="4351338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Research Challenges:</a:t>
            </a:r>
          </a:p>
          <a:p>
            <a:pPr lvl="1">
              <a:buFontTx/>
              <a:buChar char="-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Information – Location, Flight – Sharing between Station and Drones</a:t>
            </a:r>
          </a:p>
          <a:p>
            <a:pPr lvl="1">
              <a:buFontTx/>
              <a:buChar char="-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Autonomous Landing to Mobile Station</a:t>
            </a:r>
          </a:p>
          <a:p>
            <a:pPr lvl="1">
              <a:buFontTx/>
              <a:buChar char="-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Charging Planning (M Stations, N Drones)</a:t>
            </a:r>
          </a:p>
          <a:p>
            <a:pPr lvl="1">
              <a:buFontTx/>
              <a:buChar char="-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Research Goal</a:t>
            </a:r>
          </a:p>
          <a:p>
            <a:pPr lvl="1">
              <a:buFontTx/>
              <a:buChar char="-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Mobile Charging Station for UAVs</a:t>
            </a:r>
          </a:p>
          <a:p>
            <a:pPr lvl="1">
              <a:buFontTx/>
              <a:buChar char="-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Group Charging; M Stations, N Drones</a:t>
            </a:r>
          </a:p>
          <a:p>
            <a:pPr marL="457200" lvl="1" indent="0">
              <a:buNone/>
            </a:pPr>
            <a:endParaRPr lang="en-US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D6AE3-E288-4B38-8E4D-BFC9537BD9D6}"/>
              </a:ext>
            </a:extLst>
          </p:cNvPr>
          <p:cNvSpPr txBox="1"/>
          <p:nvPr/>
        </p:nvSpPr>
        <p:spPr>
          <a:xfrm>
            <a:off x="5581762" y="5846544"/>
            <a:ext cx="2440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Mobile Charging Station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(UGV)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D12C57-CD32-4F20-9E0F-CD71D074B45C}"/>
              </a:ext>
            </a:extLst>
          </p:cNvPr>
          <p:cNvSpPr txBox="1"/>
          <p:nvPr/>
        </p:nvSpPr>
        <p:spPr>
          <a:xfrm>
            <a:off x="7891004" y="2819666"/>
            <a:ext cx="150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Landed Drone</a:t>
            </a:r>
          </a:p>
        </p:txBody>
      </p:sp>
    </p:spTree>
    <p:extLst>
      <p:ext uri="{BB962C8B-B14F-4D97-AF65-F5344CB8AC3E}">
        <p14:creationId xmlns:p14="http://schemas.microsoft.com/office/powerpoint/2010/main" val="149273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406</Words>
  <Application>Microsoft Office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Wingdings</vt:lpstr>
      <vt:lpstr>Office Theme</vt:lpstr>
      <vt:lpstr>Smart Construction (Research Opportunity)</vt:lpstr>
      <vt:lpstr>CS Research Team</vt:lpstr>
      <vt:lpstr>Top 4 Research Opportunities</vt:lpstr>
      <vt:lpstr>Edge Computing for Uncooperative Environment</vt:lpstr>
      <vt:lpstr>  Drone as a Computer (Flying Edge Cluster)</vt:lpstr>
      <vt:lpstr>  DroneSensing: Ad-hoc Sensing by Drones</vt:lpstr>
      <vt:lpstr>  DroneCharger: Ad-hoc Charging by Drones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Construction (Research Opportunity)</dc:title>
  <dc:creator>IN KIM</dc:creator>
  <cp:lastModifiedBy>IN KIM</cp:lastModifiedBy>
  <cp:revision>71</cp:revision>
  <dcterms:created xsi:type="dcterms:W3CDTF">2018-09-06T20:22:58Z</dcterms:created>
  <dcterms:modified xsi:type="dcterms:W3CDTF">2018-09-07T18:39:21Z</dcterms:modified>
</cp:coreProperties>
</file>