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86" r:id="rId9"/>
    <p:sldId id="287" r:id="rId10"/>
    <p:sldId id="260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13" r:id="rId19"/>
    <p:sldId id="315" r:id="rId20"/>
    <p:sldId id="316" r:id="rId21"/>
    <p:sldId id="317" r:id="rId22"/>
    <p:sldId id="319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Using Remix 3D to Search for Models" id="{6844172C-9703-4DC7-908A-C23538616A3C}">
          <p14:sldIdLst>
            <p14:sldId id="258"/>
            <p14:sldId id="259"/>
            <p14:sldId id="283"/>
            <p14:sldId id="284"/>
            <p14:sldId id="285"/>
            <p14:sldId id="286"/>
            <p14:sldId id="287"/>
          </p14:sldIdLst>
        </p14:section>
        <p14:section name="Insert a 3D Model from a File" id="{66737F24-1C36-4DF4-A00F-927A3F1468AC}">
          <p14:sldIdLst>
            <p14:sldId id="260"/>
            <p14:sldId id="288"/>
            <p14:sldId id="289"/>
            <p14:sldId id="290"/>
            <p14:sldId id="291"/>
            <p14:sldId id="292"/>
            <p14:sldId id="293"/>
            <p14:sldId id="294"/>
            <p14:sldId id="313"/>
            <p14:sldId id="315"/>
            <p14:sldId id="316"/>
            <p14:sldId id="317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>
        <p:scale>
          <a:sx n="92" d="100"/>
          <a:sy n="92" d="100"/>
        </p:scale>
        <p:origin x="14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04447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62397008_Assessment_Criteria_for_Cloud_Identity_Management_Systems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952188" cy="87578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Presented By,</a:t>
            </a:r>
          </a:p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Karthika Subramani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1C5FFC-9E23-445B-8B55-1590E3EAB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Security and Privacy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A8515BA-391C-40F0-9A7A-953B8BB80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540847D-6263-4435-92E0-D10ABB94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Leaks in Cloud Computing  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927AC9DA-1E58-4856-A68B-12E91AED5E2C}"/>
              </a:ext>
            </a:extLst>
          </p:cNvPr>
          <p:cNvSpPr txBox="1">
            <a:spLocks/>
          </p:cNvSpPr>
          <p:nvPr/>
        </p:nvSpPr>
        <p:spPr>
          <a:xfrm>
            <a:off x="604433" y="1604211"/>
            <a:ext cx="10983131" cy="45727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endParaRPr lang="en-US" alt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A018D3-5EDD-4FAD-9C13-B9C8EEE0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36" y="1808970"/>
            <a:ext cx="9376324" cy="2297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CA7A7-5095-4EB4-A951-785B29C9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Misuse of Keys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Misconfiguration of user permissions</a:t>
            </a:r>
          </a:p>
          <a:p>
            <a:pPr>
              <a:buSzPct val="100000"/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FEEA50-2D14-4F52-B85C-796E4701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 for Data Leak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7E80F-5180-41B7-AF92-B104AC2E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99" y="2565862"/>
            <a:ext cx="5058468" cy="3243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59FE2D-BB48-4B6F-BDC5-9A3D565D5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499" y="1196391"/>
            <a:ext cx="5486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548B91-B0FA-4EAE-8D63-8108E1CF5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322" y="1681725"/>
            <a:ext cx="9621356" cy="34945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A5D665-E3A7-4C9D-9A14-305FFB50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 Detected </a:t>
            </a:r>
          </a:p>
        </p:txBody>
      </p:sp>
    </p:spTree>
    <p:extLst>
      <p:ext uri="{BB962C8B-B14F-4D97-AF65-F5344CB8AC3E}">
        <p14:creationId xmlns:p14="http://schemas.microsoft.com/office/powerpoint/2010/main" val="85887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32A7EB-AD66-417E-8FE8-DE06A3AF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Vulnerability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38368-CC0C-4304-994C-E119896D2525}"/>
              </a:ext>
            </a:extLst>
          </p:cNvPr>
          <p:cNvSpPr/>
          <p:nvPr/>
        </p:nvSpPr>
        <p:spPr>
          <a:xfrm>
            <a:off x="2806931" y="23023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ZA" sz="2400" b="1" dirty="0"/>
              <a:t>A Placement Vulnerability Study in Multi-Tenant Public Clouds</a:t>
            </a:r>
            <a:br>
              <a:rPr lang="en-ZA" sz="2400" b="1" dirty="0"/>
            </a:b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390D1-151F-41AF-B2C7-60BEA8019A38}"/>
              </a:ext>
            </a:extLst>
          </p:cNvPr>
          <p:cNvSpPr/>
          <p:nvPr/>
        </p:nvSpPr>
        <p:spPr>
          <a:xfrm>
            <a:off x="2540924" y="3290996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Venkatanathan</a:t>
            </a:r>
            <a:r>
              <a:rPr lang="en-US" sz="1400" dirty="0"/>
              <a:t> </a:t>
            </a:r>
            <a:r>
              <a:rPr lang="en-US" sz="1400" dirty="0" err="1"/>
              <a:t>Varadarajan</a:t>
            </a:r>
            <a:r>
              <a:rPr lang="en-US" sz="1400" dirty="0"/>
              <a:t>, University of Wisconsin—Madison; </a:t>
            </a:r>
            <a:r>
              <a:rPr lang="en-US" sz="1400" dirty="0" err="1"/>
              <a:t>Yinqian</a:t>
            </a:r>
            <a:r>
              <a:rPr lang="en-US" sz="1400" dirty="0"/>
              <a:t> Zhang, The Ohio State University; Thomas </a:t>
            </a:r>
            <a:r>
              <a:rPr lang="en-US" sz="1400" dirty="0" err="1"/>
              <a:t>Ristenpart</a:t>
            </a:r>
            <a:r>
              <a:rPr lang="en-US" sz="1400" dirty="0"/>
              <a:t>, Cornell Tech; Michael Swift, University of Wisconsin—Madison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301726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57A5AC-6619-4C07-8F22-9D91DA3D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5630E1-9DE3-4B12-B34C-EB0A039D8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839" y="1604963"/>
            <a:ext cx="8236323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4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3770C6-36BF-43EC-AA26-C069A363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&amp; Attacks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C7C5B-A224-492F-AE74-C09B244A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004" y="1363286"/>
            <a:ext cx="4019560" cy="37131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D67E10-FD97-48D8-A861-3014912B7263}"/>
              </a:ext>
            </a:extLst>
          </p:cNvPr>
          <p:cNvSpPr/>
          <p:nvPr/>
        </p:nvSpPr>
        <p:spPr>
          <a:xfrm>
            <a:off x="861753" y="136328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Attacker launching a VM on the same host as target VM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Side-channel attacks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dirty="0"/>
              <a:t>Monitor Resource Usage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dirty="0"/>
              <a:t>Steal Encryption keys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Placement vulnerability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dirty="0"/>
              <a:t>Can an attacker place a VM on the same host as target?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dirty="0"/>
              <a:t>Identify vulnerability in 3 major providers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ZA" dirty="0"/>
              <a:t>Amazon EC2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ZA" dirty="0"/>
              <a:t>Google Compute Engine(GCE)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ZA" dirty="0"/>
              <a:t>Microsoft Azure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Co-Residency Detection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dirty="0"/>
              <a:t>How surely can we detect that attacker VM has been placed in the same host as target VM?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Can we quantify the time and cost for an adversary to achieve a certain probability of success?</a:t>
            </a:r>
          </a:p>
        </p:txBody>
      </p:sp>
    </p:spTree>
    <p:extLst>
      <p:ext uri="{BB962C8B-B14F-4D97-AF65-F5344CB8AC3E}">
        <p14:creationId xmlns:p14="http://schemas.microsoft.com/office/powerpoint/2010/main" val="392117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9E191-9C6D-4404-BB63-627D6BDC5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65" y="1355582"/>
            <a:ext cx="5493735" cy="51700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285ECE-C9C5-4EBE-ACF4-7D7463C2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Co-Residency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56AB0-3FD8-43C6-8092-589A65763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45" y="1249757"/>
            <a:ext cx="4155498" cy="51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4E853-9B95-4311-9E0F-F002D4C7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CE54C-373E-45D4-9992-758BCA9C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03" y="448628"/>
            <a:ext cx="11414994" cy="54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7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Co-residency Detection (Uncooperative Victims)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605B2-C8A1-4EB8-9EA4-A0E3FE8C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88303"/>
            <a:ext cx="10363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9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Co-residency Detection (Uncooperative Victims)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605B2-C8A1-4EB8-9EA4-A0E3FE8C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88303"/>
            <a:ext cx="10363200" cy="472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B848E-D950-49BB-8704-494F6DA2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75" y="1543829"/>
            <a:ext cx="1571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5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08055B25-544C-44F3-BFA6-B1596B02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Overview of Security issues in Cloud Computing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Identity Management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Data Leaks in Cloud Computing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Placement Vulnerability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Differential Privacy in IoT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41A994C7-6F65-488A-A8A6-7E940B76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Co-residency Detection (Uncooperative Victims)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605B2-C8A1-4EB8-9EA4-A0E3FE8C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88303"/>
            <a:ext cx="10363200" cy="472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B848E-D950-49BB-8704-494F6DA2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75" y="1543829"/>
            <a:ext cx="1571625" cy="58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1DCCDD-70EE-44E2-9A96-6AA35C2B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543829"/>
            <a:ext cx="20193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8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Co-residency Detection (Uncooperative Victims)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605B2-C8A1-4EB8-9EA4-A0E3FE8C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88303"/>
            <a:ext cx="10363200" cy="472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B848E-D950-49BB-8704-494F6DA2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75" y="1543829"/>
            <a:ext cx="157162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17EE7-0943-429B-AE07-86F8C7621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8" y="1388303"/>
            <a:ext cx="5248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2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0A5B12-7F67-497E-A96E-59BF83125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4" y="1520017"/>
            <a:ext cx="1077277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BDB92BA-98FA-4E84-9736-3B1557F2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 in IoT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5FE0F-E3FB-414F-A8EA-65FCC0A4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" y="3158354"/>
            <a:ext cx="11036723" cy="1362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4D3E99-243D-4503-8BDF-D4CA478F6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095" y="4580758"/>
            <a:ext cx="3965171" cy="1902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93EDBF-04EF-4638-B1D0-01B8BA760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725" y="5036690"/>
            <a:ext cx="6683484" cy="990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2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EEFFD9D-43B4-4398-A82C-D636CBEDE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380E659-8AA2-4D06-A784-FFE4064C6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Security Issues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7950FB-5622-488B-9A22-DC7FBB21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12" y="1490740"/>
            <a:ext cx="5333445" cy="5187646"/>
          </a:xfrm>
        </p:spPr>
        <p:txBody>
          <a:bodyPr>
            <a:normAutofit/>
          </a:bodyPr>
          <a:lstStyle/>
          <a:p>
            <a:pPr marL="171450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/>
              <a:t>Lack of Trust</a:t>
            </a:r>
          </a:p>
          <a:p>
            <a:pPr marL="573088" lvl="1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Trusting third party cloud providers with sensitive data </a:t>
            </a:r>
          </a:p>
          <a:p>
            <a:pPr marL="573088" lvl="1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Data breaches  </a:t>
            </a:r>
          </a:p>
          <a:p>
            <a:pPr marL="171450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/>
              <a:t>Loss of Control</a:t>
            </a:r>
          </a:p>
          <a:p>
            <a:pPr marL="573088" lvl="1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User identity management, user access control and security policies are enforced by cloud providers</a:t>
            </a:r>
          </a:p>
          <a:p>
            <a:pPr marL="171450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/>
              <a:t>Multi-tenancy</a:t>
            </a:r>
          </a:p>
          <a:p>
            <a:pPr marL="573088" lvl="1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Multiple users sharing resources and  physical infrastructure</a:t>
            </a:r>
          </a:p>
          <a:p>
            <a:pPr marL="573088" lvl="1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Possibility of attacker being in the same host as a victim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BE0F0-FD5E-4415-B8B7-E7B61C71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7940"/>
            <a:ext cx="5766209" cy="3420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E44711-2F05-46C7-BD3D-163A2C5A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Management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219EAC3-2F10-4582-BE32-A658F29D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322164"/>
            <a:ext cx="5491566" cy="5087207"/>
          </a:xfrm>
        </p:spPr>
        <p:txBody>
          <a:bodyPr>
            <a:normAutofit/>
          </a:bodyPr>
          <a:lstStyle/>
          <a:p>
            <a:pPr marL="171450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Different models exist for IDM</a:t>
            </a:r>
          </a:p>
          <a:p>
            <a:pPr marL="573088" lvl="1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Isolated IDMS</a:t>
            </a:r>
          </a:p>
          <a:p>
            <a:pPr marL="573088" lvl="1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Centralized IDMS</a:t>
            </a:r>
          </a:p>
          <a:p>
            <a:pPr marL="573088" lvl="1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Federated IDMS</a:t>
            </a:r>
          </a:p>
          <a:p>
            <a:pPr marL="573088" lvl="1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Anonymous IDMS</a:t>
            </a:r>
          </a:p>
          <a:p>
            <a:pPr marL="573088" lvl="1" indent="-1714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SAML portable trusted identity</a:t>
            </a:r>
          </a:p>
          <a:p>
            <a:pPr marL="573088" lvl="1" indent="-171450">
              <a:buSzPct val="100000"/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696E64-377B-45E6-BCCB-961DFEF5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633" y="3807042"/>
            <a:ext cx="4609754" cy="25117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98EABE-1A1A-4A89-AC57-9FD94DC1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18" y="1482697"/>
            <a:ext cx="5040177" cy="2163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2AF6C7-FA76-4CEF-AE26-EDC679D12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51" y="3907646"/>
            <a:ext cx="5491566" cy="22922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F8BE0-7E7F-4C75-83B6-77D3D9F0B9CA}"/>
              </a:ext>
            </a:extLst>
          </p:cNvPr>
          <p:cNvSpPr txBox="1"/>
          <p:nvPr/>
        </p:nvSpPr>
        <p:spPr>
          <a:xfrm>
            <a:off x="1068184" y="6283429"/>
            <a:ext cx="8682645" cy="2517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200" dirty="0">
                <a:hlinkClick r:id="rId5"/>
              </a:rPr>
              <a:t>https://www.researchgate.net/publication/262397008_Assessment_Criteria_for_Cloud_Identity_Management_Systems</a:t>
            </a:r>
            <a:endParaRPr lang="en-US" sz="1200" kern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88BB83-DFAD-497A-900B-00792AC0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An encapsulating  mechanism protecting data carried within it</a:t>
            </a:r>
          </a:p>
          <a:p>
            <a:pPr marL="687388" lvl="1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Includes data and metadata used for managing confidentiality</a:t>
            </a:r>
          </a:p>
          <a:p>
            <a:pPr marL="687388" lvl="1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Both privacy of  data and privacy of the whole AB</a:t>
            </a:r>
          </a:p>
          <a:p>
            <a:pPr marL="687388" lvl="1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Includes Virtual Machine (VM) performing a set of operations protecting its confidentiality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Active Bundles—Operations</a:t>
            </a:r>
          </a:p>
          <a:p>
            <a:pPr marL="687388" lvl="1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Self-Integrity check</a:t>
            </a:r>
          </a:p>
          <a:p>
            <a:pPr marL="1428750" lvl="2" indent="-285750">
              <a:buSzPct val="100000"/>
              <a:buFont typeface="Wingdings" panose="05000000000000000000" pitchFamily="2" charset="2"/>
              <a:buChar char="Ø"/>
            </a:pPr>
            <a:r>
              <a:rPr lang="en-US" sz="1400" dirty="0"/>
              <a:t>E.g., Uses a hash function</a:t>
            </a:r>
          </a:p>
          <a:p>
            <a:pPr marL="687388" lvl="1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Evaporation/ Filtering</a:t>
            </a:r>
          </a:p>
          <a:p>
            <a:pPr marL="1428750" lvl="2" indent="-285750">
              <a:buSzPct val="100000"/>
              <a:buFont typeface="Wingdings" panose="05000000000000000000" pitchFamily="2" charset="2"/>
              <a:buChar char="Ø"/>
            </a:pPr>
            <a:r>
              <a:rPr lang="en-US" sz="1400" dirty="0"/>
              <a:t>Self-destroys (a part of) AB’s sensitive data when threatened with a disclosure</a:t>
            </a:r>
          </a:p>
          <a:p>
            <a:pPr marL="687388" lvl="1" indent="-28575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Apoptosis</a:t>
            </a:r>
          </a:p>
          <a:p>
            <a:pPr marL="1428750" lvl="2" indent="-285750">
              <a:buSzPct val="100000"/>
              <a:buFont typeface="Wingdings" panose="05000000000000000000" pitchFamily="2" charset="2"/>
              <a:buChar char="Ø"/>
            </a:pPr>
            <a:r>
              <a:rPr lang="en-US" sz="1400" dirty="0"/>
              <a:t>Self-destructs AB’s completely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1FA826-DA12-4F76-BACD-18B67792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Bundle</a:t>
            </a:r>
          </a:p>
        </p:txBody>
      </p:sp>
    </p:spTree>
    <p:extLst>
      <p:ext uri="{BB962C8B-B14F-4D97-AF65-F5344CB8AC3E}">
        <p14:creationId xmlns:p14="http://schemas.microsoft.com/office/powerpoint/2010/main" val="259757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6F37AF-51F0-48FE-85E3-A6C841C05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672" y="1604963"/>
            <a:ext cx="6300657" cy="457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DF9760A-1552-47FE-A1F5-74C53680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Bundle</a:t>
            </a:r>
          </a:p>
        </p:txBody>
      </p:sp>
    </p:spTree>
    <p:extLst>
      <p:ext uri="{BB962C8B-B14F-4D97-AF65-F5344CB8AC3E}">
        <p14:creationId xmlns:p14="http://schemas.microsoft.com/office/powerpoint/2010/main" val="426193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3B1C23-67C7-4BA3-9C6F-1F9EA84C4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128" y="1604963"/>
            <a:ext cx="6503745" cy="457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221A70-C583-42D0-AB55-5A568A49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</a:t>
            </a:r>
          </a:p>
        </p:txBody>
      </p:sp>
    </p:spTree>
    <p:extLst>
      <p:ext uri="{BB962C8B-B14F-4D97-AF65-F5344CB8AC3E}">
        <p14:creationId xmlns:p14="http://schemas.microsoft.com/office/powerpoint/2010/main" val="388821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221A70-C583-42D0-AB55-5A568A49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 with Active Bundle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61B20D-5B51-4D45-ABB4-3E4002A4E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76" y="1604963"/>
            <a:ext cx="65492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6A4D28-6006-4004-A40B-1A9A2051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altLang="en-US" sz="2600" dirty="0"/>
              <a:t>Ability to use Identity data on untrusted hosts</a:t>
            </a:r>
          </a:p>
          <a:p>
            <a:pPr marL="838200" lvl="1" indent="-381000">
              <a:buFont typeface="Wingdings" panose="05000000000000000000" pitchFamily="2" charset="2"/>
              <a:buChar char="Ø"/>
            </a:pPr>
            <a:r>
              <a:rPr lang="en-US" altLang="en-US" sz="2200" dirty="0"/>
              <a:t>Self Integrity Check                                                                 </a:t>
            </a:r>
          </a:p>
          <a:p>
            <a:pPr marL="838200" lvl="1" indent="-381000">
              <a:buFont typeface="Wingdings" panose="05000000000000000000" pitchFamily="2" charset="2"/>
              <a:buChar char="Ø"/>
            </a:pPr>
            <a:r>
              <a:rPr lang="en-US" altLang="en-US" sz="2200" dirty="0"/>
              <a:t>Integrity compromised- apoptosis or evaporation                 </a:t>
            </a:r>
          </a:p>
          <a:p>
            <a:pPr marL="838200" lvl="1" indent="-381000">
              <a:buFont typeface="Wingdings" panose="05000000000000000000" pitchFamily="2" charset="2"/>
              <a:buChar char="Ø"/>
            </a:pPr>
            <a:r>
              <a:rPr lang="en-US" altLang="en-US" sz="2200" dirty="0"/>
              <a:t>Data should not be on this host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altLang="en-US" sz="2600" dirty="0"/>
              <a:t>Establishes the trust of users in IDM </a:t>
            </a:r>
          </a:p>
          <a:p>
            <a:pPr marL="838200" lvl="1" indent="-381000">
              <a:buFont typeface="Wingdings" panose="05000000000000000000" pitchFamily="2" charset="2"/>
              <a:buChar char="Ø"/>
            </a:pPr>
            <a:r>
              <a:rPr lang="en-US" altLang="en-US" sz="2200" dirty="0"/>
              <a:t>Through putting the user in control of who has his data and how is </a:t>
            </a:r>
            <a:r>
              <a:rPr lang="en-US" altLang="en-US" sz="2200" dirty="0" err="1"/>
              <a:t>is</a:t>
            </a:r>
            <a:r>
              <a:rPr lang="en-US" altLang="en-US" sz="2200" dirty="0"/>
              <a:t> used </a:t>
            </a:r>
          </a:p>
          <a:p>
            <a:pPr marL="838200" lvl="1" indent="-381000">
              <a:buFont typeface="Wingdings" panose="05000000000000000000" pitchFamily="2" charset="2"/>
              <a:buChar char="Ø"/>
            </a:pPr>
            <a:r>
              <a:rPr lang="en-US" altLang="en-US" sz="2200" dirty="0"/>
              <a:t>Identity is being used in the process of authentication, negotiation, and data exchange.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altLang="en-US" sz="2600" dirty="0"/>
              <a:t>Independent of Third Party for Identity Information</a:t>
            </a:r>
          </a:p>
          <a:p>
            <a:pPr marL="838200" lvl="1" indent="-381000">
              <a:buFont typeface="Wingdings" panose="05000000000000000000" pitchFamily="2" charset="2"/>
              <a:buChar char="Ø"/>
            </a:pPr>
            <a:r>
              <a:rPr lang="en-US" altLang="en-US" sz="2200" dirty="0"/>
              <a:t>Minimizes correlation attacks</a:t>
            </a:r>
            <a:endParaRPr lang="en-US" altLang="en-US" sz="26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altLang="en-US" sz="2600" dirty="0"/>
              <a:t>Minimal disclosure to the SP</a:t>
            </a:r>
          </a:p>
          <a:p>
            <a:pPr marL="838200" lvl="1" indent="-381000">
              <a:buFont typeface="Wingdings" panose="05000000000000000000" pitchFamily="2" charset="2"/>
              <a:buChar char="Ø"/>
            </a:pPr>
            <a:r>
              <a:rPr lang="en-US" altLang="en-US" sz="2200" dirty="0"/>
              <a:t>SP receives only necessary information. </a:t>
            </a:r>
            <a:endParaRPr lang="en-US" alt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C25B3-5784-48AB-B7FA-B8DBB015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AB: Characteristics &amp; Advantages</a:t>
            </a:r>
          </a:p>
        </p:txBody>
      </p:sp>
    </p:spTree>
    <p:extLst>
      <p:ext uri="{BB962C8B-B14F-4D97-AF65-F5344CB8AC3E}">
        <p14:creationId xmlns:p14="http://schemas.microsoft.com/office/powerpoint/2010/main" val="118046894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491</Words>
  <Application>Microsoft Office PowerPoint</Application>
  <PresentationFormat>Widescreen</PresentationFormat>
  <Paragraphs>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Times New Roman</vt:lpstr>
      <vt:lpstr>Wingdings</vt:lpstr>
      <vt:lpstr>Get Started with 3D</vt:lpstr>
      <vt:lpstr>Cloud Security and Privacy</vt:lpstr>
      <vt:lpstr>Agenda</vt:lpstr>
      <vt:lpstr>Security Issues </vt:lpstr>
      <vt:lpstr>Identity Management</vt:lpstr>
      <vt:lpstr>Active Bundle</vt:lpstr>
      <vt:lpstr>Active Bundle</vt:lpstr>
      <vt:lpstr>Sample Scenario</vt:lpstr>
      <vt:lpstr>Sample Scenario with Active Bundle </vt:lpstr>
      <vt:lpstr>AB: Characteristics &amp; Advantages</vt:lpstr>
      <vt:lpstr>Data Leaks in Cloud Computing  </vt:lpstr>
      <vt:lpstr>Root Causes for Data Leak</vt:lpstr>
      <vt:lpstr>Vulnerabilities Detected </vt:lpstr>
      <vt:lpstr>Placement Vulnerability</vt:lpstr>
      <vt:lpstr>Multi-Tenancy</vt:lpstr>
      <vt:lpstr>Threats &amp; Attacks</vt:lpstr>
      <vt:lpstr>Co-Residency Tests</vt:lpstr>
      <vt:lpstr>PowerPoint Presentation</vt:lpstr>
      <vt:lpstr>Co-residency Detection (Uncooperative Victims)</vt:lpstr>
      <vt:lpstr>Co-residency Detection (Uncooperative Victims)</vt:lpstr>
      <vt:lpstr>Co-residency Detection (Uncooperative Victims)</vt:lpstr>
      <vt:lpstr>Co-residency Detection (Uncooperative Victims)</vt:lpstr>
      <vt:lpstr>Differential privacy in IoT</vt:lpstr>
      <vt:lpstr>Thank You!!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2019-04-08T07:38:51Z</dcterms:created>
  <dcterms:modified xsi:type="dcterms:W3CDTF">2019-04-08T19:53:16Z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