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4"/>
  </p:notesMasterIdLst>
  <p:handoutMasterIdLst>
    <p:handoutMasterId r:id="rId35"/>
  </p:handoutMasterIdLst>
  <p:sldIdLst>
    <p:sldId id="256" r:id="rId2"/>
    <p:sldId id="257" r:id="rId3"/>
    <p:sldId id="315" r:id="rId4"/>
    <p:sldId id="258" r:id="rId5"/>
    <p:sldId id="375" r:id="rId6"/>
    <p:sldId id="376" r:id="rId7"/>
    <p:sldId id="261" r:id="rId8"/>
    <p:sldId id="263" r:id="rId9"/>
    <p:sldId id="262" r:id="rId10"/>
    <p:sldId id="316" r:id="rId11"/>
    <p:sldId id="266" r:id="rId12"/>
    <p:sldId id="270" r:id="rId13"/>
    <p:sldId id="379" r:id="rId14"/>
    <p:sldId id="271" r:id="rId15"/>
    <p:sldId id="378" r:id="rId16"/>
    <p:sldId id="377" r:id="rId17"/>
    <p:sldId id="272" r:id="rId18"/>
    <p:sldId id="273" r:id="rId19"/>
    <p:sldId id="274" r:id="rId20"/>
    <p:sldId id="275" r:id="rId21"/>
    <p:sldId id="276" r:id="rId22"/>
    <p:sldId id="385" r:id="rId23"/>
    <p:sldId id="380" r:id="rId24"/>
    <p:sldId id="381" r:id="rId25"/>
    <p:sldId id="382" r:id="rId26"/>
    <p:sldId id="284" r:id="rId27"/>
    <p:sldId id="365" r:id="rId28"/>
    <p:sldId id="366" r:id="rId29"/>
    <p:sldId id="367" r:id="rId30"/>
    <p:sldId id="368" r:id="rId31"/>
    <p:sldId id="369" r:id="rId32"/>
    <p:sldId id="386" r:id="rId33"/>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CAAE7F20-A0AF-4A55-B6F9-417647872DF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FCE69575-D93E-49D5-AE93-135989D57E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C68D14-46ED-4BE7-A5DE-52027B81547B}"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7DC05E0-C037-49D5-8417-21EB61338A15}"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C874FC-8573-4983-86FD-81BCA992D9C1}"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8CD8FCE-D1F7-4545-A429-365B281C33CC}"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E5C5E1-C4D8-48A2-A39A-05F41527CE55}"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576601-6264-4A22-9241-76DC6D61FCF7}"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506197D-0451-4F3A-8163-D9F5C1225918}"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1D5576-CAB5-4930-8176-F70B128E803A}"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1C6298B-B48D-4859-9E32-EF660EC84503}"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C941C4D-0DF3-4423-A44C-76738A109C7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D42B73-8E79-4C94-BC25-0B800A3318CD}"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CEF7D2-BCFC-4C44-955B-CCECC76BC5E2}"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B6263-6F59-48D0-A6FF-815BCC5C6997}"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79D74B-2ED0-4686-A4A0-4D772BEC1C39}"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C3CDB86-D240-413F-A73D-799B43C3CD27}"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B95623-D007-41AA-BD86-F1148DF84F60}"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BA6D91-4597-4062-B9F9-42DB9EC47EC6}"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71C4212-BA5D-4EA0-8F2F-081275B16A2A}"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CD29DE-E5F1-401E-B9A3-3EAEFB52B18D}"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55A74BF-5AD5-46C7-A28A-DA0894A84546}" type="slidenum">
              <a:rPr lang="en-US" altLang="en-US" sz="1200">
                <a:latin typeface="Times New Roman" panose="02020603050405020304" pitchFamily="18" charset="0"/>
              </a:rPr>
              <a:pPr algn="r"/>
              <a:t>5</a:t>
            </a:fld>
            <a:endParaRPr lang="en-US" altLang="en-US" sz="1200">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8F583B6-4EC2-4438-9D41-7A676CA7A8E3}"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9C5CF-70C9-469A-8C70-B3987F136B5D}"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A5-155F-47EC-81E6-586FA076BF9B}"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529713-0739-427A-8804-ADDCB715701D}"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199682"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3"/>
              </a:rPr>
              <a:t>www.db-book.com</a:t>
            </a:r>
            <a:r>
              <a:rPr lang="en-US" altLang="en-US" sz="1200" b="1">
                <a:solidFill>
                  <a:srgbClr val="CC3300"/>
                </a:solidFill>
              </a:rPr>
              <a:t> for conditions on re-use </a:t>
            </a:r>
          </a:p>
        </p:txBody>
      </p:sp>
      <p:pic>
        <p:nvPicPr>
          <p:cNvPr id="6" name="Picture 8" descr="Cover-6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25395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endParaRPr lang="en-US"/>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0C4DC71D-DC77-475A-8E75-05A4E013081F}" type="slidenum">
              <a:rPr lang="en-US" altLang="en-US"/>
              <a:pPr/>
              <a:t>‹#›</a:t>
            </a:fld>
            <a:endParaRPr lang="en-US" altLang="en-US"/>
          </a:p>
        </p:txBody>
      </p:sp>
    </p:spTree>
    <p:extLst>
      <p:ext uri="{BB962C8B-B14F-4D97-AF65-F5344CB8AC3E}">
        <p14:creationId xmlns:p14="http://schemas.microsoft.com/office/powerpoint/2010/main" val="263360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BCD7570D-D541-4210-B15C-2EFA63DED30A}" type="slidenum">
              <a:rPr lang="en-US" altLang="en-US"/>
              <a:pPr/>
              <a:t>‹#›</a:t>
            </a:fld>
            <a:endParaRPr lang="en-US" altLang="en-US"/>
          </a:p>
        </p:txBody>
      </p:sp>
    </p:spTree>
    <p:extLst>
      <p:ext uri="{BB962C8B-B14F-4D97-AF65-F5344CB8AC3E}">
        <p14:creationId xmlns:p14="http://schemas.microsoft.com/office/powerpoint/2010/main" val="255159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B850ED5B-9EE0-4FEB-B732-1E122172106B}" type="slidenum">
              <a:rPr lang="en-US" altLang="en-US"/>
              <a:pPr/>
              <a:t>‹#›</a:t>
            </a:fld>
            <a:endParaRPr lang="en-US" altLang="en-US"/>
          </a:p>
        </p:txBody>
      </p:sp>
    </p:spTree>
    <p:extLst>
      <p:ext uri="{BB962C8B-B14F-4D97-AF65-F5344CB8AC3E}">
        <p14:creationId xmlns:p14="http://schemas.microsoft.com/office/powerpoint/2010/main" val="315222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sz="quarter" idx="10"/>
          </p:nvPr>
        </p:nvSpPr>
        <p:spPr>
          <a:ln/>
        </p:spPr>
        <p:txBody>
          <a:bodyPr/>
          <a:lstStyle>
            <a:lvl1pPr>
              <a:defRPr/>
            </a:lvl1pPr>
          </a:lstStyle>
          <a:p>
            <a:fld id="{8A819304-901E-42C8-B855-72C21FF77AB6}" type="slidenum">
              <a:rPr lang="en-US" altLang="en-US"/>
              <a:pPr/>
              <a:t>‹#›</a:t>
            </a:fld>
            <a:endParaRPr lang="en-US" altLang="en-US"/>
          </a:p>
        </p:txBody>
      </p:sp>
    </p:spTree>
    <p:extLst>
      <p:ext uri="{BB962C8B-B14F-4D97-AF65-F5344CB8AC3E}">
        <p14:creationId xmlns:p14="http://schemas.microsoft.com/office/powerpoint/2010/main" val="48819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8FB3D339-64D7-4217-928E-053887CB7808}" type="slidenum">
              <a:rPr lang="en-US" altLang="en-US"/>
              <a:pPr/>
              <a:t>‹#›</a:t>
            </a:fld>
            <a:endParaRPr lang="en-US" altLang="en-US"/>
          </a:p>
        </p:txBody>
      </p:sp>
    </p:spTree>
    <p:extLst>
      <p:ext uri="{BB962C8B-B14F-4D97-AF65-F5344CB8AC3E}">
        <p14:creationId xmlns:p14="http://schemas.microsoft.com/office/powerpoint/2010/main" val="39253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0CC13C79-5725-437D-9849-D8232B06B894}" type="slidenum">
              <a:rPr lang="en-US" altLang="en-US"/>
              <a:pPr/>
              <a:t>‹#›</a:t>
            </a:fld>
            <a:endParaRPr lang="en-US" altLang="en-US"/>
          </a:p>
        </p:txBody>
      </p:sp>
    </p:spTree>
    <p:extLst>
      <p:ext uri="{BB962C8B-B14F-4D97-AF65-F5344CB8AC3E}">
        <p14:creationId xmlns:p14="http://schemas.microsoft.com/office/powerpoint/2010/main" val="264196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fld id="{A9416EB0-38BE-4213-9A94-6E5C0D1F451A}" type="slidenum">
              <a:rPr lang="en-US" altLang="en-US"/>
              <a:pPr/>
              <a:t>‹#›</a:t>
            </a:fld>
            <a:endParaRPr lang="en-US" altLang="en-US"/>
          </a:p>
        </p:txBody>
      </p:sp>
    </p:spTree>
    <p:extLst>
      <p:ext uri="{BB962C8B-B14F-4D97-AF65-F5344CB8AC3E}">
        <p14:creationId xmlns:p14="http://schemas.microsoft.com/office/powerpoint/2010/main" val="99343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fld id="{45E28A23-1410-48D0-BF60-40C491897C5F}" type="slidenum">
              <a:rPr lang="en-US" altLang="en-US"/>
              <a:pPr/>
              <a:t>‹#›</a:t>
            </a:fld>
            <a:endParaRPr lang="en-US" altLang="en-US"/>
          </a:p>
        </p:txBody>
      </p:sp>
    </p:spTree>
    <p:extLst>
      <p:ext uri="{BB962C8B-B14F-4D97-AF65-F5344CB8AC3E}">
        <p14:creationId xmlns:p14="http://schemas.microsoft.com/office/powerpoint/2010/main" val="193953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fld id="{A9BD378F-EDC8-4AE5-BFE8-C91D1E7AE770}" type="slidenum">
              <a:rPr lang="en-US" altLang="en-US"/>
              <a:pPr/>
              <a:t>‹#›</a:t>
            </a:fld>
            <a:endParaRPr lang="en-US" altLang="en-US"/>
          </a:p>
        </p:txBody>
      </p:sp>
    </p:spTree>
    <p:extLst>
      <p:ext uri="{BB962C8B-B14F-4D97-AF65-F5344CB8AC3E}">
        <p14:creationId xmlns:p14="http://schemas.microsoft.com/office/powerpoint/2010/main" val="413434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74761222-4345-4643-AC59-2A9B04E597FC}" type="slidenum">
              <a:rPr lang="en-US" altLang="en-US"/>
              <a:pPr/>
              <a:t>‹#›</a:t>
            </a:fld>
            <a:endParaRPr lang="en-US" altLang="en-US"/>
          </a:p>
        </p:txBody>
      </p:sp>
    </p:spTree>
    <p:extLst>
      <p:ext uri="{BB962C8B-B14F-4D97-AF65-F5344CB8AC3E}">
        <p14:creationId xmlns:p14="http://schemas.microsoft.com/office/powerpoint/2010/main" val="37031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E6951251-6445-46AA-A109-A505E87F4690}" type="slidenum">
              <a:rPr lang="en-US" altLang="en-US"/>
              <a:pPr/>
              <a:t>‹#›</a:t>
            </a:fld>
            <a:endParaRPr lang="en-US" altLang="en-US"/>
          </a:p>
        </p:txBody>
      </p:sp>
    </p:spTree>
    <p:extLst>
      <p:ext uri="{BB962C8B-B14F-4D97-AF65-F5344CB8AC3E}">
        <p14:creationId xmlns:p14="http://schemas.microsoft.com/office/powerpoint/2010/main" val="126107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3F60FAF0-7B8A-4B18-A904-CD5B66C01910}" type="slidenum">
              <a:rPr lang="en-US" altLang="en-US"/>
              <a:pPr/>
              <a:t>‹#›</a:t>
            </a:fld>
            <a:endParaRPr lang="en-US" altLang="en-US"/>
          </a:p>
        </p:txBody>
      </p:sp>
    </p:spTree>
    <p:extLst>
      <p:ext uri="{BB962C8B-B14F-4D97-AF65-F5344CB8AC3E}">
        <p14:creationId xmlns:p14="http://schemas.microsoft.com/office/powerpoint/2010/main" val="407013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293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DA8B7412-FBB9-4A94-B354-80B77B1A6088}" type="slidenum">
              <a:rPr lang="en-US" altLang="en-US"/>
              <a:pPr/>
              <a:t>‹#›</a:t>
            </a:fld>
            <a:endParaRPr lang="en-US" altLang="en-US"/>
          </a:p>
        </p:txBody>
      </p:sp>
      <p:sp>
        <p:nvSpPr>
          <p:cNvPr id="1028"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000" b="1">
                <a:solidFill>
                  <a:schemeClr val="tx2"/>
                </a:solidFill>
              </a:rPr>
              <a:t>©Silberschatz, Korth and Sudarshan</a:t>
            </a:r>
          </a:p>
        </p:txBody>
      </p:sp>
      <p:sp>
        <p:nvSpPr>
          <p:cNvPr id="252933"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000" b="1">
                <a:solidFill>
                  <a:schemeClr val="tx2"/>
                </a:solidFill>
              </a:rPr>
              <a:t>16.</a:t>
            </a:r>
            <a:fld id="{9C279EAD-10BC-4957-A574-6EA2B085A494}"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25293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5"/>
            <a:ext cx="25717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a:solidFill>
                  <a:schemeClr val="tx2"/>
                </a:solidFill>
              </a:rPr>
              <a:t>Database System Concepts - 6</a:t>
            </a:r>
            <a:r>
              <a:rPr lang="en-US" sz="1000" b="1" baseline="30000">
                <a:solidFill>
                  <a:schemeClr val="tx2"/>
                </a:solidFill>
              </a:rPr>
              <a:t>th</a:t>
            </a:r>
            <a:r>
              <a:rPr lang="en-US" sz="1000" b="1">
                <a:solidFill>
                  <a:schemeClr val="tx2"/>
                </a:solidFill>
              </a:rPr>
              <a:t> Edition</a:t>
            </a:r>
          </a:p>
        </p:txBody>
      </p:sp>
      <p:sp>
        <p:nvSpPr>
          <p:cNvPr id="1032" name="Freeform 8"/>
          <p:cNvSpPr>
            <a:spLocks/>
          </p:cNvSpPr>
          <p:nvPr/>
        </p:nvSpPr>
        <p:spPr bwMode="auto">
          <a:xfrm>
            <a:off x="8916988" y="5445125"/>
            <a:ext cx="227012" cy="47625"/>
          </a:xfrm>
          <a:custGeom>
            <a:avLst/>
            <a:gdLst>
              <a:gd name="T0" fmla="*/ 0 w 285"/>
              <a:gd name="T1" fmla="*/ 46064 h 61"/>
              <a:gd name="T2" fmla="*/ 1593 w 285"/>
              <a:gd name="T3" fmla="*/ 37475 h 61"/>
              <a:gd name="T4" fmla="*/ 7169 w 285"/>
              <a:gd name="T5" fmla="*/ 26545 h 61"/>
              <a:gd name="T6" fmla="*/ 13541 w 285"/>
              <a:gd name="T7" fmla="*/ 19518 h 61"/>
              <a:gd name="T8" fmla="*/ 23896 w 285"/>
              <a:gd name="T9" fmla="*/ 13273 h 61"/>
              <a:gd name="T10" fmla="*/ 35844 w 285"/>
              <a:gd name="T11" fmla="*/ 7807 h 61"/>
              <a:gd name="T12" fmla="*/ 45402 w 285"/>
              <a:gd name="T13" fmla="*/ 4684 h 61"/>
              <a:gd name="T14" fmla="*/ 55757 w 285"/>
              <a:gd name="T15" fmla="*/ 1561 h 61"/>
              <a:gd name="T16" fmla="*/ 67705 w 285"/>
              <a:gd name="T17" fmla="*/ 0 h 61"/>
              <a:gd name="T18" fmla="*/ 79653 w 285"/>
              <a:gd name="T19" fmla="*/ 0 h 61"/>
              <a:gd name="T20" fmla="*/ 93991 w 285"/>
              <a:gd name="T21" fmla="*/ 0 h 61"/>
              <a:gd name="T22" fmla="*/ 109125 w 285"/>
              <a:gd name="T23" fmla="*/ 0 h 61"/>
              <a:gd name="T24" fmla="*/ 122666 w 285"/>
              <a:gd name="T25" fmla="*/ 1561 h 61"/>
              <a:gd name="T26" fmla="*/ 137800 w 285"/>
              <a:gd name="T27" fmla="*/ 4684 h 61"/>
              <a:gd name="T28" fmla="*/ 152934 w 285"/>
              <a:gd name="T29" fmla="*/ 6246 h 61"/>
              <a:gd name="T30" fmla="*/ 166475 w 285"/>
              <a:gd name="T31" fmla="*/ 9369 h 61"/>
              <a:gd name="T32" fmla="*/ 178423 w 285"/>
              <a:gd name="T33" fmla="*/ 11711 h 61"/>
              <a:gd name="T34" fmla="*/ 190371 w 285"/>
              <a:gd name="T35" fmla="*/ 14834 h 61"/>
              <a:gd name="T36" fmla="*/ 202319 w 285"/>
              <a:gd name="T37" fmla="*/ 17957 h 61"/>
              <a:gd name="T38" fmla="*/ 211878 w 285"/>
              <a:gd name="T39" fmla="*/ 19518 h 61"/>
              <a:gd name="T40" fmla="*/ 217454 w 285"/>
              <a:gd name="T41" fmla="*/ 21080 h 61"/>
              <a:gd name="T42" fmla="*/ 225419 w 285"/>
              <a:gd name="T43" fmla="*/ 24203 h 61"/>
              <a:gd name="T44" fmla="*/ 222233 w 285"/>
              <a:gd name="T45" fmla="*/ 34352 h 61"/>
              <a:gd name="T46" fmla="*/ 217454 w 285"/>
              <a:gd name="T47" fmla="*/ 32791 h 61"/>
              <a:gd name="T48" fmla="*/ 207099 w 285"/>
              <a:gd name="T49" fmla="*/ 31230 h 61"/>
              <a:gd name="T50" fmla="*/ 191965 w 285"/>
              <a:gd name="T51" fmla="*/ 28107 h 61"/>
              <a:gd name="T52" fmla="*/ 183203 w 285"/>
              <a:gd name="T53" fmla="*/ 26545 h 61"/>
              <a:gd name="T54" fmla="*/ 173644 w 285"/>
              <a:gd name="T55" fmla="*/ 24984 h 61"/>
              <a:gd name="T56" fmla="*/ 164882 w 285"/>
              <a:gd name="T57" fmla="*/ 24203 h 61"/>
              <a:gd name="T58" fmla="*/ 156121 w 285"/>
              <a:gd name="T59" fmla="*/ 22641 h 61"/>
              <a:gd name="T60" fmla="*/ 144969 w 285"/>
              <a:gd name="T61" fmla="*/ 21080 h 61"/>
              <a:gd name="T62" fmla="*/ 137800 w 285"/>
              <a:gd name="T63" fmla="*/ 19518 h 61"/>
              <a:gd name="T64" fmla="*/ 129835 w 285"/>
              <a:gd name="T65" fmla="*/ 17957 h 61"/>
              <a:gd name="T66" fmla="*/ 122666 w 285"/>
              <a:gd name="T67" fmla="*/ 16395 h 61"/>
              <a:gd name="T68" fmla="*/ 113108 w 285"/>
              <a:gd name="T69" fmla="*/ 14834 h 61"/>
              <a:gd name="T70" fmla="*/ 87619 w 285"/>
              <a:gd name="T71" fmla="*/ 11711 h 61"/>
              <a:gd name="T72" fmla="*/ 66112 w 285"/>
              <a:gd name="T73" fmla="*/ 16395 h 61"/>
              <a:gd name="T74" fmla="*/ 46995 w 285"/>
              <a:gd name="T75" fmla="*/ 22641 h 61"/>
              <a:gd name="T76" fmla="*/ 42216 w 285"/>
              <a:gd name="T77" fmla="*/ 24203 h 61"/>
              <a:gd name="T78" fmla="*/ 34251 w 285"/>
              <a:gd name="T79" fmla="*/ 26545 h 61"/>
              <a:gd name="T80" fmla="*/ 25489 w 285"/>
              <a:gd name="T81" fmla="*/ 29668 h 61"/>
              <a:gd name="T82" fmla="*/ 18320 w 285"/>
              <a:gd name="T83" fmla="*/ 34352 h 61"/>
              <a:gd name="T84" fmla="*/ 5576 w 285"/>
              <a:gd name="T85" fmla="*/ 42941 h 61"/>
              <a:gd name="T86" fmla="*/ 1593 w 285"/>
              <a:gd name="T87" fmla="*/ 47625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33" name="Picture 9" descr="Cover-6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7"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2860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r>
              <a:rPr lang="en-US" altLang="en-US" kern="0">
                <a:effectLst>
                  <a:outerShdw blurRad="38100" dist="38100" dir="2700000" algn="tl">
                    <a:srgbClr val="C0C0C0"/>
                  </a:outerShdw>
                </a:effectLst>
              </a:rPr>
              <a:t>Chapter 16: Recovery System</a:t>
            </a:r>
            <a:endParaRPr lang="en-US" altLang="en-US" kern="0"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Recovery and Atomicity</a:t>
            </a:r>
          </a:p>
        </p:txBody>
      </p:sp>
      <p:sp>
        <p:nvSpPr>
          <p:cNvPr id="36866" name="Rectangle 3"/>
          <p:cNvSpPr>
            <a:spLocks noGrp="1" noChangeArrowheads="1"/>
          </p:cNvSpPr>
          <p:nvPr>
            <p:ph type="body" idx="1"/>
          </p:nvPr>
        </p:nvSpPr>
        <p:spPr/>
        <p:txBody>
          <a:bodyPr/>
          <a:lstStyle/>
          <a:p>
            <a:r>
              <a:rPr lang="en-US" altLang="en-US"/>
              <a:t>To ensure atomicity despite failures, we first output information describing the modifications to stable storage without modifying the database itself.</a:t>
            </a:r>
          </a:p>
          <a:p>
            <a:r>
              <a:rPr lang="en-US" altLang="en-US"/>
              <a:t>We study </a:t>
            </a:r>
            <a:r>
              <a:rPr lang="en-US" altLang="en-US" b="1">
                <a:solidFill>
                  <a:srgbClr val="000099"/>
                </a:solidFill>
              </a:rPr>
              <a:t>log-based recovery</a:t>
            </a:r>
            <a:r>
              <a:rPr lang="en-US" altLang="en-US"/>
              <a:t> </a:t>
            </a:r>
            <a:r>
              <a:rPr lang="en-US" altLang="en-US" b="1">
                <a:solidFill>
                  <a:srgbClr val="000099"/>
                </a:solidFill>
              </a:rPr>
              <a:t>mechanisms</a:t>
            </a:r>
            <a:r>
              <a:rPr lang="en-US" altLang="en-US"/>
              <a:t> in detail</a:t>
            </a:r>
          </a:p>
          <a:p>
            <a:pPr lvl="1"/>
            <a:r>
              <a:rPr lang="en-US" altLang="en-US"/>
              <a:t>We first present key concepts</a:t>
            </a:r>
          </a:p>
          <a:p>
            <a:pPr lvl="1"/>
            <a:r>
              <a:rPr lang="en-US" altLang="en-US"/>
              <a:t>And then present the actual recovery algorithm</a:t>
            </a:r>
          </a:p>
          <a:p>
            <a:r>
              <a:rPr lang="en-US" altLang="en-US"/>
              <a:t>Less used alternative: </a:t>
            </a:r>
            <a:r>
              <a:rPr lang="en-US" altLang="en-US" b="1">
                <a:solidFill>
                  <a:srgbClr val="000099"/>
                </a:solidFill>
              </a:rPr>
              <a:t>shadow-copy </a:t>
            </a:r>
            <a:r>
              <a:rPr lang="en-US" altLang="en-US"/>
              <a:t>and</a:t>
            </a:r>
            <a:r>
              <a:rPr lang="en-US" altLang="en-US">
                <a:solidFill>
                  <a:srgbClr val="000099"/>
                </a:solidFill>
              </a:rPr>
              <a:t> </a:t>
            </a:r>
            <a:r>
              <a:rPr lang="en-US" altLang="en-US" b="1">
                <a:solidFill>
                  <a:srgbClr val="000099"/>
                </a:solidFill>
              </a:rPr>
              <a:t>shadow-paging </a:t>
            </a:r>
            <a:r>
              <a:rPr lang="en-US" altLang="en-US"/>
              <a:t>(brief details in book)</a:t>
            </a:r>
          </a:p>
          <a:p>
            <a:pPr>
              <a:buFont typeface="Monotype Sorts" charset="2"/>
              <a:buNone/>
            </a:pPr>
            <a:endParaRPr lang="en-US" altLang="en-US"/>
          </a:p>
        </p:txBody>
      </p:sp>
      <p:pic>
        <p:nvPicPr>
          <p:cNvPr id="36867" name="Picture 1" descr="15-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3876675"/>
            <a:ext cx="5081588"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2"/>
          <p:cNvSpPr txBox="1">
            <a:spLocks noChangeArrowheads="1"/>
          </p:cNvSpPr>
          <p:nvPr/>
        </p:nvSpPr>
        <p:spPr bwMode="auto">
          <a:xfrm>
            <a:off x="752475" y="5164138"/>
            <a:ext cx="1495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b="1">
                <a:solidFill>
                  <a:srgbClr val="000099"/>
                </a:solidFill>
              </a:rPr>
              <a:t>shadow-copy </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Log-Based Recovery</a:t>
            </a:r>
          </a:p>
        </p:txBody>
      </p:sp>
      <p:sp>
        <p:nvSpPr>
          <p:cNvPr id="38914" name="Rectangle 3"/>
          <p:cNvSpPr>
            <a:spLocks noGrp="1" noChangeArrowheads="1"/>
          </p:cNvSpPr>
          <p:nvPr>
            <p:ph type="body" idx="4294967295"/>
          </p:nvPr>
        </p:nvSpPr>
        <p:spPr>
          <a:xfrm>
            <a:off x="842963" y="1106488"/>
            <a:ext cx="7848600" cy="5029200"/>
          </a:xfrm>
        </p:spPr>
        <p:txBody>
          <a:bodyPr/>
          <a:lstStyle/>
          <a:p>
            <a:pPr>
              <a:lnSpc>
                <a:spcPct val="90000"/>
              </a:lnSpc>
            </a:pPr>
            <a:r>
              <a:rPr lang="en-US" altLang="en-US"/>
              <a:t>A  </a:t>
            </a:r>
            <a:r>
              <a:rPr lang="en-US" altLang="en-US" b="1">
                <a:solidFill>
                  <a:srgbClr val="000099"/>
                </a:solidFill>
              </a:rPr>
              <a:t>log</a:t>
            </a:r>
            <a:r>
              <a:rPr lang="en-US" altLang="en-US"/>
              <a:t> is kept on stable storage. </a:t>
            </a:r>
          </a:p>
          <a:p>
            <a:pPr lvl="1">
              <a:lnSpc>
                <a:spcPct val="90000"/>
              </a:lnSpc>
            </a:pPr>
            <a:r>
              <a:rPr lang="en-US" altLang="en-US"/>
              <a:t>The log is a sequence of </a:t>
            </a:r>
            <a:r>
              <a:rPr lang="en-US" altLang="en-US" b="1">
                <a:solidFill>
                  <a:srgbClr val="000099"/>
                </a:solidFill>
              </a:rPr>
              <a:t>log records</a:t>
            </a:r>
            <a:r>
              <a:rPr lang="en-US" altLang="en-US"/>
              <a:t>, and maintains a record of update activities on the database.</a:t>
            </a:r>
          </a:p>
          <a:p>
            <a:pPr>
              <a:lnSpc>
                <a:spcPct val="90000"/>
              </a:lnSpc>
            </a:pPr>
            <a:r>
              <a:rPr lang="en-US" altLang="en-US"/>
              <a:t>When transaction </a:t>
            </a:r>
            <a:r>
              <a:rPr lang="en-US" altLang="en-US" i="1"/>
              <a:t>T</a:t>
            </a:r>
            <a:r>
              <a:rPr lang="en-US" altLang="en-US" i="1" baseline="-25000"/>
              <a:t>i</a:t>
            </a:r>
            <a:r>
              <a:rPr lang="en-US" altLang="en-US" i="1"/>
              <a:t> </a:t>
            </a:r>
            <a:r>
              <a:rPr lang="en-US" altLang="en-US"/>
              <a:t>starts, it registers itself by writing a </a:t>
            </a:r>
            <a:br>
              <a:rPr lang="en-US" altLang="en-US"/>
            </a:br>
            <a:r>
              <a:rPr lang="en-US" altLang="en-US"/>
              <a:t>       </a:t>
            </a:r>
            <a:r>
              <a:rPr lang="en-US" altLang="en-US" i="1"/>
              <a:t>&lt;T</a:t>
            </a:r>
            <a:r>
              <a:rPr lang="en-US" altLang="en-US" i="1" baseline="-25000"/>
              <a:t>i  </a:t>
            </a:r>
            <a:r>
              <a:rPr lang="en-US" altLang="en-US" b="1"/>
              <a:t>start</a:t>
            </a:r>
            <a:r>
              <a:rPr lang="en-US" altLang="en-US"/>
              <a:t>&gt;log record</a:t>
            </a:r>
          </a:p>
          <a:p>
            <a:pPr>
              <a:lnSpc>
                <a:spcPct val="90000"/>
              </a:lnSpc>
            </a:pPr>
            <a:r>
              <a:rPr lang="en-US" altLang="en-US" i="1"/>
              <a:t>Before T</a:t>
            </a:r>
            <a:r>
              <a:rPr lang="en-US" altLang="en-US" i="1" baseline="-25000"/>
              <a:t>i</a:t>
            </a:r>
            <a:r>
              <a:rPr lang="en-US" altLang="en-US" i="1"/>
              <a:t> </a:t>
            </a:r>
            <a:r>
              <a:rPr lang="en-US" altLang="en-US"/>
              <a:t>executes </a:t>
            </a:r>
            <a:r>
              <a:rPr lang="en-US" altLang="en-US" b="1"/>
              <a:t>write</a:t>
            </a:r>
            <a:r>
              <a:rPr lang="en-US" altLang="en-US"/>
              <a:t>(</a:t>
            </a:r>
            <a:r>
              <a:rPr lang="en-US" altLang="en-US" i="1"/>
              <a:t>X</a:t>
            </a:r>
            <a:r>
              <a:rPr lang="en-US" altLang="en-US"/>
              <a:t>), a log record </a:t>
            </a:r>
            <a:br>
              <a:rPr lang="en-US" altLang="en-US"/>
            </a:br>
            <a:r>
              <a:rPr lang="en-US" altLang="en-US"/>
              <a:t>         </a:t>
            </a:r>
            <a:r>
              <a:rPr lang="en-US" altLang="en-US" i="1"/>
              <a:t>&lt;T</a:t>
            </a:r>
            <a:r>
              <a:rPr lang="en-US" altLang="en-US" i="1" baseline="-25000"/>
              <a:t>i</a:t>
            </a:r>
            <a:r>
              <a:rPr lang="en-US" altLang="en-US" i="1"/>
              <a:t>, X,  V</a:t>
            </a:r>
            <a:r>
              <a:rPr lang="en-US" altLang="en-US" i="1" baseline="-25000"/>
              <a:t>1</a:t>
            </a:r>
            <a:r>
              <a:rPr lang="en-US" altLang="en-US" i="1"/>
              <a:t>,  V</a:t>
            </a:r>
            <a:r>
              <a:rPr lang="en-US" altLang="en-US" i="1" baseline="-25000"/>
              <a:t>2</a:t>
            </a:r>
            <a:r>
              <a:rPr lang="en-US" altLang="en-US" i="1"/>
              <a:t>&gt; </a:t>
            </a:r>
            <a:br>
              <a:rPr lang="en-US" altLang="en-US" i="1"/>
            </a:br>
            <a:r>
              <a:rPr lang="en-US" altLang="en-US"/>
              <a:t>is written, where</a:t>
            </a:r>
            <a:r>
              <a:rPr lang="en-US" altLang="en-US" i="1"/>
              <a:t> V</a:t>
            </a:r>
            <a:r>
              <a:rPr lang="en-US" altLang="en-US" i="1" baseline="-25000"/>
              <a:t>1</a:t>
            </a:r>
            <a:r>
              <a:rPr lang="en-US" altLang="en-US"/>
              <a:t> is the value of </a:t>
            </a:r>
            <a:r>
              <a:rPr lang="en-US" altLang="en-US" i="1"/>
              <a:t>X</a:t>
            </a:r>
            <a:r>
              <a:rPr lang="en-US" altLang="en-US"/>
              <a:t>  before the write (the </a:t>
            </a:r>
            <a:r>
              <a:rPr lang="en-US" altLang="en-US" b="1">
                <a:solidFill>
                  <a:srgbClr val="000099"/>
                </a:solidFill>
              </a:rPr>
              <a:t>old value</a:t>
            </a:r>
            <a:r>
              <a:rPr lang="en-US" altLang="en-US"/>
              <a:t>)</a:t>
            </a:r>
            <a:r>
              <a:rPr lang="en-US" altLang="en-US" b="1"/>
              <a:t>,</a:t>
            </a:r>
            <a:r>
              <a:rPr lang="en-US" altLang="en-US"/>
              <a:t> and </a:t>
            </a:r>
            <a:r>
              <a:rPr lang="en-US" altLang="en-US" i="1"/>
              <a:t>V</a:t>
            </a:r>
            <a:r>
              <a:rPr lang="en-US" altLang="en-US" i="1" baseline="-25000"/>
              <a:t>2</a:t>
            </a:r>
            <a:r>
              <a:rPr lang="en-US" altLang="en-US" i="1"/>
              <a:t> </a:t>
            </a:r>
            <a:r>
              <a:rPr lang="en-US" altLang="en-US"/>
              <a:t>is the value to be written to </a:t>
            </a:r>
            <a:r>
              <a:rPr lang="en-US" altLang="en-US" i="1"/>
              <a:t>X </a:t>
            </a:r>
            <a:r>
              <a:rPr lang="en-US" altLang="en-US"/>
              <a:t>(the </a:t>
            </a:r>
            <a:r>
              <a:rPr lang="en-US" altLang="en-US" b="1">
                <a:solidFill>
                  <a:srgbClr val="000099"/>
                </a:solidFill>
              </a:rPr>
              <a:t>new value</a:t>
            </a:r>
            <a:r>
              <a:rPr lang="en-US" altLang="en-US" b="1"/>
              <a:t>)</a:t>
            </a:r>
            <a:r>
              <a:rPr lang="en-US" altLang="en-US"/>
              <a:t>. </a:t>
            </a:r>
          </a:p>
          <a:p>
            <a:pPr>
              <a:lnSpc>
                <a:spcPct val="90000"/>
              </a:lnSpc>
            </a:pPr>
            <a:r>
              <a:rPr lang="en-US" altLang="en-US"/>
              <a:t>When </a:t>
            </a:r>
            <a:r>
              <a:rPr lang="en-US" altLang="en-US" i="1"/>
              <a:t>T</a:t>
            </a:r>
            <a:r>
              <a:rPr lang="en-US" altLang="en-US" i="1" baseline="-25000"/>
              <a:t>i</a:t>
            </a:r>
            <a:r>
              <a:rPr lang="en-US" altLang="en-US"/>
              <a:t> finishes it last statement, the log record &lt;</a:t>
            </a:r>
            <a:r>
              <a:rPr lang="en-US" altLang="en-US" i="1"/>
              <a:t>T</a:t>
            </a:r>
            <a:r>
              <a:rPr lang="en-US" altLang="en-US" i="1" baseline="-25000"/>
              <a:t>i</a:t>
            </a:r>
            <a:r>
              <a:rPr lang="en-US" altLang="en-US" i="1"/>
              <a:t> </a:t>
            </a:r>
            <a:r>
              <a:rPr lang="en-US" altLang="en-US" b="1" i="1"/>
              <a:t> </a:t>
            </a:r>
            <a:r>
              <a:rPr lang="en-US" altLang="en-US" b="1"/>
              <a:t>commi</a:t>
            </a:r>
            <a:r>
              <a:rPr lang="en-US" altLang="en-US"/>
              <a:t>t&gt; is written. </a:t>
            </a:r>
          </a:p>
          <a:p>
            <a:pPr>
              <a:lnSpc>
                <a:spcPct val="90000"/>
              </a:lnSpc>
            </a:pPr>
            <a:r>
              <a:rPr lang="en-US" altLang="en-US"/>
              <a:t>Two approaches using logs</a:t>
            </a:r>
          </a:p>
          <a:p>
            <a:pPr lvl="1">
              <a:lnSpc>
                <a:spcPct val="90000"/>
              </a:lnSpc>
            </a:pPr>
            <a:r>
              <a:rPr lang="en-US" altLang="en-US"/>
              <a:t>Deferred database modification</a:t>
            </a:r>
          </a:p>
          <a:p>
            <a:pPr lvl="1">
              <a:lnSpc>
                <a:spcPct val="90000"/>
              </a:lnSpc>
            </a:pPr>
            <a:r>
              <a:rPr lang="en-US" altLang="en-US"/>
              <a:t>Immediate database modification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Immediate Database Modification</a:t>
            </a:r>
          </a:p>
        </p:txBody>
      </p:sp>
      <p:sp>
        <p:nvSpPr>
          <p:cNvPr id="40962" name="Rectangle 3"/>
          <p:cNvSpPr>
            <a:spLocks noGrp="1" noChangeArrowheads="1"/>
          </p:cNvSpPr>
          <p:nvPr>
            <p:ph type="body" idx="4294967295"/>
          </p:nvPr>
        </p:nvSpPr>
        <p:spPr/>
        <p:txBody>
          <a:bodyPr/>
          <a:lstStyle/>
          <a:p>
            <a:pPr>
              <a:lnSpc>
                <a:spcPct val="90000"/>
              </a:lnSpc>
            </a:pPr>
            <a:r>
              <a:rPr lang="en-US" altLang="en-US"/>
              <a:t>The </a:t>
            </a:r>
            <a:r>
              <a:rPr lang="en-US" altLang="en-US" b="1">
                <a:solidFill>
                  <a:srgbClr val="000099"/>
                </a:solidFill>
              </a:rPr>
              <a:t>immediate-modification</a:t>
            </a:r>
            <a:r>
              <a:rPr lang="en-US" altLang="en-US"/>
              <a:t> scheme allows updates of an uncommitted transaction to be made to the buffer, or the disk itself, before the transaction commits</a:t>
            </a:r>
          </a:p>
          <a:p>
            <a:pPr>
              <a:lnSpc>
                <a:spcPct val="90000"/>
              </a:lnSpc>
            </a:pPr>
            <a:r>
              <a:rPr lang="en-US" altLang="en-US"/>
              <a:t>Update log record must be written </a:t>
            </a:r>
            <a:r>
              <a:rPr lang="en-US" altLang="en-US" i="1"/>
              <a:t>before</a:t>
            </a:r>
            <a:r>
              <a:rPr lang="en-US" altLang="en-US"/>
              <a:t> database item is written</a:t>
            </a:r>
          </a:p>
          <a:p>
            <a:pPr lvl="1">
              <a:lnSpc>
                <a:spcPct val="90000"/>
              </a:lnSpc>
            </a:pPr>
            <a:r>
              <a:rPr lang="en-US" altLang="en-US"/>
              <a:t>We assume that the log record is output directly to stable storage</a:t>
            </a:r>
          </a:p>
          <a:p>
            <a:pPr lvl="1">
              <a:lnSpc>
                <a:spcPct val="90000"/>
              </a:lnSpc>
            </a:pPr>
            <a:r>
              <a:rPr lang="en-US" altLang="en-US"/>
              <a:t>(Will see later that how to postpone log record output to some extent)</a:t>
            </a:r>
          </a:p>
          <a:p>
            <a:pPr>
              <a:lnSpc>
                <a:spcPct val="90000"/>
              </a:lnSpc>
            </a:pPr>
            <a:r>
              <a:rPr lang="en-US" altLang="en-US"/>
              <a:t>Output of updated blocks to stable storage can take place at any time before or  after transaction commit</a:t>
            </a:r>
          </a:p>
          <a:p>
            <a:pPr>
              <a:lnSpc>
                <a:spcPct val="90000"/>
              </a:lnSpc>
            </a:pPr>
            <a:r>
              <a:rPr lang="en-US" altLang="en-US"/>
              <a:t>Order in which blocks are output can be different from the order in which they are written.</a:t>
            </a:r>
          </a:p>
          <a:p>
            <a:pPr>
              <a:lnSpc>
                <a:spcPct val="90000"/>
              </a:lnSpc>
            </a:pPr>
            <a:r>
              <a:rPr lang="en-US" altLang="en-US"/>
              <a:t>The </a:t>
            </a:r>
            <a:r>
              <a:rPr lang="en-US" altLang="en-US" b="1">
                <a:solidFill>
                  <a:srgbClr val="000099"/>
                </a:solidFill>
              </a:rPr>
              <a:t>deferred-modification</a:t>
            </a:r>
            <a:r>
              <a:rPr lang="en-US" altLang="en-US"/>
              <a:t> scheme performs updates to buffer/disk only at the time of transaction commit</a:t>
            </a:r>
          </a:p>
          <a:p>
            <a:pPr lvl="1">
              <a:lnSpc>
                <a:spcPct val="90000"/>
              </a:lnSpc>
            </a:pPr>
            <a:r>
              <a:rPr lang="en-US" altLang="en-US"/>
              <a:t>Simplifies some aspects of recovery</a:t>
            </a:r>
          </a:p>
          <a:p>
            <a:pPr lvl="1">
              <a:lnSpc>
                <a:spcPct val="90000"/>
              </a:lnSpc>
            </a:pPr>
            <a:r>
              <a:rPr lang="en-US" altLang="en-US"/>
              <a:t>But has overhead of storing local copy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Transaction Commit</a:t>
            </a:r>
          </a:p>
        </p:txBody>
      </p:sp>
      <p:sp>
        <p:nvSpPr>
          <p:cNvPr id="43010" name="Rectangle 3"/>
          <p:cNvSpPr>
            <a:spLocks noGrp="1" noChangeArrowheads="1"/>
          </p:cNvSpPr>
          <p:nvPr>
            <p:ph type="body" idx="1"/>
          </p:nvPr>
        </p:nvSpPr>
        <p:spPr/>
        <p:txBody>
          <a:bodyPr/>
          <a:lstStyle/>
          <a:p>
            <a:r>
              <a:rPr lang="en-US" altLang="en-US"/>
              <a:t>A transaction is said to have committed when its commit log record is output to stable storage </a:t>
            </a:r>
          </a:p>
          <a:p>
            <a:pPr lvl="1"/>
            <a:r>
              <a:rPr lang="en-US" altLang="en-US"/>
              <a:t>all previous log records of the transaction must have been output already </a:t>
            </a:r>
          </a:p>
          <a:p>
            <a:r>
              <a:rPr lang="en-US" altLang="en-US"/>
              <a:t>Writes performed by a transaction may still be in the buffer when the transaction commits, and may be output later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r>
              <a:rPr lang="en-US" altLang="en-US" sz="3000">
                <a:effectLst>
                  <a:outerShdw blurRad="38100" dist="38100" dir="2700000" algn="tl">
                    <a:srgbClr val="C0C0C0"/>
                  </a:outerShdw>
                </a:effectLst>
              </a:rPr>
              <a:t>Immediate Database Modification Example</a:t>
            </a:r>
          </a:p>
        </p:txBody>
      </p:sp>
      <p:sp>
        <p:nvSpPr>
          <p:cNvPr id="44034" name="Rectangle 3"/>
          <p:cNvSpPr>
            <a:spLocks noGrp="1" noChangeArrowheads="1"/>
          </p:cNvSpPr>
          <p:nvPr>
            <p:ph type="body" idx="4294967295"/>
          </p:nvPr>
        </p:nvSpPr>
        <p:spPr/>
        <p:txBody>
          <a:bodyPr/>
          <a:lstStyle/>
          <a:p>
            <a:pPr>
              <a:buFont typeface="Monotype Sorts" charset="2"/>
              <a:buNone/>
            </a:pPr>
            <a:r>
              <a:rPr lang="en-US" altLang="en-US" b="1"/>
              <a:t>Log                                  Write                              Output</a:t>
            </a:r>
            <a:endParaRPr lang="en-US" altLang="en-US"/>
          </a:p>
          <a:p>
            <a:pPr>
              <a:lnSpc>
                <a:spcPct val="80000"/>
              </a:lnSpc>
              <a:buFont typeface="Monotype Sorts" charset="2"/>
              <a:buNone/>
            </a:pPr>
            <a:endParaRPr lang="en-US" altLang="en-US"/>
          </a:p>
          <a:p>
            <a:pPr>
              <a:lnSpc>
                <a:spcPct val="60000"/>
              </a:lnSpc>
              <a:buFont typeface="Monotype Sorts" charset="2"/>
              <a:buNone/>
            </a:pPr>
            <a:r>
              <a:rPr lang="en-US" altLang="en-US"/>
              <a:t>&lt;</a:t>
            </a:r>
            <a:r>
              <a:rPr lang="en-US" altLang="en-US" i="1"/>
              <a:t>T</a:t>
            </a:r>
            <a:r>
              <a:rPr lang="en-US" altLang="en-US" baseline="-25000"/>
              <a:t>0</a:t>
            </a:r>
            <a:r>
              <a:rPr lang="en-US" altLang="en-US" i="1"/>
              <a:t> </a:t>
            </a:r>
            <a:r>
              <a:rPr lang="en-US" altLang="en-US" b="1"/>
              <a:t>start</a:t>
            </a:r>
            <a:r>
              <a:rPr lang="en-US" altLang="en-US"/>
              <a:t>&gt;</a:t>
            </a:r>
          </a:p>
          <a:p>
            <a:pPr>
              <a:buFont typeface="Monotype Sorts" charset="2"/>
              <a:buNone/>
            </a:pPr>
            <a:r>
              <a:rPr lang="en-US" altLang="en-US"/>
              <a:t>&lt;</a:t>
            </a:r>
            <a:r>
              <a:rPr lang="en-US" altLang="en-US" i="1"/>
              <a:t>T</a:t>
            </a:r>
            <a:r>
              <a:rPr lang="en-US" altLang="en-US" i="1" baseline="-25000"/>
              <a:t>0</a:t>
            </a:r>
            <a:r>
              <a:rPr lang="en-US" altLang="en-US" i="1"/>
              <a:t>,</a:t>
            </a:r>
            <a:r>
              <a:rPr lang="en-US" altLang="en-US"/>
              <a:t> A, 1000, 950&gt;</a:t>
            </a:r>
          </a:p>
          <a:p>
            <a:pPr>
              <a:lnSpc>
                <a:spcPct val="70000"/>
              </a:lnSpc>
              <a:buFont typeface="Monotype Sorts" charset="2"/>
              <a:buNone/>
            </a:pPr>
            <a:r>
              <a:rPr lang="en-US" altLang="en-US" i="1"/>
              <a:t>&lt;T</a:t>
            </a:r>
            <a:r>
              <a:rPr lang="en-US" altLang="en-US" baseline="-25000"/>
              <a:t>o</a:t>
            </a:r>
            <a:r>
              <a:rPr lang="en-US" altLang="en-US" i="1"/>
              <a:t>,</a:t>
            </a:r>
            <a:r>
              <a:rPr lang="en-US" altLang="en-US"/>
              <a:t> B, 2000, 2050</a:t>
            </a:r>
          </a:p>
          <a:p>
            <a:pPr>
              <a:lnSpc>
                <a:spcPct val="80000"/>
              </a:lnSpc>
              <a:buFont typeface="Monotype Sorts" charset="2"/>
              <a:buNone/>
            </a:pPr>
            <a:r>
              <a:rPr lang="en-US" altLang="en-US"/>
              <a:t>                                    </a:t>
            </a:r>
            <a:r>
              <a:rPr lang="en-US" altLang="en-US" i="1"/>
              <a:t>A</a:t>
            </a:r>
            <a:r>
              <a:rPr lang="en-US" altLang="en-US"/>
              <a:t> = 950</a:t>
            </a:r>
          </a:p>
          <a:p>
            <a:pPr>
              <a:lnSpc>
                <a:spcPct val="60000"/>
              </a:lnSpc>
              <a:buFont typeface="Monotype Sorts" charset="2"/>
              <a:buNone/>
            </a:pPr>
            <a:r>
              <a:rPr lang="en-US" altLang="en-US"/>
              <a:t>                                    </a:t>
            </a:r>
            <a:r>
              <a:rPr lang="en-US" altLang="en-US" i="1"/>
              <a:t>B</a:t>
            </a:r>
            <a:r>
              <a:rPr lang="en-US" altLang="en-US"/>
              <a:t> = 2050</a:t>
            </a:r>
          </a:p>
          <a:p>
            <a:pPr>
              <a:buFont typeface="Monotype Sorts" charset="2"/>
              <a:buNone/>
            </a:pPr>
            <a:r>
              <a:rPr lang="en-US" altLang="en-US"/>
              <a:t>&lt;</a:t>
            </a:r>
            <a:r>
              <a:rPr lang="en-US" altLang="en-US" i="1"/>
              <a:t>T</a:t>
            </a:r>
            <a:r>
              <a:rPr lang="en-US" altLang="en-US" baseline="-25000"/>
              <a:t>0</a:t>
            </a:r>
            <a:r>
              <a:rPr lang="en-US" altLang="en-US"/>
              <a:t> </a:t>
            </a:r>
            <a:r>
              <a:rPr lang="en-US" altLang="en-US" b="1"/>
              <a:t>commit</a:t>
            </a:r>
            <a:r>
              <a:rPr lang="en-US" altLang="en-US"/>
              <a:t>&gt;</a:t>
            </a:r>
          </a:p>
          <a:p>
            <a:pPr>
              <a:lnSpc>
                <a:spcPct val="80000"/>
              </a:lnSpc>
              <a:buFont typeface="Monotype Sorts" charset="2"/>
              <a:buNone/>
            </a:pPr>
            <a:r>
              <a:rPr lang="en-US" altLang="en-US"/>
              <a:t>&lt;</a:t>
            </a:r>
            <a:r>
              <a:rPr lang="en-US" altLang="en-US" i="1"/>
              <a:t>T</a:t>
            </a:r>
            <a:r>
              <a:rPr lang="en-US" altLang="en-US" baseline="-25000"/>
              <a:t>1</a:t>
            </a:r>
            <a:r>
              <a:rPr lang="en-US" altLang="en-US"/>
              <a:t> </a:t>
            </a:r>
            <a:r>
              <a:rPr lang="en-US" altLang="en-US" b="1"/>
              <a:t>start</a:t>
            </a:r>
            <a:r>
              <a:rPr lang="en-US" altLang="en-US"/>
              <a:t>&gt;</a:t>
            </a:r>
          </a:p>
          <a:p>
            <a:pPr>
              <a:lnSpc>
                <a:spcPct val="60000"/>
              </a:lnSpc>
              <a:buFont typeface="Monotype Sorts" charset="2"/>
              <a:buNone/>
            </a:pPr>
            <a:r>
              <a:rPr lang="en-US" altLang="en-US"/>
              <a:t>&lt;</a:t>
            </a:r>
            <a:r>
              <a:rPr lang="en-US" altLang="en-US" i="1"/>
              <a:t>T</a:t>
            </a:r>
            <a:r>
              <a:rPr lang="en-US" altLang="en-US" baseline="-25000"/>
              <a:t>1</a:t>
            </a:r>
            <a:r>
              <a:rPr lang="en-US" altLang="en-US"/>
              <a:t>, C, 700, 600&gt;</a:t>
            </a:r>
          </a:p>
          <a:p>
            <a:pPr>
              <a:lnSpc>
                <a:spcPct val="80000"/>
              </a:lnSpc>
              <a:buFont typeface="Monotype Sorts" charset="2"/>
              <a:buNone/>
            </a:pPr>
            <a:r>
              <a:rPr lang="en-US" altLang="en-US"/>
              <a:t>                                    </a:t>
            </a:r>
            <a:r>
              <a:rPr lang="en-US" altLang="en-US" i="1"/>
              <a:t>C</a:t>
            </a:r>
            <a:r>
              <a:rPr lang="en-US" altLang="en-US"/>
              <a:t> = 600</a:t>
            </a:r>
          </a:p>
          <a:p>
            <a:pPr>
              <a:lnSpc>
                <a:spcPct val="80000"/>
              </a:lnSpc>
              <a:buFont typeface="Monotype Sorts" charset="2"/>
              <a:buNone/>
            </a:pPr>
            <a:r>
              <a:rPr lang="en-US" altLang="en-US"/>
              <a:t>                                                                         </a:t>
            </a:r>
            <a:r>
              <a:rPr lang="en-US" altLang="en-US" i="1"/>
              <a:t>B</a:t>
            </a:r>
            <a:r>
              <a:rPr lang="en-US" altLang="en-US" i="1" baseline="-25000"/>
              <a:t>B </a:t>
            </a:r>
            <a:r>
              <a:rPr lang="en-US" altLang="en-US"/>
              <a:t>, </a:t>
            </a:r>
            <a:r>
              <a:rPr lang="en-US" altLang="en-US" i="1"/>
              <a:t>B</a:t>
            </a:r>
            <a:r>
              <a:rPr lang="en-US" altLang="en-US" i="1" baseline="-25000"/>
              <a:t>C</a:t>
            </a:r>
            <a:endParaRPr lang="en-US" altLang="en-US"/>
          </a:p>
          <a:p>
            <a:pPr>
              <a:lnSpc>
                <a:spcPct val="70000"/>
              </a:lnSpc>
              <a:buFont typeface="Monotype Sorts" charset="2"/>
              <a:buNone/>
            </a:pPr>
            <a:r>
              <a:rPr lang="en-US" altLang="en-US"/>
              <a:t>&lt;</a:t>
            </a:r>
            <a:r>
              <a:rPr lang="en-US" altLang="en-US" i="1"/>
              <a:t>T</a:t>
            </a:r>
            <a:r>
              <a:rPr lang="en-US" altLang="en-US" baseline="-25000"/>
              <a:t>1</a:t>
            </a:r>
            <a:r>
              <a:rPr lang="en-US" altLang="en-US"/>
              <a:t> </a:t>
            </a:r>
            <a:r>
              <a:rPr lang="en-US" altLang="en-US" b="1"/>
              <a:t>commit</a:t>
            </a:r>
            <a:r>
              <a:rPr lang="en-US" altLang="en-US"/>
              <a:t>&gt;</a:t>
            </a:r>
          </a:p>
          <a:p>
            <a:pPr>
              <a:lnSpc>
                <a:spcPct val="70000"/>
              </a:lnSpc>
              <a:buFont typeface="Monotype Sorts" charset="2"/>
              <a:buNone/>
            </a:pPr>
            <a:r>
              <a:rPr lang="en-US" altLang="en-US"/>
              <a:t>                                                                         </a:t>
            </a:r>
            <a:r>
              <a:rPr lang="en-US" altLang="en-US" i="1"/>
              <a:t>B</a:t>
            </a:r>
            <a:r>
              <a:rPr lang="en-US" altLang="en-US" i="1" baseline="-25000"/>
              <a:t>A</a:t>
            </a:r>
            <a:br>
              <a:rPr lang="en-US" altLang="en-US" i="1" baseline="-25000"/>
            </a:br>
            <a:endParaRPr lang="en-US" altLang="en-US"/>
          </a:p>
          <a:p>
            <a:r>
              <a:rPr lang="en-US" altLang="en-US"/>
              <a:t>Note: </a:t>
            </a:r>
            <a:r>
              <a:rPr lang="en-US" altLang="en-US" i="1"/>
              <a:t>B</a:t>
            </a:r>
            <a:r>
              <a:rPr lang="en-US" altLang="en-US" i="1" baseline="-25000"/>
              <a:t>X</a:t>
            </a:r>
            <a:r>
              <a:rPr lang="en-US" altLang="en-US" i="1"/>
              <a:t> </a:t>
            </a:r>
            <a:r>
              <a:rPr lang="en-US" altLang="en-US"/>
              <a:t>denotes block containing </a:t>
            </a:r>
            <a:r>
              <a:rPr lang="en-US" altLang="en-US" i="1"/>
              <a:t>X</a:t>
            </a:r>
            <a:r>
              <a:rPr lang="en-US" altLang="en-US"/>
              <a:t>.</a:t>
            </a:r>
          </a:p>
          <a:p>
            <a:pPr lvl="4">
              <a:buFontTx/>
              <a:buNone/>
            </a:pPr>
            <a:endParaRPr lang="en-US" altLang="en-US"/>
          </a:p>
        </p:txBody>
      </p:sp>
      <p:sp>
        <p:nvSpPr>
          <p:cNvPr id="44035"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82"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atin typeface="Helvetica" charset="0"/>
                <a:ea typeface="ＭＳ Ｐゴシック" charset="0"/>
                <a:cs typeface="ＭＳ Ｐゴシック" charset="0"/>
              </a:rPr>
              <a:t>B</a:t>
            </a:r>
            <a:r>
              <a:rPr lang="en-US" baseline="-25000">
                <a:latin typeface="Helvetica" charset="0"/>
                <a:ea typeface="ＭＳ Ｐゴシック" charset="0"/>
                <a:cs typeface="ＭＳ Ｐゴシック" charset="0"/>
              </a:rPr>
              <a:t>C</a:t>
            </a:r>
            <a:r>
              <a:rPr lang="en-US">
                <a:latin typeface="Helvetica" charset="0"/>
                <a:ea typeface="ＭＳ Ｐゴシック" charset="0"/>
                <a:cs typeface="ＭＳ Ｐゴシック" charset="0"/>
              </a:rPr>
              <a:t> output before T</a:t>
            </a:r>
            <a:r>
              <a:rPr lang="en-US" baseline="-25000">
                <a:latin typeface="Helvetica" charset="0"/>
                <a:ea typeface="ＭＳ Ｐゴシック" charset="0"/>
                <a:cs typeface="ＭＳ Ｐゴシック" charset="0"/>
              </a:rPr>
              <a:t>1 </a:t>
            </a:r>
            <a:r>
              <a:rPr lang="en-US">
                <a:latin typeface="Helvetica" charset="0"/>
                <a:ea typeface="ＭＳ Ｐゴシック" charset="0"/>
                <a:cs typeface="ＭＳ Ｐゴシック" charset="0"/>
              </a:rPr>
              <a:t>commits</a:t>
            </a:r>
          </a:p>
        </p:txBody>
      </p:sp>
      <p:sp>
        <p:nvSpPr>
          <p:cNvPr id="50183"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atin typeface="Helvetica" charset="0"/>
                <a:ea typeface="ＭＳ Ｐゴシック" charset="0"/>
                <a:cs typeface="ＭＳ Ｐゴシック" charset="0"/>
              </a:rPr>
              <a:t>B</a:t>
            </a:r>
            <a:r>
              <a:rPr lang="en-US" baseline="-25000">
                <a:latin typeface="Helvetica" charset="0"/>
                <a:ea typeface="ＭＳ Ｐゴシック" charset="0"/>
                <a:cs typeface="ＭＳ Ｐゴシック" charset="0"/>
              </a:rPr>
              <a:t>A</a:t>
            </a:r>
            <a:r>
              <a:rPr lang="en-US">
                <a:latin typeface="Helvetica" charset="0"/>
                <a:ea typeface="ＭＳ Ｐゴシック" charset="0"/>
                <a:cs typeface="ＭＳ Ｐゴシック" charset="0"/>
              </a:rPr>
              <a:t> output after T</a:t>
            </a:r>
            <a:r>
              <a:rPr lang="en-US" baseline="-25000">
                <a:latin typeface="Helvetica" charset="0"/>
                <a:ea typeface="ＭＳ Ｐゴシック" charset="0"/>
                <a:cs typeface="ＭＳ Ｐゴシック" charset="0"/>
              </a:rPr>
              <a:t>0 </a:t>
            </a:r>
            <a:r>
              <a:rPr lang="en-US">
                <a:latin typeface="Helvetica" charset="0"/>
                <a:ea typeface="ＭＳ Ｐゴシック" charset="0"/>
                <a:cs typeface="ＭＳ Ｐゴシック" charset="0"/>
              </a:rPr>
              <a:t>commits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Concurrency Control and Recovery</a:t>
            </a:r>
          </a:p>
        </p:txBody>
      </p:sp>
      <p:sp>
        <p:nvSpPr>
          <p:cNvPr id="46082" name="Rectangle 3"/>
          <p:cNvSpPr>
            <a:spLocks noGrp="1" noChangeArrowheads="1"/>
          </p:cNvSpPr>
          <p:nvPr>
            <p:ph type="body" idx="1"/>
          </p:nvPr>
        </p:nvSpPr>
        <p:spPr/>
        <p:txBody>
          <a:bodyPr/>
          <a:lstStyle/>
          <a:p>
            <a:r>
              <a:rPr lang="en-US" altLang="en-US"/>
              <a:t>With concurrent transactions, all transactions share a single disk buffer and a single log</a:t>
            </a:r>
          </a:p>
          <a:p>
            <a:pPr lvl="1"/>
            <a:r>
              <a:rPr lang="en-US" altLang="en-US"/>
              <a:t>A buffer block can have data items updated by one or more transactions</a:t>
            </a:r>
          </a:p>
          <a:p>
            <a:r>
              <a:rPr lang="en-US" altLang="en-US"/>
              <a:t>We assume that </a:t>
            </a:r>
            <a:r>
              <a:rPr lang="en-US" altLang="en-US" i="1">
                <a:solidFill>
                  <a:srgbClr val="000099"/>
                </a:solidFill>
              </a:rPr>
              <a:t>if a transaction T</a:t>
            </a:r>
            <a:r>
              <a:rPr lang="en-US" altLang="en-US" i="1" baseline="-25000">
                <a:solidFill>
                  <a:srgbClr val="000099"/>
                </a:solidFill>
              </a:rPr>
              <a:t>i</a:t>
            </a:r>
            <a:r>
              <a:rPr lang="en-US" altLang="en-US" i="1">
                <a:solidFill>
                  <a:srgbClr val="000099"/>
                </a:solidFill>
              </a:rPr>
              <a:t> has modified an item, no other transaction can modify the same item until T</a:t>
            </a:r>
            <a:r>
              <a:rPr lang="en-US" altLang="en-US" i="1" baseline="-25000">
                <a:solidFill>
                  <a:srgbClr val="000099"/>
                </a:solidFill>
              </a:rPr>
              <a:t>i  </a:t>
            </a:r>
            <a:r>
              <a:rPr lang="en-US" altLang="en-US" i="1">
                <a:solidFill>
                  <a:srgbClr val="000099"/>
                </a:solidFill>
              </a:rPr>
              <a:t>has committed or aborted</a:t>
            </a:r>
          </a:p>
          <a:p>
            <a:pPr lvl="1"/>
            <a:r>
              <a:rPr lang="en-US" altLang="en-US"/>
              <a:t>i.e. the updates of uncommitted transactions should not be visible to other transactions</a:t>
            </a:r>
          </a:p>
          <a:p>
            <a:pPr lvl="2"/>
            <a:r>
              <a:rPr lang="en-US" altLang="en-US"/>
              <a:t>Otherwise how to perform undo if T1 updates A, then T2 updates A and commits, and finally T1 has to abort?</a:t>
            </a:r>
          </a:p>
          <a:p>
            <a:pPr lvl="1"/>
            <a:r>
              <a:rPr lang="en-US" altLang="en-US"/>
              <a:t>Can be ensured by obtaining exclusive locks on updated items and holding the locks till end of transaction (strict two-phase locking)</a:t>
            </a:r>
          </a:p>
          <a:p>
            <a:r>
              <a:rPr lang="en-US" altLang="en-US"/>
              <a:t>Log records of different transactions may be interspersed in the log.</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Undo and Redo Operations</a:t>
            </a:r>
          </a:p>
        </p:txBody>
      </p:sp>
      <p:sp>
        <p:nvSpPr>
          <p:cNvPr id="47106" name="Rectangle 3"/>
          <p:cNvSpPr>
            <a:spLocks noGrp="1" noChangeArrowheads="1"/>
          </p:cNvSpPr>
          <p:nvPr>
            <p:ph type="body" idx="1"/>
          </p:nvPr>
        </p:nvSpPr>
        <p:spPr/>
        <p:txBody>
          <a:bodyPr/>
          <a:lstStyle/>
          <a:p>
            <a:r>
              <a:rPr lang="en-US" altLang="en-US" b="1">
                <a:solidFill>
                  <a:srgbClr val="000099"/>
                </a:solidFill>
              </a:rPr>
              <a:t>Undo</a:t>
            </a:r>
            <a:r>
              <a:rPr lang="en-US" altLang="en-US"/>
              <a:t> of a log record </a:t>
            </a:r>
            <a:r>
              <a:rPr lang="en-US" altLang="en-US" i="1"/>
              <a:t>&lt;T</a:t>
            </a:r>
            <a:r>
              <a:rPr lang="en-US" altLang="en-US" i="1" baseline="-25000"/>
              <a:t>i</a:t>
            </a:r>
            <a:r>
              <a:rPr lang="en-US" altLang="en-US" i="1"/>
              <a:t>, X,  V</a:t>
            </a:r>
            <a:r>
              <a:rPr lang="en-US" altLang="en-US" i="1" baseline="-25000"/>
              <a:t>1</a:t>
            </a:r>
            <a:r>
              <a:rPr lang="en-US" altLang="en-US" i="1"/>
              <a:t>,  V</a:t>
            </a:r>
            <a:r>
              <a:rPr lang="en-US" altLang="en-US" i="1" baseline="-25000"/>
              <a:t>2</a:t>
            </a:r>
            <a:r>
              <a:rPr lang="en-US" altLang="en-US" i="1"/>
              <a:t>&gt; </a:t>
            </a:r>
            <a:r>
              <a:rPr lang="en-US" altLang="en-US"/>
              <a:t>writes the </a:t>
            </a:r>
            <a:r>
              <a:rPr lang="en-US" altLang="en-US" b="1"/>
              <a:t>old</a:t>
            </a:r>
            <a:r>
              <a:rPr lang="en-US" altLang="en-US"/>
              <a:t> value </a:t>
            </a:r>
            <a:r>
              <a:rPr lang="en-US" altLang="en-US" i="1"/>
              <a:t>V</a:t>
            </a:r>
            <a:r>
              <a:rPr lang="en-US" altLang="en-US" i="1" baseline="-25000"/>
              <a:t>1</a:t>
            </a:r>
            <a:r>
              <a:rPr lang="en-US" altLang="en-US" i="1"/>
              <a:t> </a:t>
            </a:r>
            <a:r>
              <a:rPr lang="en-US" altLang="en-US"/>
              <a:t>to</a:t>
            </a:r>
            <a:r>
              <a:rPr lang="en-US" altLang="en-US" i="1"/>
              <a:t> X</a:t>
            </a:r>
          </a:p>
          <a:p>
            <a:r>
              <a:rPr lang="en-US" altLang="en-US" b="1">
                <a:solidFill>
                  <a:srgbClr val="000099"/>
                </a:solidFill>
              </a:rPr>
              <a:t>Redo</a:t>
            </a:r>
            <a:r>
              <a:rPr lang="en-US" altLang="en-US"/>
              <a:t> of a log record </a:t>
            </a:r>
            <a:r>
              <a:rPr lang="en-US" altLang="en-US" i="1"/>
              <a:t>&lt;T</a:t>
            </a:r>
            <a:r>
              <a:rPr lang="en-US" altLang="en-US" i="1" baseline="-25000"/>
              <a:t>i</a:t>
            </a:r>
            <a:r>
              <a:rPr lang="en-US" altLang="en-US" i="1"/>
              <a:t>, X,  V</a:t>
            </a:r>
            <a:r>
              <a:rPr lang="en-US" altLang="en-US" i="1" baseline="-25000"/>
              <a:t>1</a:t>
            </a:r>
            <a:r>
              <a:rPr lang="en-US" altLang="en-US" i="1"/>
              <a:t>,  V</a:t>
            </a:r>
            <a:r>
              <a:rPr lang="en-US" altLang="en-US" i="1" baseline="-25000"/>
              <a:t>2</a:t>
            </a:r>
            <a:r>
              <a:rPr lang="en-US" altLang="en-US" i="1"/>
              <a:t>&gt; </a:t>
            </a:r>
            <a:r>
              <a:rPr lang="en-US" altLang="en-US"/>
              <a:t>writes the </a:t>
            </a:r>
            <a:r>
              <a:rPr lang="en-US" altLang="en-US" b="1"/>
              <a:t>new</a:t>
            </a:r>
            <a:r>
              <a:rPr lang="en-US" altLang="en-US"/>
              <a:t> value </a:t>
            </a:r>
            <a:r>
              <a:rPr lang="en-US" altLang="en-US" i="1"/>
              <a:t>V</a:t>
            </a:r>
            <a:r>
              <a:rPr lang="en-US" altLang="en-US" i="1" baseline="-25000"/>
              <a:t>2</a:t>
            </a:r>
            <a:r>
              <a:rPr lang="en-US" altLang="en-US" i="1"/>
              <a:t> </a:t>
            </a:r>
            <a:r>
              <a:rPr lang="en-US" altLang="en-US"/>
              <a:t>to</a:t>
            </a:r>
            <a:r>
              <a:rPr lang="en-US" altLang="en-US" i="1"/>
              <a:t> X</a:t>
            </a:r>
          </a:p>
          <a:p>
            <a:r>
              <a:rPr lang="en-US" altLang="en-US" b="1">
                <a:solidFill>
                  <a:srgbClr val="000099"/>
                </a:solidFill>
              </a:rPr>
              <a:t>Undo and Redo of Transactions</a:t>
            </a:r>
          </a:p>
          <a:p>
            <a:pPr lvl="1"/>
            <a:r>
              <a:rPr lang="en-US" altLang="en-US" b="1"/>
              <a:t>undo</a:t>
            </a:r>
            <a:r>
              <a:rPr lang="en-US" altLang="en-US"/>
              <a:t>(</a:t>
            </a:r>
            <a:r>
              <a:rPr lang="en-US" altLang="en-US" i="1"/>
              <a:t>T</a:t>
            </a:r>
            <a:r>
              <a:rPr lang="en-US" altLang="en-US" baseline="-25000"/>
              <a:t>i</a:t>
            </a:r>
            <a:r>
              <a:rPr lang="en-US" altLang="en-US"/>
              <a:t>) restores the value of all data items updated by </a:t>
            </a:r>
            <a:r>
              <a:rPr lang="en-US" altLang="en-US" i="1"/>
              <a:t>T</a:t>
            </a:r>
            <a:r>
              <a:rPr lang="en-US" altLang="en-US" i="1" baseline="-25000"/>
              <a:t>i</a:t>
            </a:r>
            <a:r>
              <a:rPr lang="en-US" altLang="en-US"/>
              <a:t> to their old values, going backwards from the last log record for </a:t>
            </a:r>
            <a:r>
              <a:rPr lang="en-US" altLang="en-US" i="1"/>
              <a:t>T</a:t>
            </a:r>
            <a:r>
              <a:rPr lang="en-US" altLang="en-US" i="1" baseline="-25000"/>
              <a:t>i</a:t>
            </a:r>
            <a:endParaRPr lang="en-US" altLang="en-US" i="1"/>
          </a:p>
          <a:p>
            <a:pPr lvl="2"/>
            <a:r>
              <a:rPr lang="en-US" altLang="en-US"/>
              <a:t>each time a data item X is restored to its old value V a special  log record </a:t>
            </a:r>
            <a:r>
              <a:rPr lang="en-US" altLang="en-US" i="1"/>
              <a:t>&lt;T</a:t>
            </a:r>
            <a:r>
              <a:rPr lang="en-US" altLang="en-US" i="1" baseline="-25000"/>
              <a:t>i</a:t>
            </a:r>
            <a:r>
              <a:rPr lang="en-US" altLang="en-US" i="1"/>
              <a:t> , X, V&gt; </a:t>
            </a:r>
            <a:r>
              <a:rPr lang="en-US" altLang="en-US"/>
              <a:t>is written out</a:t>
            </a:r>
          </a:p>
          <a:p>
            <a:pPr lvl="2"/>
            <a:r>
              <a:rPr lang="en-US" altLang="en-US"/>
              <a:t>when undo of a transaction is complete, a log record </a:t>
            </a:r>
            <a:br>
              <a:rPr lang="en-US" altLang="en-US"/>
            </a:br>
            <a:r>
              <a:rPr lang="en-US" altLang="en-US" i="1"/>
              <a:t>&lt;T</a:t>
            </a:r>
            <a:r>
              <a:rPr lang="en-US" altLang="en-US" i="1" baseline="-25000"/>
              <a:t>i</a:t>
            </a:r>
            <a:r>
              <a:rPr lang="en-US" altLang="en-US" i="1"/>
              <a:t> </a:t>
            </a:r>
            <a:r>
              <a:rPr lang="en-US" altLang="en-US" b="1"/>
              <a:t>abort</a:t>
            </a:r>
            <a:r>
              <a:rPr lang="en-US" altLang="en-US" i="1"/>
              <a:t>&gt; </a:t>
            </a:r>
            <a:r>
              <a:rPr lang="en-US" altLang="en-US"/>
              <a:t>is written out.</a:t>
            </a:r>
          </a:p>
          <a:p>
            <a:pPr lvl="1"/>
            <a:r>
              <a:rPr lang="en-US" altLang="en-US" b="1"/>
              <a:t>redo</a:t>
            </a:r>
            <a:r>
              <a:rPr lang="en-US" altLang="en-US"/>
              <a:t>(</a:t>
            </a:r>
            <a:r>
              <a:rPr lang="en-US" altLang="en-US" i="1"/>
              <a:t>T</a:t>
            </a:r>
            <a:r>
              <a:rPr lang="en-US" altLang="en-US" baseline="-25000"/>
              <a:t>i</a:t>
            </a:r>
            <a:r>
              <a:rPr lang="en-US" altLang="en-US"/>
              <a:t>) sets the value of all data items updated by </a:t>
            </a:r>
            <a:r>
              <a:rPr lang="en-US" altLang="en-US" i="1"/>
              <a:t>T</a:t>
            </a:r>
            <a:r>
              <a:rPr lang="en-US" altLang="en-US" i="1" baseline="-25000"/>
              <a:t>i</a:t>
            </a:r>
            <a:r>
              <a:rPr lang="en-US" altLang="en-US" i="1"/>
              <a:t> </a:t>
            </a:r>
            <a:r>
              <a:rPr lang="en-US" altLang="en-US"/>
              <a:t>to the new values, going forward from the first log record for </a:t>
            </a:r>
            <a:r>
              <a:rPr lang="en-US" altLang="en-US" i="1"/>
              <a:t>T</a:t>
            </a:r>
            <a:r>
              <a:rPr lang="en-US" altLang="en-US" i="1" baseline="-25000"/>
              <a:t>i</a:t>
            </a:r>
            <a:endParaRPr lang="en-US" altLang="en-US" b="1">
              <a:solidFill>
                <a:schemeClr val="tx2"/>
              </a:solidFill>
            </a:endParaRPr>
          </a:p>
          <a:p>
            <a:pPr lvl="2"/>
            <a:r>
              <a:rPr lang="en-US" altLang="en-US"/>
              <a:t>No logging is done in this case</a:t>
            </a:r>
          </a:p>
          <a:p>
            <a:endParaRPr lang="en-US" altLang="en-US" i="1"/>
          </a:p>
          <a:p>
            <a:endParaRPr lang="en-US" altLang="en-US" i="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2800">
                <a:effectLst>
                  <a:outerShdw blurRad="38100" dist="38100" dir="2700000" algn="tl">
                    <a:srgbClr val="C0C0C0"/>
                  </a:outerShdw>
                </a:effectLst>
              </a:rPr>
              <a:t>Undo and Redo on Recovering from Failure</a:t>
            </a:r>
          </a:p>
        </p:txBody>
      </p:sp>
      <p:sp>
        <p:nvSpPr>
          <p:cNvPr id="48130" name="Rectangle 3"/>
          <p:cNvSpPr>
            <a:spLocks noGrp="1" noChangeArrowheads="1"/>
          </p:cNvSpPr>
          <p:nvPr>
            <p:ph type="body" idx="4294967295"/>
          </p:nvPr>
        </p:nvSpPr>
        <p:spPr>
          <a:xfrm>
            <a:off x="569913" y="1060450"/>
            <a:ext cx="8167687" cy="5378450"/>
          </a:xfrm>
        </p:spPr>
        <p:txBody>
          <a:bodyPr/>
          <a:lstStyle/>
          <a:p>
            <a:r>
              <a:rPr lang="en-US" altLang="en-US"/>
              <a:t>When recovering after failure:</a:t>
            </a:r>
          </a:p>
          <a:p>
            <a:pPr lvl="1"/>
            <a:r>
              <a:rPr lang="en-US" altLang="en-US"/>
              <a:t>Transaction</a:t>
            </a:r>
            <a:r>
              <a:rPr lang="en-US" altLang="en-US" i="1"/>
              <a:t> T</a:t>
            </a:r>
            <a:r>
              <a:rPr lang="en-US" altLang="en-US" i="1" baseline="-25000"/>
              <a:t>i</a:t>
            </a:r>
            <a:r>
              <a:rPr lang="en-US" altLang="en-US" i="1"/>
              <a:t> </a:t>
            </a:r>
            <a:r>
              <a:rPr lang="en-US" altLang="en-US"/>
              <a:t>needs to be undone if the log </a:t>
            </a:r>
          </a:p>
          <a:p>
            <a:pPr lvl="2"/>
            <a:r>
              <a:rPr lang="en-US" altLang="en-US"/>
              <a:t>contains the record </a:t>
            </a:r>
            <a:r>
              <a:rPr lang="en-US" altLang="en-US" i="1"/>
              <a:t>&lt;T</a:t>
            </a:r>
            <a:r>
              <a:rPr lang="en-US" altLang="en-US" i="1" baseline="-25000"/>
              <a:t>i</a:t>
            </a:r>
            <a:r>
              <a:rPr lang="en-US" altLang="en-US"/>
              <a:t> </a:t>
            </a:r>
            <a:r>
              <a:rPr lang="en-US" altLang="en-US" b="1"/>
              <a:t>start</a:t>
            </a:r>
            <a:r>
              <a:rPr lang="en-US" altLang="en-US" i="1"/>
              <a:t>&gt;</a:t>
            </a:r>
            <a:r>
              <a:rPr lang="en-US" altLang="en-US"/>
              <a:t>,</a:t>
            </a:r>
          </a:p>
          <a:p>
            <a:pPr lvl="2"/>
            <a:r>
              <a:rPr lang="en-US" altLang="en-US"/>
              <a:t>but does not contain either the record </a:t>
            </a:r>
            <a:r>
              <a:rPr lang="en-US" altLang="en-US" i="1"/>
              <a:t>&lt;T</a:t>
            </a:r>
            <a:r>
              <a:rPr lang="en-US" altLang="en-US" i="1" baseline="-25000"/>
              <a:t>i</a:t>
            </a:r>
            <a:r>
              <a:rPr lang="en-US" altLang="en-US" i="1"/>
              <a:t> </a:t>
            </a:r>
            <a:r>
              <a:rPr lang="en-US" altLang="en-US" b="1"/>
              <a:t>commit</a:t>
            </a:r>
            <a:r>
              <a:rPr lang="en-US" altLang="en-US" i="1"/>
              <a:t>&gt; or &lt;T</a:t>
            </a:r>
            <a:r>
              <a:rPr lang="en-US" altLang="en-US" i="1" baseline="-25000"/>
              <a:t>i</a:t>
            </a:r>
            <a:r>
              <a:rPr lang="en-US" altLang="en-US" i="1"/>
              <a:t> </a:t>
            </a:r>
            <a:r>
              <a:rPr lang="en-US" altLang="en-US" b="1"/>
              <a:t>abort</a:t>
            </a:r>
            <a:r>
              <a:rPr lang="en-US" altLang="en-US" i="1"/>
              <a:t>&gt;</a:t>
            </a:r>
            <a:r>
              <a:rPr lang="en-US" altLang="en-US"/>
              <a:t>.</a:t>
            </a:r>
          </a:p>
          <a:p>
            <a:pPr lvl="1"/>
            <a:r>
              <a:rPr lang="en-US" altLang="en-US"/>
              <a:t>Transaction </a:t>
            </a:r>
            <a:r>
              <a:rPr lang="en-US" altLang="en-US" i="1"/>
              <a:t>T</a:t>
            </a:r>
            <a:r>
              <a:rPr lang="en-US" altLang="en-US" i="1" baseline="-25000"/>
              <a:t>i</a:t>
            </a:r>
            <a:r>
              <a:rPr lang="en-US" altLang="en-US" i="1"/>
              <a:t> </a:t>
            </a:r>
            <a:r>
              <a:rPr lang="en-US" altLang="en-US"/>
              <a:t>needs to be redone if the log </a:t>
            </a:r>
          </a:p>
          <a:p>
            <a:pPr lvl="2"/>
            <a:r>
              <a:rPr lang="en-US" altLang="en-US"/>
              <a:t>contains the records </a:t>
            </a:r>
            <a:r>
              <a:rPr lang="en-US" altLang="en-US" i="1"/>
              <a:t>&lt;T</a:t>
            </a:r>
            <a:r>
              <a:rPr lang="en-US" altLang="en-US" i="1" baseline="-25000"/>
              <a:t>i</a:t>
            </a:r>
            <a:r>
              <a:rPr lang="en-US" altLang="en-US" i="1"/>
              <a:t> </a:t>
            </a:r>
            <a:r>
              <a:rPr lang="en-US" altLang="en-US" b="1"/>
              <a:t>start</a:t>
            </a:r>
            <a:r>
              <a:rPr lang="en-US" altLang="en-US" i="1"/>
              <a:t>&gt;</a:t>
            </a:r>
            <a:r>
              <a:rPr lang="en-US" altLang="en-US"/>
              <a:t> </a:t>
            </a:r>
          </a:p>
          <a:p>
            <a:pPr lvl="2"/>
            <a:r>
              <a:rPr lang="en-US" altLang="en-US"/>
              <a:t>and contains the record </a:t>
            </a:r>
            <a:r>
              <a:rPr lang="en-US" altLang="en-US" i="1"/>
              <a:t>&lt;T</a:t>
            </a:r>
            <a:r>
              <a:rPr lang="en-US" altLang="en-US" i="1" baseline="-25000"/>
              <a:t>i </a:t>
            </a:r>
            <a:r>
              <a:rPr lang="en-US" altLang="en-US" b="1"/>
              <a:t>commit</a:t>
            </a:r>
            <a:r>
              <a:rPr lang="en-US" altLang="en-US" i="1"/>
              <a:t>&gt; or &lt;T</a:t>
            </a:r>
            <a:r>
              <a:rPr lang="en-US" altLang="en-US" i="1" baseline="-25000"/>
              <a:t>i</a:t>
            </a:r>
            <a:r>
              <a:rPr lang="en-US" altLang="en-US" i="1"/>
              <a:t> </a:t>
            </a:r>
            <a:r>
              <a:rPr lang="en-US" altLang="en-US" b="1"/>
              <a:t>abort</a:t>
            </a:r>
            <a:r>
              <a:rPr lang="en-US" altLang="en-US" i="1"/>
              <a:t>&gt;</a:t>
            </a:r>
          </a:p>
          <a:p>
            <a:r>
              <a:rPr lang="en-US" altLang="en-US"/>
              <a:t>Note that If transaction </a:t>
            </a:r>
            <a:r>
              <a:rPr lang="en-US" altLang="en-US" i="1"/>
              <a:t>T</a:t>
            </a:r>
            <a:r>
              <a:rPr lang="en-US" altLang="en-US" i="1" baseline="-25000"/>
              <a:t>i</a:t>
            </a:r>
            <a:r>
              <a:rPr lang="en-US" altLang="en-US"/>
              <a:t> was undone earlier and the </a:t>
            </a:r>
            <a:r>
              <a:rPr lang="en-US" altLang="en-US" i="1"/>
              <a:t>&lt;T</a:t>
            </a:r>
            <a:r>
              <a:rPr lang="en-US" altLang="en-US" i="1" baseline="-25000"/>
              <a:t>i</a:t>
            </a:r>
            <a:r>
              <a:rPr lang="en-US" altLang="en-US" i="1"/>
              <a:t> </a:t>
            </a:r>
            <a:r>
              <a:rPr lang="en-US" altLang="en-US" b="1"/>
              <a:t>abort</a:t>
            </a:r>
            <a:r>
              <a:rPr lang="en-US" altLang="en-US" i="1"/>
              <a:t>&gt; </a:t>
            </a:r>
            <a:r>
              <a:rPr lang="en-US" altLang="en-US"/>
              <a:t>record written to the log, and then a failure occurs, on recovery from failure </a:t>
            </a:r>
            <a:r>
              <a:rPr lang="en-US" altLang="en-US" i="1"/>
              <a:t>T</a:t>
            </a:r>
            <a:r>
              <a:rPr lang="en-US" altLang="en-US" i="1" baseline="-25000"/>
              <a:t>i </a:t>
            </a:r>
            <a:r>
              <a:rPr lang="en-US" altLang="en-US"/>
              <a:t> is redone</a:t>
            </a:r>
          </a:p>
          <a:p>
            <a:pPr lvl="1"/>
            <a:r>
              <a:rPr lang="en-US" altLang="en-US" b="1"/>
              <a:t>such a redo redoes all the original actions</a:t>
            </a:r>
            <a:r>
              <a:rPr lang="en-US" altLang="en-US"/>
              <a:t> </a:t>
            </a:r>
            <a:r>
              <a:rPr lang="en-US" altLang="en-US" b="1" i="1"/>
              <a:t>including the steps that restored old values</a:t>
            </a:r>
          </a:p>
          <a:p>
            <a:pPr lvl="2"/>
            <a:r>
              <a:rPr lang="en-US" altLang="en-US"/>
              <a:t>Known as </a:t>
            </a:r>
            <a:r>
              <a:rPr lang="en-US" altLang="en-US" b="1">
                <a:solidFill>
                  <a:srgbClr val="000099"/>
                </a:solidFill>
              </a:rPr>
              <a:t>repeating history</a:t>
            </a:r>
          </a:p>
          <a:p>
            <a:pPr lvl="2"/>
            <a:r>
              <a:rPr lang="en-US" altLang="en-US"/>
              <a:t>Seems wasteful, but simplifies recovery greatly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pPr>
              <a:defRPr/>
            </a:pPr>
            <a:r>
              <a:rPr lang="en-US" sz="3000">
                <a:ea typeface="ＭＳ Ｐゴシック" charset="0"/>
              </a:rPr>
              <a:t>Immediate DB Modification Recovery Example</a:t>
            </a:r>
            <a:endParaRPr lang="en-US">
              <a:ea typeface="ＭＳ Ｐゴシック" charset="0"/>
            </a:endParaRPr>
          </a:p>
        </p:txBody>
      </p:sp>
      <p:sp>
        <p:nvSpPr>
          <p:cNvPr id="50178" name="Rectangle 3"/>
          <p:cNvSpPr>
            <a:spLocks noGrp="1" noChangeArrowheads="1"/>
          </p:cNvSpPr>
          <p:nvPr>
            <p:ph type="body" idx="4294967295"/>
          </p:nvPr>
        </p:nvSpPr>
        <p:spPr>
          <a:xfrm>
            <a:off x="655638" y="1257300"/>
            <a:ext cx="8061325" cy="5183188"/>
          </a:xfrm>
        </p:spPr>
        <p:txBody>
          <a:bodyPr/>
          <a:lstStyle/>
          <a:p>
            <a:pPr>
              <a:lnSpc>
                <a:spcPct val="110000"/>
              </a:lnSpc>
              <a:buFont typeface="Monotype Sorts" charset="2"/>
              <a:buNone/>
            </a:pPr>
            <a:r>
              <a:rPr lang="en-US" altLang="en-US" sz="1600"/>
              <a:t>  </a:t>
            </a:r>
            <a:r>
              <a:rPr lang="en-US" altLang="en-US"/>
              <a:t>Below we show the log as it appears at three instances of time.</a:t>
            </a:r>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endParaRPr lang="en-US" altLang="en-US"/>
          </a:p>
          <a:p>
            <a:pPr>
              <a:lnSpc>
                <a:spcPct val="30000"/>
              </a:lnSpc>
              <a:buFont typeface="Monotype Sorts" charset="2"/>
              <a:buNone/>
            </a:pPr>
            <a:endParaRPr lang="en-US" altLang="en-US"/>
          </a:p>
          <a:p>
            <a:pPr>
              <a:lnSpc>
                <a:spcPct val="70000"/>
              </a:lnSpc>
              <a:buFont typeface="Monotype Sorts" charset="2"/>
              <a:buNone/>
            </a:pPr>
            <a:endParaRPr lang="en-US" altLang="en-US"/>
          </a:p>
          <a:p>
            <a:pPr>
              <a:lnSpc>
                <a:spcPct val="70000"/>
              </a:lnSpc>
              <a:buFont typeface="Monotype Sorts" charset="2"/>
              <a:buNone/>
            </a:pPr>
            <a:r>
              <a:rPr lang="en-US" altLang="en-US"/>
              <a:t>Recovery actions in each case above are:</a:t>
            </a:r>
          </a:p>
          <a:p>
            <a:pPr>
              <a:lnSpc>
                <a:spcPct val="90000"/>
              </a:lnSpc>
              <a:buFont typeface="Monotype Sorts" charset="2"/>
              <a:buNone/>
            </a:pPr>
            <a:r>
              <a:rPr lang="en-US" altLang="en-US"/>
              <a:t>(a)  undo (</a:t>
            </a:r>
            <a:r>
              <a:rPr lang="en-US" altLang="en-US" i="1"/>
              <a:t>T</a:t>
            </a:r>
            <a:r>
              <a:rPr lang="en-US" altLang="en-US" baseline="-25000"/>
              <a:t>0</a:t>
            </a:r>
            <a:r>
              <a:rPr lang="en-US" altLang="en-US"/>
              <a:t>): B is restored to 2000 and A to 1000, and log records</a:t>
            </a:r>
            <a:br>
              <a:rPr lang="en-US" altLang="en-US"/>
            </a:br>
            <a:r>
              <a:rPr lang="en-US" altLang="en-US"/>
              <a:t>&lt;</a:t>
            </a:r>
            <a:r>
              <a:rPr lang="en-US" altLang="en-US" i="1"/>
              <a:t>T</a:t>
            </a:r>
            <a:r>
              <a:rPr lang="en-US" altLang="en-US" baseline="-25000"/>
              <a:t>0</a:t>
            </a:r>
            <a:r>
              <a:rPr lang="en-US" altLang="en-US"/>
              <a:t>, B, 2000&gt;, &lt;</a:t>
            </a:r>
            <a:r>
              <a:rPr lang="en-US" altLang="en-US" i="1"/>
              <a:t>T</a:t>
            </a:r>
            <a:r>
              <a:rPr lang="en-US" altLang="en-US" baseline="-25000"/>
              <a:t>0</a:t>
            </a:r>
            <a:r>
              <a:rPr lang="en-US" altLang="en-US"/>
              <a:t>, A, 1000&gt;, &lt;</a:t>
            </a:r>
            <a:r>
              <a:rPr lang="en-US" altLang="en-US" i="1"/>
              <a:t>T</a:t>
            </a:r>
            <a:r>
              <a:rPr lang="en-US" altLang="en-US" baseline="-25000"/>
              <a:t>0</a:t>
            </a:r>
            <a:r>
              <a:rPr lang="en-US" altLang="en-US"/>
              <a:t>, </a:t>
            </a:r>
            <a:r>
              <a:rPr lang="en-US" altLang="en-US" b="1"/>
              <a:t>abort</a:t>
            </a:r>
            <a:r>
              <a:rPr lang="en-US" altLang="en-US"/>
              <a:t>&gt; are written out</a:t>
            </a:r>
          </a:p>
          <a:p>
            <a:pPr>
              <a:lnSpc>
                <a:spcPct val="90000"/>
              </a:lnSpc>
              <a:buFont typeface="Monotype Sorts" charset="2"/>
              <a:buNone/>
            </a:pPr>
            <a:r>
              <a:rPr lang="en-US" altLang="en-US"/>
              <a:t>(b) redo (</a:t>
            </a:r>
            <a:r>
              <a:rPr lang="en-US" altLang="en-US" i="1"/>
              <a:t>T</a:t>
            </a:r>
            <a:r>
              <a:rPr lang="en-US" altLang="en-US" baseline="-25000"/>
              <a:t>0</a:t>
            </a:r>
            <a:r>
              <a:rPr lang="en-US" altLang="en-US"/>
              <a:t>) and undo (</a:t>
            </a:r>
            <a:r>
              <a:rPr lang="en-US" altLang="en-US" i="1"/>
              <a:t>T</a:t>
            </a:r>
            <a:r>
              <a:rPr lang="en-US" altLang="en-US" baseline="-25000"/>
              <a:t>1</a:t>
            </a:r>
            <a:r>
              <a:rPr lang="en-US" altLang="en-US"/>
              <a:t>): </a:t>
            </a:r>
            <a:r>
              <a:rPr lang="en-US" altLang="en-US" i="1"/>
              <a:t>A</a:t>
            </a:r>
            <a:r>
              <a:rPr lang="en-US" altLang="en-US"/>
              <a:t> and </a:t>
            </a:r>
            <a:r>
              <a:rPr lang="en-US" altLang="en-US" i="1"/>
              <a:t>B</a:t>
            </a:r>
            <a:r>
              <a:rPr lang="en-US" altLang="en-US"/>
              <a:t> are set to 950 and 2050 and C is restored to 700.  Log records &lt;</a:t>
            </a:r>
            <a:r>
              <a:rPr lang="en-US" altLang="en-US" i="1"/>
              <a:t>T</a:t>
            </a:r>
            <a:r>
              <a:rPr lang="en-US" altLang="en-US" baseline="-25000"/>
              <a:t>1</a:t>
            </a:r>
            <a:r>
              <a:rPr lang="en-US" altLang="en-US"/>
              <a:t>, C, 700&gt;, &lt;</a:t>
            </a:r>
            <a:r>
              <a:rPr lang="en-US" altLang="en-US" i="1"/>
              <a:t>T</a:t>
            </a:r>
            <a:r>
              <a:rPr lang="en-US" altLang="en-US" baseline="-25000"/>
              <a:t>1</a:t>
            </a:r>
            <a:r>
              <a:rPr lang="en-US" altLang="en-US"/>
              <a:t>, </a:t>
            </a:r>
            <a:r>
              <a:rPr lang="en-US" altLang="en-US" b="1"/>
              <a:t>abort</a:t>
            </a:r>
            <a:r>
              <a:rPr lang="en-US" altLang="en-US"/>
              <a:t>&gt; are written out.</a:t>
            </a:r>
          </a:p>
          <a:p>
            <a:pPr>
              <a:lnSpc>
                <a:spcPct val="90000"/>
              </a:lnSpc>
              <a:buFont typeface="Monotype Sorts" charset="2"/>
              <a:buNone/>
            </a:pPr>
            <a:r>
              <a:rPr lang="en-US" altLang="en-US"/>
              <a:t>(c)  redo (</a:t>
            </a:r>
            <a:r>
              <a:rPr lang="en-US" altLang="en-US" i="1"/>
              <a:t>T</a:t>
            </a:r>
            <a:r>
              <a:rPr lang="en-US" altLang="en-US" baseline="-25000"/>
              <a:t>0</a:t>
            </a:r>
            <a:r>
              <a:rPr lang="en-US" altLang="en-US"/>
              <a:t>) and redo (</a:t>
            </a:r>
            <a:r>
              <a:rPr lang="en-US" altLang="en-US" i="1"/>
              <a:t>T</a:t>
            </a:r>
            <a:r>
              <a:rPr lang="en-US" altLang="en-US" baseline="-25000"/>
              <a:t>1</a:t>
            </a:r>
            <a:r>
              <a:rPr lang="en-US" altLang="en-US"/>
              <a:t>): A and B are set to 950 and 2050 </a:t>
            </a:r>
          </a:p>
          <a:p>
            <a:pPr>
              <a:lnSpc>
                <a:spcPct val="90000"/>
              </a:lnSpc>
              <a:buFont typeface="Monotype Sorts" charset="2"/>
              <a:buNone/>
            </a:pPr>
            <a:r>
              <a:rPr lang="en-US" altLang="en-US"/>
              <a:t>       respectively. Then </a:t>
            </a:r>
            <a:r>
              <a:rPr lang="en-US" altLang="en-US" i="1"/>
              <a:t>C</a:t>
            </a:r>
            <a:r>
              <a:rPr lang="en-US" altLang="en-US"/>
              <a:t> is set to 600</a:t>
            </a:r>
          </a:p>
        </p:txBody>
      </p:sp>
      <p:pic>
        <p:nvPicPr>
          <p:cNvPr id="501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177323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Checkpoints</a:t>
            </a:r>
          </a:p>
        </p:txBody>
      </p:sp>
      <p:sp>
        <p:nvSpPr>
          <p:cNvPr id="52226" name="Rectangle 3"/>
          <p:cNvSpPr>
            <a:spLocks noGrp="1" noChangeArrowheads="1"/>
          </p:cNvSpPr>
          <p:nvPr>
            <p:ph type="body" idx="4294967295"/>
          </p:nvPr>
        </p:nvSpPr>
        <p:spPr/>
        <p:txBody>
          <a:bodyPr/>
          <a:lstStyle/>
          <a:p>
            <a:pPr marL="381000" indent="-381000"/>
            <a:r>
              <a:rPr lang="en-US" altLang="en-US"/>
              <a:t>Redoing/undoing all transactions recorded in the log can be very slow </a:t>
            </a:r>
          </a:p>
          <a:p>
            <a:pPr marL="800100" lvl="1" indent="-342900">
              <a:buFont typeface="Monotype Sorts" charset="2"/>
              <a:buAutoNum type="arabicPeriod"/>
            </a:pPr>
            <a:r>
              <a:rPr lang="en-US" altLang="en-US"/>
              <a:t>processing the entire log is time-consuming if the system has run for a long time</a:t>
            </a:r>
          </a:p>
          <a:p>
            <a:pPr marL="800100" lvl="1" indent="-342900">
              <a:buFont typeface="Monotype Sorts" charset="2"/>
              <a:buAutoNum type="arabicPeriod"/>
            </a:pPr>
            <a:r>
              <a:rPr lang="en-US" altLang="en-US"/>
              <a:t>we might unnecessarily redo transactions which have already output their updates to the database.</a:t>
            </a:r>
          </a:p>
          <a:p>
            <a:pPr marL="381000" indent="-381000"/>
            <a:r>
              <a:rPr lang="en-US" altLang="en-US"/>
              <a:t>Streamline recovery procedure by periodically performing </a:t>
            </a:r>
            <a:r>
              <a:rPr lang="en-US" altLang="en-US" b="1">
                <a:solidFill>
                  <a:srgbClr val="000099"/>
                </a:solidFill>
              </a:rPr>
              <a:t>checkpointing</a:t>
            </a:r>
            <a:r>
              <a:rPr lang="en-US" altLang="en-US"/>
              <a:t> </a:t>
            </a:r>
          </a:p>
          <a:p>
            <a:pPr marL="800100" lvl="1" indent="-342900">
              <a:buFont typeface="Monotype Sorts" charset="2"/>
              <a:buAutoNum type="arabicPeriod"/>
            </a:pPr>
            <a:r>
              <a:rPr lang="en-US" altLang="en-US"/>
              <a:t>Output all log records currently residing in main memory onto stable storage.</a:t>
            </a:r>
          </a:p>
          <a:p>
            <a:pPr marL="800100" lvl="1" indent="-342900">
              <a:buFont typeface="Monotype Sorts" charset="2"/>
              <a:buAutoNum type="arabicPeriod"/>
            </a:pPr>
            <a:r>
              <a:rPr lang="en-US" altLang="en-US"/>
              <a:t>Output all modified buffer blocks to the disk.</a:t>
            </a:r>
          </a:p>
          <a:p>
            <a:pPr marL="800100" lvl="1" indent="-342900">
              <a:buFont typeface="Monotype Sorts" charset="2"/>
              <a:buAutoNum type="arabicPeriod"/>
            </a:pPr>
            <a:r>
              <a:rPr lang="en-US" altLang="en-US"/>
              <a:t>Write a log record &lt;</a:t>
            </a:r>
            <a:r>
              <a:rPr lang="en-US" altLang="en-US" b="1"/>
              <a:t> checkpoint </a:t>
            </a:r>
            <a:r>
              <a:rPr lang="en-US" altLang="en-US" i="1"/>
              <a:t>L</a:t>
            </a:r>
            <a:r>
              <a:rPr lang="en-US" altLang="en-US"/>
              <a:t>&gt; onto stable storage where </a:t>
            </a:r>
            <a:r>
              <a:rPr lang="en-US" altLang="en-US" i="1"/>
              <a:t>L</a:t>
            </a:r>
            <a:r>
              <a:rPr lang="en-US" altLang="en-US"/>
              <a:t> is a list of all transactions active at the time of checkpoint.</a:t>
            </a:r>
          </a:p>
          <a:p>
            <a:pPr marL="800100" lvl="1" indent="-342900"/>
            <a:r>
              <a:rPr lang="en-US" altLang="en-US"/>
              <a:t>All updates are stopped while doing checkpointing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Failure Classification</a:t>
            </a:r>
          </a:p>
        </p:txBody>
      </p:sp>
      <p:sp>
        <p:nvSpPr>
          <p:cNvPr id="20482" name="Rectangle 3"/>
          <p:cNvSpPr>
            <a:spLocks noGrp="1" noChangeArrowheads="1"/>
          </p:cNvSpPr>
          <p:nvPr>
            <p:ph type="body" idx="4294967295"/>
          </p:nvPr>
        </p:nvSpPr>
        <p:spPr/>
        <p:txBody>
          <a:bodyPr/>
          <a:lstStyle/>
          <a:p>
            <a:r>
              <a:rPr lang="en-US" altLang="en-US" b="1"/>
              <a:t>Transaction failure</a:t>
            </a:r>
            <a:r>
              <a:rPr lang="en-US" altLang="en-US"/>
              <a:t> :</a:t>
            </a:r>
          </a:p>
          <a:p>
            <a:pPr lvl="1"/>
            <a:r>
              <a:rPr lang="en-US" altLang="en-US" b="1"/>
              <a:t>Logical errors</a:t>
            </a:r>
            <a:r>
              <a:rPr lang="en-US" altLang="en-US"/>
              <a:t>: transaction cannot complete due to some internal error condition</a:t>
            </a:r>
          </a:p>
          <a:p>
            <a:pPr lvl="1"/>
            <a:r>
              <a:rPr lang="en-US" altLang="en-US" b="1"/>
              <a:t>System errors</a:t>
            </a:r>
            <a:r>
              <a:rPr lang="en-US" altLang="en-US"/>
              <a:t>: the database system must terminate an active transaction due to an error condition (e.g., deadlock)</a:t>
            </a:r>
          </a:p>
          <a:p>
            <a:r>
              <a:rPr lang="en-US" altLang="en-US" b="1"/>
              <a:t>System crash</a:t>
            </a:r>
            <a:r>
              <a:rPr lang="en-US" altLang="en-US"/>
              <a:t>: a power failure or other hardware or software failure causes the system to crash.</a:t>
            </a:r>
          </a:p>
          <a:p>
            <a:pPr lvl="1"/>
            <a:r>
              <a:rPr lang="en-US" altLang="en-US" b="1">
                <a:solidFill>
                  <a:srgbClr val="000099"/>
                </a:solidFill>
              </a:rPr>
              <a:t>Fail-stop assumption</a:t>
            </a:r>
            <a:r>
              <a:rPr lang="en-US" altLang="en-US"/>
              <a:t>: non-volatile storage contents are assumed to not be corrupted by system crash</a:t>
            </a:r>
          </a:p>
          <a:p>
            <a:pPr lvl="2"/>
            <a:r>
              <a:rPr lang="en-US" altLang="en-US"/>
              <a:t>Database systems have numerous integrity checks to prevent corruption of disk data </a:t>
            </a:r>
          </a:p>
          <a:p>
            <a:r>
              <a:rPr lang="en-US" altLang="en-US" b="1"/>
              <a:t>Disk failure</a:t>
            </a:r>
            <a:r>
              <a:rPr lang="en-US" altLang="en-US"/>
              <a:t>: a head crash or similar disk failure destroys all or part of disk storage</a:t>
            </a:r>
          </a:p>
          <a:p>
            <a:pPr lvl="1"/>
            <a:r>
              <a:rPr lang="en-US" altLang="en-US"/>
              <a:t>Destruction is assumed to be detectable: disk drives use checksums to detect failures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Checkpoints (Cont.)</a:t>
            </a:r>
          </a:p>
        </p:txBody>
      </p:sp>
      <p:sp>
        <p:nvSpPr>
          <p:cNvPr id="54274" name="Rectangle 3"/>
          <p:cNvSpPr>
            <a:spLocks noGrp="1" noChangeArrowheads="1"/>
          </p:cNvSpPr>
          <p:nvPr>
            <p:ph type="body" idx="4294967295"/>
          </p:nvPr>
        </p:nvSpPr>
        <p:spPr/>
        <p:txBody>
          <a:bodyPr/>
          <a:lstStyle/>
          <a:p>
            <a:pPr marL="381000" indent="-381000"/>
            <a:r>
              <a:rPr lang="en-US" altLang="en-US"/>
              <a:t>During recovery we need to consider only the most recent transaction T</a:t>
            </a:r>
            <a:r>
              <a:rPr lang="en-US" altLang="en-US" baseline="-25000"/>
              <a:t>i</a:t>
            </a:r>
            <a:r>
              <a:rPr lang="en-US" altLang="en-US"/>
              <a:t> that started before the checkpoint, and transactions that started after </a:t>
            </a:r>
            <a:r>
              <a:rPr lang="en-US" altLang="en-US" i="1"/>
              <a:t>T</a:t>
            </a:r>
            <a:r>
              <a:rPr lang="en-US" altLang="en-US" i="1" baseline="-25000"/>
              <a:t>i</a:t>
            </a:r>
            <a:r>
              <a:rPr lang="en-US" altLang="en-US"/>
              <a:t>. </a:t>
            </a:r>
          </a:p>
          <a:p>
            <a:pPr marL="800100" lvl="1" indent="-342900">
              <a:buFont typeface="Monotype Sorts" charset="2"/>
              <a:buAutoNum type="arabicPeriod"/>
            </a:pPr>
            <a:r>
              <a:rPr lang="en-US" altLang="en-US"/>
              <a:t>Scan backwards from end of log to find the most recent &lt;</a:t>
            </a:r>
            <a:r>
              <a:rPr lang="en-US" altLang="en-US" b="1"/>
              <a:t>checkpoint </a:t>
            </a:r>
            <a:r>
              <a:rPr lang="en-US" altLang="en-US" i="1"/>
              <a:t>L</a:t>
            </a:r>
            <a:r>
              <a:rPr lang="en-US" altLang="en-US"/>
              <a:t>&gt; record </a:t>
            </a:r>
          </a:p>
          <a:p>
            <a:pPr marL="800100" lvl="1" indent="-342900"/>
            <a:r>
              <a:rPr lang="en-US" altLang="en-US"/>
              <a:t>Only transactions that are in </a:t>
            </a:r>
            <a:r>
              <a:rPr lang="en-US" altLang="en-US" i="1"/>
              <a:t>L</a:t>
            </a:r>
            <a:r>
              <a:rPr lang="en-US" altLang="en-US"/>
              <a:t> or started after the checkpoint need to be redone or undone</a:t>
            </a:r>
          </a:p>
          <a:p>
            <a:pPr marL="800100" lvl="1" indent="-342900"/>
            <a:r>
              <a:rPr lang="en-US" altLang="en-US"/>
              <a:t>Transactions that committed or aborted before the checkpoint already have all their updates output to stable storage.</a:t>
            </a:r>
          </a:p>
          <a:p>
            <a:pPr marL="381000" indent="-381000"/>
            <a:r>
              <a:rPr lang="en-US" altLang="en-US"/>
              <a:t>Some earlier part of the log may be needed for undo operations</a:t>
            </a:r>
          </a:p>
          <a:p>
            <a:pPr marL="800100" lvl="1" indent="-342900">
              <a:buFont typeface="Monotype Sorts" charset="2"/>
              <a:buAutoNum type="arabicPeriod"/>
            </a:pPr>
            <a:r>
              <a:rPr lang="en-US" altLang="en-US"/>
              <a:t>Continue scanning backwards till a record </a:t>
            </a:r>
            <a:r>
              <a:rPr lang="en-US" altLang="en-US" i="1"/>
              <a:t>&lt;T</a:t>
            </a:r>
            <a:r>
              <a:rPr lang="en-US" altLang="en-US" i="1" baseline="-25000"/>
              <a:t>i</a:t>
            </a:r>
            <a:r>
              <a:rPr lang="en-US" altLang="en-US" b="1"/>
              <a:t> start</a:t>
            </a:r>
            <a:r>
              <a:rPr lang="en-US" altLang="en-US"/>
              <a:t>&gt; is found for every transaction </a:t>
            </a:r>
            <a:r>
              <a:rPr lang="en-US" altLang="en-US" i="1"/>
              <a:t>T</a:t>
            </a:r>
            <a:r>
              <a:rPr lang="en-US" altLang="en-US" i="1" baseline="-25000"/>
              <a:t>i </a:t>
            </a:r>
            <a:r>
              <a:rPr lang="en-US" altLang="en-US" i="1"/>
              <a:t> </a:t>
            </a:r>
            <a:r>
              <a:rPr lang="en-US" altLang="en-US"/>
              <a:t>in </a:t>
            </a:r>
            <a:r>
              <a:rPr lang="en-US" altLang="en-US" i="1"/>
              <a:t>L</a:t>
            </a:r>
            <a:r>
              <a:rPr lang="en-US" altLang="en-US"/>
              <a:t>.</a:t>
            </a:r>
          </a:p>
          <a:p>
            <a:pPr marL="800100" lvl="1" indent="-342900"/>
            <a:r>
              <a:rPr lang="en-US" altLang="en-US"/>
              <a:t>Parts of log prior to earliest </a:t>
            </a:r>
            <a:r>
              <a:rPr lang="en-US" altLang="en-US" i="1"/>
              <a:t>&lt;T</a:t>
            </a:r>
            <a:r>
              <a:rPr lang="en-US" altLang="en-US" i="1" baseline="-25000"/>
              <a:t>i</a:t>
            </a:r>
            <a:r>
              <a:rPr lang="en-US" altLang="en-US" b="1"/>
              <a:t> start</a:t>
            </a:r>
            <a:r>
              <a:rPr lang="en-US" altLang="en-US"/>
              <a:t>&gt; record above are not needed for recovery, and can be erased whenever desired.</a:t>
            </a:r>
          </a:p>
          <a:p>
            <a:pPr marL="800100" lvl="1" indent="-342900"/>
            <a:endParaRPr lang="en-US" altLang="en-US"/>
          </a:p>
          <a:p>
            <a:pPr marL="800100" lvl="1" indent="-342900">
              <a:buFont typeface="Monotype Sorts" charset="2"/>
              <a:buAutoNum type="arabicPeriod"/>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of Checkpoints</a:t>
            </a:r>
          </a:p>
        </p:txBody>
      </p:sp>
      <p:sp>
        <p:nvSpPr>
          <p:cNvPr id="56322" name="Rectangle 3"/>
          <p:cNvSpPr>
            <a:spLocks noGrp="1" noChangeArrowheads="1"/>
          </p:cNvSpPr>
          <p:nvPr>
            <p:ph type="body" idx="4294967295"/>
          </p:nvPr>
        </p:nvSpPr>
        <p:spPr>
          <a:xfrm>
            <a:off x="876300" y="1263650"/>
            <a:ext cx="8267700" cy="5000625"/>
          </a:xfrm>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i="1"/>
              <a:t>T</a:t>
            </a:r>
            <a:r>
              <a:rPr lang="en-US" altLang="en-US" baseline="-25000"/>
              <a:t>1</a:t>
            </a:r>
            <a:r>
              <a:rPr lang="en-US" altLang="en-US"/>
              <a:t> can be ignored (updates already output to disk due to checkpoint)</a:t>
            </a:r>
          </a:p>
          <a:p>
            <a:r>
              <a:rPr lang="en-US" altLang="en-US" i="1"/>
              <a:t>T</a:t>
            </a:r>
            <a:r>
              <a:rPr lang="en-US" altLang="en-US" baseline="-25000"/>
              <a:t>2</a:t>
            </a:r>
            <a:r>
              <a:rPr lang="en-US" altLang="en-US"/>
              <a:t> and </a:t>
            </a:r>
            <a:r>
              <a:rPr lang="en-US" altLang="en-US" i="1"/>
              <a:t>T</a:t>
            </a:r>
            <a:r>
              <a:rPr lang="en-US" altLang="en-US" baseline="-25000"/>
              <a:t>3</a:t>
            </a:r>
            <a:r>
              <a:rPr lang="en-US" altLang="en-US"/>
              <a:t> redone.</a:t>
            </a:r>
          </a:p>
          <a:p>
            <a:r>
              <a:rPr lang="en-US" altLang="en-US" i="1"/>
              <a:t>T</a:t>
            </a:r>
            <a:r>
              <a:rPr lang="en-US" altLang="en-US" baseline="-25000"/>
              <a:t>4</a:t>
            </a:r>
            <a:r>
              <a:rPr lang="en-US" altLang="en-US"/>
              <a:t> undone</a:t>
            </a:r>
          </a:p>
        </p:txBody>
      </p:sp>
      <p:sp>
        <p:nvSpPr>
          <p:cNvPr id="56323"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6324" name="Line 5"/>
          <p:cNvSpPr>
            <a:spLocks noChangeShapeType="1"/>
          </p:cNvSpPr>
          <p:nvPr/>
        </p:nvSpPr>
        <p:spPr bwMode="auto">
          <a:xfrm>
            <a:off x="28956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25" name="Line 6"/>
          <p:cNvSpPr>
            <a:spLocks noChangeShapeType="1"/>
          </p:cNvSpPr>
          <p:nvPr/>
        </p:nvSpPr>
        <p:spPr bwMode="auto">
          <a:xfrm>
            <a:off x="58674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26" name="Text Box 7"/>
          <p:cNvSpPr txBox="1">
            <a:spLocks noChangeArrowheads="1"/>
          </p:cNvSpPr>
          <p:nvPr/>
        </p:nvSpPr>
        <p:spPr bwMode="auto">
          <a:xfrm>
            <a:off x="2803525" y="123031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i="1" baseline="-25000"/>
              <a:t>c</a:t>
            </a:r>
            <a:endParaRPr lang="en-US" altLang="en-US" sz="2000" i="1"/>
          </a:p>
        </p:txBody>
      </p:sp>
      <p:sp>
        <p:nvSpPr>
          <p:cNvPr id="56327" name="Text Box 8"/>
          <p:cNvSpPr txBox="1">
            <a:spLocks noChangeArrowheads="1"/>
          </p:cNvSpPr>
          <p:nvPr/>
        </p:nvSpPr>
        <p:spPr bwMode="auto">
          <a:xfrm>
            <a:off x="5645150" y="1206500"/>
            <a:ext cx="38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baseline="-25000"/>
              <a:t>f</a:t>
            </a:r>
            <a:endParaRPr lang="en-US" altLang="en-US" sz="2000" i="1"/>
          </a:p>
        </p:txBody>
      </p:sp>
      <p:sp>
        <p:nvSpPr>
          <p:cNvPr id="56328" name="Line 9"/>
          <p:cNvSpPr>
            <a:spLocks noChangeShapeType="1"/>
          </p:cNvSpPr>
          <p:nvPr/>
        </p:nvSpPr>
        <p:spPr bwMode="auto">
          <a:xfrm>
            <a:off x="1676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29" name="Line 10"/>
          <p:cNvSpPr>
            <a:spLocks noChangeShapeType="1"/>
          </p:cNvSpPr>
          <p:nvPr/>
        </p:nvSpPr>
        <p:spPr bwMode="auto">
          <a:xfrm>
            <a:off x="1676400" y="2057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0" name="Line 11"/>
          <p:cNvSpPr>
            <a:spLocks noChangeShapeType="1"/>
          </p:cNvSpPr>
          <p:nvPr/>
        </p:nvSpPr>
        <p:spPr bwMode="auto">
          <a:xfrm>
            <a:off x="2438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1" name="Line 12"/>
          <p:cNvSpPr>
            <a:spLocks noChangeShapeType="1"/>
          </p:cNvSpPr>
          <p:nvPr/>
        </p:nvSpPr>
        <p:spPr bwMode="auto">
          <a:xfrm>
            <a:off x="2743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2" name="Line 13"/>
          <p:cNvSpPr>
            <a:spLocks noChangeShapeType="1"/>
          </p:cNvSpPr>
          <p:nvPr/>
        </p:nvSpPr>
        <p:spPr bwMode="auto">
          <a:xfrm>
            <a:off x="2743200" y="2438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3" name="Line 14"/>
          <p:cNvSpPr>
            <a:spLocks noChangeShapeType="1"/>
          </p:cNvSpPr>
          <p:nvPr/>
        </p:nvSpPr>
        <p:spPr bwMode="auto">
          <a:xfrm>
            <a:off x="3505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4" name="Line 15"/>
          <p:cNvSpPr>
            <a:spLocks noChangeShapeType="1"/>
          </p:cNvSpPr>
          <p:nvPr/>
        </p:nvSpPr>
        <p:spPr bwMode="auto">
          <a:xfrm>
            <a:off x="3962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5" name="Line 16"/>
          <p:cNvSpPr>
            <a:spLocks noChangeShapeType="1"/>
          </p:cNvSpPr>
          <p:nvPr/>
        </p:nvSpPr>
        <p:spPr bwMode="auto">
          <a:xfrm>
            <a:off x="3962400" y="2819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6" name="Line 17"/>
          <p:cNvSpPr>
            <a:spLocks noChangeShapeType="1"/>
          </p:cNvSpPr>
          <p:nvPr/>
        </p:nvSpPr>
        <p:spPr bwMode="auto">
          <a:xfrm>
            <a:off x="4724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7" name="Line 18"/>
          <p:cNvSpPr>
            <a:spLocks noChangeShapeType="1"/>
          </p:cNvSpPr>
          <p:nvPr/>
        </p:nvSpPr>
        <p:spPr bwMode="auto">
          <a:xfrm>
            <a:off x="5105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8" name="Line 19"/>
          <p:cNvSpPr>
            <a:spLocks noChangeShapeType="1"/>
          </p:cNvSpPr>
          <p:nvPr/>
        </p:nvSpPr>
        <p:spPr bwMode="auto">
          <a:xfrm>
            <a:off x="5105400" y="3276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9" name="Line 20"/>
          <p:cNvSpPr>
            <a:spLocks noChangeShapeType="1"/>
          </p:cNvSpPr>
          <p:nvPr/>
        </p:nvSpPr>
        <p:spPr bwMode="auto">
          <a:xfrm>
            <a:off x="5867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40" name="Text Box 21"/>
          <p:cNvSpPr txBox="1">
            <a:spLocks noChangeArrowheads="1"/>
          </p:cNvSpPr>
          <p:nvPr/>
        </p:nvSpPr>
        <p:spPr bwMode="auto">
          <a:xfrm>
            <a:off x="1965325" y="1687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baseline="-25000"/>
              <a:t>1</a:t>
            </a:r>
            <a:endParaRPr lang="en-US" altLang="en-US" sz="2000" i="1"/>
          </a:p>
        </p:txBody>
      </p:sp>
      <p:sp>
        <p:nvSpPr>
          <p:cNvPr id="56341" name="Text Box 22"/>
          <p:cNvSpPr txBox="1">
            <a:spLocks noChangeArrowheads="1"/>
          </p:cNvSpPr>
          <p:nvPr/>
        </p:nvSpPr>
        <p:spPr bwMode="auto">
          <a:xfrm>
            <a:off x="2898775" y="2051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baseline="-25000"/>
              <a:t>2</a:t>
            </a:r>
            <a:endParaRPr lang="en-US" altLang="en-US" sz="2000" i="1"/>
          </a:p>
        </p:txBody>
      </p:sp>
      <p:sp>
        <p:nvSpPr>
          <p:cNvPr id="56342" name="Text Box 23"/>
          <p:cNvSpPr txBox="1">
            <a:spLocks noChangeArrowheads="1"/>
          </p:cNvSpPr>
          <p:nvPr/>
        </p:nvSpPr>
        <p:spPr bwMode="auto">
          <a:xfrm>
            <a:off x="4117975" y="2432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baseline="-25000"/>
              <a:t>3</a:t>
            </a:r>
            <a:endParaRPr lang="en-US" altLang="en-US" sz="2000" i="1"/>
          </a:p>
        </p:txBody>
      </p:sp>
      <p:sp>
        <p:nvSpPr>
          <p:cNvPr id="56343" name="Text Box 24"/>
          <p:cNvSpPr txBox="1">
            <a:spLocks noChangeArrowheads="1"/>
          </p:cNvSpPr>
          <p:nvPr/>
        </p:nvSpPr>
        <p:spPr bwMode="auto">
          <a:xfrm>
            <a:off x="5337175" y="28892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T</a:t>
            </a:r>
            <a:r>
              <a:rPr lang="en-US" altLang="en-US" sz="2000" baseline="-25000"/>
              <a:t>4</a:t>
            </a:r>
            <a:endParaRPr lang="en-US" altLang="en-US" sz="2000" i="1"/>
          </a:p>
        </p:txBody>
      </p:sp>
      <p:sp>
        <p:nvSpPr>
          <p:cNvPr id="56344" name="Text Box 25"/>
          <p:cNvSpPr txBox="1">
            <a:spLocks noChangeArrowheads="1"/>
          </p:cNvSpPr>
          <p:nvPr/>
        </p:nvSpPr>
        <p:spPr bwMode="auto">
          <a:xfrm>
            <a:off x="2362200" y="3821113"/>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checkpoint</a:t>
            </a:r>
          </a:p>
        </p:txBody>
      </p:sp>
      <p:sp>
        <p:nvSpPr>
          <p:cNvPr id="56345" name="Text Box 26"/>
          <p:cNvSpPr txBox="1">
            <a:spLocks noChangeArrowheads="1"/>
          </p:cNvSpPr>
          <p:nvPr/>
        </p:nvSpPr>
        <p:spPr bwMode="auto">
          <a:xfrm>
            <a:off x="5105400" y="3797300"/>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system failure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Recovery Algorithm</a:t>
            </a:r>
          </a:p>
        </p:txBody>
      </p:sp>
      <p:sp>
        <p:nvSpPr>
          <p:cNvPr id="58370" name="Rectangle 5"/>
          <p:cNvSpPr>
            <a:spLocks noGrp="1" noChangeArrowheads="1"/>
          </p:cNvSpPr>
          <p:nvPr>
            <p:ph type="subTitle" idx="1"/>
          </p:nvPr>
        </p:nvSpPr>
        <p:spPr>
          <a:xfrm>
            <a:off x="1371600" y="3886200"/>
            <a:ext cx="7210425" cy="1752600"/>
          </a:xfrm>
        </p:spPr>
        <p:txBody>
          <a:bodyPr/>
          <a:lstStyle/>
          <a:p>
            <a:pPr algn="l">
              <a:buFont typeface="Monotype Sorts" charset="2"/>
              <a:buChar char="n"/>
            </a:pPr>
            <a:r>
              <a:rPr lang="en-US" altLang="en-US" b="1"/>
              <a:t> So far: </a:t>
            </a:r>
            <a:r>
              <a:rPr lang="en-US" altLang="en-US"/>
              <a:t>we covered key concepts</a:t>
            </a:r>
          </a:p>
          <a:p>
            <a:pPr algn="l">
              <a:buFont typeface="Monotype Sorts" charset="2"/>
              <a:buChar char="n"/>
            </a:pPr>
            <a:r>
              <a:rPr lang="en-US" altLang="en-US"/>
              <a:t> </a:t>
            </a:r>
            <a:r>
              <a:rPr lang="en-US" altLang="en-US" b="1"/>
              <a:t>Now</a:t>
            </a:r>
            <a:r>
              <a:rPr lang="en-US" altLang="en-US"/>
              <a:t>: we present the components of the basic recovery algorithm</a:t>
            </a:r>
          </a:p>
          <a:p>
            <a:pPr algn="l">
              <a:buFont typeface="Monotype Sorts" charset="2"/>
              <a:buChar char="n"/>
            </a:pPr>
            <a:r>
              <a:rPr lang="en-US" altLang="en-US"/>
              <a:t> </a:t>
            </a:r>
            <a:r>
              <a:rPr lang="en-US" altLang="en-US" b="1"/>
              <a:t>Later</a:t>
            </a:r>
            <a:r>
              <a:rPr lang="en-US" altLang="en-US"/>
              <a:t>: we present extensions to allow more concurrency</a:t>
            </a:r>
          </a:p>
          <a:p>
            <a:pPr algn="l"/>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Recovery Algorithm</a:t>
            </a:r>
          </a:p>
        </p:txBody>
      </p:sp>
      <p:sp>
        <p:nvSpPr>
          <p:cNvPr id="59394" name="Rectangle 3"/>
          <p:cNvSpPr>
            <a:spLocks noGrp="1" noChangeArrowheads="1"/>
          </p:cNvSpPr>
          <p:nvPr>
            <p:ph type="body" idx="1"/>
          </p:nvPr>
        </p:nvSpPr>
        <p:spPr>
          <a:xfrm>
            <a:off x="814388" y="1093788"/>
            <a:ext cx="7845425" cy="5284787"/>
          </a:xfrm>
        </p:spPr>
        <p:txBody>
          <a:bodyPr/>
          <a:lstStyle/>
          <a:p>
            <a:r>
              <a:rPr lang="en-US" altLang="en-US" b="1"/>
              <a:t>Logging</a:t>
            </a:r>
            <a:r>
              <a:rPr lang="en-US" altLang="en-US"/>
              <a:t> (during normal operation):</a:t>
            </a:r>
          </a:p>
          <a:p>
            <a:pPr lvl="1"/>
            <a:r>
              <a:rPr lang="en-US" altLang="en-US"/>
              <a:t> </a:t>
            </a:r>
            <a:r>
              <a:rPr lang="en-US" altLang="en-US" i="1"/>
              <a:t>&lt;T</a:t>
            </a:r>
            <a:r>
              <a:rPr lang="en-US" altLang="en-US" i="1" baseline="-25000"/>
              <a:t>i</a:t>
            </a:r>
            <a:r>
              <a:rPr lang="en-US" altLang="en-US" i="1"/>
              <a:t> </a:t>
            </a:r>
            <a:r>
              <a:rPr lang="en-US" altLang="en-US" b="1"/>
              <a:t>start</a:t>
            </a:r>
            <a:r>
              <a:rPr lang="en-US" altLang="en-US" i="1"/>
              <a:t>&gt; </a:t>
            </a:r>
            <a:r>
              <a:rPr lang="en-US" altLang="en-US"/>
              <a:t>at transaction start</a:t>
            </a:r>
          </a:p>
          <a:p>
            <a:pPr lvl="1"/>
            <a:r>
              <a:rPr lang="en-US" altLang="en-US" i="1"/>
              <a:t> &lt;T</a:t>
            </a:r>
            <a:r>
              <a:rPr lang="en-US" altLang="en-US" i="1" baseline="-25000"/>
              <a:t>i</a:t>
            </a:r>
            <a:r>
              <a:rPr lang="en-US" altLang="en-US" i="1"/>
              <a:t>, X</a:t>
            </a:r>
            <a:r>
              <a:rPr lang="en-US" altLang="en-US" i="1" baseline="-25000"/>
              <a:t>j</a:t>
            </a:r>
            <a:r>
              <a:rPr lang="en-US" altLang="en-US" i="1"/>
              <a:t>,  V</a:t>
            </a:r>
            <a:r>
              <a:rPr lang="en-US" altLang="en-US" i="1" baseline="-25000"/>
              <a:t>1</a:t>
            </a:r>
            <a:r>
              <a:rPr lang="en-US" altLang="en-US" i="1"/>
              <a:t>,  V</a:t>
            </a:r>
            <a:r>
              <a:rPr lang="en-US" altLang="en-US" i="1" baseline="-25000"/>
              <a:t>2</a:t>
            </a:r>
            <a:r>
              <a:rPr lang="en-US" altLang="en-US" i="1"/>
              <a:t>&gt; </a:t>
            </a:r>
            <a:r>
              <a:rPr lang="en-US" altLang="en-US"/>
              <a:t>for each update, and </a:t>
            </a:r>
          </a:p>
          <a:p>
            <a:pPr lvl="1"/>
            <a:r>
              <a:rPr lang="en-US" altLang="en-US" i="1"/>
              <a:t>&lt;T</a:t>
            </a:r>
            <a:r>
              <a:rPr lang="en-US" altLang="en-US" i="1" baseline="-25000"/>
              <a:t>i</a:t>
            </a:r>
            <a:r>
              <a:rPr lang="en-US" altLang="en-US" i="1"/>
              <a:t> </a:t>
            </a:r>
            <a:r>
              <a:rPr lang="en-US" altLang="en-US" b="1"/>
              <a:t>commit</a:t>
            </a:r>
            <a:r>
              <a:rPr lang="en-US" altLang="en-US" i="1"/>
              <a:t>&gt; </a:t>
            </a:r>
            <a:r>
              <a:rPr lang="en-US" altLang="en-US"/>
              <a:t>at transaction end</a:t>
            </a:r>
            <a:endParaRPr lang="en-US" altLang="en-US" b="1"/>
          </a:p>
          <a:p>
            <a:r>
              <a:rPr lang="en-US" altLang="en-US" b="1"/>
              <a:t>Transaction rollback (during normal operation)</a:t>
            </a:r>
          </a:p>
          <a:p>
            <a:pPr lvl="1"/>
            <a:r>
              <a:rPr lang="en-US" altLang="en-US"/>
              <a:t>Let </a:t>
            </a:r>
            <a:r>
              <a:rPr lang="en-US" altLang="en-US" i="1"/>
              <a:t>T</a:t>
            </a:r>
            <a:r>
              <a:rPr lang="en-US" altLang="en-US" i="1" baseline="-25000"/>
              <a:t>i</a:t>
            </a:r>
            <a:r>
              <a:rPr lang="en-US" altLang="en-US"/>
              <a:t> be the transaction to be rolled back</a:t>
            </a:r>
          </a:p>
          <a:p>
            <a:pPr lvl="1"/>
            <a:r>
              <a:rPr lang="en-US" altLang="en-US"/>
              <a:t>Scan log backwards from the end, and for each log record of </a:t>
            </a:r>
            <a:r>
              <a:rPr lang="en-US" altLang="en-US" i="1"/>
              <a:t>T</a:t>
            </a:r>
            <a:r>
              <a:rPr lang="en-US" altLang="en-US" i="1" baseline="-25000"/>
              <a:t>i  </a:t>
            </a:r>
            <a:r>
              <a:rPr lang="en-US" altLang="en-US"/>
              <a:t>of the form </a:t>
            </a:r>
            <a:r>
              <a:rPr lang="en-US" altLang="en-US" i="1"/>
              <a:t>&lt;T</a:t>
            </a:r>
            <a:r>
              <a:rPr lang="en-US" altLang="en-US" i="1" baseline="-25000"/>
              <a:t>i</a:t>
            </a:r>
            <a:r>
              <a:rPr lang="en-US" altLang="en-US" i="1"/>
              <a:t>, X</a:t>
            </a:r>
            <a:r>
              <a:rPr lang="en-US" altLang="en-US" i="1" baseline="-25000"/>
              <a:t>j</a:t>
            </a:r>
            <a:r>
              <a:rPr lang="en-US" altLang="en-US" i="1"/>
              <a:t>,  V</a:t>
            </a:r>
            <a:r>
              <a:rPr lang="en-US" altLang="en-US" i="1" baseline="-25000"/>
              <a:t>1</a:t>
            </a:r>
            <a:r>
              <a:rPr lang="en-US" altLang="en-US" i="1"/>
              <a:t>,  V</a:t>
            </a:r>
            <a:r>
              <a:rPr lang="en-US" altLang="en-US" i="1" baseline="-25000"/>
              <a:t>2</a:t>
            </a:r>
            <a:r>
              <a:rPr lang="en-US" altLang="en-US" i="1"/>
              <a:t>&gt; </a:t>
            </a:r>
          </a:p>
          <a:p>
            <a:pPr lvl="2"/>
            <a:r>
              <a:rPr lang="en-US" altLang="en-US"/>
              <a:t>perform the undo by writing </a:t>
            </a:r>
            <a:r>
              <a:rPr lang="en-US" altLang="en-US" i="1"/>
              <a:t>V</a:t>
            </a:r>
            <a:r>
              <a:rPr lang="en-US" altLang="en-US" i="1" baseline="-25000"/>
              <a:t>1 </a:t>
            </a:r>
            <a:r>
              <a:rPr lang="en-US" altLang="en-US"/>
              <a:t>to </a:t>
            </a:r>
            <a:r>
              <a:rPr lang="en-US" altLang="en-US" i="1"/>
              <a:t>X</a:t>
            </a:r>
            <a:r>
              <a:rPr lang="en-US" altLang="en-US" i="1" baseline="-25000"/>
              <a:t>j</a:t>
            </a:r>
            <a:r>
              <a:rPr lang="en-US" altLang="en-US" i="1"/>
              <a:t>,</a:t>
            </a:r>
          </a:p>
          <a:p>
            <a:pPr lvl="2"/>
            <a:r>
              <a:rPr lang="en-US" altLang="en-US"/>
              <a:t>write a log record </a:t>
            </a:r>
            <a:r>
              <a:rPr lang="en-US" altLang="en-US" i="1"/>
              <a:t>&lt;T</a:t>
            </a:r>
            <a:r>
              <a:rPr lang="en-US" altLang="en-US" i="1" baseline="-25000"/>
              <a:t>i</a:t>
            </a:r>
            <a:r>
              <a:rPr lang="en-US" altLang="en-US" i="1"/>
              <a:t> , X</a:t>
            </a:r>
            <a:r>
              <a:rPr lang="en-US" altLang="en-US" i="1" baseline="-25000"/>
              <a:t>j</a:t>
            </a:r>
            <a:r>
              <a:rPr lang="en-US" altLang="en-US" i="1"/>
              <a:t>,  V</a:t>
            </a:r>
            <a:r>
              <a:rPr lang="en-US" altLang="en-US" i="1" baseline="-25000"/>
              <a:t>1</a:t>
            </a:r>
            <a:r>
              <a:rPr lang="en-US" altLang="en-US" i="1"/>
              <a:t>&gt; </a:t>
            </a:r>
          </a:p>
          <a:p>
            <a:pPr lvl="3"/>
            <a:r>
              <a:rPr lang="en-US" altLang="en-US"/>
              <a:t>such log records are called </a:t>
            </a:r>
            <a:r>
              <a:rPr lang="en-US" altLang="en-US" b="1">
                <a:solidFill>
                  <a:srgbClr val="000099"/>
                </a:solidFill>
              </a:rPr>
              <a:t>compensation log records</a:t>
            </a:r>
          </a:p>
          <a:p>
            <a:pPr lvl="1"/>
            <a:r>
              <a:rPr lang="en-US" altLang="en-US"/>
              <a:t>Once the record </a:t>
            </a:r>
            <a:r>
              <a:rPr lang="en-US" altLang="en-US" i="1"/>
              <a:t>&lt;T</a:t>
            </a:r>
            <a:r>
              <a:rPr lang="en-US" altLang="en-US" i="1" baseline="-25000"/>
              <a:t>i</a:t>
            </a:r>
            <a:r>
              <a:rPr lang="en-US" altLang="en-US" i="1"/>
              <a:t> </a:t>
            </a:r>
            <a:r>
              <a:rPr lang="en-US" altLang="en-US" b="1"/>
              <a:t>start</a:t>
            </a:r>
            <a:r>
              <a:rPr lang="en-US" altLang="en-US" i="1"/>
              <a:t>&gt; </a:t>
            </a:r>
            <a:r>
              <a:rPr lang="en-US" altLang="en-US"/>
              <a:t>is found stop the scan and write the log record </a:t>
            </a:r>
            <a:r>
              <a:rPr lang="en-US" altLang="en-US" i="1"/>
              <a:t>&lt;T</a:t>
            </a:r>
            <a:r>
              <a:rPr lang="en-US" altLang="en-US" i="1" baseline="-25000"/>
              <a:t>i</a:t>
            </a:r>
            <a:r>
              <a:rPr lang="en-US" altLang="en-US" i="1"/>
              <a:t> </a:t>
            </a:r>
            <a:r>
              <a:rPr lang="en-US" altLang="en-US" b="1"/>
              <a:t>abort</a:t>
            </a:r>
            <a:r>
              <a:rPr lang="en-US" altLang="en-US" i="1"/>
              <a: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noChangeArrowheads="1"/>
          </p:cNvSpPr>
          <p:nvPr>
            <p:ph type="body" idx="1"/>
          </p:nvPr>
        </p:nvSpPr>
        <p:spPr/>
        <p:txBody>
          <a:bodyPr/>
          <a:lstStyle/>
          <a:p>
            <a:r>
              <a:rPr lang="en-US" altLang="en-US" b="1"/>
              <a:t>Recovery from failure</a:t>
            </a:r>
            <a:r>
              <a:rPr lang="en-US" altLang="en-US"/>
              <a:t>: Two phases</a:t>
            </a:r>
          </a:p>
          <a:p>
            <a:pPr marL="800100" lvl="1" indent="-342900"/>
            <a:r>
              <a:rPr lang="en-US" altLang="en-US" b="1">
                <a:solidFill>
                  <a:srgbClr val="000099"/>
                </a:solidFill>
              </a:rPr>
              <a:t>Redo phase</a:t>
            </a:r>
            <a:r>
              <a:rPr lang="en-US" altLang="en-US"/>
              <a:t>:  replay updates of </a:t>
            </a:r>
            <a:r>
              <a:rPr lang="en-US" altLang="en-US" b="1"/>
              <a:t>all</a:t>
            </a:r>
            <a:r>
              <a:rPr lang="en-US" altLang="en-US"/>
              <a:t> transactions, whether they committed, aborted, or are incomplete</a:t>
            </a:r>
          </a:p>
          <a:p>
            <a:pPr marL="800100" lvl="1" indent="-342900"/>
            <a:r>
              <a:rPr lang="en-US" altLang="en-US" b="1">
                <a:solidFill>
                  <a:srgbClr val="000099"/>
                </a:solidFill>
              </a:rPr>
              <a:t>Undo phase</a:t>
            </a:r>
            <a:r>
              <a:rPr lang="en-US" altLang="en-US"/>
              <a:t>: undo all incomplete transactions</a:t>
            </a:r>
          </a:p>
          <a:p>
            <a:r>
              <a:rPr lang="en-US" altLang="en-US" b="1"/>
              <a:t>Redo phase</a:t>
            </a:r>
            <a:r>
              <a:rPr lang="en-US" altLang="en-US"/>
              <a:t>:</a:t>
            </a:r>
          </a:p>
          <a:p>
            <a:pPr marL="800100" lvl="1" indent="-342900">
              <a:buFont typeface="Monotype Sorts" charset="2"/>
              <a:buAutoNum type="arabicPeriod"/>
            </a:pPr>
            <a:r>
              <a:rPr lang="en-US" altLang="en-US"/>
              <a:t>Find last &lt;</a:t>
            </a:r>
            <a:r>
              <a:rPr lang="en-US" altLang="en-US" b="1"/>
              <a:t>checkpoint</a:t>
            </a:r>
            <a:r>
              <a:rPr lang="en-US" altLang="en-US"/>
              <a:t> </a:t>
            </a:r>
            <a:r>
              <a:rPr lang="en-US" altLang="en-US" i="1"/>
              <a:t>L</a:t>
            </a:r>
            <a:r>
              <a:rPr lang="en-US" altLang="en-US"/>
              <a:t>&gt; record, and set undo-list to </a:t>
            </a:r>
            <a:r>
              <a:rPr lang="en-US" altLang="en-US" i="1"/>
              <a:t>L</a:t>
            </a:r>
            <a:r>
              <a:rPr lang="en-US" altLang="en-US"/>
              <a:t>.</a:t>
            </a:r>
          </a:p>
          <a:p>
            <a:pPr marL="800100" lvl="1" indent="-342900">
              <a:buFont typeface="Monotype Sorts" charset="2"/>
              <a:buAutoNum type="arabicPeriod"/>
            </a:pPr>
            <a:r>
              <a:rPr lang="en-US" altLang="en-US"/>
              <a:t>Scan forward from above &lt;</a:t>
            </a:r>
            <a:r>
              <a:rPr lang="en-US" altLang="en-US" b="1"/>
              <a:t>checkpoint</a:t>
            </a:r>
            <a:r>
              <a:rPr lang="en-US" altLang="en-US"/>
              <a:t> </a:t>
            </a:r>
            <a:r>
              <a:rPr lang="en-US" altLang="en-US" i="1"/>
              <a:t>L</a:t>
            </a:r>
            <a:r>
              <a:rPr lang="en-US" altLang="en-US"/>
              <a:t>&gt; record</a:t>
            </a:r>
          </a:p>
          <a:p>
            <a:pPr marL="1200150" lvl="2" indent="-342900">
              <a:buFont typeface="Monotype Sorts" charset="2"/>
              <a:buAutoNum type="arabicPeriod"/>
            </a:pPr>
            <a:r>
              <a:rPr lang="en-US" altLang="en-US"/>
              <a:t>Whenever a  record </a:t>
            </a:r>
            <a:r>
              <a:rPr lang="en-US" altLang="en-US" i="1"/>
              <a:t>&lt;T</a:t>
            </a:r>
            <a:r>
              <a:rPr lang="en-US" altLang="en-US" i="1" baseline="-25000"/>
              <a:t>i</a:t>
            </a:r>
            <a:r>
              <a:rPr lang="en-US" altLang="en-US" i="1"/>
              <a:t>, X</a:t>
            </a:r>
            <a:r>
              <a:rPr lang="en-US" altLang="en-US" i="1" baseline="-25000"/>
              <a:t>j</a:t>
            </a:r>
            <a:r>
              <a:rPr lang="en-US" altLang="en-US" i="1"/>
              <a:t>,  V</a:t>
            </a:r>
            <a:r>
              <a:rPr lang="en-US" altLang="en-US" i="1" baseline="-25000"/>
              <a:t>1</a:t>
            </a:r>
            <a:r>
              <a:rPr lang="en-US" altLang="en-US" i="1"/>
              <a:t>,  V</a:t>
            </a:r>
            <a:r>
              <a:rPr lang="en-US" altLang="en-US" i="1" baseline="-25000"/>
              <a:t>2</a:t>
            </a:r>
            <a:r>
              <a:rPr lang="en-US" altLang="en-US" i="1"/>
              <a:t>&gt; </a:t>
            </a:r>
            <a:r>
              <a:rPr lang="en-US" altLang="en-US"/>
              <a:t>or</a:t>
            </a:r>
            <a:r>
              <a:rPr lang="en-US" altLang="en-US" i="1"/>
              <a:t> &lt;T</a:t>
            </a:r>
            <a:r>
              <a:rPr lang="en-US" altLang="en-US" i="1" baseline="-25000"/>
              <a:t>i</a:t>
            </a:r>
            <a:r>
              <a:rPr lang="en-US" altLang="en-US" i="1"/>
              <a:t>, X</a:t>
            </a:r>
            <a:r>
              <a:rPr lang="en-US" altLang="en-US" i="1" baseline="-25000"/>
              <a:t>j</a:t>
            </a:r>
            <a:r>
              <a:rPr lang="en-US" altLang="en-US" i="1"/>
              <a:t>, V</a:t>
            </a:r>
            <a:r>
              <a:rPr lang="en-US" altLang="en-US" i="1" baseline="-25000"/>
              <a:t>2</a:t>
            </a:r>
            <a:r>
              <a:rPr lang="en-US" altLang="en-US" i="1"/>
              <a:t>&gt;  </a:t>
            </a:r>
            <a:r>
              <a:rPr lang="en-US" altLang="en-US"/>
              <a:t>is found, redo it by writing </a:t>
            </a:r>
            <a:r>
              <a:rPr lang="en-US" altLang="en-US" i="1"/>
              <a:t>V</a:t>
            </a:r>
            <a:r>
              <a:rPr lang="en-US" altLang="en-US" i="1" baseline="-25000"/>
              <a:t>2  </a:t>
            </a:r>
            <a:r>
              <a:rPr lang="en-US" altLang="en-US"/>
              <a:t>to </a:t>
            </a:r>
            <a:r>
              <a:rPr lang="en-US" altLang="en-US" i="1"/>
              <a:t>X</a:t>
            </a:r>
            <a:r>
              <a:rPr lang="en-US" altLang="en-US" i="1" baseline="-25000"/>
              <a:t>j</a:t>
            </a:r>
            <a:r>
              <a:rPr lang="en-US" altLang="en-US" i="1"/>
              <a:t> </a:t>
            </a:r>
          </a:p>
          <a:p>
            <a:pPr marL="1200150" lvl="2" indent="-342900">
              <a:buFont typeface="Monotype Sorts" charset="2"/>
              <a:buAutoNum type="arabicPeriod"/>
            </a:pPr>
            <a:r>
              <a:rPr lang="en-US" altLang="en-US"/>
              <a:t>Whenever a log record </a:t>
            </a:r>
            <a:r>
              <a:rPr lang="en-US" altLang="en-US" i="1"/>
              <a:t>&lt;T</a:t>
            </a:r>
            <a:r>
              <a:rPr lang="en-US" altLang="en-US" i="1" baseline="-25000"/>
              <a:t>i </a:t>
            </a:r>
            <a:r>
              <a:rPr lang="en-US" altLang="en-US" i="1"/>
              <a:t> </a:t>
            </a:r>
            <a:r>
              <a:rPr lang="en-US" altLang="en-US" b="1"/>
              <a:t>start</a:t>
            </a:r>
            <a:r>
              <a:rPr lang="en-US" altLang="en-US" i="1"/>
              <a:t>&gt; </a:t>
            </a:r>
            <a:r>
              <a:rPr lang="en-US" altLang="en-US"/>
              <a:t>is found, add </a:t>
            </a:r>
            <a:r>
              <a:rPr lang="en-US" altLang="en-US" i="1"/>
              <a:t>T</a:t>
            </a:r>
            <a:r>
              <a:rPr lang="en-US" altLang="en-US" i="1" baseline="-25000"/>
              <a:t>i  </a:t>
            </a:r>
            <a:r>
              <a:rPr lang="en-US" altLang="en-US"/>
              <a:t>to undo-list</a:t>
            </a:r>
          </a:p>
          <a:p>
            <a:pPr marL="1200150" lvl="2" indent="-342900">
              <a:buFont typeface="Monotype Sorts" charset="2"/>
              <a:buAutoNum type="arabicPeriod"/>
            </a:pPr>
            <a:r>
              <a:rPr lang="en-US" altLang="en-US"/>
              <a:t>Whenever a log record </a:t>
            </a:r>
            <a:r>
              <a:rPr lang="en-US" altLang="en-US" i="1"/>
              <a:t>&lt;T</a:t>
            </a:r>
            <a:r>
              <a:rPr lang="en-US" altLang="en-US" i="1" baseline="-25000"/>
              <a:t>i</a:t>
            </a:r>
            <a:r>
              <a:rPr lang="en-US" altLang="en-US" i="1"/>
              <a:t>  </a:t>
            </a:r>
            <a:r>
              <a:rPr lang="en-US" altLang="en-US" b="1"/>
              <a:t>commit</a:t>
            </a:r>
            <a:r>
              <a:rPr lang="en-US" altLang="en-US" i="1"/>
              <a:t>&gt; or &lt;T</a:t>
            </a:r>
            <a:r>
              <a:rPr lang="en-US" altLang="en-US" i="1" baseline="-25000"/>
              <a:t>i</a:t>
            </a:r>
            <a:r>
              <a:rPr lang="en-US" altLang="en-US" i="1"/>
              <a:t> </a:t>
            </a:r>
            <a:r>
              <a:rPr lang="en-US" altLang="en-US" b="1"/>
              <a:t>abort</a:t>
            </a:r>
            <a:r>
              <a:rPr lang="en-US" altLang="en-US" i="1"/>
              <a:t>&gt; </a:t>
            </a:r>
            <a:r>
              <a:rPr lang="en-US" altLang="en-US"/>
              <a:t>is found, remove </a:t>
            </a:r>
            <a:r>
              <a:rPr lang="en-US" altLang="en-US" i="1"/>
              <a:t>T</a:t>
            </a:r>
            <a:r>
              <a:rPr lang="en-US" altLang="en-US" i="1" baseline="-25000"/>
              <a:t>i</a:t>
            </a:r>
            <a:r>
              <a:rPr lang="en-US" altLang="en-US" i="1"/>
              <a:t>  </a:t>
            </a:r>
            <a:r>
              <a:rPr lang="en-US" altLang="en-US"/>
              <a:t>from undo-list</a:t>
            </a:r>
          </a:p>
          <a:p>
            <a:endParaRPr lang="en-US" altLang="en-US"/>
          </a:p>
        </p:txBody>
      </p:sp>
      <p:sp>
        <p:nvSpPr>
          <p:cNvPr id="60418"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effectLst>
                  <a:outerShdw blurRad="38100" dist="38100" dir="2700000" algn="tl">
                    <a:srgbClr val="C0C0C0"/>
                  </a:outerShdw>
                </a:effectLst>
              </a:rPr>
              <a:t>Recovery Algorithm (Cont.)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effectLst>
                  <a:outerShdw blurRad="38100" dist="38100" dir="2700000" algn="tl">
                    <a:srgbClr val="C0C0C0"/>
                  </a:outerShdw>
                </a:effectLst>
              </a:rPr>
              <a:t>Recovery Algorithm (Cont.)</a:t>
            </a:r>
          </a:p>
        </p:txBody>
      </p:sp>
      <p:sp>
        <p:nvSpPr>
          <p:cNvPr id="61442" name="Rectangle 3"/>
          <p:cNvSpPr>
            <a:spLocks noGrp="1" noChangeArrowheads="1"/>
          </p:cNvSpPr>
          <p:nvPr>
            <p:ph type="body" idx="1"/>
          </p:nvPr>
        </p:nvSpPr>
        <p:spPr/>
        <p:txBody>
          <a:bodyPr/>
          <a:lstStyle/>
          <a:p>
            <a:pPr>
              <a:lnSpc>
                <a:spcPct val="90000"/>
              </a:lnSpc>
            </a:pPr>
            <a:r>
              <a:rPr lang="en-US" altLang="en-US" b="1"/>
              <a:t>Undo phase: </a:t>
            </a:r>
            <a:endParaRPr lang="en-US" altLang="en-US"/>
          </a:p>
          <a:p>
            <a:pPr marL="800100" lvl="1" indent="-342900">
              <a:lnSpc>
                <a:spcPct val="90000"/>
              </a:lnSpc>
              <a:buFont typeface="Monotype Sorts" charset="2"/>
              <a:buAutoNum type="arabicPeriod"/>
            </a:pPr>
            <a:r>
              <a:rPr lang="en-US" altLang="en-US"/>
              <a:t>Scan log backwards from end </a:t>
            </a:r>
          </a:p>
          <a:p>
            <a:pPr marL="1200150" lvl="2" indent="-342900">
              <a:lnSpc>
                <a:spcPct val="90000"/>
              </a:lnSpc>
              <a:buFont typeface="Monotype Sorts" charset="2"/>
              <a:buAutoNum type="arabicPeriod"/>
            </a:pPr>
            <a:r>
              <a:rPr lang="en-US" altLang="en-US"/>
              <a:t>Whenever a log record </a:t>
            </a:r>
            <a:r>
              <a:rPr lang="en-US" altLang="en-US" i="1"/>
              <a:t>&lt;T</a:t>
            </a:r>
            <a:r>
              <a:rPr lang="en-US" altLang="en-US" i="1" baseline="-25000"/>
              <a:t>i</a:t>
            </a:r>
            <a:r>
              <a:rPr lang="en-US" altLang="en-US" i="1"/>
              <a:t>, X</a:t>
            </a:r>
            <a:r>
              <a:rPr lang="en-US" altLang="en-US" i="1" baseline="-25000"/>
              <a:t>j</a:t>
            </a:r>
            <a:r>
              <a:rPr lang="en-US" altLang="en-US" i="1"/>
              <a:t>,  V</a:t>
            </a:r>
            <a:r>
              <a:rPr lang="en-US" altLang="en-US" i="1" baseline="-25000"/>
              <a:t>1</a:t>
            </a:r>
            <a:r>
              <a:rPr lang="en-US" altLang="en-US" i="1"/>
              <a:t>,  V</a:t>
            </a:r>
            <a:r>
              <a:rPr lang="en-US" altLang="en-US" i="1" baseline="-25000"/>
              <a:t>2</a:t>
            </a:r>
            <a:r>
              <a:rPr lang="en-US" altLang="en-US" i="1"/>
              <a:t>&gt; </a:t>
            </a:r>
            <a:r>
              <a:rPr lang="en-US" altLang="en-US"/>
              <a:t>is found where </a:t>
            </a:r>
            <a:r>
              <a:rPr lang="en-US" altLang="en-US" i="1"/>
              <a:t>T</a:t>
            </a:r>
            <a:r>
              <a:rPr lang="en-US" altLang="en-US" i="1" baseline="-25000"/>
              <a:t>i</a:t>
            </a:r>
            <a:r>
              <a:rPr lang="en-US" altLang="en-US" i="1"/>
              <a:t> </a:t>
            </a:r>
            <a:r>
              <a:rPr lang="en-US" altLang="en-US"/>
              <a:t>is in undo-list perform same actions as for transaction rollback:</a:t>
            </a:r>
          </a:p>
          <a:p>
            <a:pPr marL="1543050" lvl="3" indent="-342900">
              <a:lnSpc>
                <a:spcPct val="90000"/>
              </a:lnSpc>
              <a:buFont typeface="Monotype Sorts" charset="2"/>
              <a:buAutoNum type="arabicPeriod"/>
            </a:pPr>
            <a:r>
              <a:rPr lang="en-US" altLang="en-US"/>
              <a:t> perform undo by writing </a:t>
            </a:r>
            <a:r>
              <a:rPr lang="en-US" altLang="en-US" i="1"/>
              <a:t>V</a:t>
            </a:r>
            <a:r>
              <a:rPr lang="en-US" altLang="en-US" i="1" baseline="-25000"/>
              <a:t>1</a:t>
            </a:r>
            <a:r>
              <a:rPr lang="en-US" altLang="en-US"/>
              <a:t> to </a:t>
            </a:r>
            <a:r>
              <a:rPr lang="en-US" altLang="en-US" i="1"/>
              <a:t>X</a:t>
            </a:r>
            <a:r>
              <a:rPr lang="en-US" altLang="en-US" i="1" baseline="-25000"/>
              <a:t>j</a:t>
            </a:r>
            <a:r>
              <a:rPr lang="en-US" altLang="en-US"/>
              <a:t>.</a:t>
            </a:r>
          </a:p>
          <a:p>
            <a:pPr marL="1543050" lvl="3" indent="-342900">
              <a:lnSpc>
                <a:spcPct val="90000"/>
              </a:lnSpc>
              <a:buFont typeface="Monotype Sorts" charset="2"/>
              <a:buAutoNum type="arabicPeriod"/>
            </a:pPr>
            <a:r>
              <a:rPr lang="en-US" altLang="en-US"/>
              <a:t>write a log record </a:t>
            </a:r>
            <a:r>
              <a:rPr lang="en-US" altLang="en-US" i="1"/>
              <a:t>&lt;T</a:t>
            </a:r>
            <a:r>
              <a:rPr lang="en-US" altLang="en-US" i="1" baseline="-25000"/>
              <a:t>i</a:t>
            </a:r>
            <a:r>
              <a:rPr lang="en-US" altLang="en-US" i="1"/>
              <a:t> , X</a:t>
            </a:r>
            <a:r>
              <a:rPr lang="en-US" altLang="en-US" i="1" baseline="-25000"/>
              <a:t>j</a:t>
            </a:r>
            <a:r>
              <a:rPr lang="en-US" altLang="en-US" i="1"/>
              <a:t>,  V</a:t>
            </a:r>
            <a:r>
              <a:rPr lang="en-US" altLang="en-US" i="1" baseline="-25000"/>
              <a:t>1</a:t>
            </a:r>
            <a:r>
              <a:rPr lang="en-US" altLang="en-US" i="1"/>
              <a:t>&gt;</a:t>
            </a:r>
          </a:p>
          <a:p>
            <a:pPr marL="1200150" lvl="2" indent="-342900">
              <a:lnSpc>
                <a:spcPct val="90000"/>
              </a:lnSpc>
              <a:buFont typeface="Monotype Sorts" charset="2"/>
              <a:buAutoNum type="arabicPeriod"/>
            </a:pPr>
            <a:r>
              <a:rPr lang="en-US" altLang="en-US"/>
              <a:t>Whenever a log record </a:t>
            </a:r>
            <a:r>
              <a:rPr lang="en-US" altLang="en-US" i="1"/>
              <a:t>&lt;T</a:t>
            </a:r>
            <a:r>
              <a:rPr lang="en-US" altLang="en-US" i="1" baseline="-25000"/>
              <a:t>i</a:t>
            </a:r>
            <a:r>
              <a:rPr lang="en-US" altLang="en-US" i="1"/>
              <a:t> </a:t>
            </a:r>
            <a:r>
              <a:rPr lang="en-US" altLang="en-US" b="1"/>
              <a:t>start</a:t>
            </a:r>
            <a:r>
              <a:rPr lang="en-US" altLang="en-US" i="1"/>
              <a:t>&gt; </a:t>
            </a:r>
            <a:r>
              <a:rPr lang="en-US" altLang="en-US"/>
              <a:t>is found where </a:t>
            </a:r>
            <a:r>
              <a:rPr lang="en-US" altLang="en-US" i="1"/>
              <a:t>T</a:t>
            </a:r>
            <a:r>
              <a:rPr lang="en-US" altLang="en-US" i="1" baseline="-25000"/>
              <a:t>i</a:t>
            </a:r>
            <a:r>
              <a:rPr lang="en-US" altLang="en-US" i="1"/>
              <a:t> </a:t>
            </a:r>
            <a:r>
              <a:rPr lang="en-US" altLang="en-US"/>
              <a:t>is in undo-list, </a:t>
            </a:r>
          </a:p>
          <a:p>
            <a:pPr marL="1543050" lvl="3" indent="-342900">
              <a:lnSpc>
                <a:spcPct val="90000"/>
              </a:lnSpc>
              <a:buFont typeface="Monotype Sorts" charset="2"/>
              <a:buAutoNum type="arabicPeriod"/>
            </a:pPr>
            <a:r>
              <a:rPr lang="en-US" altLang="en-US"/>
              <a:t>Write a log record </a:t>
            </a:r>
            <a:r>
              <a:rPr lang="en-US" altLang="en-US" i="1"/>
              <a:t>&lt;T</a:t>
            </a:r>
            <a:r>
              <a:rPr lang="en-US" altLang="en-US" i="1" baseline="-25000"/>
              <a:t>i </a:t>
            </a:r>
            <a:r>
              <a:rPr lang="en-US" altLang="en-US" i="1"/>
              <a:t> </a:t>
            </a:r>
            <a:r>
              <a:rPr lang="en-US" altLang="en-US" b="1"/>
              <a:t>abort</a:t>
            </a:r>
            <a:r>
              <a:rPr lang="en-US" altLang="en-US" i="1"/>
              <a:t>&gt; </a:t>
            </a:r>
          </a:p>
          <a:p>
            <a:pPr marL="1543050" lvl="3" indent="-342900">
              <a:lnSpc>
                <a:spcPct val="90000"/>
              </a:lnSpc>
              <a:buFont typeface="Monotype Sorts" charset="2"/>
              <a:buAutoNum type="arabicPeriod"/>
            </a:pPr>
            <a:r>
              <a:rPr lang="en-US" altLang="en-US"/>
              <a:t>Remove </a:t>
            </a:r>
            <a:r>
              <a:rPr lang="en-US" altLang="en-US" i="1"/>
              <a:t>T</a:t>
            </a:r>
            <a:r>
              <a:rPr lang="en-US" altLang="en-US" i="1" baseline="-25000"/>
              <a:t>i  </a:t>
            </a:r>
            <a:r>
              <a:rPr lang="en-US" altLang="en-US"/>
              <a:t>from undo-list</a:t>
            </a:r>
          </a:p>
          <a:p>
            <a:pPr marL="1200150" lvl="2" indent="-342900">
              <a:lnSpc>
                <a:spcPct val="90000"/>
              </a:lnSpc>
              <a:buFont typeface="Monotype Sorts" charset="2"/>
              <a:buAutoNum type="arabicPeriod"/>
            </a:pPr>
            <a:r>
              <a:rPr lang="en-US" altLang="en-US"/>
              <a:t>Stop when undo-list is empty</a:t>
            </a:r>
          </a:p>
          <a:p>
            <a:pPr marL="1543050" lvl="3" indent="-342900">
              <a:lnSpc>
                <a:spcPct val="90000"/>
              </a:lnSpc>
              <a:buFont typeface="Monotype Sorts" charset="2"/>
              <a:buChar char="l"/>
            </a:pPr>
            <a:r>
              <a:rPr lang="en-US" altLang="en-US"/>
              <a:t>i.e. </a:t>
            </a:r>
            <a:r>
              <a:rPr lang="en-US" altLang="en-US" i="1"/>
              <a:t>&lt;T</a:t>
            </a:r>
            <a:r>
              <a:rPr lang="en-US" altLang="en-US" i="1" baseline="-25000"/>
              <a:t>i</a:t>
            </a:r>
            <a:r>
              <a:rPr lang="en-US" altLang="en-US" i="1"/>
              <a:t> </a:t>
            </a:r>
            <a:r>
              <a:rPr lang="en-US" altLang="en-US" b="1"/>
              <a:t>start</a:t>
            </a:r>
            <a:r>
              <a:rPr lang="en-US" altLang="en-US" i="1"/>
              <a:t>&gt; </a:t>
            </a:r>
            <a:r>
              <a:rPr lang="en-US" altLang="en-US"/>
              <a:t>has been found for every transaction in undo-list</a:t>
            </a:r>
          </a:p>
          <a:p>
            <a:pPr>
              <a:lnSpc>
                <a:spcPct val="90000"/>
              </a:lnSpc>
              <a:buFont typeface="Monotype Sorts" charset="2"/>
              <a:buChar char="l"/>
            </a:pPr>
            <a:r>
              <a:rPr lang="en-US" altLang="en-US"/>
              <a:t>After undo phase completes, normal transaction processing can commence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of Recovery</a:t>
            </a:r>
          </a:p>
        </p:txBody>
      </p:sp>
      <p:sp>
        <p:nvSpPr>
          <p:cNvPr id="62466" name="Rectangle 3"/>
          <p:cNvSpPr>
            <a:spLocks noGrp="1" noChangeArrowheads="1"/>
          </p:cNvSpPr>
          <p:nvPr>
            <p:ph type="body" idx="4294967295"/>
          </p:nvPr>
        </p:nvSpPr>
        <p:spPr>
          <a:xfrm>
            <a:off x="433388" y="5986463"/>
            <a:ext cx="7661275" cy="560387"/>
          </a:xfrm>
        </p:spPr>
        <p:txBody>
          <a:bodyPr/>
          <a:lstStyle/>
          <a:p>
            <a:endParaRPr lang="en-US" altLang="en-US"/>
          </a:p>
        </p:txBody>
      </p:sp>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149350"/>
            <a:ext cx="87503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Shadow Paging</a:t>
            </a:r>
          </a:p>
        </p:txBody>
      </p:sp>
      <p:sp>
        <p:nvSpPr>
          <p:cNvPr id="179202" name="Rectangle 3"/>
          <p:cNvSpPr>
            <a:spLocks noGrp="1" noChangeArrowheads="1"/>
          </p:cNvSpPr>
          <p:nvPr>
            <p:ph type="body" idx="4294967295"/>
          </p:nvPr>
        </p:nvSpPr>
        <p:spPr>
          <a:xfrm>
            <a:off x="842963" y="1106488"/>
            <a:ext cx="8153400" cy="4914900"/>
          </a:xfrm>
        </p:spPr>
        <p:txBody>
          <a:bodyPr/>
          <a:lstStyle/>
          <a:p>
            <a:r>
              <a:rPr lang="en-US" altLang="en-US" b="1">
                <a:solidFill>
                  <a:srgbClr val="000099"/>
                </a:solidFill>
              </a:rPr>
              <a:t>Shadow paging</a:t>
            </a:r>
            <a:r>
              <a:rPr lang="en-US" altLang="en-US"/>
              <a:t> is an alternative to log-based recovery; this scheme is useful if  transactions execute serially</a:t>
            </a:r>
          </a:p>
          <a:p>
            <a:r>
              <a:rPr lang="en-US" altLang="en-US"/>
              <a:t>Idea: maintain</a:t>
            </a:r>
            <a:r>
              <a:rPr lang="en-US" altLang="en-US" i="1"/>
              <a:t> two</a:t>
            </a:r>
            <a:r>
              <a:rPr lang="en-US" altLang="en-US"/>
              <a:t> page tables during the lifetime of a transaction –the </a:t>
            </a:r>
            <a:r>
              <a:rPr lang="en-US" altLang="en-US" b="1">
                <a:solidFill>
                  <a:srgbClr val="000099"/>
                </a:solidFill>
              </a:rPr>
              <a:t>current page table</a:t>
            </a:r>
            <a:r>
              <a:rPr lang="en-US" altLang="en-US"/>
              <a:t>, and the </a:t>
            </a:r>
            <a:r>
              <a:rPr lang="en-US" altLang="en-US" b="1">
                <a:solidFill>
                  <a:srgbClr val="000099"/>
                </a:solidFill>
              </a:rPr>
              <a:t>shadow page table</a:t>
            </a:r>
          </a:p>
          <a:p>
            <a:r>
              <a:rPr lang="en-US" altLang="en-US"/>
              <a:t>Store the shadow page table in nonvolatile storage, such that state of the database prior to transaction execution may be recovered. </a:t>
            </a:r>
          </a:p>
          <a:p>
            <a:pPr lvl="1"/>
            <a:r>
              <a:rPr lang="en-US" altLang="en-US"/>
              <a:t>Shadow page table is never modified during execution</a:t>
            </a:r>
          </a:p>
          <a:p>
            <a:r>
              <a:rPr lang="en-US" altLang="en-US"/>
              <a:t>To start with, both the page tables are identical. Only current page table is used for data item accesses during execution of the transaction.</a:t>
            </a:r>
          </a:p>
          <a:p>
            <a:r>
              <a:rPr lang="en-US" altLang="en-US"/>
              <a:t>Whenever any page is about to be written for the first time</a:t>
            </a:r>
          </a:p>
          <a:p>
            <a:pPr lvl="1"/>
            <a:r>
              <a:rPr lang="en-US" altLang="en-US"/>
              <a:t>A copy of this page is made onto an unused page. </a:t>
            </a:r>
          </a:p>
          <a:p>
            <a:pPr lvl="1"/>
            <a:r>
              <a:rPr lang="en-US" altLang="en-US"/>
              <a:t>The current page table is then made to point to the copy</a:t>
            </a:r>
          </a:p>
          <a:p>
            <a:pPr lvl="1"/>
            <a:r>
              <a:rPr lang="en-US" altLang="en-US"/>
              <a:t>The update is performed on the copy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Sample Page Table</a:t>
            </a:r>
          </a:p>
        </p:txBody>
      </p:sp>
      <p:pic>
        <p:nvPicPr>
          <p:cNvPr id="181250"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2662238" y="1106488"/>
            <a:ext cx="362426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of Shadow Paging</a:t>
            </a:r>
          </a:p>
        </p:txBody>
      </p:sp>
      <p:sp>
        <p:nvSpPr>
          <p:cNvPr id="183298"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a:t>Shadow and current page tables after write to page 4 </a:t>
            </a:r>
          </a:p>
        </p:txBody>
      </p:sp>
      <p:pic>
        <p:nvPicPr>
          <p:cNvPr id="183299"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Recovery Algorithms</a:t>
            </a:r>
          </a:p>
        </p:txBody>
      </p:sp>
      <p:sp>
        <p:nvSpPr>
          <p:cNvPr id="22530" name="Rectangle 3"/>
          <p:cNvSpPr>
            <a:spLocks noGrp="1" noChangeArrowheads="1"/>
          </p:cNvSpPr>
          <p:nvPr>
            <p:ph type="body" idx="1"/>
          </p:nvPr>
        </p:nvSpPr>
        <p:spPr>
          <a:xfrm>
            <a:off x="814388" y="1093788"/>
            <a:ext cx="7691437" cy="5086350"/>
          </a:xfrm>
        </p:spPr>
        <p:txBody>
          <a:bodyPr/>
          <a:lstStyle/>
          <a:p>
            <a:pPr marL="381000" indent="-381000"/>
            <a:r>
              <a:rPr lang="en-US" altLang="en-US"/>
              <a:t>Consider transaction </a:t>
            </a:r>
            <a:r>
              <a:rPr lang="en-US" altLang="en-US" i="1"/>
              <a:t>T</a:t>
            </a:r>
            <a:r>
              <a:rPr lang="en-US" altLang="en-US" i="1" baseline="-25000"/>
              <a:t>i</a:t>
            </a:r>
            <a:r>
              <a:rPr lang="en-US" altLang="en-US"/>
              <a:t> that transfers $50 from account </a:t>
            </a:r>
            <a:r>
              <a:rPr lang="en-US" altLang="en-US" i="1"/>
              <a:t>A</a:t>
            </a:r>
            <a:r>
              <a:rPr lang="en-US" altLang="en-US"/>
              <a:t> to account </a:t>
            </a:r>
            <a:r>
              <a:rPr lang="en-US" altLang="en-US" i="1"/>
              <a:t>B</a:t>
            </a:r>
          </a:p>
          <a:p>
            <a:pPr marL="800100" lvl="1" indent="-342900"/>
            <a:r>
              <a:rPr lang="en-US" altLang="en-US"/>
              <a:t>Two updates: subtract 50 from A and add 50 to B </a:t>
            </a:r>
          </a:p>
          <a:p>
            <a:pPr marL="381000" indent="-381000"/>
            <a:r>
              <a:rPr lang="en-US" altLang="en-US"/>
              <a:t>Transaction </a:t>
            </a:r>
            <a:r>
              <a:rPr lang="en-US" altLang="en-US" i="1"/>
              <a:t>T</a:t>
            </a:r>
            <a:r>
              <a:rPr lang="en-US" altLang="en-US" i="1" baseline="-25000"/>
              <a:t>i</a:t>
            </a:r>
            <a:r>
              <a:rPr lang="en-US" altLang="en-US"/>
              <a:t>  requires updates to A and B to be output to the database. </a:t>
            </a:r>
          </a:p>
          <a:p>
            <a:pPr marL="800100" lvl="1" indent="-342900"/>
            <a:r>
              <a:rPr lang="en-US" altLang="en-US"/>
              <a:t>A failure may occur after one of these modifications have been made but before both of them are made. </a:t>
            </a:r>
          </a:p>
          <a:p>
            <a:pPr marL="800100" lvl="1" indent="-342900"/>
            <a:r>
              <a:rPr lang="en-US" altLang="en-US"/>
              <a:t>Modifying the database without ensuring that the transaction will commit  may leave the database in an inconsistent state</a:t>
            </a:r>
          </a:p>
          <a:p>
            <a:pPr marL="800100" lvl="1" indent="-342900"/>
            <a:r>
              <a:rPr lang="en-US" altLang="en-US"/>
              <a:t>Not modifying the database may result in lost updates if failure occurs just after transaction commits</a:t>
            </a:r>
          </a:p>
          <a:p>
            <a:pPr marL="381000" indent="-381000"/>
            <a:r>
              <a:rPr lang="en-US" altLang="en-US"/>
              <a:t>Recovery algorithms have two parts</a:t>
            </a:r>
          </a:p>
          <a:p>
            <a:pPr marL="800100" lvl="1" indent="-342900">
              <a:buFont typeface="Monotype Sorts" charset="2"/>
              <a:buAutoNum type="arabicPeriod"/>
            </a:pPr>
            <a:r>
              <a:rPr lang="en-US" altLang="en-US"/>
              <a:t>Actions taken during normal transaction processing to ensure enough information exists to recover from failures</a:t>
            </a:r>
          </a:p>
          <a:p>
            <a:pPr marL="800100" lvl="1" indent="-342900">
              <a:buFont typeface="Monotype Sorts" charset="2"/>
              <a:buAutoNum type="arabicPeriod"/>
            </a:pPr>
            <a:r>
              <a:rPr lang="en-US" altLang="en-US"/>
              <a:t>Actions taken after a failure to recover the database contents to a state that ensures atomicity, consistency and durability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Shadow Paging (Cont.)</a:t>
            </a:r>
          </a:p>
        </p:txBody>
      </p:sp>
      <p:sp>
        <p:nvSpPr>
          <p:cNvPr id="185346" name="Rectangle 3"/>
          <p:cNvSpPr>
            <a:spLocks noGrp="1" noChangeArrowheads="1"/>
          </p:cNvSpPr>
          <p:nvPr>
            <p:ph type="body" idx="4294967295"/>
          </p:nvPr>
        </p:nvSpPr>
        <p:spPr>
          <a:xfrm>
            <a:off x="842963" y="1106488"/>
            <a:ext cx="7848600" cy="4876800"/>
          </a:xfrm>
        </p:spPr>
        <p:txBody>
          <a:bodyPr/>
          <a:lstStyle/>
          <a:p>
            <a:r>
              <a:rPr lang="en-US" altLang="en-US"/>
              <a:t>To commit a transaction :</a:t>
            </a:r>
          </a:p>
          <a:p>
            <a:pPr>
              <a:buFont typeface="Monotype Sorts" charset="2"/>
              <a:buNone/>
            </a:pPr>
            <a:r>
              <a:rPr lang="en-US" altLang="en-US"/>
              <a:t>  1.  Flush all modified pages in main memory to disk</a:t>
            </a:r>
          </a:p>
          <a:p>
            <a:pPr>
              <a:buFont typeface="Monotype Sorts" charset="2"/>
              <a:buNone/>
            </a:pPr>
            <a:r>
              <a:rPr lang="en-US" altLang="en-US"/>
              <a:t>  2.  Output current page table to disk</a:t>
            </a:r>
          </a:p>
          <a:p>
            <a:pPr>
              <a:buFont typeface="Monotype Sorts" charset="2"/>
              <a:buNone/>
            </a:pPr>
            <a:r>
              <a:rPr lang="en-US" altLang="en-US"/>
              <a:t>  3.  Make the current page table the new shadow page table, as follows:</a:t>
            </a:r>
          </a:p>
          <a:p>
            <a:pPr lvl="1"/>
            <a:r>
              <a:rPr lang="en-US" altLang="en-US"/>
              <a:t>keep a pointer to the shadow page table at a fixed (known) location on disk.</a:t>
            </a:r>
          </a:p>
          <a:p>
            <a:pPr lvl="1"/>
            <a:r>
              <a:rPr lang="en-US" altLang="en-US"/>
              <a:t>to make the current page table the new shadow page table, simply update the pointer to point to current page table on disk</a:t>
            </a:r>
          </a:p>
          <a:p>
            <a:r>
              <a:rPr lang="en-US" altLang="en-US"/>
              <a:t>Once pointer to shadow page table has been written, transaction is committed.</a:t>
            </a:r>
          </a:p>
          <a:p>
            <a:r>
              <a:rPr lang="en-US" altLang="en-US"/>
              <a:t>No recovery is needed after a crash — new transactions can start right away, using the shadow page table.</a:t>
            </a:r>
          </a:p>
          <a:p>
            <a:r>
              <a:rPr lang="en-US" altLang="en-US"/>
              <a:t>Pages not pointed to from current/shadow page table should be freed (garbage collected).</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Show Paging (Cont.)</a:t>
            </a:r>
          </a:p>
        </p:txBody>
      </p:sp>
      <p:sp>
        <p:nvSpPr>
          <p:cNvPr id="187394" name="Rectangle 3"/>
          <p:cNvSpPr>
            <a:spLocks noGrp="1" noChangeArrowheads="1"/>
          </p:cNvSpPr>
          <p:nvPr>
            <p:ph type="body" idx="4294967295"/>
          </p:nvPr>
        </p:nvSpPr>
        <p:spPr>
          <a:xfrm>
            <a:off x="842963" y="1106488"/>
            <a:ext cx="8051800" cy="5118100"/>
          </a:xfrm>
        </p:spPr>
        <p:txBody>
          <a:bodyPr/>
          <a:lstStyle/>
          <a:p>
            <a:pPr>
              <a:lnSpc>
                <a:spcPct val="90000"/>
              </a:lnSpc>
            </a:pPr>
            <a:r>
              <a:rPr lang="en-US" altLang="en-US"/>
              <a:t>Advantages of shadow-paging over log-based schemes</a:t>
            </a:r>
          </a:p>
          <a:p>
            <a:pPr lvl="1">
              <a:lnSpc>
                <a:spcPct val="90000"/>
              </a:lnSpc>
            </a:pPr>
            <a:r>
              <a:rPr lang="en-US" altLang="en-US"/>
              <a:t>no overhead of writing log records</a:t>
            </a:r>
          </a:p>
          <a:p>
            <a:pPr lvl="1">
              <a:lnSpc>
                <a:spcPct val="90000"/>
              </a:lnSpc>
            </a:pPr>
            <a:r>
              <a:rPr lang="en-US" altLang="en-US"/>
              <a:t>recovery is trivial</a:t>
            </a:r>
          </a:p>
          <a:p>
            <a:pPr>
              <a:lnSpc>
                <a:spcPct val="90000"/>
              </a:lnSpc>
            </a:pPr>
            <a:r>
              <a:rPr lang="en-US" altLang="en-US"/>
              <a:t>Disadvantages :</a:t>
            </a:r>
          </a:p>
          <a:p>
            <a:pPr lvl="1">
              <a:lnSpc>
                <a:spcPct val="90000"/>
              </a:lnSpc>
            </a:pPr>
            <a:r>
              <a:rPr lang="en-US" altLang="en-US"/>
              <a:t>Copying the entire page table is very expensive</a:t>
            </a:r>
          </a:p>
          <a:p>
            <a:pPr lvl="2">
              <a:lnSpc>
                <a:spcPct val="90000"/>
              </a:lnSpc>
            </a:pPr>
            <a:r>
              <a:rPr lang="en-US" altLang="en-US"/>
              <a:t>Can be reduced by using a page table structured like a B</a:t>
            </a:r>
            <a:r>
              <a:rPr lang="en-US" altLang="en-US" sz="2000" baseline="30000"/>
              <a:t>+</a:t>
            </a:r>
            <a:r>
              <a:rPr lang="en-US" altLang="en-US"/>
              <a:t>-tree</a:t>
            </a:r>
          </a:p>
          <a:p>
            <a:pPr lvl="3">
              <a:lnSpc>
                <a:spcPct val="90000"/>
              </a:lnSpc>
            </a:pPr>
            <a:r>
              <a:rPr lang="en-US" altLang="en-US"/>
              <a:t>No need to copy entire tree, only need to copy paths in the tree that lead to updated leaf nodes</a:t>
            </a:r>
          </a:p>
          <a:p>
            <a:pPr lvl="1">
              <a:lnSpc>
                <a:spcPct val="90000"/>
              </a:lnSpc>
            </a:pPr>
            <a:r>
              <a:rPr lang="en-US" altLang="en-US"/>
              <a:t>Commit overhead is high even with above extension</a:t>
            </a:r>
          </a:p>
          <a:p>
            <a:pPr lvl="2">
              <a:lnSpc>
                <a:spcPct val="90000"/>
              </a:lnSpc>
            </a:pPr>
            <a:r>
              <a:rPr lang="en-US" altLang="en-US"/>
              <a:t>Need to flush every updated page, and page table</a:t>
            </a:r>
          </a:p>
          <a:p>
            <a:pPr lvl="1">
              <a:lnSpc>
                <a:spcPct val="90000"/>
              </a:lnSpc>
            </a:pPr>
            <a:r>
              <a:rPr lang="en-US" altLang="en-US"/>
              <a:t>Data gets fragmented (related pages get separated on disk)</a:t>
            </a:r>
          </a:p>
          <a:p>
            <a:pPr lvl="1">
              <a:lnSpc>
                <a:spcPct val="90000"/>
              </a:lnSpc>
            </a:pPr>
            <a:r>
              <a:rPr lang="en-US" altLang="en-US"/>
              <a:t>After every transaction completion, the database pages containing old versions of modified data need to be garbage collected </a:t>
            </a:r>
          </a:p>
          <a:p>
            <a:pPr lvl="1">
              <a:lnSpc>
                <a:spcPct val="90000"/>
              </a:lnSpc>
            </a:pPr>
            <a:r>
              <a:rPr lang="en-US" altLang="en-US"/>
              <a:t>Hard to extend algorithm to allow transactions to run concurrently</a:t>
            </a:r>
          </a:p>
          <a:p>
            <a:pPr lvl="2">
              <a:lnSpc>
                <a:spcPct val="90000"/>
              </a:lnSpc>
            </a:pPr>
            <a:r>
              <a:rPr lang="en-US" altLang="en-US"/>
              <a:t>Easier to extend log based schemes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CB61-20AA-4E46-9BFB-B889BAB6573A}"/>
              </a:ext>
            </a:extLst>
          </p:cNvPr>
          <p:cNvSpPr>
            <a:spLocks noGrp="1"/>
          </p:cNvSpPr>
          <p:nvPr>
            <p:ph type="title"/>
          </p:nvPr>
        </p:nvSpPr>
        <p:spPr>
          <a:xfrm>
            <a:off x="768350" y="117475"/>
            <a:ext cx="8077200" cy="2900046"/>
          </a:xfrm>
        </p:spPr>
        <p:txBody>
          <a:bodyPr/>
          <a:lstStyle/>
          <a:p>
            <a:r>
              <a:rPr lang="en-US" dirty="0"/>
              <a:t>Thank You</a:t>
            </a:r>
          </a:p>
        </p:txBody>
      </p:sp>
    </p:spTree>
    <p:extLst>
      <p:ext uri="{BB962C8B-B14F-4D97-AF65-F5344CB8AC3E}">
        <p14:creationId xmlns:p14="http://schemas.microsoft.com/office/powerpoint/2010/main" val="78745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Storage Structure</a:t>
            </a:r>
          </a:p>
        </p:txBody>
      </p:sp>
      <p:sp>
        <p:nvSpPr>
          <p:cNvPr id="24578" name="Rectangle 3"/>
          <p:cNvSpPr>
            <a:spLocks noGrp="1" noChangeArrowheads="1"/>
          </p:cNvSpPr>
          <p:nvPr>
            <p:ph type="body" idx="4294967295"/>
          </p:nvPr>
        </p:nvSpPr>
        <p:spPr/>
        <p:txBody>
          <a:bodyPr/>
          <a:lstStyle/>
          <a:p>
            <a:r>
              <a:rPr lang="en-US" altLang="en-US" b="1">
                <a:solidFill>
                  <a:srgbClr val="000099"/>
                </a:solidFill>
              </a:rPr>
              <a:t>Volatile storage</a:t>
            </a:r>
            <a:r>
              <a:rPr lang="en-US" altLang="en-US"/>
              <a:t>:</a:t>
            </a:r>
          </a:p>
          <a:p>
            <a:pPr lvl="1"/>
            <a:r>
              <a:rPr lang="en-US" altLang="en-US"/>
              <a:t>does not survive system crashes</a:t>
            </a:r>
          </a:p>
          <a:p>
            <a:pPr lvl="1"/>
            <a:r>
              <a:rPr lang="en-US" altLang="en-US"/>
              <a:t>examples: main memory, cache memory</a:t>
            </a:r>
          </a:p>
          <a:p>
            <a:r>
              <a:rPr lang="en-US" altLang="en-US" b="1">
                <a:solidFill>
                  <a:srgbClr val="000099"/>
                </a:solidFill>
              </a:rPr>
              <a:t>Nonvolatile storage</a:t>
            </a:r>
            <a:r>
              <a:rPr lang="en-US" altLang="en-US"/>
              <a:t>:</a:t>
            </a:r>
          </a:p>
          <a:p>
            <a:pPr lvl="1"/>
            <a:r>
              <a:rPr lang="en-US" altLang="en-US"/>
              <a:t>survives system crashes</a:t>
            </a:r>
          </a:p>
          <a:p>
            <a:pPr lvl="1"/>
            <a:r>
              <a:rPr lang="en-US" altLang="en-US"/>
              <a:t>examples: disk, tape, flash memory, </a:t>
            </a:r>
            <a:br>
              <a:rPr lang="en-US" altLang="en-US"/>
            </a:br>
            <a:r>
              <a:rPr lang="en-US" altLang="en-US"/>
              <a:t>                  non-volatile (battery backed up) RAM </a:t>
            </a:r>
          </a:p>
          <a:p>
            <a:pPr lvl="1"/>
            <a:r>
              <a:rPr lang="en-US" altLang="en-US"/>
              <a:t>but may still fail, losing data</a:t>
            </a:r>
          </a:p>
          <a:p>
            <a:r>
              <a:rPr lang="en-US" altLang="en-US" b="1">
                <a:solidFill>
                  <a:srgbClr val="000099"/>
                </a:solidFill>
              </a:rPr>
              <a:t>Stable storage</a:t>
            </a:r>
            <a:r>
              <a:rPr lang="en-US" altLang="en-US"/>
              <a:t>:</a:t>
            </a:r>
          </a:p>
          <a:p>
            <a:pPr lvl="1"/>
            <a:r>
              <a:rPr lang="en-US" altLang="en-US"/>
              <a:t>a mythical form of storage that survives all failures</a:t>
            </a:r>
          </a:p>
          <a:p>
            <a:pPr lvl="1"/>
            <a:r>
              <a:rPr lang="en-US" altLang="en-US"/>
              <a:t>approximated by maintaining multiple copies on distinct nonvolatile media</a:t>
            </a:r>
          </a:p>
          <a:p>
            <a:pPr lvl="1"/>
            <a:r>
              <a:rPr lang="en-US" altLang="en-US"/>
              <a:t>See book for more details on how to implement stable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altLang="en-US">
                <a:effectLst>
                  <a:outerShdw blurRad="38100" dist="38100" dir="2700000" algn="tl">
                    <a:srgbClr val="C0C0C0"/>
                  </a:outerShdw>
                </a:effectLst>
              </a:rPr>
              <a:t>Stable-Storage Implementation</a:t>
            </a:r>
          </a:p>
        </p:txBody>
      </p:sp>
      <p:sp>
        <p:nvSpPr>
          <p:cNvPr id="26626" name="Rectangle 3"/>
          <p:cNvSpPr>
            <a:spLocks noGrp="1" noChangeArrowheads="1"/>
          </p:cNvSpPr>
          <p:nvPr>
            <p:ph type="body" idx="4294967295"/>
          </p:nvPr>
        </p:nvSpPr>
        <p:spPr/>
        <p:txBody>
          <a:bodyPr/>
          <a:lstStyle/>
          <a:p>
            <a:pPr>
              <a:lnSpc>
                <a:spcPct val="90000"/>
              </a:lnSpc>
            </a:pPr>
            <a:r>
              <a:rPr lang="en-US" altLang="en-US"/>
              <a:t>Maintain multiple copies of each block on separate disks</a:t>
            </a:r>
          </a:p>
          <a:p>
            <a:pPr marL="762000" lvl="1" indent="-304800">
              <a:lnSpc>
                <a:spcPct val="90000"/>
              </a:lnSpc>
            </a:pPr>
            <a:r>
              <a:rPr lang="en-US" altLang="en-US"/>
              <a:t>copies can be at remote sites to protect against disasters such as fire or flooding.</a:t>
            </a:r>
          </a:p>
          <a:p>
            <a:pPr>
              <a:lnSpc>
                <a:spcPct val="90000"/>
              </a:lnSpc>
            </a:pPr>
            <a:r>
              <a:rPr lang="en-US" altLang="en-US"/>
              <a:t>Failure during data transfer can still result in inconsistent copies: Block transfer can result in</a:t>
            </a:r>
          </a:p>
          <a:p>
            <a:pPr marL="762000" lvl="1" indent="-304800">
              <a:lnSpc>
                <a:spcPct val="90000"/>
              </a:lnSpc>
            </a:pPr>
            <a:r>
              <a:rPr lang="en-US" altLang="en-US"/>
              <a:t>Successful completion</a:t>
            </a:r>
          </a:p>
          <a:p>
            <a:pPr marL="762000" lvl="1" indent="-304800">
              <a:lnSpc>
                <a:spcPct val="90000"/>
              </a:lnSpc>
            </a:pPr>
            <a:r>
              <a:rPr lang="en-US" altLang="en-US"/>
              <a:t>Partial failure: destination block has incorrect information</a:t>
            </a:r>
          </a:p>
          <a:p>
            <a:pPr marL="762000" lvl="1" indent="-304800">
              <a:lnSpc>
                <a:spcPct val="90000"/>
              </a:lnSpc>
            </a:pPr>
            <a:r>
              <a:rPr lang="en-US" altLang="en-US"/>
              <a:t>Total failure: destination block was never updated</a:t>
            </a:r>
          </a:p>
          <a:p>
            <a:pPr>
              <a:lnSpc>
                <a:spcPct val="90000"/>
              </a:lnSpc>
            </a:pPr>
            <a:r>
              <a:rPr lang="en-US" altLang="en-US"/>
              <a:t>Protecting storage media from failure during data transfer (one solution):</a:t>
            </a:r>
          </a:p>
          <a:p>
            <a:pPr marL="762000" lvl="1" indent="-304800">
              <a:lnSpc>
                <a:spcPct val="90000"/>
              </a:lnSpc>
            </a:pPr>
            <a:r>
              <a:rPr lang="en-US" altLang="en-US"/>
              <a:t>Execute output operation as follows (assuming two copies of each block):</a:t>
            </a:r>
          </a:p>
          <a:p>
            <a:pPr marL="1162050" lvl="2" indent="-304800">
              <a:lnSpc>
                <a:spcPct val="90000"/>
              </a:lnSpc>
              <a:buFont typeface="Monotype Sorts" charset="2"/>
              <a:buAutoNum type="arabicPeriod"/>
            </a:pPr>
            <a:r>
              <a:rPr lang="en-US" altLang="en-US"/>
              <a:t>Write the information onto the first physical block.</a:t>
            </a:r>
          </a:p>
          <a:p>
            <a:pPr marL="1162050" lvl="2" indent="-304800">
              <a:lnSpc>
                <a:spcPct val="90000"/>
              </a:lnSpc>
              <a:buFont typeface="Monotype Sorts" charset="2"/>
              <a:buAutoNum type="arabicPeriod"/>
            </a:pPr>
            <a:r>
              <a:rPr lang="en-US" altLang="en-US"/>
              <a:t>When the first write successfully completes, write the same information onto the second physical block.</a:t>
            </a:r>
          </a:p>
          <a:p>
            <a:pPr marL="1162050" lvl="2" indent="-304800">
              <a:lnSpc>
                <a:spcPct val="90000"/>
              </a:lnSpc>
              <a:buFont typeface="Monotype Sorts" charset="2"/>
              <a:buAutoNum type="arabicPeriod"/>
            </a:pPr>
            <a:r>
              <a:rPr lang="en-US" altLang="en-US"/>
              <a:t>The output is completed only after the second write successfully completes.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62000" y="0"/>
            <a:ext cx="8077200" cy="609600"/>
          </a:xfrm>
        </p:spPr>
        <p:txBody>
          <a:bodyPr/>
          <a:lstStyle/>
          <a:p>
            <a:r>
              <a:rPr lang="en-US" altLang="en-US">
                <a:effectLst>
                  <a:outerShdw blurRad="38100" dist="38100" dir="2700000" algn="tl">
                    <a:srgbClr val="C0C0C0"/>
                  </a:outerShdw>
                </a:effectLst>
              </a:rPr>
              <a:t>Stable-Storage Implementation (Cont.)</a:t>
            </a:r>
          </a:p>
        </p:txBody>
      </p:sp>
      <p:sp>
        <p:nvSpPr>
          <p:cNvPr id="28674" name="Rectangle 3"/>
          <p:cNvSpPr>
            <a:spLocks noGrp="1" noChangeArrowheads="1"/>
          </p:cNvSpPr>
          <p:nvPr>
            <p:ph type="body" idx="4294967295"/>
          </p:nvPr>
        </p:nvSpPr>
        <p:spPr>
          <a:xfrm>
            <a:off x="842963" y="1106488"/>
            <a:ext cx="8382000" cy="4876800"/>
          </a:xfrm>
        </p:spPr>
        <p:txBody>
          <a:bodyPr/>
          <a:lstStyle/>
          <a:p>
            <a:pPr marL="381000" indent="-381000"/>
            <a:r>
              <a:rPr lang="en-US" altLang="en-US"/>
              <a:t>Protecting storage media from failure during data transfer (cont.):</a:t>
            </a:r>
          </a:p>
          <a:p>
            <a:pPr marL="381000" indent="-381000"/>
            <a:r>
              <a:rPr lang="en-US" altLang="en-US"/>
              <a:t>Copies of a block may differ due to failure during output operation. To recover from failure:</a:t>
            </a:r>
          </a:p>
          <a:p>
            <a:pPr marL="800100" lvl="1" indent="-342900">
              <a:buFont typeface="Monotype Sorts" charset="2"/>
              <a:buAutoNum type="arabicPeriod"/>
            </a:pPr>
            <a:r>
              <a:rPr lang="en-US" altLang="en-US"/>
              <a:t>First find inconsistent blocks:</a:t>
            </a:r>
          </a:p>
          <a:p>
            <a:pPr marL="1200150" lvl="2" indent="-342900">
              <a:buFont typeface="Monotype Sorts" charset="2"/>
              <a:buAutoNum type="arabicPeriod"/>
            </a:pPr>
            <a:r>
              <a:rPr lang="en-US" altLang="en-US" i="1"/>
              <a:t>Expensive solution</a:t>
            </a:r>
            <a:r>
              <a:rPr lang="en-US" altLang="en-US"/>
              <a:t>: Compare the two copies of every disk block.</a:t>
            </a:r>
          </a:p>
          <a:p>
            <a:pPr marL="1200150" lvl="2" indent="-342900">
              <a:buFont typeface="Monotype Sorts" charset="2"/>
              <a:buAutoNum type="arabicPeriod"/>
            </a:pPr>
            <a:r>
              <a:rPr lang="en-US" altLang="en-US" i="1"/>
              <a:t>Better solution</a:t>
            </a:r>
            <a:r>
              <a:rPr lang="en-US" altLang="en-US"/>
              <a:t>: </a:t>
            </a:r>
          </a:p>
          <a:p>
            <a:pPr marL="1543050" lvl="3" indent="-342900">
              <a:buSzPct val="80000"/>
              <a:buFont typeface="Monotype Sorts" charset="2"/>
              <a:buChar char="l"/>
            </a:pPr>
            <a:r>
              <a:rPr lang="en-US" altLang="en-US"/>
              <a:t>Record in-progress disk writes on non-volatile storage (Non-volatile RAM or special area of disk). </a:t>
            </a:r>
          </a:p>
          <a:p>
            <a:pPr marL="1543050" lvl="3" indent="-342900">
              <a:buSzPct val="80000"/>
              <a:buFont typeface="Monotype Sorts" charset="2"/>
              <a:buChar char="l"/>
            </a:pPr>
            <a:r>
              <a:rPr lang="en-US" altLang="en-US"/>
              <a:t> Use this information during recovery  to find blocks that may be inconsistent, and only compare copies of these. </a:t>
            </a:r>
          </a:p>
          <a:p>
            <a:pPr marL="1543050" lvl="3" indent="-342900">
              <a:buSzPct val="80000"/>
              <a:buFont typeface="Monotype Sorts" charset="2"/>
              <a:buChar char="l"/>
            </a:pPr>
            <a:r>
              <a:rPr lang="en-US" altLang="en-US"/>
              <a:t>Used in hardware RAID systems</a:t>
            </a:r>
          </a:p>
          <a:p>
            <a:pPr marL="800100" lvl="1" indent="-342900">
              <a:buFont typeface="Monotype Sorts" charset="2"/>
              <a:buAutoNum type="arabicPeriod"/>
            </a:pPr>
            <a:r>
              <a:rPr lang="en-US" altLang="en-US"/>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Data Access</a:t>
            </a:r>
          </a:p>
        </p:txBody>
      </p:sp>
      <p:sp>
        <p:nvSpPr>
          <p:cNvPr id="30722" name="Rectangle 3"/>
          <p:cNvSpPr>
            <a:spLocks noGrp="1" noChangeArrowheads="1"/>
          </p:cNvSpPr>
          <p:nvPr>
            <p:ph type="body" idx="4294967295"/>
          </p:nvPr>
        </p:nvSpPr>
        <p:spPr>
          <a:xfrm>
            <a:off x="814388" y="1093788"/>
            <a:ext cx="7661275" cy="4473575"/>
          </a:xfrm>
        </p:spPr>
        <p:txBody>
          <a:bodyPr/>
          <a:lstStyle/>
          <a:p>
            <a:r>
              <a:rPr lang="en-US" altLang="en-US" b="1">
                <a:solidFill>
                  <a:srgbClr val="000099"/>
                </a:solidFill>
              </a:rPr>
              <a:t>Physical blocks</a:t>
            </a:r>
            <a:r>
              <a:rPr lang="en-US" altLang="en-US"/>
              <a:t> are those blocks residing on the disk. </a:t>
            </a:r>
          </a:p>
          <a:p>
            <a:r>
              <a:rPr lang="en-US" altLang="en-US" b="1">
                <a:solidFill>
                  <a:srgbClr val="000099"/>
                </a:solidFill>
              </a:rPr>
              <a:t>Buffer blocks</a:t>
            </a:r>
            <a:r>
              <a:rPr lang="en-US" altLang="en-US"/>
              <a:t> are the blocks residing temporarily in main memory.</a:t>
            </a:r>
          </a:p>
          <a:p>
            <a:r>
              <a:rPr lang="en-US" altLang="en-US"/>
              <a:t>Block movements between  disk and main memory are initiated through the following two operations:</a:t>
            </a:r>
          </a:p>
          <a:p>
            <a:pPr lvl="1"/>
            <a:r>
              <a:rPr lang="en-US" altLang="en-US" b="1">
                <a:solidFill>
                  <a:srgbClr val="000099"/>
                </a:solidFill>
              </a:rPr>
              <a:t>input</a:t>
            </a:r>
            <a:r>
              <a:rPr lang="en-US" altLang="en-US"/>
              <a:t>(</a:t>
            </a:r>
            <a:r>
              <a:rPr lang="en-US" altLang="en-US" i="1"/>
              <a:t>B</a:t>
            </a:r>
            <a:r>
              <a:rPr lang="en-US" altLang="en-US"/>
              <a:t>) transfers the physical block </a:t>
            </a:r>
            <a:r>
              <a:rPr lang="en-US" altLang="en-US" i="1"/>
              <a:t>B  </a:t>
            </a:r>
            <a:r>
              <a:rPr lang="en-US" altLang="en-US"/>
              <a:t>to main memory.</a:t>
            </a:r>
          </a:p>
          <a:p>
            <a:pPr lvl="1"/>
            <a:r>
              <a:rPr lang="en-US" altLang="en-US" b="1">
                <a:solidFill>
                  <a:srgbClr val="000099"/>
                </a:solidFill>
              </a:rPr>
              <a:t>output</a:t>
            </a:r>
            <a:r>
              <a:rPr lang="en-US" altLang="en-US"/>
              <a:t>(</a:t>
            </a:r>
            <a:r>
              <a:rPr lang="en-US" altLang="en-US" i="1"/>
              <a:t>B</a:t>
            </a:r>
            <a:r>
              <a:rPr lang="en-US" altLang="en-US"/>
              <a:t>) transfers the buffer block </a:t>
            </a:r>
            <a:r>
              <a:rPr lang="en-US" altLang="en-US" i="1"/>
              <a:t>B </a:t>
            </a:r>
            <a:r>
              <a:rPr lang="en-US" altLang="en-US"/>
              <a:t>to the disk, and replaces the appropriate physical block there.</a:t>
            </a:r>
          </a:p>
          <a:p>
            <a:r>
              <a:rPr lang="en-US" altLang="en-US"/>
              <a:t>We assume, for simplicity, that each data item fits in, and is stored inside, a single block.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Example of Data Access</a:t>
            </a:r>
          </a:p>
        </p:txBody>
      </p:sp>
      <p:sp>
        <p:nvSpPr>
          <p:cNvPr id="32770"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71"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sz="1800"/>
              <a:t>X      </a:t>
            </a:r>
          </a:p>
        </p:txBody>
      </p:sp>
      <p:sp>
        <p:nvSpPr>
          <p:cNvPr id="32772"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sz="1800"/>
              <a:t>Y     </a:t>
            </a:r>
          </a:p>
        </p:txBody>
      </p:sp>
      <p:sp>
        <p:nvSpPr>
          <p:cNvPr id="32773" name="Oval 9"/>
          <p:cNvSpPr>
            <a:spLocks noChangeArrowheads="1"/>
          </p:cNvSpPr>
          <p:nvPr/>
        </p:nvSpPr>
        <p:spPr bwMode="auto">
          <a:xfrm>
            <a:off x="6623050" y="1095375"/>
            <a:ext cx="114300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74" name="Line 11"/>
          <p:cNvSpPr>
            <a:spLocks noChangeShapeType="1"/>
          </p:cNvSpPr>
          <p:nvPr/>
        </p:nvSpPr>
        <p:spPr bwMode="auto">
          <a:xfrm>
            <a:off x="6623050" y="124777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2775" name="Line 12"/>
          <p:cNvSpPr>
            <a:spLocks noChangeShapeType="1"/>
          </p:cNvSpPr>
          <p:nvPr/>
        </p:nvSpPr>
        <p:spPr bwMode="auto">
          <a:xfrm>
            <a:off x="7766050" y="126682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2776" name="Freeform 18"/>
          <p:cNvSpPr>
            <a:spLocks/>
          </p:cNvSpPr>
          <p:nvPr/>
        </p:nvSpPr>
        <p:spPr bwMode="auto">
          <a:xfrm>
            <a:off x="6623050" y="2390775"/>
            <a:ext cx="1143000" cy="177800"/>
          </a:xfrm>
          <a:custGeom>
            <a:avLst/>
            <a:gdLst>
              <a:gd name="T0" fmla="*/ 0 w 720"/>
              <a:gd name="T1" fmla="*/ 0 h 112"/>
              <a:gd name="T2" fmla="*/ 604837500 w 720"/>
              <a:gd name="T3" fmla="*/ 241935000 h 112"/>
              <a:gd name="T4" fmla="*/ 1330642500 w 720"/>
              <a:gd name="T5" fmla="*/ 241935000 h 112"/>
              <a:gd name="T6" fmla="*/ 1814512500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2777"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78"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79" name="Text Box 21"/>
          <p:cNvSpPr txBox="1">
            <a:spLocks noChangeArrowheads="1"/>
          </p:cNvSpPr>
          <p:nvPr/>
        </p:nvSpPr>
        <p:spPr bwMode="auto">
          <a:xfrm>
            <a:off x="7369175" y="14874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A</a:t>
            </a:r>
          </a:p>
        </p:txBody>
      </p:sp>
      <p:sp>
        <p:nvSpPr>
          <p:cNvPr id="32780" name="Text Box 22"/>
          <p:cNvSpPr txBox="1">
            <a:spLocks noChangeArrowheads="1"/>
          </p:cNvSpPr>
          <p:nvPr/>
        </p:nvSpPr>
        <p:spPr bwMode="auto">
          <a:xfrm>
            <a:off x="7385050" y="19272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B</a:t>
            </a:r>
          </a:p>
        </p:txBody>
      </p:sp>
      <p:sp>
        <p:nvSpPr>
          <p:cNvPr id="32781"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82"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83"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84"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85"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32786" name="Line 30"/>
          <p:cNvSpPr>
            <a:spLocks noChangeShapeType="1"/>
          </p:cNvSpPr>
          <p:nvPr/>
        </p:nvSpPr>
        <p:spPr bwMode="auto">
          <a:xfrm flipV="1">
            <a:off x="3113088" y="5557838"/>
            <a:ext cx="455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2787" name="Text Box 31"/>
          <p:cNvSpPr txBox="1">
            <a:spLocks noChangeArrowheads="1"/>
          </p:cNvSpPr>
          <p:nvPr/>
        </p:nvSpPr>
        <p:spPr bwMode="auto">
          <a:xfrm>
            <a:off x="3230563" y="3816350"/>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x</a:t>
            </a:r>
            <a:r>
              <a:rPr lang="en-US" altLang="en-US" sz="2000" baseline="-25000"/>
              <a:t>1</a:t>
            </a:r>
            <a:endParaRPr lang="en-US" altLang="en-US" sz="2000"/>
          </a:p>
        </p:txBody>
      </p:sp>
      <p:sp>
        <p:nvSpPr>
          <p:cNvPr id="32788" name="Text Box 32"/>
          <p:cNvSpPr txBox="1">
            <a:spLocks noChangeArrowheads="1"/>
          </p:cNvSpPr>
          <p:nvPr/>
        </p:nvSpPr>
        <p:spPr bwMode="auto">
          <a:xfrm>
            <a:off x="3227388" y="4211638"/>
            <a:ext cx="449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y</a:t>
            </a:r>
            <a:r>
              <a:rPr lang="en-US" altLang="en-US" sz="2000" baseline="-25000"/>
              <a:t>1 </a:t>
            </a:r>
            <a:endParaRPr lang="en-US" altLang="en-US" sz="2000"/>
          </a:p>
        </p:txBody>
      </p:sp>
      <p:sp>
        <p:nvSpPr>
          <p:cNvPr id="32789" name="Text Box 33"/>
          <p:cNvSpPr txBox="1">
            <a:spLocks noChangeArrowheads="1"/>
          </p:cNvSpPr>
          <p:nvPr/>
        </p:nvSpPr>
        <p:spPr bwMode="auto">
          <a:xfrm>
            <a:off x="4087813" y="996950"/>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solidFill>
                  <a:srgbClr val="000099"/>
                </a:solidFill>
              </a:rPr>
              <a:t>buffer</a:t>
            </a:r>
          </a:p>
        </p:txBody>
      </p:sp>
      <p:sp>
        <p:nvSpPr>
          <p:cNvPr id="32790" name="Text Box 34"/>
          <p:cNvSpPr txBox="1">
            <a:spLocks noChangeArrowheads="1"/>
          </p:cNvSpPr>
          <p:nvPr/>
        </p:nvSpPr>
        <p:spPr bwMode="auto">
          <a:xfrm>
            <a:off x="1549400" y="1330325"/>
            <a:ext cx="186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Buffer Block A</a:t>
            </a:r>
            <a:r>
              <a:rPr lang="en-US" altLang="en-US" sz="2000"/>
              <a:t> </a:t>
            </a:r>
          </a:p>
        </p:txBody>
      </p:sp>
      <p:sp>
        <p:nvSpPr>
          <p:cNvPr id="32791" name="Text Box 35"/>
          <p:cNvSpPr txBox="1">
            <a:spLocks noChangeArrowheads="1"/>
          </p:cNvSpPr>
          <p:nvPr/>
        </p:nvSpPr>
        <p:spPr bwMode="auto">
          <a:xfrm>
            <a:off x="1535113" y="1847850"/>
            <a:ext cx="179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i="1"/>
              <a:t>Buffer Block B</a:t>
            </a:r>
            <a:endParaRPr lang="en-US" altLang="en-US" sz="2000"/>
          </a:p>
        </p:txBody>
      </p:sp>
      <p:sp>
        <p:nvSpPr>
          <p:cNvPr id="32792"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2793"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2794"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N"/>
          </a:p>
        </p:txBody>
      </p:sp>
      <p:sp>
        <p:nvSpPr>
          <p:cNvPr id="32795"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N"/>
          </a:p>
        </p:txBody>
      </p:sp>
      <p:sp>
        <p:nvSpPr>
          <p:cNvPr id="32796" name="Text Box 40"/>
          <p:cNvSpPr txBox="1">
            <a:spLocks noChangeArrowheads="1"/>
          </p:cNvSpPr>
          <p:nvPr/>
        </p:nvSpPr>
        <p:spPr bwMode="auto">
          <a:xfrm>
            <a:off x="5353050" y="12319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input(A)</a:t>
            </a:r>
          </a:p>
        </p:txBody>
      </p:sp>
      <p:sp>
        <p:nvSpPr>
          <p:cNvPr id="32797" name="Text Box 41"/>
          <p:cNvSpPr txBox="1">
            <a:spLocks noChangeArrowheads="1"/>
          </p:cNvSpPr>
          <p:nvPr/>
        </p:nvSpPr>
        <p:spPr bwMode="auto">
          <a:xfrm>
            <a:off x="5295900" y="2155825"/>
            <a:ext cx="129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output(B) </a:t>
            </a:r>
          </a:p>
        </p:txBody>
      </p:sp>
      <p:sp>
        <p:nvSpPr>
          <p:cNvPr id="32798"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N"/>
          </a:p>
        </p:txBody>
      </p:sp>
      <p:sp>
        <p:nvSpPr>
          <p:cNvPr id="32799"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N"/>
          </a:p>
        </p:txBody>
      </p:sp>
      <p:sp>
        <p:nvSpPr>
          <p:cNvPr id="32800" name="Text Box 44"/>
          <p:cNvSpPr txBox="1">
            <a:spLocks noChangeArrowheads="1"/>
          </p:cNvSpPr>
          <p:nvPr/>
        </p:nvSpPr>
        <p:spPr bwMode="auto">
          <a:xfrm>
            <a:off x="2881313" y="2605088"/>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read(X)</a:t>
            </a:r>
          </a:p>
        </p:txBody>
      </p:sp>
      <p:sp>
        <p:nvSpPr>
          <p:cNvPr id="32801" name="Text Box 45"/>
          <p:cNvSpPr txBox="1">
            <a:spLocks noChangeArrowheads="1"/>
          </p:cNvSpPr>
          <p:nvPr/>
        </p:nvSpPr>
        <p:spPr bwMode="auto">
          <a:xfrm>
            <a:off x="4195763" y="2936875"/>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write(Y)</a:t>
            </a:r>
          </a:p>
        </p:txBody>
      </p:sp>
      <p:sp>
        <p:nvSpPr>
          <p:cNvPr id="32802" name="Text Box 46"/>
          <p:cNvSpPr txBox="1">
            <a:spLocks noChangeArrowheads="1"/>
          </p:cNvSpPr>
          <p:nvPr/>
        </p:nvSpPr>
        <p:spPr bwMode="auto">
          <a:xfrm>
            <a:off x="6961188" y="5748338"/>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solidFill>
                  <a:srgbClr val="000099"/>
                </a:solidFill>
              </a:rPr>
              <a:t>disk</a:t>
            </a:r>
          </a:p>
        </p:txBody>
      </p:sp>
      <p:sp>
        <p:nvSpPr>
          <p:cNvPr id="32803" name="Text Box 63"/>
          <p:cNvSpPr txBox="1">
            <a:spLocks noChangeArrowheads="1"/>
          </p:cNvSpPr>
          <p:nvPr/>
        </p:nvSpPr>
        <p:spPr bwMode="auto">
          <a:xfrm>
            <a:off x="2971800" y="4795838"/>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work area</a:t>
            </a:r>
          </a:p>
          <a:p>
            <a:r>
              <a:rPr lang="en-US" altLang="en-US" sz="2000"/>
              <a:t>of T</a:t>
            </a:r>
            <a:r>
              <a:rPr lang="en-US" altLang="en-US" sz="2000" baseline="-25000"/>
              <a:t>1</a:t>
            </a:r>
            <a:endParaRPr lang="en-US" altLang="en-US" sz="2000"/>
          </a:p>
        </p:txBody>
      </p:sp>
      <p:sp>
        <p:nvSpPr>
          <p:cNvPr id="32804" name="Text Box 64"/>
          <p:cNvSpPr txBox="1">
            <a:spLocks noChangeArrowheads="1"/>
          </p:cNvSpPr>
          <p:nvPr/>
        </p:nvSpPr>
        <p:spPr bwMode="auto">
          <a:xfrm>
            <a:off x="4416425" y="4768850"/>
            <a:ext cx="1293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work area</a:t>
            </a:r>
          </a:p>
          <a:p>
            <a:r>
              <a:rPr lang="en-US" altLang="en-US" sz="2000"/>
              <a:t>of T</a:t>
            </a:r>
            <a:r>
              <a:rPr lang="en-US" altLang="en-US" sz="2000" baseline="-25000"/>
              <a:t>2 </a:t>
            </a:r>
            <a:endParaRPr lang="en-US" altLang="en-US" sz="2000"/>
          </a:p>
        </p:txBody>
      </p:sp>
      <p:sp>
        <p:nvSpPr>
          <p:cNvPr id="32805" name="Text Box 65"/>
          <p:cNvSpPr txBox="1">
            <a:spLocks noChangeArrowheads="1"/>
          </p:cNvSpPr>
          <p:nvPr/>
        </p:nvSpPr>
        <p:spPr bwMode="auto">
          <a:xfrm>
            <a:off x="4335463" y="5762625"/>
            <a:ext cx="1100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solidFill>
                  <a:srgbClr val="000099"/>
                </a:solidFill>
              </a:rPr>
              <a:t>memory</a:t>
            </a:r>
          </a:p>
        </p:txBody>
      </p:sp>
      <p:sp>
        <p:nvSpPr>
          <p:cNvPr id="32806" name="Text Box 66"/>
          <p:cNvSpPr txBox="1">
            <a:spLocks noChangeArrowheads="1"/>
          </p:cNvSpPr>
          <p:nvPr/>
        </p:nvSpPr>
        <p:spPr bwMode="auto">
          <a:xfrm>
            <a:off x="4389438" y="35893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a:t>x</a:t>
            </a:r>
            <a:r>
              <a:rPr lang="en-US" altLang="en-US" sz="2000" baseline="-25000"/>
              <a:t>2</a:t>
            </a:r>
            <a:endParaRPr lang="en-US" altLang="en-US" sz="2000"/>
          </a:p>
        </p:txBody>
      </p:sp>
      <p:sp>
        <p:nvSpPr>
          <p:cNvPr id="32807" name="Line 67"/>
          <p:cNvSpPr>
            <a:spLocks noChangeShapeType="1"/>
          </p:cNvSpPr>
          <p:nvPr/>
        </p:nvSpPr>
        <p:spPr bwMode="auto">
          <a:xfrm>
            <a:off x="6443663" y="784225"/>
            <a:ext cx="0" cy="554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Data Access (Cont.)</a:t>
            </a:r>
          </a:p>
        </p:txBody>
      </p:sp>
      <p:sp>
        <p:nvSpPr>
          <p:cNvPr id="34818" name="Rectangle 3"/>
          <p:cNvSpPr>
            <a:spLocks noGrp="1" noChangeArrowheads="1"/>
          </p:cNvSpPr>
          <p:nvPr>
            <p:ph type="body" idx="4294967295"/>
          </p:nvPr>
        </p:nvSpPr>
        <p:spPr>
          <a:xfrm>
            <a:off x="814388" y="1093788"/>
            <a:ext cx="7661275" cy="5208587"/>
          </a:xfrm>
        </p:spPr>
        <p:txBody>
          <a:bodyPr/>
          <a:lstStyle/>
          <a:p>
            <a:r>
              <a:rPr lang="en-US" altLang="en-US"/>
              <a:t>Each transaction </a:t>
            </a:r>
            <a:r>
              <a:rPr lang="en-US" altLang="en-US" i="1"/>
              <a:t>T</a:t>
            </a:r>
            <a:r>
              <a:rPr lang="en-US" altLang="en-US" sz="2400" i="1" baseline="-25000"/>
              <a:t>i</a:t>
            </a:r>
            <a:r>
              <a:rPr lang="en-US" altLang="en-US" i="1"/>
              <a:t> </a:t>
            </a:r>
            <a:r>
              <a:rPr lang="en-US" altLang="en-US"/>
              <a:t>has its private work-area in which local copies of all data items accessed and updated by it are kept.</a:t>
            </a:r>
          </a:p>
          <a:p>
            <a:pPr lvl="1"/>
            <a:r>
              <a:rPr lang="en-US" altLang="en-US"/>
              <a:t> </a:t>
            </a:r>
            <a:r>
              <a:rPr lang="en-US" altLang="en-US" i="1"/>
              <a:t>T</a:t>
            </a:r>
            <a:r>
              <a:rPr lang="en-US" altLang="en-US" sz="2400" i="1" baseline="-25000"/>
              <a:t>i</a:t>
            </a:r>
            <a:r>
              <a:rPr lang="en-US" altLang="en-US"/>
              <a:t>'s local copy of a data item </a:t>
            </a:r>
            <a:r>
              <a:rPr lang="en-US" altLang="en-US" i="1"/>
              <a:t>X</a:t>
            </a:r>
            <a:r>
              <a:rPr lang="en-US" altLang="en-US"/>
              <a:t> is called </a:t>
            </a:r>
            <a:r>
              <a:rPr lang="en-US" altLang="en-US" i="1"/>
              <a:t>x</a:t>
            </a:r>
            <a:r>
              <a:rPr lang="en-US" altLang="en-US" sz="2400" i="1" baseline="-25000"/>
              <a:t>i</a:t>
            </a:r>
            <a:r>
              <a:rPr lang="en-US" altLang="en-US" i="1"/>
              <a:t>.</a:t>
            </a:r>
            <a:endParaRPr lang="en-US" altLang="en-US"/>
          </a:p>
          <a:p>
            <a:r>
              <a:rPr lang="en-US" altLang="en-US"/>
              <a:t>Transferring data items between system buffer blocks and its private work-area done by:</a:t>
            </a:r>
          </a:p>
          <a:p>
            <a:pPr lvl="1"/>
            <a:r>
              <a:rPr lang="en-US" altLang="en-US" b="1">
                <a:solidFill>
                  <a:srgbClr val="000099"/>
                </a:solidFill>
              </a:rPr>
              <a:t>read</a:t>
            </a:r>
            <a:r>
              <a:rPr lang="en-US" altLang="en-US"/>
              <a:t>(</a:t>
            </a:r>
            <a:r>
              <a:rPr lang="en-US" altLang="en-US" i="1"/>
              <a:t>X</a:t>
            </a:r>
            <a:r>
              <a:rPr lang="en-US" altLang="en-US"/>
              <a:t>) assigns the value of data item </a:t>
            </a:r>
            <a:r>
              <a:rPr lang="en-US" altLang="en-US" i="1"/>
              <a:t>X</a:t>
            </a:r>
            <a:r>
              <a:rPr lang="en-US" altLang="en-US"/>
              <a:t> to the local variable </a:t>
            </a:r>
            <a:r>
              <a:rPr lang="en-US" altLang="en-US" i="1"/>
              <a:t>x</a:t>
            </a:r>
            <a:r>
              <a:rPr lang="en-US" altLang="en-US" sz="2400" i="1" baseline="-25000"/>
              <a:t>i</a:t>
            </a:r>
            <a:r>
              <a:rPr lang="en-US" altLang="en-US"/>
              <a:t>.</a:t>
            </a:r>
          </a:p>
          <a:p>
            <a:pPr lvl="1"/>
            <a:r>
              <a:rPr lang="en-US" altLang="en-US" b="1">
                <a:solidFill>
                  <a:srgbClr val="000099"/>
                </a:solidFill>
              </a:rPr>
              <a:t>write</a:t>
            </a:r>
            <a:r>
              <a:rPr lang="en-US" altLang="en-US"/>
              <a:t>(</a:t>
            </a:r>
            <a:r>
              <a:rPr lang="en-US" altLang="en-US" i="1"/>
              <a:t>X</a:t>
            </a:r>
            <a:r>
              <a:rPr lang="en-US" altLang="en-US"/>
              <a:t>) assigns the value of local variable </a:t>
            </a:r>
            <a:r>
              <a:rPr lang="en-US" altLang="en-US" i="1"/>
              <a:t>x</a:t>
            </a:r>
            <a:r>
              <a:rPr lang="en-US" altLang="en-US" sz="2400" i="1" baseline="-25000"/>
              <a:t>i</a:t>
            </a:r>
            <a:r>
              <a:rPr lang="en-US" altLang="en-US" i="1"/>
              <a:t> </a:t>
            </a:r>
            <a:r>
              <a:rPr lang="en-US" altLang="en-US"/>
              <a:t>to data item {</a:t>
            </a:r>
            <a:r>
              <a:rPr lang="en-US" altLang="en-US" i="1"/>
              <a:t>X</a:t>
            </a:r>
            <a:r>
              <a:rPr lang="en-US" altLang="en-US"/>
              <a:t>} in the buffer block.</a:t>
            </a:r>
          </a:p>
          <a:p>
            <a:pPr lvl="1"/>
            <a:r>
              <a:rPr lang="en-US" altLang="en-US" b="1"/>
              <a:t>Note: output</a:t>
            </a:r>
            <a:r>
              <a:rPr lang="en-US" altLang="en-US"/>
              <a:t>(</a:t>
            </a:r>
            <a:r>
              <a:rPr lang="en-US" altLang="en-US" i="1"/>
              <a:t>B</a:t>
            </a:r>
            <a:r>
              <a:rPr lang="en-US" altLang="en-US" i="1" baseline="-25000"/>
              <a:t>X</a:t>
            </a:r>
            <a:r>
              <a:rPr lang="en-US" altLang="en-US"/>
              <a:t>) need not immediately follow </a:t>
            </a:r>
            <a:r>
              <a:rPr lang="en-US" altLang="en-US" b="1"/>
              <a:t>write</a:t>
            </a:r>
            <a:r>
              <a:rPr lang="en-US" altLang="en-US"/>
              <a:t>(</a:t>
            </a:r>
            <a:r>
              <a:rPr lang="en-US" altLang="en-US" i="1"/>
              <a:t>X</a:t>
            </a:r>
            <a:r>
              <a:rPr lang="en-US" altLang="en-US"/>
              <a:t>). System can perform the </a:t>
            </a:r>
            <a:r>
              <a:rPr lang="en-US" altLang="en-US" b="1"/>
              <a:t>output</a:t>
            </a:r>
            <a:r>
              <a:rPr lang="en-US" altLang="en-US"/>
              <a:t> operation when it deems fit.</a:t>
            </a:r>
          </a:p>
          <a:p>
            <a:r>
              <a:rPr lang="en-US" altLang="en-US"/>
              <a:t>Transactions </a:t>
            </a:r>
          </a:p>
          <a:p>
            <a:pPr lvl="1"/>
            <a:r>
              <a:rPr lang="en-US" altLang="en-US"/>
              <a:t>Must perform </a:t>
            </a:r>
            <a:r>
              <a:rPr lang="en-US" altLang="en-US" b="1"/>
              <a:t>read</a:t>
            </a:r>
            <a:r>
              <a:rPr lang="en-US" altLang="en-US"/>
              <a:t>(</a:t>
            </a:r>
            <a:r>
              <a:rPr lang="en-US" altLang="en-US" i="1"/>
              <a:t>X</a:t>
            </a:r>
            <a:r>
              <a:rPr lang="en-US" altLang="en-US"/>
              <a:t>) before accessing </a:t>
            </a:r>
            <a:r>
              <a:rPr lang="en-US" altLang="en-US" i="1"/>
              <a:t>X</a:t>
            </a:r>
            <a:r>
              <a:rPr lang="en-US" altLang="en-US"/>
              <a:t> for the first time (subsequent reads can be from local copy) </a:t>
            </a:r>
          </a:p>
          <a:p>
            <a:pPr lvl="1"/>
            <a:r>
              <a:rPr lang="en-US" altLang="en-US" b="1"/>
              <a:t>write</a:t>
            </a:r>
            <a:r>
              <a:rPr lang="en-US" altLang="en-US"/>
              <a:t>(</a:t>
            </a:r>
            <a:r>
              <a:rPr lang="en-US" altLang="en-US" i="1"/>
              <a:t>X</a:t>
            </a:r>
            <a:r>
              <a:rPr lang="en-US" altLang="en-US"/>
              <a:t>) can be executed at any time before the transaction commits</a:t>
            </a: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17231</TotalTime>
  <Words>3067</Words>
  <Application>Microsoft Office PowerPoint</Application>
  <PresentationFormat>On-screen Show (4:3)</PresentationFormat>
  <Paragraphs>323</Paragraphs>
  <Slides>32</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Helvetica</vt:lpstr>
      <vt:lpstr>Monotype Sorts</vt:lpstr>
      <vt:lpstr>Times New Roman</vt:lpstr>
      <vt:lpstr>Webdings</vt:lpstr>
      <vt:lpstr>2_db-5-grey</vt:lpstr>
      <vt:lpstr>Clip</vt:lpstr>
      <vt:lpstr>PowerPoint Presentation</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on Recovering from Failure</vt:lpstr>
      <vt:lpstr>Immediate DB Modification Recovery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Shadow Paging</vt:lpstr>
      <vt:lpstr>Sample Page Table</vt:lpstr>
      <vt:lpstr>Example of Shadow Paging</vt:lpstr>
      <vt:lpstr>Shadow Paging (Cont.)</vt:lpstr>
      <vt:lpstr>Show Paging (Cont.)</vt:lpstr>
      <vt:lpstr>Thank You</vt:lpstr>
    </vt:vector>
  </TitlesOfParts>
  <Company>IIT Bombay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Rajendra Kumar</cp:lastModifiedBy>
  <cp:revision>344</cp:revision>
  <dcterms:created xsi:type="dcterms:W3CDTF">2000-06-27T06:50:15Z</dcterms:created>
  <dcterms:modified xsi:type="dcterms:W3CDTF">2024-05-06T06:33:04Z</dcterms:modified>
</cp:coreProperties>
</file>