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62" r:id="rId4"/>
    <p:sldId id="359" r:id="rId5"/>
    <p:sldId id="263" r:id="rId6"/>
    <p:sldId id="358" r:id="rId7"/>
    <p:sldId id="362" r:id="rId8"/>
    <p:sldId id="363" r:id="rId9"/>
    <p:sldId id="360" r:id="rId10"/>
    <p:sldId id="364" r:id="rId11"/>
    <p:sldId id="361" r:id="rId12"/>
    <p:sldId id="356" r:id="rId13"/>
    <p:sldId id="355" r:id="rId14"/>
    <p:sldId id="264" r:id="rId15"/>
    <p:sldId id="357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 snapToGrid="0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01BBD-7BA7-A146-8853-F03BCCE6A558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C4C4-3BD6-3446-A29C-F7BD224AA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panose="02070309020205020404" pitchFamily="49" charset="0"/>
              </a:rPr>
              <a:t>.format(page)</a:t>
            </a:r>
            <a:r>
              <a:rPr lang="en-US" dirty="0"/>
              <a:t> replaces </a:t>
            </a:r>
            <a:r>
              <a:rPr lang="en-US" dirty="0">
                <a:latin typeface="Courier New" panose="02070309020205020404" pitchFamily="49" charset="0"/>
              </a:rPr>
              <a:t>{}</a:t>
            </a:r>
            <a:r>
              <a:rPr lang="en-US" dirty="0"/>
              <a:t> with the current </a:t>
            </a:r>
            <a:r>
              <a:rPr lang="en-US" dirty="0">
                <a:latin typeface="Courier New" panose="02070309020205020404" pitchFamily="49" charset="0"/>
              </a:rPr>
              <a:t>page</a:t>
            </a:r>
            <a:r>
              <a:rPr lang="en-US" dirty="0"/>
              <a:t>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04EC-BC75-71BD-4294-C04CD2358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D7F5-0EC7-90FF-5B7F-5E72EF5CD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CC8C8-1988-EB47-FB1D-3CB04241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5E4E-5FBD-BB4B-0D98-960B3F8B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63D5-50B7-EAEC-7B42-0CC7EDCD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454F-160F-85B5-EB83-7988C900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F3748-BE56-2885-0BC4-FDC645E5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4FE9-CF87-111C-17CA-FF275311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1A8-FC56-658B-09A1-1A054176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0E1E-02C8-10DC-FCAC-47009F05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238A1-9235-291D-CC3C-78BDD4769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4E344-1609-47E4-05E2-50BA4D8B4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50B7-8907-1EE4-0D83-EEAE6FA7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FD913-F421-5220-EF1A-39547B4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CF25-27C5-9FB3-87A4-0DC35A4F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B815-7F43-1469-A961-8CD34D69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B31B0-FC07-C436-E43A-EDE9EBE5F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D748-1732-BCA4-6A9E-A72A54AB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FCB1-3DCE-B3F0-0ED3-74FFFC4F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2583-CB61-1B28-8C7E-9A3F9618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5F46-70E2-4F88-9D2A-73A4901D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46D0-A60A-8AA4-4941-51C0F8DE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29FA-47F2-0647-31EF-486EFC8F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7548-7B6E-1C8C-827A-4DE58171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7350-B065-7EFF-7C34-91369221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1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3C3-1057-8EDE-00D4-0AFBCDC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5C4FA-BE0D-AAB2-CF7F-8CE473A9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D876-650B-66DF-6C7D-BF50019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8B47-0DAC-E39E-F3A0-F63EDA37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2AFF-01D4-DF88-9045-6E4F23C6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8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543B-D176-5FEA-C460-CF1AD8D3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A395-5B32-6245-F7DC-6BC767EF6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E284D-1429-49A5-7575-29B76233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2E408-54ED-8E4B-9D76-4820F5FB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935C0-5BF2-C90A-1BBE-D75D089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B954-6CE8-7B1D-89CE-119B0023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6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7BE3-CF5F-932B-2DDD-B5AB476D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AD9B-008C-DD62-D1DB-3D4B4734C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D8018-CDD8-01D8-5446-2AE4F55A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D344C-DFFA-3179-7943-723A3B2EF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13C9C-4F3E-E5CB-6D3F-270B12F36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A5EB4-3B17-7F65-EDAC-3B5FBCB7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FB746-46CC-D953-5B0A-B507EB8C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351E1-4CC8-AB97-F64D-9248738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0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B770-B968-CAE0-64CD-0EF1B21F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F3DD5-8103-4338-06C6-38F19454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F275E-6E78-0EB5-A997-907D1997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830DF-C4EA-B0E9-FEAB-14B01C5E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0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A7E25-72FC-8733-3157-3DA6583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F8B43-CC30-DAF1-2FC8-B891744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4D1D-AE00-199C-5DAB-46EB92B1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56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8534-4BA6-17D2-D056-59714F49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8D52-CEA5-033E-D106-7E3D6C08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DE34F-EF08-CBA1-A255-19FF87E9F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21CAC-4FC4-6D48-7377-17A796D2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354A-CC46-360A-884A-F647D766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80EA7-3868-8342-4DCE-1EF2D454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A8E6-B57F-9A4D-533E-853ECDB7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6073-5C3C-747D-1160-EBC303E5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4E7F-7B2E-E56A-1E0E-C1135F1C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7457-B1BD-5CED-0FB6-9C6B4B4A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5792-CD84-94CE-16BD-44020D4B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6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4C8D-A160-2CB1-D1CF-60333149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76A8E-C949-8C3E-FFE1-8BA646460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B663C-0577-289F-4268-3839B2C2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88C6-495E-D6D1-A363-4437F587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9314-111A-18C7-A29D-A781CE77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29B1-447C-4DC4-F01C-567444D2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6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E92-417C-7AF4-1CC9-3A127D8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D1B5-6C07-C59E-97FA-7C2152294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57A8-794A-71B1-34C2-6073DD2C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F0CE-C0E9-99FB-AF94-3E19629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56AD-2C90-9926-9267-08853ACF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32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4C62B-BEE8-84D0-A5A3-2ECEAB61A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C18B-16CD-678B-63F1-4054351B0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2283-59AB-59D7-A523-3D7C764B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AE10-7752-86DA-BFC2-7A747194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2B23-A125-CAD6-F4F3-2B80FFC2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3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17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8680-8B6F-CC1B-4B7B-D429699C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21E7-EF9A-11C6-12FF-DECC7B9E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B6B7-B21B-B6C8-916E-E0868932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D12D3-D2CD-A023-F9BB-FE407E2E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C622-FE1D-D93E-36F9-BD64B5BC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ABEC-1B44-055B-5428-62DF957F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EE10-3D17-EA61-230B-579A09750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47A9-7EC9-6B9C-01FC-80A941C0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47ADA-5EEE-CD0E-16D0-94B626D6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2708D-FD4F-850D-BBFE-B8FA4A5D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B21AC-FDE3-C7BC-676A-195A9F37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BA7F-51C5-6F41-81F6-5FA1F024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D024-6B83-00EE-8122-4F5FA7EC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A1B16-EEFE-DF93-70BF-0458700CD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65C85-B202-0F68-E42A-16A66607A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0F5EC-E0E2-FF34-9153-F6087DFF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EA136-A631-7294-E2AD-CD097B21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66FEB-EDE1-8F66-8FD2-B5E15B56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F84-726E-A6AE-D2D6-07911050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6060-4DF2-E2A0-53DA-B9C176B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D34EC-13DC-28D8-6D5C-A257F8CA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8A654-CA46-929E-A363-C6890EC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3A73F-6DCF-299D-0768-CAD7D933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34DD-2412-BD79-0049-BCF4674D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FDBE7-3685-27DB-9635-144ACAD2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66E2C-A0F3-E45C-4091-0BD59014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54E1-62B0-3108-C8E1-FC1AB62A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B1C9-C842-CB86-8F2C-35694DC48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B8E6-80FA-2216-EF53-54765C6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CE08-7A5C-CCD0-BA80-F9EF172A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41EEB-ECBC-B39F-028C-67B6A6A0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67FC7-34C0-E1E8-7364-7CB66EF9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D37A-A74F-4083-2B3F-2CF83CAF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43A7D-5B93-771B-67E3-703C3177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FE247-AEF6-55C6-7832-AEAD1C1D8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A2CE-223A-C892-80D8-BA243D7F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3DC4-7E65-187A-FCD4-F385A426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20FA-93FC-1D0E-7A22-8230A041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4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9B4F3-0FE2-64E8-8A74-FDA80AD2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D8CC2-C876-8E56-D3F7-C8514A9F6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3EB62-B31C-EEE4-96CC-39F6C568E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D14B-651E-8140-8730-F1F82FF2FFE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4D26-81C1-3C83-DCB3-814395347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00827-9989-CE9A-1AD3-C519A10D0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6284-A391-534C-8937-6C1CEDB5A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794C0-7037-4C5F-B8BB-9A025E6F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32F9-80E3-EDEE-2199-234D5E95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9A25-77C2-0D92-F53A-37C430691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00BA-6814-8E49-8BDC-4EB65491AB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8C22-32B9-EE4C-476A-6519299B4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CEF7-95E8-2F26-CF6E-989F5793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8A35-21E9-8547-AE9F-9AA5EBBD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toscrap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chart/top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E472-5CC6-4D53-A07F-3AFD6FDE6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UML502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A8307-ED15-F47E-B7E6-FAABD1A5A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4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9956-C093-93B1-3603-9EA21B7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Ethics &amp; Legal 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C456-C0B9-81E1-1A84-B1AD6A81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scrape </a:t>
            </a:r>
            <a:r>
              <a:rPr lang="en-US" b="1" dirty="0"/>
              <a:t>safe websites</a:t>
            </a:r>
            <a:r>
              <a:rPr lang="en-US" dirty="0"/>
              <a:t> meant for practice (like </a:t>
            </a:r>
            <a:r>
              <a:rPr lang="en-US" dirty="0" err="1"/>
              <a:t>BooksToScrape</a:t>
            </a:r>
            <a:r>
              <a:rPr lang="en-US" dirty="0"/>
              <a:t>).</a:t>
            </a:r>
          </a:p>
          <a:p>
            <a:r>
              <a:rPr lang="en-US" dirty="0"/>
              <a:t>Respect website rules:</a:t>
            </a:r>
          </a:p>
          <a:p>
            <a:pPr lvl="1"/>
            <a:r>
              <a:rPr lang="en-US" dirty="0"/>
              <a:t>Don’t overload server (add </a:t>
            </a:r>
            <a:r>
              <a:rPr lang="en-US" dirty="0" err="1"/>
              <a:t>time.sleep</a:t>
            </a:r>
            <a:r>
              <a:rPr lang="en-US" dirty="0"/>
              <a:t>()).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robots.txt</a:t>
            </a:r>
            <a:r>
              <a:rPr lang="en-US" dirty="0"/>
              <a:t> if unsure.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7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083B7D-416A-1E2C-05F5-EF991D91F63E}"/>
              </a:ext>
            </a:extLst>
          </p:cNvPr>
          <p:cNvSpPr txBox="1"/>
          <p:nvPr/>
        </p:nvSpPr>
        <p:spPr>
          <a:xfrm>
            <a:off x="554019" y="1303980"/>
            <a:ext cx="60995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APIs provide structured access to live data streams.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Anatomy of an API: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URL for the resource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GET/POST/PUT/DELETE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Metadata, tokens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Usually in JSON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 Tools: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requests in Python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tweepy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Twitter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newsapi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-python for news articles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 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7AA0C-BDAF-6DD3-3AF2-F6BD9B7A4FB6}"/>
              </a:ext>
            </a:extLst>
          </p:cNvPr>
          <p:cNvSpPr txBox="1"/>
          <p:nvPr/>
        </p:nvSpPr>
        <p:spPr>
          <a:xfrm>
            <a:off x="554019" y="471550"/>
            <a:ext cx="6099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Collection Using APIs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B74D4-00CA-2846-05E6-2D63EF81DAB1}"/>
              </a:ext>
            </a:extLst>
          </p:cNvPr>
          <p:cNvSpPr txBox="1"/>
          <p:nvPr/>
        </p:nvSpPr>
        <p:spPr>
          <a:xfrm>
            <a:off x="801444" y="4355125"/>
            <a:ext cx="82887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requests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"https://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newsapi.org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/v2/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top-headlines?country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in&amp;apiKey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=YOUR_KEY"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requests.get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response.json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article in data['articles'][:5]: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print(article['title'])</a:t>
            </a:r>
          </a:p>
        </p:txBody>
      </p:sp>
    </p:spTree>
    <p:extLst>
      <p:ext uri="{BB962C8B-B14F-4D97-AF65-F5344CB8AC3E}">
        <p14:creationId xmlns:p14="http://schemas.microsoft.com/office/powerpoint/2010/main" val="379780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0F3262-075A-E5C9-8694-25F2D2DB57C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11680"/>
          <a:ext cx="10515600" cy="297563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909516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12400645"/>
                    </a:ext>
                  </a:extLst>
                </a:gridCol>
              </a:tblGrid>
              <a:tr h="467111">
                <a:tc>
                  <a:txBody>
                    <a:bodyPr/>
                    <a:lstStyle/>
                    <a:p>
                      <a:r>
                        <a:rPr lang="en-US" b="1"/>
                        <a:t>Incomplete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APIs return partial 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606966"/>
                  </a:ext>
                </a:extLst>
              </a:tr>
              <a:tr h="467111">
                <a:tc>
                  <a:txBody>
                    <a:bodyPr/>
                    <a:lstStyle/>
                    <a:p>
                      <a:r>
                        <a:rPr lang="en-US" b="1" dirty="0"/>
                        <a:t>Dynamic websites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 JavaScript rendering (need Selenium)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670458"/>
                  </a:ext>
                </a:extLst>
              </a:tr>
              <a:tr h="467111">
                <a:tc>
                  <a:txBody>
                    <a:bodyPr/>
                    <a:lstStyle/>
                    <a:p>
                      <a:r>
                        <a:rPr lang="en-US" b="1"/>
                        <a:t>Rate limits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Many APIs allow only X requests/hour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244482"/>
                  </a:ext>
                </a:extLst>
              </a:tr>
              <a:tr h="467111">
                <a:tc>
                  <a:txBody>
                    <a:bodyPr/>
                    <a:lstStyle/>
                    <a:p>
                      <a:r>
                        <a:rPr lang="en-US" b="1"/>
                        <a:t>Legal restrictions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 scraping can violate ToS or data laws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822967"/>
                  </a:ext>
                </a:extLst>
              </a:tr>
              <a:tr h="467111">
                <a:tc>
                  <a:txBody>
                    <a:bodyPr/>
                    <a:lstStyle/>
                    <a:p>
                      <a:r>
                        <a:rPr lang="en-US" b="1"/>
                        <a:t>Bias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Source of data may skew outcomes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66188"/>
                  </a:ext>
                </a:extLst>
              </a:tr>
              <a:tr h="467111">
                <a:tc>
                  <a:txBody>
                    <a:bodyPr/>
                    <a:lstStyle/>
                    <a:p>
                      <a:r>
                        <a:rPr lang="en-US" b="1"/>
                        <a:t>Anonymization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data must be stripped of PII (</a:t>
                      </a:r>
                      <a:r>
                        <a:rPr lang="en-US" b="1" dirty="0"/>
                        <a:t>Personally Identifiable Information)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3764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77D87B-A322-C4AF-4DB7-2BC039459885}"/>
              </a:ext>
            </a:extLst>
          </p:cNvPr>
          <p:cNvSpPr txBox="1"/>
          <p:nvPr/>
        </p:nvSpPr>
        <p:spPr>
          <a:xfrm>
            <a:off x="838200" y="772764"/>
            <a:ext cx="6099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Challenges in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01384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33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is Data Annotation?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952500" y="1587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Annotate?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952500" y="209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Machine learning models need labeled data for supervised learning. Annotations provide ground truth for training.</a:t>
            </a:r>
            <a:endParaRPr kumimoji="0" lang="en-US" sz="18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952500" y="336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Common Types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952500" y="3873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Classification labels, bounding boxes, segmentation masks, and entity recognition tags are common annotations.</a:t>
            </a:r>
            <a:endParaRPr kumimoji="0" lang="en-US" sz="18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952500" y="4826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Impact on Accuracy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952500" y="5334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High-quality annotations lead to better model performance, while poor labeling introduces noise and errors.</a:t>
            </a:r>
            <a:endParaRPr kumimoji="0" lang="en-US" sz="18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1" y="1778001"/>
            <a:ext cx="3136900" cy="31369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3D8F9-9587-EF01-ECC7-E61843F5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31" y="1887742"/>
            <a:ext cx="6839249" cy="4149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1A84D-8E34-091F-E789-AF0F4767AD92}"/>
              </a:ext>
            </a:extLst>
          </p:cNvPr>
          <p:cNvSpPr txBox="1"/>
          <p:nvPr/>
        </p:nvSpPr>
        <p:spPr>
          <a:xfrm>
            <a:off x="489473" y="447419"/>
            <a:ext cx="78117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models (esp. supervised) require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labeled 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 Types: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Sentiment, NER, categories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Bounding boxes, segmentation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Tabular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Regression labels, binary classes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b. Tools: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Labelbox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(cloud-based)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(open-source, for images)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Prodigy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(for text/NLP)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LightTag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(team annotation)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c. Guidelines: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Maintain consistency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multiple annotators for reliability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 ambiguous samples</a:t>
            </a:r>
          </a:p>
        </p:txBody>
      </p:sp>
    </p:spTree>
    <p:extLst>
      <p:ext uri="{BB962C8B-B14F-4D97-AF65-F5344CB8AC3E}">
        <p14:creationId xmlns:p14="http://schemas.microsoft.com/office/powerpoint/2010/main" val="277984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60275" y="0"/>
            <a:ext cx="1203960" cy="120396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3238500" y="366650"/>
            <a:ext cx="5715000" cy="724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9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Annotation Tools &amp; Methods</a:t>
            </a:r>
            <a:endParaRPr kumimoji="0" lang="en-US" sz="329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11072433" y="285750"/>
            <a:ext cx="803911" cy="803911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643573" y="1603503"/>
            <a:ext cx="3028951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4569270" y="1603503"/>
            <a:ext cx="3028951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8483854" y="1603503"/>
            <a:ext cx="3028951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784352" y="2246121"/>
            <a:ext cx="2754437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4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Manual Annotation</a:t>
            </a:r>
            <a:endParaRPr kumimoji="0" lang="en-US" sz="30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 title 2"/>
          <p:cNvSpPr/>
          <p:nvPr/>
        </p:nvSpPr>
        <p:spPr>
          <a:xfrm>
            <a:off x="4710112" y="2271967"/>
            <a:ext cx="2754437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4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Platform Solutions</a:t>
            </a:r>
            <a:endParaRPr kumimoji="0" lang="en-US" sz="30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 title 3"/>
          <p:cNvSpPr/>
          <p:nvPr/>
        </p:nvSpPr>
        <p:spPr>
          <a:xfrm>
            <a:off x="8629206" y="2263901"/>
            <a:ext cx="2754437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4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Automation Aids</a:t>
            </a:r>
            <a:endParaRPr kumimoji="0" lang="en-US" sz="30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 text 1"/>
          <p:cNvSpPr/>
          <p:nvPr/>
        </p:nvSpPr>
        <p:spPr>
          <a:xfrm>
            <a:off x="494220" y="4059809"/>
            <a:ext cx="3346704" cy="1856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Tools like LabelImg or VGG Image Annotator are great for small, focused datasets.</a:t>
            </a:r>
            <a:endParaRPr kumimoji="0" lang="en-US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 text 2"/>
          <p:cNvSpPr/>
          <p:nvPr/>
        </p:nvSpPr>
        <p:spPr>
          <a:xfrm>
            <a:off x="4371658" y="4081780"/>
            <a:ext cx="3448748" cy="1763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Services like Labelbox, Scale AI, and SuperAnnotate offer scalable and collaborative labeling workflows.</a:t>
            </a:r>
            <a:endParaRPr kumimoji="0" lang="en-US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 text 3"/>
          <p:cNvSpPr/>
          <p:nvPr/>
        </p:nvSpPr>
        <p:spPr>
          <a:xfrm>
            <a:off x="8278495" y="4042918"/>
            <a:ext cx="3458781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Active learning and semi-supervised techniques help reduce human workload and improve speed.</a:t>
            </a:r>
            <a:endParaRPr kumimoji="0" lang="en-US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taticPath"/>
          <p:cNvSpPr/>
          <p:nvPr/>
        </p:nvSpPr>
        <p:spPr>
          <a:xfrm>
            <a:off x="1042670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4972051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8883905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3095625" cy="3095625"/>
          </a:xfrm>
          <a:prstGeom prst="rect">
            <a:avLst/>
          </a:prstGeom>
        </p:spPr>
      </p:pic>
      <p:sp>
        <p:nvSpPr>
          <p:cNvPr id="3" name="StaticPath"/>
          <p:cNvSpPr/>
          <p:nvPr/>
        </p:nvSpPr>
        <p:spPr>
          <a:xfrm>
            <a:off x="2540000" y="2063751"/>
            <a:ext cx="5715000" cy="3048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4" name="Text"/>
          <p:cNvSpPr/>
          <p:nvPr/>
        </p:nvSpPr>
        <p:spPr>
          <a:xfrm>
            <a:off x="2794000" y="2857501"/>
            <a:ext cx="5461000" cy="16360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Always consider data privacy and user consent.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Respect copyright and licensing restrictions.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Automate wisely: balance speed with annotation quality.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Validate data with domain experts when possible.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Keep a consistent format and schema.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"/>
          <p:cNvSpPr/>
          <p:nvPr/>
        </p:nvSpPr>
        <p:spPr>
          <a:xfrm>
            <a:off x="8465947" y="2785872"/>
            <a:ext cx="3236087" cy="4305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 &amp; Best Practices</a:t>
            </a:r>
            <a:endParaRPr kumimoji="0" lang="en-US" sz="192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"/>
          <p:cNvSpPr/>
          <p:nvPr/>
        </p:nvSpPr>
        <p:spPr>
          <a:xfrm>
            <a:off x="8894573" y="3526789"/>
            <a:ext cx="2529079" cy="5453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Ethical and Practical Considerations</a:t>
            </a:r>
            <a:endParaRPr kumimoji="0" lang="en-US" sz="16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taticPath"/>
          <p:cNvSpPr/>
          <p:nvPr/>
        </p:nvSpPr>
        <p:spPr>
          <a:xfrm>
            <a:off x="7683501" y="4540251"/>
            <a:ext cx="571500" cy="57150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StaticPath"/>
          <p:cNvSpPr/>
          <p:nvPr/>
        </p:nvSpPr>
        <p:spPr>
          <a:xfrm>
            <a:off x="8465947" y="5411660"/>
            <a:ext cx="441960" cy="44196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8894572" y="5411533"/>
            <a:ext cx="441960" cy="441960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23441" y="582867"/>
            <a:ext cx="5353051" cy="5353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380556" y="2880107"/>
            <a:ext cx="4622864" cy="10978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1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Discussion &amp; Reflection</a:t>
            </a:r>
            <a:endParaRPr kumimoji="0" lang="en-US" sz="401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8903653" y="260097"/>
            <a:ext cx="1215391" cy="1215391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10617835" y="5336731"/>
            <a:ext cx="902971" cy="902971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550289" y="-1321435"/>
            <a:ext cx="3352800" cy="33528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3934143" y="919989"/>
            <a:ext cx="3048000" cy="4018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9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Annotation Strategy</a:t>
            </a:r>
            <a:endParaRPr kumimoji="0" lang="en-US" sz="189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"/>
          <p:cNvSpPr/>
          <p:nvPr/>
        </p:nvSpPr>
        <p:spPr>
          <a:xfrm>
            <a:off x="4550485" y="2923159"/>
            <a:ext cx="6121833" cy="19086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Larger datasets may boost performance, but only if the labels are reliable. Prioritizing high-quality, well-annotated data often yields better results in real-world ML scenarios.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Question"/>
          <p:cNvSpPr/>
          <p:nvPr/>
        </p:nvSpPr>
        <p:spPr>
          <a:xfrm>
            <a:off x="4550485" y="2392237"/>
            <a:ext cx="5835639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 you balance data quantity vs. quality?</a:t>
            </a:r>
            <a:endParaRPr kumimoji="0" lang="en-US" sz="14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taticPath"/>
          <p:cNvSpPr/>
          <p:nvPr/>
        </p:nvSpPr>
        <p:spPr>
          <a:xfrm>
            <a:off x="3968305" y="430975"/>
            <a:ext cx="2838451" cy="1360171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33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Scraping Data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952500" y="748401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1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is Web Scraping?</a:t>
            </a:r>
            <a:endParaRPr kumimoji="0" lang="en-US" sz="19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952500" y="1256401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Web Scraping is the automated process of extracting data from websites. It allows access to large amounts of unstructured data.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952500" y="3621837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Legal &amp; Ethical Concerns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952500" y="4185477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Always check the site’s terms of service. Avoid scraping personal or copyrighted content without permission.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952500" y="4944338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1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Scraping Targets</a:t>
            </a:r>
            <a:endParaRPr kumimoji="0" lang="en-US" sz="19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952500" y="5430822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E-commerce, news, social media, and public records are common scraping targets for ML training data.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1" y="1778001"/>
            <a:ext cx="3136900" cy="31369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8ADBF1-6156-058D-7C1B-964A277EADEB}"/>
              </a:ext>
            </a:extLst>
          </p:cNvPr>
          <p:cNvSpPr txBox="1"/>
          <p:nvPr/>
        </p:nvSpPr>
        <p:spPr>
          <a:xfrm>
            <a:off x="1024891" y="2764414"/>
            <a:ext cx="7024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the Web Works: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Websites are rendered using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HTML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interact via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 requests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(GET, POST)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Responses contain structured info (tables,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spans)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BE8F-CA39-4304-E11D-372EF11D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HTML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406C-447C-D864-0A32-703908207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Websites are written in </a:t>
            </a:r>
            <a:r>
              <a:rPr lang="en-US" b="1" dirty="0"/>
              <a:t>HTML</a:t>
            </a:r>
            <a:r>
              <a:rPr lang="en-US" dirty="0"/>
              <a:t> with tags like:</a:t>
            </a:r>
          </a:p>
          <a:p>
            <a:pPr lvl="1"/>
            <a:r>
              <a:rPr lang="en-US" dirty="0"/>
              <a:t>&lt;div&gt; → container</a:t>
            </a:r>
          </a:p>
          <a:p>
            <a:pPr lvl="1"/>
            <a:r>
              <a:rPr lang="en-US" dirty="0"/>
              <a:t>&lt;h1&gt;, &lt;h2&gt;, &lt;p&gt; → text</a:t>
            </a:r>
          </a:p>
          <a:p>
            <a:pPr lvl="1"/>
            <a:r>
              <a:rPr lang="en-US" dirty="0"/>
              <a:t>&lt;a&gt; → link</a:t>
            </a:r>
          </a:p>
          <a:p>
            <a:pPr lvl="1"/>
            <a:r>
              <a:rPr lang="en-US" dirty="0"/>
              <a:t>&lt;table&gt;, &lt;tr&gt;, &lt;td&gt; → tables</a:t>
            </a:r>
          </a:p>
          <a:p>
            <a:r>
              <a:rPr lang="en-US" dirty="0"/>
              <a:t>Scraping = locating the right tag and extracting </a:t>
            </a:r>
            <a:r>
              <a:rPr lang="en-US" b="1" dirty="0"/>
              <a:t>text or attributes</a:t>
            </a:r>
            <a:r>
              <a:rPr lang="en-US" dirty="0"/>
              <a:t> (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r>
              <a:rPr lang="en-US" dirty="0"/>
              <a:t>, class, id).</a:t>
            </a:r>
          </a:p>
          <a:p>
            <a:r>
              <a:rPr lang="en-US" b="1" dirty="0"/>
              <a:t>Developer Tools (F12)</a:t>
            </a:r>
            <a:r>
              <a:rPr lang="en-US" dirty="0"/>
              <a:t> → inspect HTML structure.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CAAB2-4CCC-A8B4-97D2-C5C3B5472366}"/>
              </a:ext>
            </a:extLst>
          </p:cNvPr>
          <p:cNvSpPr txBox="1"/>
          <p:nvPr/>
        </p:nvSpPr>
        <p:spPr>
          <a:xfrm>
            <a:off x="3802828" y="5645978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https://books.toscrape.com/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16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33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Popular Scraping Libraries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384" y="1860550"/>
            <a:ext cx="3136900" cy="31369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22825-ACA5-0F0F-7D53-D9A35FC0C58E}"/>
              </a:ext>
            </a:extLst>
          </p:cNvPr>
          <p:cNvSpPr txBox="1"/>
          <p:nvPr/>
        </p:nvSpPr>
        <p:spPr>
          <a:xfrm>
            <a:off x="702944" y="1288437"/>
            <a:ext cx="7954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1. Requests: </a:t>
            </a:r>
            <a:r>
              <a:rPr lang="en-US" sz="2400" u="sng" dirty="0"/>
              <a:t>Sends HTTP requests to get HTML of static pages.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3625E-EF0F-5AFF-25AE-502DB6929B66}"/>
              </a:ext>
            </a:extLst>
          </p:cNvPr>
          <p:cNvSpPr txBox="1"/>
          <p:nvPr/>
        </p:nvSpPr>
        <p:spPr>
          <a:xfrm>
            <a:off x="996277" y="2018912"/>
            <a:ext cx="7791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import requests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response =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requests.get</a:t>
            </a:r>
            <a:r>
              <a:rPr lang="en-US" sz="2400" b="1" dirty="0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("https://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books.toscrape.com</a:t>
            </a:r>
            <a:r>
              <a:rPr lang="en-US" sz="2400" b="1" dirty="0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/")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html = </a:t>
            </a:r>
            <a:r>
              <a:rPr lang="en-US" sz="2400" b="1" dirty="0" err="1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response.text</a:t>
            </a:r>
            <a:endParaRPr lang="en-US" sz="2400" b="1" dirty="0">
              <a:solidFill>
                <a:srgbClr val="C00000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BFB5-2704-1932-8F0B-A179B2E7ADC0}"/>
              </a:ext>
            </a:extLst>
          </p:cNvPr>
          <p:cNvSpPr txBox="1"/>
          <p:nvPr/>
        </p:nvSpPr>
        <p:spPr>
          <a:xfrm>
            <a:off x="639299" y="3488051"/>
            <a:ext cx="862815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Response is an object   -     &lt;class '</a:t>
            </a:r>
            <a:r>
              <a:rPr lang="en-US" sz="2000" b="1" i="1" dirty="0" err="1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requests.models.Response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’ &gt;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which contains: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Status code (</a:t>
            </a:r>
            <a:r>
              <a:rPr lang="en-US" i="1" dirty="0" err="1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response.status_code</a:t>
            </a:r>
            <a:r>
              <a:rPr lang="en-US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) → e.g., 200 (OK), 404 (Not Found).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Headers (</a:t>
            </a:r>
            <a:r>
              <a:rPr lang="en-US" i="1" dirty="0" err="1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response.headers</a:t>
            </a:r>
            <a:r>
              <a:rPr lang="en-US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) → info about server, content type, cookies.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Content: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i="1" dirty="0" err="1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response.text</a:t>
            </a:r>
            <a:r>
              <a:rPr lang="en-US" i="1" dirty="0">
                <a:solidFill>
                  <a:srgbClr val="C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 → webpage HTML as a string (decoded text).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i="1" dirty="0" err="1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response.content</a:t>
            </a:r>
            <a:r>
              <a:rPr lang="en-US" i="1" dirty="0">
                <a:solidFill>
                  <a:srgbClr val="000000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 → webpage content as raw bytes (useful for images/PDFs).</a:t>
            </a:r>
          </a:p>
          <a:p>
            <a:endParaRPr lang="en-US" sz="2000" b="1" i="1" dirty="0">
              <a:solidFill>
                <a:srgbClr val="000000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D7EE-9DC1-A034-50E6-A63B8E98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Popular Scraping Libraries</a:t>
            </a:r>
            <a:endParaRPr lang="en-US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67266A04-6DEB-EE4E-2CF0-75D00CF3AC56}"/>
              </a:ext>
            </a:extLst>
          </p:cNvPr>
          <p:cNvSpPr/>
          <p:nvPr/>
        </p:nvSpPr>
        <p:spPr>
          <a:xfrm>
            <a:off x="500678" y="846237"/>
            <a:ext cx="10644244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BeautifulSoup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(simplest):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Parses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HTML into searchable objects.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EBD82ADF-903E-37F6-2AB0-3C16D8436153}"/>
              </a:ext>
            </a:extLst>
          </p:cNvPr>
          <p:cNvSpPr/>
          <p:nvPr/>
        </p:nvSpPr>
        <p:spPr>
          <a:xfrm>
            <a:off x="500678" y="1408366"/>
            <a:ext cx="10644244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Python library for parsing HTML and XML. It’s beginner-friendly and works well with static pages.</a:t>
            </a:r>
            <a:endParaRPr kumimoji="0" lang="en-US" sz="18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FF166-D188-C0BE-FBD7-A6E173DCC085}"/>
              </a:ext>
            </a:extLst>
          </p:cNvPr>
          <p:cNvSpPr txBox="1"/>
          <p:nvPr/>
        </p:nvSpPr>
        <p:spPr>
          <a:xfrm>
            <a:off x="6572922" y="2904198"/>
            <a:ext cx="511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Inspect the HTML</a:t>
            </a:r>
            <a:r>
              <a:rPr lang="en-US" i="1" dirty="0"/>
              <a:t> (right-click → Inspect Element in browser, or view source).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Confirm which tag contains the titles (h2, h3, span, div,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 that in your scraper.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5E31D-C01A-1185-6507-4B2CE20BD725}"/>
              </a:ext>
            </a:extLst>
          </p:cNvPr>
          <p:cNvSpPr txBox="1"/>
          <p:nvPr/>
        </p:nvSpPr>
        <p:spPr>
          <a:xfrm>
            <a:off x="724348" y="2906435"/>
            <a:ext cx="6099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from bs4 import </a:t>
            </a:r>
            <a:r>
              <a:rPr lang="en-US" sz="2400" b="1" dirty="0" err="1"/>
              <a:t>BeautifulSoup</a:t>
            </a:r>
            <a:endParaRPr lang="en-US" sz="2400" b="1" dirty="0"/>
          </a:p>
          <a:p>
            <a:r>
              <a:rPr lang="en-US" sz="2400" b="1" dirty="0"/>
              <a:t>soup = </a:t>
            </a:r>
            <a:r>
              <a:rPr lang="en-US" sz="2400" b="1" dirty="0" err="1"/>
              <a:t>BeautifulSoup</a:t>
            </a:r>
            <a:r>
              <a:rPr lang="en-US" sz="2400" b="1" dirty="0"/>
              <a:t>(html, "</a:t>
            </a:r>
            <a:r>
              <a:rPr lang="en-US" sz="2400" b="1" dirty="0" err="1"/>
              <a:t>html.parser</a:t>
            </a:r>
            <a:r>
              <a:rPr lang="en-US" sz="2400" b="1" dirty="0"/>
              <a:t>")</a:t>
            </a:r>
          </a:p>
          <a:p>
            <a:r>
              <a:rPr lang="en-US" sz="2400" b="1" dirty="0"/>
              <a:t>titles = </a:t>
            </a:r>
            <a:r>
              <a:rPr lang="en-US" sz="2400" b="1" dirty="0" err="1"/>
              <a:t>soup.find_all</a:t>
            </a:r>
            <a:r>
              <a:rPr lang="en-US" sz="2400" b="1" dirty="0"/>
              <a:t>("h3")</a:t>
            </a:r>
          </a:p>
        </p:txBody>
      </p:sp>
    </p:spTree>
    <p:extLst>
      <p:ext uri="{BB962C8B-B14F-4D97-AF65-F5344CB8AC3E}">
        <p14:creationId xmlns:p14="http://schemas.microsoft.com/office/powerpoint/2010/main" val="361168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077A-9CB4-C3B3-DED1-9B3CBD05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28D42-84D6-DAF8-4DC5-2F29D207C1A3}"/>
              </a:ext>
            </a:extLst>
          </p:cNvPr>
          <p:cNvSpPr txBox="1"/>
          <p:nvPr/>
        </p:nvSpPr>
        <p:spPr>
          <a:xfrm>
            <a:off x="860163" y="1690688"/>
            <a:ext cx="10493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parser</a:t>
            </a:r>
            <a:r>
              <a:rPr lang="en-US" dirty="0"/>
              <a:t> is a program (or library) that takes raw HTML code (just text) and </a:t>
            </a:r>
            <a:r>
              <a:rPr lang="en-US" b="1" dirty="0"/>
              <a:t>converts it into a structured tree</a:t>
            </a:r>
            <a:r>
              <a:rPr lang="en-US" dirty="0"/>
              <a:t> (like a DOM) that you can navigate easily.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B334A-F067-A023-3873-A82CE0527A48}"/>
              </a:ext>
            </a:extLst>
          </p:cNvPr>
          <p:cNvSpPr txBox="1"/>
          <p:nvPr/>
        </p:nvSpPr>
        <p:spPr>
          <a:xfrm>
            <a:off x="860163" y="2592178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Without a Parser</a:t>
            </a:r>
          </a:p>
          <a:p>
            <a:pPr>
              <a:buNone/>
            </a:pPr>
            <a:r>
              <a:rPr lang="en-US" dirty="0"/>
              <a:t>If you just have HTML as a string: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89B43-4CAF-5C19-2DD0-6E8FC082CF0B}"/>
              </a:ext>
            </a:extLst>
          </p:cNvPr>
          <p:cNvSpPr txBox="1"/>
          <p:nvPr/>
        </p:nvSpPr>
        <p:spPr>
          <a:xfrm>
            <a:off x="860163" y="3238509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= "&lt;html&gt;&lt;h1&gt;Hello&lt;/h1&gt;&lt;/html&gt;"</a:t>
            </a:r>
          </a:p>
          <a:p>
            <a:r>
              <a:rPr lang="en-US" dirty="0"/>
              <a:t>print(html[6:10])  # manually slicing → "Hell"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62CF2-D6DC-621E-FFFB-DC3B26A68271}"/>
              </a:ext>
            </a:extLst>
          </p:cNvPr>
          <p:cNvSpPr txBox="1"/>
          <p:nvPr/>
        </p:nvSpPr>
        <p:spPr>
          <a:xfrm>
            <a:off x="5990218" y="2464599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With a Parser</a:t>
            </a:r>
          </a:p>
          <a:p>
            <a:pPr>
              <a:buNone/>
            </a:pPr>
            <a:r>
              <a:rPr lang="en-US" dirty="0"/>
              <a:t>When you use </a:t>
            </a:r>
            <a:r>
              <a:rPr lang="en-US" dirty="0" err="1"/>
              <a:t>BeautifulSoup</a:t>
            </a:r>
            <a:r>
              <a:rPr lang="en-US" dirty="0"/>
              <a:t> with a parser: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735A8-5483-785B-8891-37282A0BAB16}"/>
              </a:ext>
            </a:extLst>
          </p:cNvPr>
          <p:cNvSpPr txBox="1"/>
          <p:nvPr/>
        </p:nvSpPr>
        <p:spPr>
          <a:xfrm>
            <a:off x="5990218" y="3238509"/>
            <a:ext cx="6201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bs4 import </a:t>
            </a:r>
            <a:r>
              <a:rPr lang="en-US" dirty="0" err="1"/>
              <a:t>BeautifulSoup</a:t>
            </a:r>
            <a:endParaRPr lang="en-US" dirty="0"/>
          </a:p>
          <a:p>
            <a:endParaRPr lang="en-US" dirty="0"/>
          </a:p>
          <a:p>
            <a:r>
              <a:rPr lang="en-US" dirty="0"/>
              <a:t>html = "&lt;html&gt;&lt;h1&gt;Hello&lt;/h1&gt;&lt;/html&gt;"</a:t>
            </a:r>
          </a:p>
          <a:p>
            <a:r>
              <a:rPr lang="en-US" dirty="0"/>
              <a:t>soup = </a:t>
            </a:r>
            <a:r>
              <a:rPr lang="en-US" dirty="0" err="1"/>
              <a:t>BeautifulSoup</a:t>
            </a:r>
            <a:r>
              <a:rPr lang="en-US" dirty="0"/>
              <a:t>(html, "</a:t>
            </a:r>
            <a:r>
              <a:rPr lang="en-US" dirty="0" err="1"/>
              <a:t>html.parser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print(soup.h1.text)   # Output: Hello</a:t>
            </a:r>
          </a:p>
        </p:txBody>
      </p:sp>
    </p:spTree>
    <p:extLst>
      <p:ext uri="{BB962C8B-B14F-4D97-AF65-F5344CB8AC3E}">
        <p14:creationId xmlns:p14="http://schemas.microsoft.com/office/powerpoint/2010/main" val="19015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0753-ADEA-75C7-16FD-E501EA4F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1E8F-8148-73F7-FFBA-33F2E15E3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3353" cy="4351338"/>
          </a:xfrm>
        </p:spPr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&lt;h1&gt;Hello&lt;/h1&gt;</a:t>
            </a:r>
          </a:p>
          <a:p>
            <a:r>
              <a:rPr lang="en-US" dirty="0"/>
              <a:t>    &lt;p&gt;Welcome to DOM&lt;/p&gt;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C846A-F903-AA98-8D66-C1857F52FC40}"/>
              </a:ext>
            </a:extLst>
          </p:cNvPr>
          <p:cNvSpPr txBox="1"/>
          <p:nvPr/>
        </p:nvSpPr>
        <p:spPr>
          <a:xfrm>
            <a:off x="4589929" y="4749918"/>
            <a:ext cx="7171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soup = </a:t>
            </a:r>
            <a:r>
              <a:rPr lang="en-US" sz="2400" dirty="0" err="1">
                <a:solidFill>
                  <a:srgbClr val="C00000"/>
                </a:solidFill>
              </a:rPr>
              <a:t>BeautifulSoup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response.text</a:t>
            </a:r>
            <a:r>
              <a:rPr lang="en-US" sz="2400" dirty="0">
                <a:solidFill>
                  <a:srgbClr val="C00000"/>
                </a:solidFill>
              </a:rPr>
              <a:t>, "</a:t>
            </a:r>
            <a:r>
              <a:rPr lang="en-US" sz="2400" dirty="0" err="1">
                <a:solidFill>
                  <a:srgbClr val="C00000"/>
                </a:solidFill>
              </a:rPr>
              <a:t>html.parser</a:t>
            </a:r>
            <a:r>
              <a:rPr lang="en-US" sz="2400" dirty="0">
                <a:solidFill>
                  <a:srgbClr val="C00000"/>
                </a:solidFill>
              </a:rPr>
              <a:t>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A93C0-3F05-0C2D-B747-29A0EBBD28F8}"/>
              </a:ext>
            </a:extLst>
          </p:cNvPr>
          <p:cNvSpPr txBox="1"/>
          <p:nvPr/>
        </p:nvSpPr>
        <p:spPr>
          <a:xfrm>
            <a:off x="4589929" y="5211583"/>
            <a:ext cx="60995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soup.h1.text   # Hello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soup.p.text</a:t>
            </a:r>
            <a:r>
              <a:rPr lang="en-US" sz="2400" dirty="0">
                <a:solidFill>
                  <a:srgbClr val="C00000"/>
                </a:solidFill>
              </a:rPr>
              <a:t>    # Welcome to DOM</a:t>
            </a:r>
          </a:p>
        </p:txBody>
      </p:sp>
    </p:spTree>
    <p:extLst>
      <p:ext uri="{BB962C8B-B14F-4D97-AF65-F5344CB8AC3E}">
        <p14:creationId xmlns:p14="http://schemas.microsoft.com/office/powerpoint/2010/main" val="26638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06821-C82F-F7AA-57EF-C2EC8788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A62D-442B-2BB4-6CA3-06EBD4CA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Popular Scraping Libraries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DF19019-B065-DA20-9181-D7660CFA5A47}"/>
              </a:ext>
            </a:extLst>
          </p:cNvPr>
          <p:cNvSpPr/>
          <p:nvPr/>
        </p:nvSpPr>
        <p:spPr>
          <a:xfrm>
            <a:off x="473336" y="1016000"/>
            <a:ext cx="11542956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3. Selenium (Used when content loads dynamically via JavaScript.)</a:t>
            </a:r>
          </a:p>
        </p:txBody>
      </p:sp>
      <p:sp>
        <p:nvSpPr>
          <p:cNvPr id="7" name="Paragraph 2">
            <a:extLst>
              <a:ext uri="{FF2B5EF4-FFF2-40B4-BE49-F238E27FC236}">
                <a16:creationId xmlns:a16="http://schemas.microsoft.com/office/drawing/2014/main" id="{1F00A775-7F6A-57EE-9A20-AC79F457D146}"/>
              </a:ext>
            </a:extLst>
          </p:cNvPr>
          <p:cNvSpPr/>
          <p:nvPr/>
        </p:nvSpPr>
        <p:spPr>
          <a:xfrm>
            <a:off x="861732" y="2752763"/>
            <a:ext cx="10766164" cy="29595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OpenSans-Regular" pitchFamily="34" charset="-122"/>
                <a:cs typeface="Arial Narrow" panose="020B0604020202020204" pitchFamily="34" charset="0"/>
              </a:rPr>
              <a:t>Simulates browser behavior and can scrape JavaScript-heavy websites by automating browser interaction.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OpenSans-Regular" pitchFamily="34" charset="-122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OpenSans-Regular" pitchFamily="34" charset="-122"/>
                <a:cs typeface="Arial Narrow" panose="020B0604020202020204" pitchFamily="34" charset="0"/>
              </a:rPr>
              <a:t>Needed for dynamic websites (JavaScript-loaded content).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OpenSans-Regular" pitchFamily="34" charset="-122"/>
              <a:cs typeface="Arial Narrow" panose="020B0604020202020204" pitchFamily="34" charset="0"/>
            </a:endParaRPr>
          </a:p>
          <a:p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Dynamic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Page loads with minimal HTML, but content is later filled in by JavaScript (AJAX, fetch API).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Example: Flipkart, Amazon, Twitter.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If you check </a:t>
            </a:r>
            <a:r>
              <a:rPr lang="en-US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response.text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it only has a skeleton HTML like: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&lt;div id="products"&gt;&lt;/div&gt;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&lt;script </a:t>
            </a:r>
            <a:r>
              <a:rPr lang="en-US" sz="20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src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="</a:t>
            </a:r>
            <a:r>
              <a:rPr lang="en-US" sz="2000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bundle.js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"&gt;&lt;/script&gt;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So Requests + </a:t>
            </a:r>
            <a:r>
              <a:rPr lang="en-US" sz="2000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BeautifulSoup</a:t>
            </a:r>
            <a:r>
              <a:rPr lang="en-US" sz="2000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 won’t work, because they don’t execute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OpenSans-Regular" pitchFamily="34" charset="-122"/>
              <a:cs typeface="Arial Narrow" panose="020B0604020202020204" pitchFamily="34" charset="0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7557CCA9-217F-D98F-5ED6-4F5FE97D4360}"/>
              </a:ext>
            </a:extLst>
          </p:cNvPr>
          <p:cNvSpPr/>
          <p:nvPr/>
        </p:nvSpPr>
        <p:spPr>
          <a:xfrm>
            <a:off x="952500" y="4793726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55DAC-2AAD-05B3-14C8-8FA38A0CC778}"/>
              </a:ext>
            </a:extLst>
          </p:cNvPr>
          <p:cNvSpPr txBox="1"/>
          <p:nvPr/>
        </p:nvSpPr>
        <p:spPr>
          <a:xfrm>
            <a:off x="4104042" y="6020852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https://www.imdb.com/chart</a:t>
            </a:r>
            <a:r>
              <a:rPr lang="en-US">
                <a:hlinkClick r:id="rId2"/>
              </a:rPr>
              <a:t>/top/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7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B109-E247-40D8-ABB1-B97BF63C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Selenium?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24A2-5E1E-1D10-E214-73640710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normal Python libraries (Requests, </a:t>
            </a:r>
            <a:r>
              <a:rPr lang="en-US" dirty="0" err="1"/>
              <a:t>BeautifulSoup</a:t>
            </a:r>
            <a:r>
              <a:rPr lang="en-US" dirty="0"/>
              <a:t>) don’t run JS, we need </a:t>
            </a:r>
            <a:r>
              <a:rPr lang="en-US" b="1" dirty="0"/>
              <a:t>browser automation or JS-capable scrapers</a:t>
            </a:r>
            <a:r>
              <a:rPr lang="en-US" dirty="0"/>
              <a:t>:</a:t>
            </a:r>
          </a:p>
          <a:p>
            <a:r>
              <a:rPr lang="en-US" dirty="0"/>
              <a:t>Automates a full browser (Chrome, Firefox, etc.).</a:t>
            </a:r>
          </a:p>
          <a:p>
            <a:r>
              <a:rPr lang="en-US" dirty="0"/>
              <a:t>You can scrape content after it loads dynamically.</a:t>
            </a:r>
          </a:p>
          <a:p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/>
              <a:t>from selenium import </a:t>
            </a:r>
            <a:r>
              <a:rPr lang="en-US" dirty="0" err="1"/>
              <a:t>webdriver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driver = </a:t>
            </a:r>
            <a:r>
              <a:rPr lang="en-US" dirty="0" err="1"/>
              <a:t>webdriver.Chrome</a:t>
            </a:r>
            <a:r>
              <a:rPr lang="en-US" dirty="0"/>
              <a:t>()</a:t>
            </a:r>
          </a:p>
          <a:p>
            <a:pPr marL="914400" lvl="2" indent="0">
              <a:buNone/>
            </a:pPr>
            <a:r>
              <a:rPr lang="en-US" dirty="0" err="1"/>
              <a:t>driver.get</a:t>
            </a:r>
            <a:r>
              <a:rPr lang="en-US" dirty="0"/>
              <a:t>("https://</a:t>
            </a:r>
            <a:r>
              <a:rPr lang="en-US" dirty="0" err="1"/>
              <a:t>example.com</a:t>
            </a:r>
            <a:r>
              <a:rPr lang="en-US" dirty="0"/>
              <a:t>")</a:t>
            </a:r>
          </a:p>
          <a:p>
            <a:pPr marL="914400" lvl="2" indent="0">
              <a:buNone/>
            </a:pPr>
            <a:r>
              <a:rPr lang="en-US" dirty="0"/>
              <a:t>html = </a:t>
            </a:r>
            <a:r>
              <a:rPr lang="en-US" dirty="0" err="1"/>
              <a:t>driver.page_source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F4A6C-A33B-9806-540D-4284B25622DD}"/>
              </a:ext>
            </a:extLst>
          </p:cNvPr>
          <p:cNvSpPr txBox="1"/>
          <p:nvPr/>
        </p:nvSpPr>
        <p:spPr>
          <a:xfrm>
            <a:off x="5805543" y="4345539"/>
            <a:ext cx="6099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rial Narrow" panose="020B0604020202020204" pitchFamily="34" charset="0"/>
                <a:cs typeface="Arial Narrow" panose="020B0604020202020204" pitchFamily="34" charset="0"/>
              </a:rPr>
              <a:t>Browser Automation with Selenium: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webdriver.Chrome</a:t>
            </a:r>
            <a:r>
              <a:rPr lang="en-US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() opens a browser.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driver.get</a:t>
            </a:r>
            <a:r>
              <a:rPr lang="en-US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(</a:t>
            </a:r>
            <a:r>
              <a:rPr lang="en-US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url</a:t>
            </a:r>
            <a:r>
              <a:rPr lang="en-US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) loads the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time.sleep</a:t>
            </a:r>
            <a:r>
              <a:rPr lang="en-US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() or </a:t>
            </a:r>
            <a:r>
              <a:rPr lang="en-US" b="1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WebDriverWait</a:t>
            </a:r>
            <a:r>
              <a:rPr lang="en-US" b="1" i="1" dirty="0">
                <a:latin typeface="Arial Narrow" panose="020B0604020202020204" pitchFamily="34" charset="0"/>
                <a:cs typeface="Arial Narrow" panose="020B0604020202020204" pitchFamily="34" charset="0"/>
              </a:rPr>
              <a:t> ensures content loads.</a:t>
            </a:r>
          </a:p>
        </p:txBody>
      </p:sp>
    </p:spTree>
    <p:extLst>
      <p:ext uri="{BB962C8B-B14F-4D97-AF65-F5344CB8AC3E}">
        <p14:creationId xmlns:p14="http://schemas.microsoft.com/office/powerpoint/2010/main" val="17981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1343</Words>
  <Application>Microsoft Macintosh PowerPoint</Application>
  <PresentationFormat>Widescreen</PresentationFormat>
  <Paragraphs>177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Courier New</vt:lpstr>
      <vt:lpstr>OpenSans-Bold</vt:lpstr>
      <vt:lpstr>OpenSans-Regular</vt:lpstr>
      <vt:lpstr>Office Theme</vt:lpstr>
      <vt:lpstr>1_Office Theme</vt:lpstr>
      <vt:lpstr>UML502</vt:lpstr>
      <vt:lpstr>PowerPoint Presentation</vt:lpstr>
      <vt:lpstr>Understand HTML Structure</vt:lpstr>
      <vt:lpstr>PowerPoint Presentation</vt:lpstr>
      <vt:lpstr>Popular Scraping Libraries</vt:lpstr>
      <vt:lpstr>Parser</vt:lpstr>
      <vt:lpstr>Question</vt:lpstr>
      <vt:lpstr>Popular Scraping Libraries</vt:lpstr>
      <vt:lpstr>Why Selenium?</vt:lpstr>
      <vt:lpstr>Ethics &amp; Legal Side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Manisha Malik</dc:creator>
  <cp:lastModifiedBy>Manisha Malik</cp:lastModifiedBy>
  <cp:revision>88</cp:revision>
  <dcterms:created xsi:type="dcterms:W3CDTF">2025-08-26T00:14:20Z</dcterms:created>
  <dcterms:modified xsi:type="dcterms:W3CDTF">2025-08-26T05:54:30Z</dcterms:modified>
</cp:coreProperties>
</file>