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5C666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C666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C666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C666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014984"/>
            <a:ext cx="9144000" cy="24841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944880"/>
            <a:ext cx="9144000" cy="73660"/>
          </a:xfrm>
          <a:custGeom>
            <a:avLst/>
            <a:gdLst/>
            <a:ahLst/>
            <a:cxnLst/>
            <a:rect l="l" t="t" r="r" b="b"/>
            <a:pathLst>
              <a:path w="9144000" h="73659">
                <a:moveTo>
                  <a:pt x="9144000" y="0"/>
                </a:moveTo>
                <a:lnTo>
                  <a:pt x="0" y="0"/>
                </a:lnTo>
                <a:lnTo>
                  <a:pt x="0" y="73151"/>
                </a:lnTo>
                <a:lnTo>
                  <a:pt x="9144000" y="73151"/>
                </a:lnTo>
                <a:lnTo>
                  <a:pt x="9144000" y="0"/>
                </a:lnTo>
                <a:close/>
              </a:path>
            </a:pathLst>
          </a:custGeom>
          <a:solidFill>
            <a:srgbClr val="FFC5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339" y="137033"/>
            <a:ext cx="8968105" cy="5770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5C666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739" y="1141389"/>
            <a:ext cx="5241290" cy="1776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83791" y="1650492"/>
            <a:ext cx="6377940" cy="73660"/>
          </a:xfrm>
          <a:custGeom>
            <a:avLst/>
            <a:gdLst/>
            <a:ahLst/>
            <a:cxnLst/>
            <a:rect l="l" t="t" r="r" b="b"/>
            <a:pathLst>
              <a:path w="6377940" h="73660">
                <a:moveTo>
                  <a:pt x="6377940" y="0"/>
                </a:moveTo>
                <a:lnTo>
                  <a:pt x="0" y="0"/>
                </a:lnTo>
                <a:lnTo>
                  <a:pt x="0" y="73151"/>
                </a:lnTo>
                <a:lnTo>
                  <a:pt x="6377940" y="73151"/>
                </a:lnTo>
                <a:lnTo>
                  <a:pt x="6377940" y="0"/>
                </a:lnTo>
                <a:close/>
              </a:path>
            </a:pathLst>
          </a:custGeom>
          <a:solidFill>
            <a:srgbClr val="FFC52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5483352"/>
            <a:ext cx="3486899" cy="115366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2774" y="1911286"/>
            <a:ext cx="580199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Asymptotic</a:t>
            </a:r>
            <a:r>
              <a:rPr dirty="0" sz="4400" spc="-85"/>
              <a:t> </a:t>
            </a:r>
            <a:r>
              <a:rPr dirty="0" sz="4400" spc="-10"/>
              <a:t>Notations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  <a:r>
              <a:rPr dirty="0" spc="-25"/>
              <a:t> </a:t>
            </a:r>
            <a:r>
              <a:rPr dirty="0"/>
              <a:t>O(1),</a:t>
            </a:r>
            <a:r>
              <a:rPr dirty="0" spc="-25"/>
              <a:t> </a:t>
            </a:r>
            <a:r>
              <a:rPr dirty="0"/>
              <a:t>O(5),</a:t>
            </a:r>
            <a:r>
              <a:rPr dirty="0" spc="-15"/>
              <a:t> </a:t>
            </a:r>
            <a:r>
              <a:rPr dirty="0" spc="-10"/>
              <a:t>O(1000000)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640" y="1148529"/>
            <a:ext cx="5476875" cy="485394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93065" indent="-342265">
              <a:lnSpc>
                <a:spcPct val="100000"/>
              </a:lnSpc>
              <a:spcBef>
                <a:spcPts val="48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3200" b="1">
                <a:latin typeface="Arial Narrow"/>
                <a:cs typeface="Arial Narrow"/>
              </a:rPr>
              <a:t>f(n)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1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1,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for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all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Symbol"/>
                <a:cs typeface="Symbol"/>
              </a:rPr>
              <a:t>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1.</a:t>
            </a:r>
            <a:endParaRPr sz="3200">
              <a:latin typeface="Arial Narrow"/>
              <a:cs typeface="Arial Narrow"/>
            </a:endParaRPr>
          </a:p>
          <a:p>
            <a:pPr marL="393065" indent="-342265">
              <a:lnSpc>
                <a:spcPct val="100000"/>
              </a:lnSpc>
              <a:spcBef>
                <a:spcPts val="38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3200" b="1">
                <a:latin typeface="Arial Narrow"/>
                <a:cs typeface="Arial Narrow"/>
              </a:rPr>
              <a:t>f(n)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1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0,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for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all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Symbol"/>
                <a:cs typeface="Symbol"/>
              </a:rPr>
              <a:t>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1.</a:t>
            </a:r>
            <a:endParaRPr sz="3200">
              <a:latin typeface="Arial Narrow"/>
              <a:cs typeface="Arial Narrow"/>
            </a:endParaRPr>
          </a:p>
          <a:p>
            <a:pPr marL="393065" indent="-342265">
              <a:lnSpc>
                <a:spcPct val="100000"/>
              </a:lnSpc>
              <a:spcBef>
                <a:spcPts val="38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3200" b="1">
                <a:latin typeface="Arial Narrow"/>
                <a:cs typeface="Arial Narrow"/>
              </a:rPr>
              <a:t>f(n)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1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1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1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1/n,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for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all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Symbol"/>
                <a:cs typeface="Symbol"/>
              </a:rPr>
              <a:t>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1.</a:t>
            </a:r>
            <a:endParaRPr sz="3200">
              <a:latin typeface="Arial Narrow"/>
              <a:cs typeface="Arial Narrow"/>
            </a:endParaRPr>
          </a:p>
          <a:p>
            <a:pPr marL="393065" indent="-342265">
              <a:lnSpc>
                <a:spcPct val="100000"/>
              </a:lnSpc>
              <a:spcBef>
                <a:spcPts val="38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3200" b="1">
                <a:latin typeface="Arial Narrow"/>
                <a:cs typeface="Arial Narrow"/>
              </a:rPr>
              <a:t>f(n)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(1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1/n)</a:t>
            </a:r>
            <a:r>
              <a:rPr dirty="0" baseline="25132" sz="3150" b="1">
                <a:latin typeface="Arial Narrow"/>
                <a:cs typeface="Arial Narrow"/>
              </a:rPr>
              <a:t>n</a:t>
            </a:r>
            <a:r>
              <a:rPr dirty="0" sz="3200" b="1">
                <a:latin typeface="Arial Narrow"/>
                <a:cs typeface="Arial Narrow"/>
              </a:rPr>
              <a:t>,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for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all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Symbol"/>
                <a:cs typeface="Symbol"/>
              </a:rPr>
              <a:t>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1.</a:t>
            </a:r>
            <a:endParaRPr sz="3200">
              <a:latin typeface="Arial Narrow"/>
              <a:cs typeface="Arial Narrow"/>
            </a:endParaRPr>
          </a:p>
          <a:p>
            <a:pPr marL="393065" indent="-342265">
              <a:lnSpc>
                <a:spcPct val="100000"/>
              </a:lnSpc>
              <a:spcBef>
                <a:spcPts val="384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3200" b="1">
                <a:latin typeface="Arial Narrow"/>
                <a:cs typeface="Arial Narrow"/>
              </a:rPr>
              <a:t>f(n)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10000000000,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for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all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Symbol"/>
                <a:cs typeface="Symbol"/>
              </a:rPr>
              <a:t>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1.</a:t>
            </a:r>
            <a:endParaRPr sz="3200">
              <a:latin typeface="Arial Narrow"/>
              <a:cs typeface="Arial Narrow"/>
            </a:endParaRPr>
          </a:p>
          <a:p>
            <a:pPr marL="393065" indent="-342265">
              <a:lnSpc>
                <a:spcPct val="100000"/>
              </a:lnSpc>
              <a:spcBef>
                <a:spcPts val="46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What</a:t>
            </a:r>
            <a:r>
              <a:rPr dirty="0" sz="3200" spc="-3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about</a:t>
            </a:r>
            <a:r>
              <a:rPr dirty="0" sz="3200" spc="-4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f(n)</a:t>
            </a:r>
            <a:r>
              <a:rPr dirty="0" sz="3200" spc="-1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=</a:t>
            </a:r>
            <a:r>
              <a:rPr dirty="0" sz="3200" spc="-20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spc="-25" b="1">
                <a:solidFill>
                  <a:srgbClr val="C00000"/>
                </a:solidFill>
                <a:latin typeface="Arial Narrow"/>
                <a:cs typeface="Arial Narrow"/>
              </a:rPr>
              <a:t>n?</a:t>
            </a:r>
            <a:endParaRPr sz="3200">
              <a:latin typeface="Arial Narrow"/>
              <a:cs typeface="Arial Narrow"/>
            </a:endParaRPr>
          </a:p>
          <a:p>
            <a:pPr marL="393065" indent="-342265">
              <a:lnSpc>
                <a:spcPct val="100000"/>
              </a:lnSpc>
              <a:spcBef>
                <a:spcPts val="38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What</a:t>
            </a:r>
            <a:r>
              <a:rPr dirty="0" sz="3200" spc="-3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about</a:t>
            </a:r>
            <a:r>
              <a:rPr dirty="0" sz="3200" spc="-4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f(n)</a:t>
            </a:r>
            <a:r>
              <a:rPr dirty="0" sz="3200" spc="-1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=</a:t>
            </a:r>
            <a:r>
              <a:rPr dirty="0" sz="3200" spc="-20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spc="-10" b="1">
                <a:solidFill>
                  <a:srgbClr val="C00000"/>
                </a:solidFill>
                <a:latin typeface="Arial Narrow"/>
                <a:cs typeface="Arial Narrow"/>
              </a:rPr>
              <a:t>log(n)?</a:t>
            </a:r>
            <a:endParaRPr sz="3200">
              <a:latin typeface="Arial Narrow"/>
              <a:cs typeface="Arial Narrow"/>
            </a:endParaRPr>
          </a:p>
          <a:p>
            <a:pPr marL="393065" indent="-342265">
              <a:lnSpc>
                <a:spcPct val="100000"/>
              </a:lnSpc>
              <a:spcBef>
                <a:spcPts val="38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Is</a:t>
            </a:r>
            <a:r>
              <a:rPr dirty="0" sz="3200" spc="-30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O(1)</a:t>
            </a:r>
            <a:r>
              <a:rPr dirty="0" sz="3200" spc="-2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equal</a:t>
            </a:r>
            <a:r>
              <a:rPr dirty="0" sz="3200" spc="-50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to</a:t>
            </a:r>
            <a:r>
              <a:rPr dirty="0" sz="3200" spc="-2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spc="-10" b="1">
                <a:solidFill>
                  <a:srgbClr val="C00000"/>
                </a:solidFill>
                <a:latin typeface="Arial Narrow"/>
                <a:cs typeface="Arial Narrow"/>
              </a:rPr>
              <a:t>O(5)?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  <a:r>
              <a:rPr dirty="0" spc="-35"/>
              <a:t> </a:t>
            </a:r>
            <a:r>
              <a:rPr dirty="0" spc="-10"/>
              <a:t>O(log(n))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267967" y="1374470"/>
            <a:ext cx="253365" cy="234950"/>
          </a:xfrm>
          <a:custGeom>
            <a:avLst/>
            <a:gdLst/>
            <a:ahLst/>
            <a:cxnLst/>
            <a:rect l="l" t="t" r="r" b="b"/>
            <a:pathLst>
              <a:path w="253365" h="234950">
                <a:moveTo>
                  <a:pt x="252984" y="0"/>
                </a:moveTo>
                <a:lnTo>
                  <a:pt x="0" y="0"/>
                </a:lnTo>
                <a:lnTo>
                  <a:pt x="0" y="234696"/>
                </a:lnTo>
                <a:lnTo>
                  <a:pt x="252984" y="234696"/>
                </a:lnTo>
                <a:lnTo>
                  <a:pt x="25298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704844" y="1374470"/>
            <a:ext cx="253365" cy="234950"/>
          </a:xfrm>
          <a:custGeom>
            <a:avLst/>
            <a:gdLst/>
            <a:ahLst/>
            <a:cxnLst/>
            <a:rect l="l" t="t" r="r" b="b"/>
            <a:pathLst>
              <a:path w="253364" h="234950">
                <a:moveTo>
                  <a:pt x="252984" y="0"/>
                </a:moveTo>
                <a:lnTo>
                  <a:pt x="0" y="0"/>
                </a:lnTo>
                <a:lnTo>
                  <a:pt x="0" y="234696"/>
                </a:lnTo>
                <a:lnTo>
                  <a:pt x="252984" y="234696"/>
                </a:lnTo>
                <a:lnTo>
                  <a:pt x="25298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78739" y="1291661"/>
            <a:ext cx="2533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solidFill>
                  <a:srgbClr val="9A0000"/>
                </a:solidFill>
                <a:latin typeface="Wingdings"/>
                <a:cs typeface="Wingdings"/>
              </a:rPr>
              <a:t>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34340" y="1223594"/>
            <a:ext cx="846455" cy="47561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675"/>
              </a:lnSpc>
            </a:pPr>
            <a:r>
              <a:rPr dirty="0" sz="3200" b="1">
                <a:latin typeface="Arial Narrow"/>
                <a:cs typeface="Arial Narrow"/>
              </a:rPr>
              <a:t>If</a:t>
            </a:r>
            <a:r>
              <a:rPr dirty="0" sz="3200" spc="-20" b="1">
                <a:latin typeface="Arial Narrow"/>
                <a:cs typeface="Arial Narrow"/>
              </a:rPr>
              <a:t> f(n)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520952" y="1223594"/>
            <a:ext cx="2197100" cy="47561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3675"/>
              </a:lnSpc>
            </a:pPr>
            <a:r>
              <a:rPr dirty="0" sz="3200" b="1">
                <a:latin typeface="Arial Narrow"/>
                <a:cs typeface="Arial Narrow"/>
              </a:rPr>
              <a:t>O(1),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then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spc="-20" b="1">
                <a:latin typeface="Arial Narrow"/>
                <a:cs typeface="Arial Narrow"/>
              </a:rPr>
              <a:t>f(n)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268094" y="1189553"/>
            <a:ext cx="270319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2436495" algn="l"/>
              </a:tabLst>
            </a:pPr>
            <a:r>
              <a:rPr dirty="0" sz="3200" spc="-50">
                <a:latin typeface="Cambria Math"/>
                <a:cs typeface="Cambria Math"/>
              </a:rPr>
              <a:t>∈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 spc="-50">
                <a:latin typeface="Cambria Math"/>
                <a:cs typeface="Cambria Math"/>
              </a:rPr>
              <a:t>∈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957828" y="1223594"/>
            <a:ext cx="1513840" cy="47561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3675"/>
              </a:lnSpc>
            </a:pPr>
            <a:r>
              <a:rPr dirty="0" sz="3200" spc="-10" b="1">
                <a:latin typeface="Arial Narrow"/>
                <a:cs typeface="Arial Narrow"/>
              </a:rPr>
              <a:t>O(log(n)).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0640" y="1726001"/>
            <a:ext cx="7266305" cy="21234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3065" indent="-342265">
              <a:lnSpc>
                <a:spcPct val="100000"/>
              </a:lnSpc>
              <a:spcBef>
                <a:spcPts val="1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3200" b="1">
                <a:latin typeface="Arial Narrow"/>
                <a:cs typeface="Arial Narrow"/>
              </a:rPr>
              <a:t>f(n)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1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1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1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½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1/3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¼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1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...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1/n,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for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all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 </a:t>
            </a:r>
            <a:r>
              <a:rPr dirty="0" sz="3200" b="1">
                <a:latin typeface="Symbol"/>
                <a:cs typeface="Symbol"/>
              </a:rPr>
              <a:t></a:t>
            </a:r>
            <a:r>
              <a:rPr dirty="0" sz="3200" spc="-90">
                <a:latin typeface="Times New Roman"/>
                <a:cs typeface="Times New Roman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1.</a:t>
            </a:r>
            <a:endParaRPr sz="3200">
              <a:latin typeface="Arial Narrow"/>
              <a:cs typeface="Arial Narrow"/>
            </a:endParaRPr>
          </a:p>
          <a:p>
            <a:pPr marL="393065" indent="-342265">
              <a:lnSpc>
                <a:spcPct val="100000"/>
              </a:lnSpc>
              <a:spcBef>
                <a:spcPts val="46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What</a:t>
            </a:r>
            <a:r>
              <a:rPr dirty="0" sz="3200" spc="-3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about</a:t>
            </a:r>
            <a:r>
              <a:rPr dirty="0" sz="3200" spc="-4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f(n)</a:t>
            </a:r>
            <a:r>
              <a:rPr dirty="0" sz="3200" spc="-1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=</a:t>
            </a:r>
            <a:r>
              <a:rPr dirty="0" sz="3200" spc="-20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spc="-25" b="1">
                <a:solidFill>
                  <a:srgbClr val="C00000"/>
                </a:solidFill>
                <a:latin typeface="Arial Narrow"/>
                <a:cs typeface="Arial Narrow"/>
              </a:rPr>
              <a:t>n?</a:t>
            </a:r>
            <a:endParaRPr sz="3200">
              <a:latin typeface="Arial Narrow"/>
              <a:cs typeface="Arial Narrow"/>
            </a:endParaRPr>
          </a:p>
          <a:p>
            <a:pPr marL="393065" indent="-342265">
              <a:lnSpc>
                <a:spcPct val="100000"/>
              </a:lnSpc>
              <a:spcBef>
                <a:spcPts val="38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What</a:t>
            </a:r>
            <a:r>
              <a:rPr dirty="0" sz="3200" spc="-3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about</a:t>
            </a:r>
            <a:r>
              <a:rPr dirty="0" sz="3200" spc="-4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f(n)</a:t>
            </a:r>
            <a:r>
              <a:rPr dirty="0" sz="3200" spc="-1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=</a:t>
            </a:r>
            <a:r>
              <a:rPr dirty="0" sz="3200" spc="-20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spc="-10" b="1">
                <a:solidFill>
                  <a:srgbClr val="C00000"/>
                </a:solidFill>
                <a:latin typeface="Arial Narrow"/>
                <a:cs typeface="Arial Narrow"/>
              </a:rPr>
              <a:t>log(n)</a:t>
            </a:r>
            <a:r>
              <a:rPr dirty="0" baseline="25132" sz="3150" spc="-15" b="1">
                <a:solidFill>
                  <a:srgbClr val="C00000"/>
                </a:solidFill>
                <a:latin typeface="Arial Narrow"/>
                <a:cs typeface="Arial Narrow"/>
              </a:rPr>
              <a:t>2</a:t>
            </a:r>
            <a:r>
              <a:rPr dirty="0" sz="3200" spc="-10" b="1">
                <a:solidFill>
                  <a:srgbClr val="C00000"/>
                </a:solidFill>
                <a:latin typeface="Arial Narrow"/>
                <a:cs typeface="Arial Narrow"/>
              </a:rPr>
              <a:t>?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  <a:r>
              <a:rPr dirty="0" spc="-40"/>
              <a:t> </a:t>
            </a:r>
            <a:r>
              <a:rPr dirty="0"/>
              <a:t>O(n),</a:t>
            </a:r>
            <a:r>
              <a:rPr dirty="0" spc="-35"/>
              <a:t> </a:t>
            </a:r>
            <a:r>
              <a:rPr dirty="0"/>
              <a:t>O(2n+5),</a:t>
            </a:r>
            <a:r>
              <a:rPr dirty="0" spc="-30"/>
              <a:t> </a:t>
            </a:r>
            <a:r>
              <a:rPr dirty="0" spc="-10"/>
              <a:t>O(3n+1000000)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267967" y="1374470"/>
            <a:ext cx="253365" cy="234950"/>
          </a:xfrm>
          <a:custGeom>
            <a:avLst/>
            <a:gdLst/>
            <a:ahLst/>
            <a:cxnLst/>
            <a:rect l="l" t="t" r="r" b="b"/>
            <a:pathLst>
              <a:path w="253365" h="234950">
                <a:moveTo>
                  <a:pt x="252984" y="0"/>
                </a:moveTo>
                <a:lnTo>
                  <a:pt x="0" y="0"/>
                </a:lnTo>
                <a:lnTo>
                  <a:pt x="0" y="234696"/>
                </a:lnTo>
                <a:lnTo>
                  <a:pt x="252984" y="234696"/>
                </a:lnTo>
                <a:lnTo>
                  <a:pt x="25298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704844" y="1374470"/>
            <a:ext cx="253365" cy="234950"/>
          </a:xfrm>
          <a:custGeom>
            <a:avLst/>
            <a:gdLst/>
            <a:ahLst/>
            <a:cxnLst/>
            <a:rect l="l" t="t" r="r" b="b"/>
            <a:pathLst>
              <a:path w="253364" h="234950">
                <a:moveTo>
                  <a:pt x="252984" y="0"/>
                </a:moveTo>
                <a:lnTo>
                  <a:pt x="0" y="0"/>
                </a:lnTo>
                <a:lnTo>
                  <a:pt x="0" y="234696"/>
                </a:lnTo>
                <a:lnTo>
                  <a:pt x="252984" y="234696"/>
                </a:lnTo>
                <a:lnTo>
                  <a:pt x="25298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78739" y="1291662"/>
            <a:ext cx="2533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solidFill>
                  <a:srgbClr val="9A0000"/>
                </a:solidFill>
                <a:latin typeface="Wingdings"/>
                <a:cs typeface="Wingdings"/>
              </a:rPr>
              <a:t>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34340" y="1223594"/>
            <a:ext cx="846455" cy="47561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675"/>
              </a:lnSpc>
            </a:pPr>
            <a:r>
              <a:rPr dirty="0" sz="3200" b="1">
                <a:latin typeface="Arial Narrow"/>
                <a:cs typeface="Arial Narrow"/>
              </a:rPr>
              <a:t>If</a:t>
            </a:r>
            <a:r>
              <a:rPr dirty="0" sz="3200" spc="-20" b="1">
                <a:latin typeface="Arial Narrow"/>
                <a:cs typeface="Arial Narrow"/>
              </a:rPr>
              <a:t> f(n)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520952" y="1223594"/>
            <a:ext cx="2197100" cy="47561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3675"/>
              </a:lnSpc>
            </a:pPr>
            <a:r>
              <a:rPr dirty="0" sz="3200" b="1">
                <a:latin typeface="Arial Narrow"/>
                <a:cs typeface="Arial Narrow"/>
              </a:rPr>
              <a:t>O(1),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then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spc="-20" b="1">
                <a:latin typeface="Arial Narrow"/>
                <a:cs typeface="Arial Narrow"/>
              </a:rPr>
              <a:t>f(n)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268094" y="1189554"/>
            <a:ext cx="270319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2436495" algn="l"/>
              </a:tabLst>
            </a:pPr>
            <a:r>
              <a:rPr dirty="0" sz="3200" spc="-50">
                <a:latin typeface="Cambria Math"/>
                <a:cs typeface="Cambria Math"/>
              </a:rPr>
              <a:t>∈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 spc="-50">
                <a:latin typeface="Cambria Math"/>
                <a:cs typeface="Cambria Math"/>
              </a:rPr>
              <a:t>∈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957828" y="1223594"/>
            <a:ext cx="780415" cy="47561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3675"/>
              </a:lnSpc>
            </a:pPr>
            <a:r>
              <a:rPr dirty="0" sz="3200" spc="-10" b="1">
                <a:latin typeface="Arial Narrow"/>
                <a:cs typeface="Arial Narrow"/>
              </a:rPr>
              <a:t>O(n).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0640" y="1677844"/>
            <a:ext cx="5105400" cy="324421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93065" indent="-342265">
              <a:lnSpc>
                <a:spcPct val="100000"/>
              </a:lnSpc>
              <a:spcBef>
                <a:spcPts val="48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3200" b="1">
                <a:latin typeface="Arial Narrow"/>
                <a:cs typeface="Arial Narrow"/>
              </a:rPr>
              <a:t>f(n)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1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n,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for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all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Symbol"/>
                <a:cs typeface="Symbol"/>
              </a:rPr>
              <a:t>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1.</a:t>
            </a:r>
            <a:endParaRPr sz="3200">
              <a:latin typeface="Arial Narrow"/>
              <a:cs typeface="Arial Narrow"/>
            </a:endParaRPr>
          </a:p>
          <a:p>
            <a:pPr marL="393065" indent="-342265">
              <a:lnSpc>
                <a:spcPct val="100000"/>
              </a:lnSpc>
              <a:spcBef>
                <a:spcPts val="38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3200" b="1">
                <a:latin typeface="Arial Narrow"/>
                <a:cs typeface="Arial Narrow"/>
              </a:rPr>
              <a:t>f(n)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8n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10000,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for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all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Symbol"/>
                <a:cs typeface="Symbol"/>
              </a:rPr>
              <a:t>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1.</a:t>
            </a:r>
            <a:endParaRPr sz="3200">
              <a:latin typeface="Arial Narrow"/>
              <a:cs typeface="Arial Narrow"/>
            </a:endParaRPr>
          </a:p>
          <a:p>
            <a:pPr marL="393065" indent="-342265">
              <a:lnSpc>
                <a:spcPct val="100000"/>
              </a:lnSpc>
              <a:spcBef>
                <a:spcPts val="461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What</a:t>
            </a:r>
            <a:r>
              <a:rPr dirty="0" sz="3200" spc="-3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about</a:t>
            </a:r>
            <a:r>
              <a:rPr dirty="0" sz="3200" spc="-4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f(n)</a:t>
            </a:r>
            <a:r>
              <a:rPr dirty="0" sz="3200" spc="-1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=</a:t>
            </a:r>
            <a:r>
              <a:rPr dirty="0" sz="3200" spc="-20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spc="-25" b="1">
                <a:solidFill>
                  <a:srgbClr val="C00000"/>
                </a:solidFill>
                <a:latin typeface="Arial Narrow"/>
                <a:cs typeface="Arial Narrow"/>
              </a:rPr>
              <a:t>n</a:t>
            </a:r>
            <a:r>
              <a:rPr dirty="0" baseline="25132" sz="3150" spc="-37" b="1">
                <a:solidFill>
                  <a:srgbClr val="C00000"/>
                </a:solidFill>
                <a:latin typeface="Arial Narrow"/>
                <a:cs typeface="Arial Narrow"/>
              </a:rPr>
              <a:t>2</a:t>
            </a:r>
            <a:r>
              <a:rPr dirty="0" sz="3200" spc="-25" b="1">
                <a:solidFill>
                  <a:srgbClr val="C00000"/>
                </a:solidFill>
                <a:latin typeface="Arial Narrow"/>
                <a:cs typeface="Arial Narrow"/>
              </a:rPr>
              <a:t>?</a:t>
            </a:r>
            <a:endParaRPr sz="3200">
              <a:latin typeface="Arial Narrow"/>
              <a:cs typeface="Arial Narrow"/>
            </a:endParaRPr>
          </a:p>
          <a:p>
            <a:pPr marL="393065" indent="-342265">
              <a:lnSpc>
                <a:spcPct val="100000"/>
              </a:lnSpc>
              <a:spcBef>
                <a:spcPts val="384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What</a:t>
            </a:r>
            <a:r>
              <a:rPr dirty="0" sz="3200" spc="-3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about</a:t>
            </a:r>
            <a:r>
              <a:rPr dirty="0" sz="3200" spc="-40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f(n)</a:t>
            </a:r>
            <a:r>
              <a:rPr dirty="0" sz="3200" spc="-1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=</a:t>
            </a:r>
            <a:r>
              <a:rPr dirty="0" sz="3200" spc="-20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n</a:t>
            </a:r>
            <a:r>
              <a:rPr dirty="0" sz="3200" spc="-1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spc="-10" b="1">
                <a:solidFill>
                  <a:srgbClr val="C00000"/>
                </a:solidFill>
                <a:latin typeface="Arial Narrow"/>
                <a:cs typeface="Arial Narrow"/>
              </a:rPr>
              <a:t>log(n)?</a:t>
            </a:r>
            <a:endParaRPr sz="3200">
              <a:latin typeface="Arial Narrow"/>
              <a:cs typeface="Arial Narrow"/>
            </a:endParaRPr>
          </a:p>
          <a:p>
            <a:pPr marL="393065" indent="-342265">
              <a:lnSpc>
                <a:spcPct val="100000"/>
              </a:lnSpc>
              <a:spcBef>
                <a:spcPts val="38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Is</a:t>
            </a:r>
            <a:r>
              <a:rPr dirty="0" sz="3200" spc="-20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O(n)</a:t>
            </a:r>
            <a:r>
              <a:rPr dirty="0" sz="3200" spc="-3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equal</a:t>
            </a:r>
            <a:r>
              <a:rPr dirty="0" sz="3200" spc="-4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to</a:t>
            </a:r>
            <a:r>
              <a:rPr dirty="0" sz="3200" spc="-20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spc="-10" b="1">
                <a:solidFill>
                  <a:srgbClr val="C00000"/>
                </a:solidFill>
                <a:latin typeface="Arial Narrow"/>
                <a:cs typeface="Arial Narrow"/>
              </a:rPr>
              <a:t>O(2n+5)?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  <a:r>
              <a:rPr dirty="0" spc="-20"/>
              <a:t> O(n</a:t>
            </a:r>
            <a:r>
              <a:rPr dirty="0" baseline="25462" sz="3600" spc="-30"/>
              <a:t>2</a:t>
            </a:r>
            <a:r>
              <a:rPr dirty="0" sz="3600" spc="-20"/>
              <a:t>)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40640" y="1196687"/>
            <a:ext cx="6436360" cy="21234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3065" indent="-342265">
              <a:lnSpc>
                <a:spcPct val="100000"/>
              </a:lnSpc>
              <a:spcBef>
                <a:spcPts val="1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3200" b="1">
                <a:latin typeface="Arial Narrow"/>
                <a:cs typeface="Arial Narrow"/>
              </a:rPr>
              <a:t>f(n)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1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1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2+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3</a:t>
            </a:r>
            <a:r>
              <a:rPr dirty="0" sz="3200" spc="-1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4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...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n,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for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all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Symbol"/>
                <a:cs typeface="Symbol"/>
              </a:rPr>
              <a:t>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1.</a:t>
            </a:r>
            <a:endParaRPr sz="3200">
              <a:latin typeface="Arial Narrow"/>
              <a:cs typeface="Arial Narrow"/>
            </a:endParaRPr>
          </a:p>
          <a:p>
            <a:pPr marL="393065" indent="-342265">
              <a:lnSpc>
                <a:spcPct val="100000"/>
              </a:lnSpc>
              <a:spcBef>
                <a:spcPts val="46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What</a:t>
            </a:r>
            <a:r>
              <a:rPr dirty="0" sz="3200" spc="-3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about</a:t>
            </a:r>
            <a:r>
              <a:rPr dirty="0" sz="3200" spc="-4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f(n)</a:t>
            </a:r>
            <a:r>
              <a:rPr dirty="0" sz="3200" spc="-1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=</a:t>
            </a:r>
            <a:r>
              <a:rPr dirty="0" sz="3200" spc="-20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spc="-25" b="1">
                <a:solidFill>
                  <a:srgbClr val="C00000"/>
                </a:solidFill>
                <a:latin typeface="Arial Narrow"/>
                <a:cs typeface="Arial Narrow"/>
              </a:rPr>
              <a:t>n</a:t>
            </a:r>
            <a:r>
              <a:rPr dirty="0" baseline="25132" sz="3150" spc="-37" b="1">
                <a:solidFill>
                  <a:srgbClr val="C00000"/>
                </a:solidFill>
                <a:latin typeface="Arial Narrow"/>
                <a:cs typeface="Arial Narrow"/>
              </a:rPr>
              <a:t>3</a:t>
            </a:r>
            <a:r>
              <a:rPr dirty="0" sz="3200" spc="-25" b="1">
                <a:solidFill>
                  <a:srgbClr val="C00000"/>
                </a:solidFill>
                <a:latin typeface="Arial Narrow"/>
                <a:cs typeface="Arial Narrow"/>
              </a:rPr>
              <a:t>?</a:t>
            </a:r>
            <a:endParaRPr sz="3200">
              <a:latin typeface="Arial Narrow"/>
              <a:cs typeface="Arial Narrow"/>
            </a:endParaRPr>
          </a:p>
          <a:p>
            <a:pPr marL="393065" indent="-342265">
              <a:lnSpc>
                <a:spcPct val="100000"/>
              </a:lnSpc>
              <a:spcBef>
                <a:spcPts val="38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What</a:t>
            </a:r>
            <a:r>
              <a:rPr dirty="0" sz="3200" spc="-3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about</a:t>
            </a:r>
            <a:r>
              <a:rPr dirty="0" sz="3200" spc="-40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f(n)</a:t>
            </a:r>
            <a:r>
              <a:rPr dirty="0" sz="3200" spc="-1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=</a:t>
            </a:r>
            <a:r>
              <a:rPr dirty="0" sz="3200" spc="-1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n</a:t>
            </a:r>
            <a:r>
              <a:rPr dirty="0" baseline="25132" sz="3150" b="1">
                <a:solidFill>
                  <a:srgbClr val="C00000"/>
                </a:solidFill>
                <a:latin typeface="Arial Narrow"/>
                <a:cs typeface="Arial Narrow"/>
              </a:rPr>
              <a:t>2</a:t>
            </a:r>
            <a:r>
              <a:rPr dirty="0" baseline="25132" sz="3150" spc="34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spc="-10" b="1">
                <a:solidFill>
                  <a:srgbClr val="C00000"/>
                </a:solidFill>
                <a:latin typeface="Arial Narrow"/>
                <a:cs typeface="Arial Narrow"/>
              </a:rPr>
              <a:t>log(n)?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  <a:r>
              <a:rPr dirty="0" spc="-20"/>
              <a:t> O(n</a:t>
            </a:r>
            <a:r>
              <a:rPr dirty="0" baseline="25462" sz="3600" spc="-30"/>
              <a:t>3</a:t>
            </a:r>
            <a:r>
              <a:rPr dirty="0" sz="3600" spc="-20"/>
              <a:t>)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40640" y="1196687"/>
            <a:ext cx="6576059" cy="21234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3065" indent="-342265">
              <a:lnSpc>
                <a:spcPct val="100000"/>
              </a:lnSpc>
              <a:spcBef>
                <a:spcPts val="1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  <a:tab pos="3180715" algn="l"/>
              </a:tabLst>
            </a:pPr>
            <a:r>
              <a:rPr dirty="0" sz="3200" b="1">
                <a:latin typeface="Arial Narrow"/>
                <a:cs typeface="Arial Narrow"/>
              </a:rPr>
              <a:t>f(n)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1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1</a:t>
            </a:r>
            <a:r>
              <a:rPr dirty="0" baseline="25132" sz="3150" b="1">
                <a:latin typeface="Arial Narrow"/>
                <a:cs typeface="Arial Narrow"/>
              </a:rPr>
              <a:t>2</a:t>
            </a:r>
            <a:r>
              <a:rPr dirty="0" baseline="25132" sz="3150" spc="3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2</a:t>
            </a:r>
            <a:r>
              <a:rPr dirty="0" baseline="25132" sz="3150" b="1">
                <a:latin typeface="Arial Narrow"/>
                <a:cs typeface="Arial Narrow"/>
              </a:rPr>
              <a:t>2</a:t>
            </a:r>
            <a:r>
              <a:rPr dirty="0" baseline="25132" sz="3150" spc="3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3</a:t>
            </a:r>
            <a:r>
              <a:rPr dirty="0" baseline="25132" sz="3150" spc="-37" b="1">
                <a:latin typeface="Arial Narrow"/>
                <a:cs typeface="Arial Narrow"/>
              </a:rPr>
              <a:t>2</a:t>
            </a:r>
            <a:r>
              <a:rPr dirty="0" baseline="25132" sz="3150" b="1">
                <a:latin typeface="Arial Narrow"/>
                <a:cs typeface="Arial Narrow"/>
              </a:rPr>
              <a:t>	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1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...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1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</a:t>
            </a:r>
            <a:r>
              <a:rPr dirty="0" baseline="25132" sz="3150" b="1">
                <a:latin typeface="Arial Narrow"/>
                <a:cs typeface="Arial Narrow"/>
              </a:rPr>
              <a:t>2</a:t>
            </a:r>
            <a:r>
              <a:rPr dirty="0" sz="3200" b="1">
                <a:latin typeface="Arial Narrow"/>
                <a:cs typeface="Arial Narrow"/>
              </a:rPr>
              <a:t>,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for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all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Symbol"/>
                <a:cs typeface="Symbol"/>
              </a:rPr>
              <a:t>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1.</a:t>
            </a:r>
            <a:endParaRPr sz="3200">
              <a:latin typeface="Arial Narrow"/>
              <a:cs typeface="Arial Narrow"/>
            </a:endParaRPr>
          </a:p>
          <a:p>
            <a:pPr marL="393065" indent="-342265">
              <a:lnSpc>
                <a:spcPct val="100000"/>
              </a:lnSpc>
              <a:spcBef>
                <a:spcPts val="46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What</a:t>
            </a:r>
            <a:r>
              <a:rPr dirty="0" sz="3200" spc="-3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about</a:t>
            </a:r>
            <a:r>
              <a:rPr dirty="0" sz="3200" spc="-4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f(n)</a:t>
            </a:r>
            <a:r>
              <a:rPr dirty="0" sz="3200" spc="-1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=</a:t>
            </a:r>
            <a:r>
              <a:rPr dirty="0" sz="3200" spc="-20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spc="-25" b="1">
                <a:solidFill>
                  <a:srgbClr val="C00000"/>
                </a:solidFill>
                <a:latin typeface="Arial Narrow"/>
                <a:cs typeface="Arial Narrow"/>
              </a:rPr>
              <a:t>n</a:t>
            </a:r>
            <a:r>
              <a:rPr dirty="0" baseline="25132" sz="3150" spc="-37" b="1">
                <a:solidFill>
                  <a:srgbClr val="C00000"/>
                </a:solidFill>
                <a:latin typeface="Arial Narrow"/>
                <a:cs typeface="Arial Narrow"/>
              </a:rPr>
              <a:t>4</a:t>
            </a:r>
            <a:r>
              <a:rPr dirty="0" sz="3200" spc="-25" b="1">
                <a:solidFill>
                  <a:srgbClr val="C00000"/>
                </a:solidFill>
                <a:latin typeface="Arial Narrow"/>
                <a:cs typeface="Arial Narrow"/>
              </a:rPr>
              <a:t>?</a:t>
            </a:r>
            <a:endParaRPr sz="3200">
              <a:latin typeface="Arial Narrow"/>
              <a:cs typeface="Arial Narrow"/>
            </a:endParaRPr>
          </a:p>
          <a:p>
            <a:pPr marL="393065" indent="-342265">
              <a:lnSpc>
                <a:spcPct val="100000"/>
              </a:lnSpc>
              <a:spcBef>
                <a:spcPts val="38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What</a:t>
            </a:r>
            <a:r>
              <a:rPr dirty="0" sz="3200" spc="-3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about</a:t>
            </a:r>
            <a:r>
              <a:rPr dirty="0" sz="3200" spc="-40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f(n)</a:t>
            </a:r>
            <a:r>
              <a:rPr dirty="0" sz="3200" spc="-1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=</a:t>
            </a:r>
            <a:r>
              <a:rPr dirty="0" sz="3200" spc="-1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n</a:t>
            </a:r>
            <a:r>
              <a:rPr dirty="0" baseline="25132" sz="3150" b="1">
                <a:solidFill>
                  <a:srgbClr val="C00000"/>
                </a:solidFill>
                <a:latin typeface="Arial Narrow"/>
                <a:cs typeface="Arial Narrow"/>
              </a:rPr>
              <a:t>3</a:t>
            </a:r>
            <a:r>
              <a:rPr dirty="0" baseline="25132" sz="3150" spc="34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spc="-10" b="1">
                <a:solidFill>
                  <a:srgbClr val="C00000"/>
                </a:solidFill>
                <a:latin typeface="Arial Narrow"/>
                <a:cs typeface="Arial Narrow"/>
              </a:rPr>
              <a:t>log(n)?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Proof</a:t>
            </a:r>
            <a:r>
              <a:rPr dirty="0" spc="-20"/>
              <a:t> </a:t>
            </a:r>
            <a:r>
              <a:rPr dirty="0"/>
              <a:t>example</a:t>
            </a:r>
            <a:r>
              <a:rPr dirty="0" spc="-40"/>
              <a:t> </a:t>
            </a:r>
            <a:r>
              <a:rPr dirty="0"/>
              <a:t>for</a:t>
            </a:r>
            <a:r>
              <a:rPr dirty="0" spc="-30"/>
              <a:t> </a:t>
            </a:r>
            <a:r>
              <a:rPr dirty="0" spc="-20"/>
              <a:t>Big-</a:t>
            </a:r>
            <a:r>
              <a:rPr dirty="0" spc="-50"/>
              <a:t>Ω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977" y="1547396"/>
            <a:ext cx="6589543" cy="426519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  <a:r>
              <a:rPr dirty="0" spc="-60"/>
              <a:t> </a:t>
            </a:r>
            <a:r>
              <a:rPr dirty="0"/>
              <a:t>Ω(1),</a:t>
            </a:r>
            <a:r>
              <a:rPr dirty="0" spc="-45"/>
              <a:t> </a:t>
            </a:r>
            <a:r>
              <a:rPr dirty="0"/>
              <a:t>Ω(5),</a:t>
            </a:r>
            <a:r>
              <a:rPr dirty="0" spc="-50"/>
              <a:t> </a:t>
            </a:r>
            <a:r>
              <a:rPr dirty="0" spc="-10"/>
              <a:t>Ω(0.0001)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640" y="1148528"/>
            <a:ext cx="4356735" cy="485394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93065" indent="-342265">
              <a:lnSpc>
                <a:spcPct val="100000"/>
              </a:lnSpc>
              <a:spcBef>
                <a:spcPts val="48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3200" b="1">
                <a:latin typeface="Arial Narrow"/>
                <a:cs typeface="Arial Narrow"/>
              </a:rPr>
              <a:t>f(n)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1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1,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for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all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Symbol"/>
                <a:cs typeface="Symbol"/>
              </a:rPr>
              <a:t>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1.</a:t>
            </a:r>
            <a:endParaRPr sz="3200">
              <a:latin typeface="Arial Narrow"/>
              <a:cs typeface="Arial Narrow"/>
            </a:endParaRPr>
          </a:p>
          <a:p>
            <a:pPr marL="393065" indent="-342265">
              <a:lnSpc>
                <a:spcPct val="100000"/>
              </a:lnSpc>
              <a:spcBef>
                <a:spcPts val="38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3200" b="1">
                <a:latin typeface="Arial Narrow"/>
                <a:cs typeface="Arial Narrow"/>
              </a:rPr>
              <a:t>f(n)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1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log(n),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for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all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Symbol"/>
                <a:cs typeface="Symbol"/>
              </a:rPr>
              <a:t>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1.</a:t>
            </a:r>
            <a:endParaRPr sz="3200">
              <a:latin typeface="Arial Narrow"/>
              <a:cs typeface="Arial Narrow"/>
            </a:endParaRPr>
          </a:p>
          <a:p>
            <a:pPr marL="393065" indent="-342265">
              <a:lnSpc>
                <a:spcPct val="100000"/>
              </a:lnSpc>
              <a:spcBef>
                <a:spcPts val="38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3200" b="1">
                <a:latin typeface="Arial Narrow"/>
                <a:cs typeface="Arial Narrow"/>
              </a:rPr>
              <a:t>f(n)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1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n,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for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all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Symbol"/>
                <a:cs typeface="Symbol"/>
              </a:rPr>
              <a:t>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1.</a:t>
            </a:r>
            <a:endParaRPr sz="3200">
              <a:latin typeface="Arial Narrow"/>
              <a:cs typeface="Arial Narrow"/>
            </a:endParaRPr>
          </a:p>
          <a:p>
            <a:pPr marL="393065" indent="-342265">
              <a:lnSpc>
                <a:spcPct val="100000"/>
              </a:lnSpc>
              <a:spcBef>
                <a:spcPts val="38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3200" b="1">
                <a:latin typeface="Arial Narrow"/>
                <a:cs typeface="Arial Narrow"/>
              </a:rPr>
              <a:t>f(n)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1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</a:t>
            </a:r>
            <a:r>
              <a:rPr dirty="0" baseline="25132" sz="3150" b="1">
                <a:latin typeface="Arial Narrow"/>
                <a:cs typeface="Arial Narrow"/>
              </a:rPr>
              <a:t>2</a:t>
            </a:r>
            <a:r>
              <a:rPr dirty="0" sz="3200" b="1">
                <a:latin typeface="Arial Narrow"/>
                <a:cs typeface="Arial Narrow"/>
              </a:rPr>
              <a:t>,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for</a:t>
            </a:r>
            <a:r>
              <a:rPr dirty="0" sz="3200" spc="-1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all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Symbol"/>
                <a:cs typeface="Symbol"/>
              </a:rPr>
              <a:t>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1.</a:t>
            </a:r>
            <a:endParaRPr sz="3200">
              <a:latin typeface="Arial Narrow"/>
              <a:cs typeface="Arial Narrow"/>
            </a:endParaRPr>
          </a:p>
          <a:p>
            <a:pPr marL="393065" indent="-342265">
              <a:lnSpc>
                <a:spcPct val="100000"/>
              </a:lnSpc>
              <a:spcBef>
                <a:spcPts val="384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3200" b="1">
                <a:latin typeface="Arial Narrow"/>
                <a:cs typeface="Arial Narrow"/>
              </a:rPr>
              <a:t>f(n)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2</a:t>
            </a:r>
            <a:r>
              <a:rPr dirty="0" baseline="25132" sz="3150" b="1">
                <a:latin typeface="Arial Narrow"/>
                <a:cs typeface="Arial Narrow"/>
              </a:rPr>
              <a:t>n</a:t>
            </a:r>
            <a:r>
              <a:rPr dirty="0" sz="3200" b="1">
                <a:latin typeface="Arial Narrow"/>
                <a:cs typeface="Arial Narrow"/>
              </a:rPr>
              <a:t>,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for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all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Symbol"/>
                <a:cs typeface="Symbol"/>
              </a:rPr>
              <a:t>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 spc="-35" b="1">
                <a:latin typeface="Arial Narrow"/>
                <a:cs typeface="Arial Narrow"/>
              </a:rPr>
              <a:t>1.</a:t>
            </a:r>
            <a:endParaRPr sz="3200">
              <a:latin typeface="Arial Narrow"/>
              <a:cs typeface="Arial Narrow"/>
            </a:endParaRPr>
          </a:p>
          <a:p>
            <a:pPr marL="393065" indent="-342265">
              <a:lnSpc>
                <a:spcPct val="100000"/>
              </a:lnSpc>
              <a:spcBef>
                <a:spcPts val="46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What</a:t>
            </a:r>
            <a:r>
              <a:rPr dirty="0" sz="3200" spc="-3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about</a:t>
            </a:r>
            <a:r>
              <a:rPr dirty="0" sz="3200" spc="-4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f(n)</a:t>
            </a:r>
            <a:r>
              <a:rPr dirty="0" sz="3200" spc="-1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=</a:t>
            </a:r>
            <a:r>
              <a:rPr dirty="0" sz="3200" spc="-20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spc="-25" b="1">
                <a:solidFill>
                  <a:srgbClr val="C00000"/>
                </a:solidFill>
                <a:latin typeface="Arial Narrow"/>
                <a:cs typeface="Arial Narrow"/>
              </a:rPr>
              <a:t>0?</a:t>
            </a:r>
            <a:endParaRPr sz="3200">
              <a:latin typeface="Arial Narrow"/>
              <a:cs typeface="Arial Narrow"/>
            </a:endParaRPr>
          </a:p>
          <a:p>
            <a:pPr marL="393065" indent="-342265">
              <a:lnSpc>
                <a:spcPct val="100000"/>
              </a:lnSpc>
              <a:spcBef>
                <a:spcPts val="38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What</a:t>
            </a:r>
            <a:r>
              <a:rPr dirty="0" sz="3200" spc="-3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about</a:t>
            </a:r>
            <a:r>
              <a:rPr dirty="0" sz="3200" spc="-4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f(n)</a:t>
            </a:r>
            <a:r>
              <a:rPr dirty="0" sz="3200" spc="-1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=</a:t>
            </a:r>
            <a:r>
              <a:rPr dirty="0" sz="3200" spc="-20" b="1">
                <a:solidFill>
                  <a:srgbClr val="C00000"/>
                </a:solidFill>
                <a:latin typeface="Arial Narrow"/>
                <a:cs typeface="Arial Narrow"/>
              </a:rPr>
              <a:t> 1/n?</a:t>
            </a:r>
            <a:endParaRPr sz="3200">
              <a:latin typeface="Arial Narrow"/>
              <a:cs typeface="Arial Narrow"/>
            </a:endParaRPr>
          </a:p>
          <a:p>
            <a:pPr marL="393065" indent="-342265">
              <a:lnSpc>
                <a:spcPct val="100000"/>
              </a:lnSpc>
              <a:spcBef>
                <a:spcPts val="38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Is</a:t>
            </a:r>
            <a:r>
              <a:rPr dirty="0" sz="3200" spc="-2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Ω(1)</a:t>
            </a:r>
            <a:r>
              <a:rPr dirty="0" sz="3200" spc="-2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equal</a:t>
            </a:r>
            <a:r>
              <a:rPr dirty="0" sz="3200" spc="-50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to</a:t>
            </a:r>
            <a:r>
              <a:rPr dirty="0" sz="3200" spc="-2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spc="-10" b="1">
                <a:solidFill>
                  <a:srgbClr val="C00000"/>
                </a:solidFill>
                <a:latin typeface="Arial Narrow"/>
                <a:cs typeface="Arial Narrow"/>
              </a:rPr>
              <a:t>Ω(5)?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  <a:r>
              <a:rPr dirty="0" spc="-40"/>
              <a:t> </a:t>
            </a:r>
            <a:r>
              <a:rPr dirty="0" spc="-10"/>
              <a:t>Ω(log(n))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8739" y="1196697"/>
            <a:ext cx="7215505" cy="15868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f(n)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1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1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1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½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1/3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¼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1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...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1/n,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for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all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 </a:t>
            </a:r>
            <a:r>
              <a:rPr dirty="0" sz="3200" b="1">
                <a:latin typeface="Symbol"/>
                <a:cs typeface="Symbol"/>
              </a:rPr>
              <a:t></a:t>
            </a:r>
            <a:r>
              <a:rPr dirty="0" sz="3200" spc="-90">
                <a:latin typeface="Times New Roman"/>
                <a:cs typeface="Times New Roman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1.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46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What</a:t>
            </a:r>
            <a:r>
              <a:rPr dirty="0" sz="3200" spc="-3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about</a:t>
            </a:r>
            <a:r>
              <a:rPr dirty="0" sz="3200" spc="-4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f(n)</a:t>
            </a:r>
            <a:r>
              <a:rPr dirty="0" sz="3200" spc="-1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=</a:t>
            </a:r>
            <a:r>
              <a:rPr dirty="0" sz="3200" spc="-20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spc="-10" b="1">
                <a:solidFill>
                  <a:srgbClr val="C00000"/>
                </a:solidFill>
                <a:latin typeface="Arial Narrow"/>
                <a:cs typeface="Arial Narrow"/>
              </a:rPr>
              <a:t>10000?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  <a:r>
              <a:rPr dirty="0" spc="-70"/>
              <a:t> </a:t>
            </a:r>
            <a:r>
              <a:rPr dirty="0"/>
              <a:t>Ω(n),</a:t>
            </a:r>
            <a:r>
              <a:rPr dirty="0" spc="-60"/>
              <a:t> </a:t>
            </a:r>
            <a:r>
              <a:rPr dirty="0"/>
              <a:t>Ω(2n+5),</a:t>
            </a:r>
            <a:r>
              <a:rPr dirty="0" spc="-60"/>
              <a:t> </a:t>
            </a:r>
            <a:r>
              <a:rPr dirty="0" spc="-10"/>
              <a:t>Ω(3n+1000000)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8739" y="1155676"/>
            <a:ext cx="5804535" cy="270764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f(n)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1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n,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for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all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Symbol"/>
                <a:cs typeface="Symbol"/>
              </a:rPr>
              <a:t>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1.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f(n)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0.0001n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-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10000,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for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all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Symbol"/>
                <a:cs typeface="Symbol"/>
              </a:rPr>
              <a:t></a:t>
            </a:r>
            <a:r>
              <a:rPr dirty="0" sz="3200" spc="-100">
                <a:latin typeface="Times New Roman"/>
                <a:cs typeface="Times New Roman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1.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461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What</a:t>
            </a:r>
            <a:r>
              <a:rPr dirty="0" sz="3200" spc="-3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about</a:t>
            </a:r>
            <a:r>
              <a:rPr dirty="0" sz="3200" spc="-4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f(n)</a:t>
            </a:r>
            <a:r>
              <a:rPr dirty="0" sz="3200" spc="-1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=</a:t>
            </a:r>
            <a:r>
              <a:rPr dirty="0" sz="3200" spc="-20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spc="-10" b="1">
                <a:solidFill>
                  <a:srgbClr val="C00000"/>
                </a:solidFill>
                <a:latin typeface="Arial Narrow"/>
                <a:cs typeface="Arial Narrow"/>
              </a:rPr>
              <a:t>log(n)?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384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Is</a:t>
            </a:r>
            <a:r>
              <a:rPr dirty="0" sz="3200" spc="-20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Ω(n)</a:t>
            </a:r>
            <a:r>
              <a:rPr dirty="0" sz="3200" spc="-3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equal</a:t>
            </a:r>
            <a:r>
              <a:rPr dirty="0" sz="3200" spc="-30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to</a:t>
            </a:r>
            <a:r>
              <a:rPr dirty="0" sz="3200" spc="-30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spc="-10" b="1">
                <a:solidFill>
                  <a:srgbClr val="C00000"/>
                </a:solidFill>
                <a:latin typeface="Arial Narrow"/>
                <a:cs typeface="Arial Narrow"/>
              </a:rPr>
              <a:t>Ω(2n+5)?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  <a:r>
              <a:rPr dirty="0" spc="-15"/>
              <a:t> </a:t>
            </a:r>
            <a:r>
              <a:rPr dirty="0" spc="-440" b="0">
                <a:latin typeface="Cambria Math"/>
                <a:cs typeface="Cambria Math"/>
              </a:rPr>
              <a:t>𝚯𝚯</a:t>
            </a:r>
            <a:r>
              <a:rPr dirty="0" spc="-440"/>
              <a:t>(1),</a:t>
            </a:r>
            <a:r>
              <a:rPr dirty="0"/>
              <a:t> </a:t>
            </a:r>
            <a:r>
              <a:rPr dirty="0" spc="-535" b="0">
                <a:latin typeface="Cambria Math"/>
                <a:cs typeface="Cambria Math"/>
              </a:rPr>
              <a:t>𝚯𝚯</a:t>
            </a:r>
            <a:r>
              <a:rPr dirty="0" spc="-535"/>
              <a:t>(5)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267968" y="3912971"/>
            <a:ext cx="4932045" cy="475615"/>
          </a:xfrm>
          <a:custGeom>
            <a:avLst/>
            <a:gdLst/>
            <a:ahLst/>
            <a:cxnLst/>
            <a:rect l="l" t="t" r="r" b="b"/>
            <a:pathLst>
              <a:path w="4932045" h="475614">
                <a:moveTo>
                  <a:pt x="252984" y="150876"/>
                </a:moveTo>
                <a:lnTo>
                  <a:pt x="0" y="150876"/>
                </a:lnTo>
                <a:lnTo>
                  <a:pt x="0" y="385572"/>
                </a:lnTo>
                <a:lnTo>
                  <a:pt x="252984" y="385572"/>
                </a:lnTo>
                <a:lnTo>
                  <a:pt x="252984" y="150876"/>
                </a:lnTo>
                <a:close/>
              </a:path>
              <a:path w="4932045" h="475614">
                <a:moveTo>
                  <a:pt x="2487168" y="150876"/>
                </a:moveTo>
                <a:lnTo>
                  <a:pt x="2234184" y="150876"/>
                </a:lnTo>
                <a:lnTo>
                  <a:pt x="2234184" y="0"/>
                </a:lnTo>
                <a:lnTo>
                  <a:pt x="254508" y="0"/>
                </a:lnTo>
                <a:lnTo>
                  <a:pt x="254508" y="475488"/>
                </a:lnTo>
                <a:lnTo>
                  <a:pt x="2234184" y="475488"/>
                </a:lnTo>
                <a:lnTo>
                  <a:pt x="2234184" y="385572"/>
                </a:lnTo>
                <a:lnTo>
                  <a:pt x="2487168" y="385572"/>
                </a:lnTo>
                <a:lnTo>
                  <a:pt x="2487168" y="150876"/>
                </a:lnTo>
                <a:close/>
              </a:path>
              <a:path w="4932045" h="475614">
                <a:moveTo>
                  <a:pt x="4931664" y="150876"/>
                </a:moveTo>
                <a:lnTo>
                  <a:pt x="4678680" y="150876"/>
                </a:lnTo>
                <a:lnTo>
                  <a:pt x="4678680" y="0"/>
                </a:lnTo>
                <a:lnTo>
                  <a:pt x="2755392" y="0"/>
                </a:lnTo>
                <a:lnTo>
                  <a:pt x="2488692" y="0"/>
                </a:lnTo>
                <a:lnTo>
                  <a:pt x="2488692" y="475488"/>
                </a:lnTo>
                <a:lnTo>
                  <a:pt x="2755392" y="475488"/>
                </a:lnTo>
                <a:lnTo>
                  <a:pt x="4678680" y="475488"/>
                </a:lnTo>
                <a:lnTo>
                  <a:pt x="4678680" y="385572"/>
                </a:lnTo>
                <a:lnTo>
                  <a:pt x="4931664" y="385572"/>
                </a:lnTo>
                <a:lnTo>
                  <a:pt x="4931664" y="15087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312408" y="4024223"/>
            <a:ext cx="292735" cy="277495"/>
          </a:xfrm>
          <a:custGeom>
            <a:avLst/>
            <a:gdLst/>
            <a:ahLst/>
            <a:cxnLst/>
            <a:rect l="l" t="t" r="r" b="b"/>
            <a:pathLst>
              <a:path w="292734" h="277495">
                <a:moveTo>
                  <a:pt x="292608" y="0"/>
                </a:moveTo>
                <a:lnTo>
                  <a:pt x="0" y="0"/>
                </a:lnTo>
                <a:lnTo>
                  <a:pt x="0" y="277368"/>
                </a:lnTo>
                <a:lnTo>
                  <a:pt x="292608" y="277368"/>
                </a:lnTo>
                <a:lnTo>
                  <a:pt x="29260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635251" y="4560671"/>
            <a:ext cx="292735" cy="277495"/>
          </a:xfrm>
          <a:custGeom>
            <a:avLst/>
            <a:gdLst/>
            <a:ahLst/>
            <a:cxnLst/>
            <a:rect l="l" t="t" r="r" b="b"/>
            <a:pathLst>
              <a:path w="292735" h="277495">
                <a:moveTo>
                  <a:pt x="292607" y="0"/>
                </a:moveTo>
                <a:lnTo>
                  <a:pt x="0" y="0"/>
                </a:lnTo>
                <a:lnTo>
                  <a:pt x="0" y="277368"/>
                </a:lnTo>
                <a:lnTo>
                  <a:pt x="292607" y="277368"/>
                </a:lnTo>
                <a:lnTo>
                  <a:pt x="29260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849623" y="4600295"/>
            <a:ext cx="253365" cy="234950"/>
          </a:xfrm>
          <a:custGeom>
            <a:avLst/>
            <a:gdLst/>
            <a:ahLst/>
            <a:cxnLst/>
            <a:rect l="l" t="t" r="r" b="b"/>
            <a:pathLst>
              <a:path w="253364" h="234950">
                <a:moveTo>
                  <a:pt x="252984" y="0"/>
                </a:moveTo>
                <a:lnTo>
                  <a:pt x="0" y="0"/>
                </a:lnTo>
                <a:lnTo>
                  <a:pt x="0" y="234695"/>
                </a:lnTo>
                <a:lnTo>
                  <a:pt x="252984" y="234695"/>
                </a:lnTo>
                <a:lnTo>
                  <a:pt x="25298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083808" y="4600295"/>
            <a:ext cx="253365" cy="234950"/>
          </a:xfrm>
          <a:custGeom>
            <a:avLst/>
            <a:gdLst/>
            <a:ahLst/>
            <a:cxnLst/>
            <a:rect l="l" t="t" r="r" b="b"/>
            <a:pathLst>
              <a:path w="253364" h="234950">
                <a:moveTo>
                  <a:pt x="252984" y="0"/>
                </a:moveTo>
                <a:lnTo>
                  <a:pt x="0" y="0"/>
                </a:lnTo>
                <a:lnTo>
                  <a:pt x="0" y="234695"/>
                </a:lnTo>
                <a:lnTo>
                  <a:pt x="252984" y="234695"/>
                </a:lnTo>
                <a:lnTo>
                  <a:pt x="25298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53339" y="1148536"/>
            <a:ext cx="4628515" cy="217170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48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0365" algn="l"/>
              </a:tabLst>
            </a:pPr>
            <a:r>
              <a:rPr dirty="0" sz="3200" b="1">
                <a:latin typeface="Arial Narrow"/>
                <a:cs typeface="Arial Narrow"/>
              </a:rPr>
              <a:t>f(n)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1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1,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for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all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Symbol"/>
                <a:cs typeface="Symbol"/>
              </a:rPr>
              <a:t>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1.</a:t>
            </a:r>
            <a:endParaRPr sz="3200">
              <a:latin typeface="Arial Narrow"/>
              <a:cs typeface="Arial Narrow"/>
            </a:endParaRPr>
          </a:p>
          <a:p>
            <a:pPr marL="380365" indent="-342265">
              <a:lnSpc>
                <a:spcPct val="100000"/>
              </a:lnSpc>
              <a:spcBef>
                <a:spcPts val="38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0365" algn="l"/>
              </a:tabLst>
            </a:pPr>
            <a:r>
              <a:rPr dirty="0" sz="3200" b="1">
                <a:latin typeface="Arial Narrow"/>
                <a:cs typeface="Arial Narrow"/>
              </a:rPr>
              <a:t>f(n)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(1+1/n)</a:t>
            </a:r>
            <a:r>
              <a:rPr dirty="0" baseline="25132" sz="3150" b="1">
                <a:latin typeface="Arial Narrow"/>
                <a:cs typeface="Arial Narrow"/>
              </a:rPr>
              <a:t>n</a:t>
            </a:r>
            <a:r>
              <a:rPr dirty="0" sz="3200" b="1">
                <a:latin typeface="Arial Narrow"/>
                <a:cs typeface="Arial Narrow"/>
              </a:rPr>
              <a:t>,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for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all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Symbol"/>
                <a:cs typeface="Symbol"/>
              </a:rPr>
              <a:t></a:t>
            </a:r>
            <a:r>
              <a:rPr dirty="0" sz="3200" spc="-90">
                <a:latin typeface="Times New Roman"/>
                <a:cs typeface="Times New Roman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1.</a:t>
            </a:r>
            <a:endParaRPr sz="3200">
              <a:latin typeface="Arial Narrow"/>
              <a:cs typeface="Arial Narrow"/>
            </a:endParaRPr>
          </a:p>
          <a:p>
            <a:pPr marL="380365" indent="-342265">
              <a:lnSpc>
                <a:spcPct val="100000"/>
              </a:lnSpc>
              <a:spcBef>
                <a:spcPts val="38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0365" algn="l"/>
              </a:tabLst>
            </a:pPr>
            <a:r>
              <a:rPr dirty="0" sz="3200" b="1">
                <a:latin typeface="Arial Narrow"/>
                <a:cs typeface="Arial Narrow"/>
              </a:rPr>
              <a:t>f(n)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1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0.01,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for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all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Symbol"/>
                <a:cs typeface="Symbol"/>
              </a:rPr>
              <a:t>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1.</a:t>
            </a:r>
            <a:endParaRPr sz="3200">
              <a:latin typeface="Arial Narrow"/>
              <a:cs typeface="Arial Narrow"/>
            </a:endParaRPr>
          </a:p>
          <a:p>
            <a:pPr marL="380365" indent="-342265">
              <a:lnSpc>
                <a:spcPct val="100000"/>
              </a:lnSpc>
              <a:spcBef>
                <a:spcPts val="38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0365" algn="l"/>
              </a:tabLst>
            </a:pPr>
            <a:r>
              <a:rPr dirty="0" sz="3200" b="1">
                <a:latin typeface="Arial Narrow"/>
                <a:cs typeface="Arial Narrow"/>
              </a:rPr>
              <a:t>f(n)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1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1000,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for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all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Symbol"/>
                <a:cs typeface="Symbol"/>
              </a:rPr>
              <a:t></a:t>
            </a:r>
            <a:r>
              <a:rPr dirty="0" sz="3200" spc="-70">
                <a:latin typeface="Times New Roman"/>
                <a:cs typeface="Times New Roman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1.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34340" y="3912971"/>
            <a:ext cx="846455" cy="47561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675"/>
              </a:lnSpc>
            </a:pPr>
            <a:r>
              <a:rPr dirty="0" sz="3200" b="1">
                <a:latin typeface="Arial Narrow"/>
                <a:cs typeface="Arial Narrow"/>
              </a:rPr>
              <a:t>If</a:t>
            </a:r>
            <a:r>
              <a:rPr dirty="0" sz="3200" spc="-20" b="1">
                <a:latin typeface="Arial Narrow"/>
                <a:cs typeface="Arial Narrow"/>
              </a:rPr>
              <a:t> f(n)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522475" y="3912971"/>
            <a:ext cx="1992630" cy="47561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675"/>
              </a:lnSpc>
            </a:pPr>
            <a:r>
              <a:rPr dirty="0" sz="3200" b="1">
                <a:latin typeface="Arial Narrow"/>
                <a:cs typeface="Arial Narrow"/>
              </a:rPr>
              <a:t>O(1)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and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spc="-20" b="1">
                <a:latin typeface="Arial Narrow"/>
                <a:cs typeface="Arial Narrow"/>
              </a:rPr>
              <a:t>f(n)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756659" y="3912971"/>
            <a:ext cx="2190115" cy="47561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675"/>
              </a:lnSpc>
            </a:pPr>
            <a:r>
              <a:rPr dirty="0" sz="3200" b="1">
                <a:latin typeface="Arial Narrow"/>
                <a:cs typeface="Arial Narrow"/>
              </a:rPr>
              <a:t>Ω(1),</a:t>
            </a:r>
            <a:r>
              <a:rPr dirty="0" sz="3200" spc="-6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then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spc="-305" b="1">
                <a:latin typeface="Arial Narrow"/>
                <a:cs typeface="Arial Narrow"/>
              </a:rPr>
              <a:t>f(n)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946647" y="4058894"/>
            <a:ext cx="266065" cy="2413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00"/>
              </a:lnSpc>
            </a:pPr>
            <a:r>
              <a:rPr dirty="0" sz="3200" spc="-50">
                <a:latin typeface="Cambria Math"/>
                <a:cs typeface="Cambria Math"/>
              </a:rPr>
              <a:t>∈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8739" y="3678328"/>
            <a:ext cx="3689985" cy="1230630"/>
          </a:xfrm>
          <a:prstGeom prst="rect">
            <a:avLst/>
          </a:prstGeom>
        </p:spPr>
        <p:txBody>
          <a:bodyPr wrap="square" lIns="0" tIns="213360" rIns="0" bIns="0" rtlCol="0" vert="horz">
            <a:spAutoFit/>
          </a:bodyPr>
          <a:lstStyle/>
          <a:p>
            <a:pPr marL="1188720" indent="-1176020">
              <a:lnSpc>
                <a:spcPct val="100000"/>
              </a:lnSpc>
              <a:spcBef>
                <a:spcPts val="168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1188720" algn="l"/>
                <a:tab pos="3422650" algn="l"/>
              </a:tabLst>
            </a:pPr>
            <a:r>
              <a:rPr dirty="0" sz="3200" spc="-50">
                <a:latin typeface="Cambria Math"/>
                <a:cs typeface="Cambria Math"/>
              </a:rPr>
              <a:t>∈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 spc="-50">
                <a:latin typeface="Cambria Math"/>
                <a:cs typeface="Cambria Math"/>
              </a:rPr>
              <a:t>∈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dirty="0" sz="2400" spc="-50">
                <a:solidFill>
                  <a:srgbClr val="9A0000"/>
                </a:solidFill>
                <a:latin typeface="Wingdings"/>
                <a:cs typeface="Wingdings"/>
              </a:rPr>
              <a:t>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312125" y="3878934"/>
            <a:ext cx="30607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3200" spc="-1175">
                <a:latin typeface="Cambria Math"/>
                <a:cs typeface="Cambria Math"/>
              </a:rPr>
              <a:t>𝚯𝚯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605016" y="3912971"/>
            <a:ext cx="408940" cy="47561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675"/>
              </a:lnSpc>
            </a:pPr>
            <a:r>
              <a:rPr dirty="0" sz="3200" spc="-25" b="1">
                <a:latin typeface="Arial Narrow"/>
                <a:cs typeface="Arial Narrow"/>
              </a:rPr>
              <a:t>(1)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34340" y="4449419"/>
            <a:ext cx="846455" cy="47561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675"/>
              </a:lnSpc>
            </a:pPr>
            <a:r>
              <a:rPr dirty="0" sz="3200" b="1">
                <a:latin typeface="Arial Narrow"/>
                <a:cs typeface="Arial Narrow"/>
              </a:rPr>
              <a:t>If</a:t>
            </a:r>
            <a:r>
              <a:rPr dirty="0" sz="3200" spc="-20" b="1">
                <a:latin typeface="Arial Narrow"/>
                <a:cs typeface="Arial Narrow"/>
              </a:rPr>
              <a:t> f(n)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267967" y="4590389"/>
            <a:ext cx="266065" cy="246379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39"/>
              </a:lnSpc>
            </a:pPr>
            <a:r>
              <a:rPr dirty="0" sz="3200" spc="-50">
                <a:latin typeface="Cambria Math"/>
                <a:cs typeface="Cambria Math"/>
              </a:rPr>
              <a:t>∈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635532" y="4415382"/>
            <a:ext cx="30607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3200" spc="-1175">
                <a:latin typeface="Cambria Math"/>
                <a:cs typeface="Cambria Math"/>
              </a:rPr>
              <a:t>𝚯𝚯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926335" y="4449419"/>
            <a:ext cx="1936114" cy="47561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675"/>
              </a:lnSpc>
            </a:pPr>
            <a:r>
              <a:rPr dirty="0" sz="3200" b="1">
                <a:latin typeface="Arial Narrow"/>
                <a:cs typeface="Arial Narrow"/>
              </a:rPr>
              <a:t>(1),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then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spc="-20" b="1">
                <a:latin typeface="Arial Narrow"/>
                <a:cs typeface="Arial Narrow"/>
              </a:rPr>
              <a:t>f(n)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849925" y="4415382"/>
            <a:ext cx="26670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3200" spc="-50">
                <a:latin typeface="Cambria Math"/>
                <a:cs typeface="Cambria Math"/>
              </a:rPr>
              <a:t>∈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104132" y="4449419"/>
            <a:ext cx="1992630" cy="47561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675"/>
              </a:lnSpc>
            </a:pPr>
            <a:r>
              <a:rPr dirty="0" sz="3200" b="1">
                <a:latin typeface="Arial Narrow"/>
                <a:cs typeface="Arial Narrow"/>
              </a:rPr>
              <a:t>O(1)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and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spc="-20" b="1">
                <a:latin typeface="Arial Narrow"/>
                <a:cs typeface="Arial Narrow"/>
              </a:rPr>
              <a:t>f(n)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849623" y="4595342"/>
            <a:ext cx="2500630" cy="2400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>
              <a:lnSpc>
                <a:spcPts val="1889"/>
              </a:lnSpc>
            </a:pPr>
            <a:r>
              <a:rPr dirty="0" sz="3200" spc="-50">
                <a:latin typeface="Cambria Math"/>
                <a:cs typeface="Cambria Math"/>
              </a:rPr>
              <a:t>∈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338315" y="4449419"/>
            <a:ext cx="768350" cy="47561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675"/>
              </a:lnSpc>
            </a:pPr>
            <a:r>
              <a:rPr dirty="0" sz="3200" spc="-235" b="1">
                <a:latin typeface="Arial Narrow"/>
                <a:cs typeface="Arial Narrow"/>
              </a:rPr>
              <a:t>Ω(1).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11480" y="5019382"/>
            <a:ext cx="1967864" cy="475615"/>
          </a:xfrm>
          <a:custGeom>
            <a:avLst/>
            <a:gdLst/>
            <a:ahLst/>
            <a:cxnLst/>
            <a:rect l="l" t="t" r="r" b="b"/>
            <a:pathLst>
              <a:path w="1967864" h="475614">
                <a:moveTo>
                  <a:pt x="1967483" y="0"/>
                </a:moveTo>
                <a:lnTo>
                  <a:pt x="0" y="0"/>
                </a:lnTo>
                <a:lnTo>
                  <a:pt x="0" y="475488"/>
                </a:lnTo>
                <a:lnTo>
                  <a:pt x="1967483" y="475488"/>
                </a:lnTo>
                <a:lnTo>
                  <a:pt x="196748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5880" y="1303364"/>
            <a:ext cx="8719820" cy="25380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 sz="3200" b="1">
                <a:latin typeface="Arial Narrow"/>
                <a:cs typeface="Arial Narrow"/>
              </a:rPr>
              <a:t>RAM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stands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for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u="sng" sz="3200" b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Narrow"/>
                <a:cs typeface="Arial Narrow"/>
              </a:rPr>
              <a:t>R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andom</a:t>
            </a:r>
            <a:r>
              <a:rPr dirty="0" sz="3200" spc="-50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u="sng" sz="3200" b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Narrow"/>
                <a:cs typeface="Arial Narrow"/>
              </a:rPr>
              <a:t>A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ccess</a:t>
            </a:r>
            <a:r>
              <a:rPr dirty="0" sz="3200" spc="-3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u="sng" sz="3200" b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Narrow"/>
                <a:cs typeface="Arial Narrow"/>
              </a:rPr>
              <a:t>M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achine</a:t>
            </a:r>
            <a:r>
              <a:rPr dirty="0" sz="3200" b="1">
                <a:latin typeface="Arial Narrow"/>
                <a:cs typeface="Arial Narrow"/>
              </a:rPr>
              <a:t>,</a:t>
            </a:r>
            <a:r>
              <a:rPr dirty="0" sz="3200" spc="-7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which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is</a:t>
            </a:r>
            <a:r>
              <a:rPr dirty="0" sz="3200" spc="-50" b="1">
                <a:latin typeface="Arial Narrow"/>
                <a:cs typeface="Arial Narrow"/>
              </a:rPr>
              <a:t> a </a:t>
            </a:r>
            <a:r>
              <a:rPr dirty="0" sz="3200" spc="-50" b="1">
                <a:latin typeface="Arial Narrow"/>
                <a:cs typeface="Arial Narrow"/>
              </a:rPr>
              <a:t>	</a:t>
            </a:r>
            <a:r>
              <a:rPr dirty="0" sz="3200" b="1">
                <a:latin typeface="Arial Narrow"/>
                <a:cs typeface="Arial Narrow"/>
              </a:rPr>
              <a:t>very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useful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model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of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computation.</a:t>
            </a:r>
            <a:endParaRPr sz="3200">
              <a:latin typeface="Arial Narrow"/>
              <a:cs typeface="Arial Narrow"/>
            </a:endParaRPr>
          </a:p>
          <a:p>
            <a:pPr lvl="1" marL="756285" indent="-286385">
              <a:lnSpc>
                <a:spcPct val="100000"/>
              </a:lnSpc>
              <a:spcBef>
                <a:spcPts val="675"/>
              </a:spcBef>
              <a:buClr>
                <a:srgbClr val="9A0000"/>
              </a:buClr>
              <a:buSzPct val="69642"/>
              <a:buFont typeface="Wingdings"/>
              <a:buChar char=""/>
              <a:tabLst>
                <a:tab pos="756285" algn="l"/>
              </a:tabLst>
            </a:pPr>
            <a:r>
              <a:rPr dirty="0" sz="2800" b="1">
                <a:latin typeface="Arial Narrow"/>
                <a:cs typeface="Arial Narrow"/>
              </a:rPr>
              <a:t>can</a:t>
            </a:r>
            <a:r>
              <a:rPr dirty="0" sz="2800" spc="-3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access any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memory</a:t>
            </a:r>
            <a:r>
              <a:rPr dirty="0" sz="2800" spc="-2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location</a:t>
            </a:r>
            <a:r>
              <a:rPr dirty="0" sz="2800" spc="-2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in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constant</a:t>
            </a:r>
            <a:r>
              <a:rPr dirty="0" sz="2800" spc="-20" b="1">
                <a:latin typeface="Arial Narrow"/>
                <a:cs typeface="Arial Narrow"/>
              </a:rPr>
              <a:t> time</a:t>
            </a:r>
            <a:endParaRPr sz="2800">
              <a:latin typeface="Arial Narrow"/>
              <a:cs typeface="Arial Narrow"/>
            </a:endParaRPr>
          </a:p>
          <a:p>
            <a:pPr lvl="1" marL="756285" indent="-286385">
              <a:lnSpc>
                <a:spcPct val="100000"/>
              </a:lnSpc>
              <a:spcBef>
                <a:spcPts val="670"/>
              </a:spcBef>
              <a:buClr>
                <a:srgbClr val="9A0000"/>
              </a:buClr>
              <a:buSzPct val="69642"/>
              <a:buFont typeface="Wingdings"/>
              <a:buChar char=""/>
              <a:tabLst>
                <a:tab pos="756285" algn="l"/>
              </a:tabLst>
            </a:pPr>
            <a:r>
              <a:rPr dirty="0" sz="2800" b="1">
                <a:latin typeface="Arial Narrow"/>
                <a:cs typeface="Arial Narrow"/>
              </a:rPr>
              <a:t>each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basic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instruction</a:t>
            </a:r>
            <a:r>
              <a:rPr dirty="0" sz="2800" spc="-3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requires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one</a:t>
            </a:r>
            <a:r>
              <a:rPr dirty="0" sz="2800" spc="-2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unit</a:t>
            </a:r>
            <a:r>
              <a:rPr dirty="0" sz="2800" spc="-2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of</a:t>
            </a:r>
            <a:r>
              <a:rPr dirty="0" sz="2800" spc="-25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time</a:t>
            </a:r>
            <a:endParaRPr sz="2800">
              <a:latin typeface="Arial Narrow"/>
              <a:cs typeface="Arial Narrow"/>
            </a:endParaRPr>
          </a:p>
          <a:p>
            <a:pPr lvl="1" marL="756285" indent="-286385">
              <a:lnSpc>
                <a:spcPct val="100000"/>
              </a:lnSpc>
              <a:spcBef>
                <a:spcPts val="670"/>
              </a:spcBef>
              <a:buClr>
                <a:srgbClr val="9A0000"/>
              </a:buClr>
              <a:buSzPct val="69642"/>
              <a:buFont typeface="Wingdings"/>
              <a:buChar char=""/>
              <a:tabLst>
                <a:tab pos="756285" algn="l"/>
              </a:tabLst>
            </a:pPr>
            <a:r>
              <a:rPr dirty="0" sz="2800" b="1">
                <a:latin typeface="Arial Narrow"/>
                <a:cs typeface="Arial Narrow"/>
              </a:rPr>
              <a:t>running</a:t>
            </a:r>
            <a:r>
              <a:rPr dirty="0" sz="2800" spc="-3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time</a:t>
            </a:r>
            <a:r>
              <a:rPr dirty="0" sz="2800" spc="-2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proportional</a:t>
            </a:r>
            <a:r>
              <a:rPr dirty="0" sz="2800" spc="-3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to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the</a:t>
            </a:r>
            <a:r>
              <a:rPr dirty="0" sz="2800" spc="-2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number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of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operations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5880" y="4497668"/>
            <a:ext cx="604520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We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will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study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functions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spc="-585">
                <a:latin typeface="Cambria Math"/>
                <a:cs typeface="Cambria Math"/>
              </a:rPr>
              <a:t>𝑓𝑓(𝑛𝑛)</a:t>
            </a:r>
            <a:r>
              <a:rPr dirty="0" sz="3200" spc="25">
                <a:latin typeface="Cambria Math"/>
                <a:cs typeface="Cambria Math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that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is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179820" y="4531702"/>
            <a:ext cx="2407920" cy="47561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675"/>
              </a:lnSpc>
            </a:pPr>
            <a:r>
              <a:rPr dirty="0" sz="3200" spc="-10" b="1">
                <a:latin typeface="Arial Narrow"/>
                <a:cs typeface="Arial Narrow"/>
              </a:rPr>
              <a:t>asymptotically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98779" y="4985144"/>
            <a:ext cx="8129270" cy="10013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840"/>
              </a:lnSpc>
              <a:spcBef>
                <a:spcPts val="100"/>
              </a:spcBef>
            </a:pPr>
            <a:r>
              <a:rPr dirty="0" sz="3200" b="1">
                <a:latin typeface="Arial Narrow"/>
                <a:cs typeface="Arial Narrow"/>
              </a:rPr>
              <a:t>nonnegative,</a:t>
            </a:r>
            <a:r>
              <a:rPr dirty="0" sz="3200" spc="-9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i.e.,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there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exists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constant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spc="-1200">
                <a:latin typeface="Cambria Math"/>
                <a:cs typeface="Cambria Math"/>
              </a:rPr>
              <a:t>𝑁𝑁</a:t>
            </a:r>
            <a:r>
              <a:rPr dirty="0" sz="3200" spc="100">
                <a:latin typeface="Cambria Math"/>
                <a:cs typeface="Cambria Math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such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spc="-20" b="1">
                <a:latin typeface="Arial Narrow"/>
                <a:cs typeface="Arial Narrow"/>
              </a:rPr>
              <a:t>that</a:t>
            </a:r>
            <a:endParaRPr sz="32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tabLst>
                <a:tab pos="1028065" algn="l"/>
                <a:tab pos="1536065" algn="l"/>
                <a:tab pos="3293110" algn="l"/>
                <a:tab pos="3800475" algn="l"/>
              </a:tabLst>
            </a:pPr>
            <a:r>
              <a:rPr dirty="0" sz="3200" spc="-595">
                <a:latin typeface="Cambria Math"/>
                <a:cs typeface="Cambria Math"/>
              </a:rPr>
              <a:t>𝑓𝑓(𝑛𝑛)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 spc="-50">
                <a:latin typeface="Cambria Math"/>
                <a:cs typeface="Cambria Math"/>
              </a:rPr>
              <a:t>≥</a:t>
            </a:r>
            <a:r>
              <a:rPr dirty="0" sz="3200">
                <a:latin typeface="Cambria Math"/>
                <a:cs typeface="Cambria Math"/>
              </a:rPr>
              <a:t>	0</a:t>
            </a:r>
            <a:r>
              <a:rPr dirty="0" sz="3200" spc="-15">
                <a:latin typeface="Cambria Math"/>
                <a:cs typeface="Cambria Math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for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all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spc="-944">
                <a:latin typeface="Cambria Math"/>
                <a:cs typeface="Cambria Math"/>
              </a:rPr>
              <a:t>𝑛𝑛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 spc="-60">
                <a:latin typeface="Cambria Math"/>
                <a:cs typeface="Cambria Math"/>
              </a:rPr>
              <a:t>≥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 spc="-800">
                <a:latin typeface="Cambria Math"/>
                <a:cs typeface="Cambria Math"/>
              </a:rPr>
              <a:t>𝑁𝑁</a:t>
            </a:r>
            <a:r>
              <a:rPr dirty="0" sz="3200" spc="-800" b="1">
                <a:latin typeface="Arial Narrow"/>
                <a:cs typeface="Arial Narrow"/>
              </a:rPr>
              <a:t>.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RAM: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25"/>
              <a:t> Random-</a:t>
            </a:r>
            <a:r>
              <a:rPr dirty="0"/>
              <a:t>Access</a:t>
            </a:r>
            <a:r>
              <a:rPr dirty="0" spc="-30"/>
              <a:t> </a:t>
            </a:r>
            <a:r>
              <a:rPr dirty="0" spc="-10"/>
              <a:t>Machine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267968" y="1230731"/>
            <a:ext cx="4966970" cy="475615"/>
          </a:xfrm>
          <a:custGeom>
            <a:avLst/>
            <a:gdLst/>
            <a:ahLst/>
            <a:cxnLst/>
            <a:rect l="l" t="t" r="r" b="b"/>
            <a:pathLst>
              <a:path w="4966970" h="475614">
                <a:moveTo>
                  <a:pt x="252984" y="150876"/>
                </a:moveTo>
                <a:lnTo>
                  <a:pt x="0" y="150876"/>
                </a:lnTo>
                <a:lnTo>
                  <a:pt x="0" y="385572"/>
                </a:lnTo>
                <a:lnTo>
                  <a:pt x="252984" y="385572"/>
                </a:lnTo>
                <a:lnTo>
                  <a:pt x="252984" y="150876"/>
                </a:lnTo>
                <a:close/>
              </a:path>
              <a:path w="4966970" h="475614">
                <a:moveTo>
                  <a:pt x="2503932" y="150876"/>
                </a:moveTo>
                <a:lnTo>
                  <a:pt x="2250948" y="150876"/>
                </a:lnTo>
                <a:lnTo>
                  <a:pt x="2250948" y="0"/>
                </a:lnTo>
                <a:lnTo>
                  <a:pt x="254508" y="0"/>
                </a:lnTo>
                <a:lnTo>
                  <a:pt x="254508" y="475488"/>
                </a:lnTo>
                <a:lnTo>
                  <a:pt x="2250948" y="475488"/>
                </a:lnTo>
                <a:lnTo>
                  <a:pt x="2250948" y="385572"/>
                </a:lnTo>
                <a:lnTo>
                  <a:pt x="2503932" y="385572"/>
                </a:lnTo>
                <a:lnTo>
                  <a:pt x="2503932" y="150876"/>
                </a:lnTo>
                <a:close/>
              </a:path>
              <a:path w="4966970" h="475614">
                <a:moveTo>
                  <a:pt x="4966716" y="150876"/>
                </a:moveTo>
                <a:lnTo>
                  <a:pt x="4713732" y="150876"/>
                </a:lnTo>
                <a:lnTo>
                  <a:pt x="4713732" y="0"/>
                </a:lnTo>
                <a:lnTo>
                  <a:pt x="2772156" y="0"/>
                </a:lnTo>
                <a:lnTo>
                  <a:pt x="2505456" y="0"/>
                </a:lnTo>
                <a:lnTo>
                  <a:pt x="2505456" y="475488"/>
                </a:lnTo>
                <a:lnTo>
                  <a:pt x="2772156" y="475488"/>
                </a:lnTo>
                <a:lnTo>
                  <a:pt x="4713732" y="475488"/>
                </a:lnTo>
                <a:lnTo>
                  <a:pt x="4713732" y="385572"/>
                </a:lnTo>
                <a:lnTo>
                  <a:pt x="4966716" y="385572"/>
                </a:lnTo>
                <a:lnTo>
                  <a:pt x="4966716" y="15087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  <a:r>
              <a:rPr dirty="0" spc="-10"/>
              <a:t> </a:t>
            </a:r>
            <a:r>
              <a:rPr dirty="0" spc="-445" b="0">
                <a:latin typeface="Cambria Math"/>
                <a:cs typeface="Cambria Math"/>
              </a:rPr>
              <a:t>𝚯𝚯</a:t>
            </a:r>
            <a:r>
              <a:rPr dirty="0" spc="-445"/>
              <a:t>(n),</a:t>
            </a:r>
            <a:r>
              <a:rPr dirty="0" spc="5"/>
              <a:t> </a:t>
            </a:r>
            <a:r>
              <a:rPr dirty="0" spc="-455" b="0">
                <a:latin typeface="Cambria Math"/>
                <a:cs typeface="Cambria Math"/>
              </a:rPr>
              <a:t>𝚯𝚯</a:t>
            </a:r>
            <a:r>
              <a:rPr dirty="0" spc="-455"/>
              <a:t>(5n)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1635251" y="1878431"/>
            <a:ext cx="292735" cy="277495"/>
          </a:xfrm>
          <a:custGeom>
            <a:avLst/>
            <a:gdLst/>
            <a:ahLst/>
            <a:cxnLst/>
            <a:rect l="l" t="t" r="r" b="b"/>
            <a:pathLst>
              <a:path w="292735" h="277494">
                <a:moveTo>
                  <a:pt x="292607" y="0"/>
                </a:moveTo>
                <a:lnTo>
                  <a:pt x="0" y="0"/>
                </a:lnTo>
                <a:lnTo>
                  <a:pt x="0" y="277367"/>
                </a:lnTo>
                <a:lnTo>
                  <a:pt x="292607" y="277367"/>
                </a:lnTo>
                <a:lnTo>
                  <a:pt x="29260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867911" y="1918055"/>
            <a:ext cx="253365" cy="234950"/>
          </a:xfrm>
          <a:custGeom>
            <a:avLst/>
            <a:gdLst/>
            <a:ahLst/>
            <a:cxnLst/>
            <a:rect l="l" t="t" r="r" b="b"/>
            <a:pathLst>
              <a:path w="253364" h="234950">
                <a:moveTo>
                  <a:pt x="252984" y="0"/>
                </a:moveTo>
                <a:lnTo>
                  <a:pt x="0" y="0"/>
                </a:lnTo>
                <a:lnTo>
                  <a:pt x="0" y="234696"/>
                </a:lnTo>
                <a:lnTo>
                  <a:pt x="252984" y="234696"/>
                </a:lnTo>
                <a:lnTo>
                  <a:pt x="25298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118859" y="1918055"/>
            <a:ext cx="253365" cy="234950"/>
          </a:xfrm>
          <a:custGeom>
            <a:avLst/>
            <a:gdLst/>
            <a:ahLst/>
            <a:cxnLst/>
            <a:rect l="l" t="t" r="r" b="b"/>
            <a:pathLst>
              <a:path w="253364" h="234950">
                <a:moveTo>
                  <a:pt x="252984" y="0"/>
                </a:moveTo>
                <a:lnTo>
                  <a:pt x="0" y="0"/>
                </a:lnTo>
                <a:lnTo>
                  <a:pt x="0" y="234696"/>
                </a:lnTo>
                <a:lnTo>
                  <a:pt x="252984" y="234696"/>
                </a:lnTo>
                <a:lnTo>
                  <a:pt x="25298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434340" y="1230731"/>
            <a:ext cx="846455" cy="47561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675"/>
              </a:lnSpc>
            </a:pPr>
            <a:r>
              <a:rPr dirty="0" sz="3200" b="1">
                <a:latin typeface="Arial Narrow"/>
                <a:cs typeface="Arial Narrow"/>
              </a:rPr>
              <a:t>If</a:t>
            </a:r>
            <a:r>
              <a:rPr dirty="0" sz="3200" spc="-20" b="1">
                <a:latin typeface="Arial Narrow"/>
                <a:cs typeface="Arial Narrow"/>
              </a:rPr>
              <a:t> f(n)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522475" y="1230731"/>
            <a:ext cx="2009139" cy="47561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675"/>
              </a:lnSpc>
            </a:pPr>
            <a:r>
              <a:rPr dirty="0" sz="3200" b="1">
                <a:latin typeface="Arial Narrow"/>
                <a:cs typeface="Arial Narrow"/>
              </a:rPr>
              <a:t>O(n)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and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spc="-20" b="1">
                <a:latin typeface="Arial Narrow"/>
                <a:cs typeface="Arial Narrow"/>
              </a:rPr>
              <a:t>f(n)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773423" y="1230731"/>
            <a:ext cx="2208530" cy="47561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675"/>
              </a:lnSpc>
            </a:pPr>
            <a:r>
              <a:rPr dirty="0" sz="3200" b="1">
                <a:latin typeface="Arial Narrow"/>
                <a:cs typeface="Arial Narrow"/>
              </a:rPr>
              <a:t>Ω(n),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then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spc="-305" b="1">
                <a:latin typeface="Arial Narrow"/>
                <a:cs typeface="Arial Narrow"/>
              </a:rPr>
              <a:t>f(n)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518915" y="1381607"/>
            <a:ext cx="2728595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>
              <a:lnSpc>
                <a:spcPts val="1860"/>
              </a:lnSpc>
            </a:pPr>
            <a:r>
              <a:rPr dirty="0" sz="3200" spc="-50">
                <a:latin typeface="Cambria Math"/>
                <a:cs typeface="Cambria Math"/>
              </a:rPr>
              <a:t>∈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359652" y="1341983"/>
            <a:ext cx="293370" cy="27622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170"/>
              </a:lnSpc>
            </a:pPr>
            <a:r>
              <a:rPr dirty="0" sz="3200" spc="-1175">
                <a:latin typeface="Cambria Math"/>
                <a:cs typeface="Cambria Math"/>
              </a:rPr>
              <a:t>𝚯𝚯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640068" y="1230731"/>
            <a:ext cx="426720" cy="47561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675"/>
              </a:lnSpc>
            </a:pPr>
            <a:r>
              <a:rPr dirty="0" sz="3200" spc="-25" b="1">
                <a:latin typeface="Arial Narrow"/>
                <a:cs typeface="Arial Narrow"/>
              </a:rPr>
              <a:t>(n)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8739" y="996081"/>
            <a:ext cx="3706495" cy="1230630"/>
          </a:xfrm>
          <a:prstGeom prst="rect">
            <a:avLst/>
          </a:prstGeom>
        </p:spPr>
        <p:txBody>
          <a:bodyPr wrap="square" lIns="0" tIns="213360" rIns="0" bIns="0" rtlCol="0" vert="horz">
            <a:spAutoFit/>
          </a:bodyPr>
          <a:lstStyle/>
          <a:p>
            <a:pPr marL="1188720" indent="-1176020">
              <a:lnSpc>
                <a:spcPct val="100000"/>
              </a:lnSpc>
              <a:spcBef>
                <a:spcPts val="168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1188720" algn="l"/>
                <a:tab pos="3439795" algn="l"/>
              </a:tabLst>
            </a:pPr>
            <a:r>
              <a:rPr dirty="0" sz="3200" spc="-50">
                <a:latin typeface="Cambria Math"/>
                <a:cs typeface="Cambria Math"/>
              </a:rPr>
              <a:t>∈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 spc="-50">
                <a:latin typeface="Cambria Math"/>
                <a:cs typeface="Cambria Math"/>
              </a:rPr>
              <a:t>∈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dirty="0" sz="2400" spc="-50">
                <a:solidFill>
                  <a:srgbClr val="9A0000"/>
                </a:solidFill>
                <a:latin typeface="Wingdings"/>
                <a:cs typeface="Wingdings"/>
              </a:rPr>
              <a:t>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34340" y="1767179"/>
            <a:ext cx="846455" cy="47561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675"/>
              </a:lnSpc>
            </a:pPr>
            <a:r>
              <a:rPr dirty="0" sz="3200" b="1">
                <a:latin typeface="Arial Narrow"/>
                <a:cs typeface="Arial Narrow"/>
              </a:rPr>
              <a:t>If</a:t>
            </a:r>
            <a:r>
              <a:rPr dirty="0" sz="3200" spc="-20" b="1">
                <a:latin typeface="Arial Narrow"/>
                <a:cs typeface="Arial Narrow"/>
              </a:rPr>
              <a:t> f(n)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267967" y="1908149"/>
            <a:ext cx="266065" cy="246379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39"/>
              </a:lnSpc>
            </a:pPr>
            <a:r>
              <a:rPr dirty="0" sz="3200" spc="-50">
                <a:latin typeface="Cambria Math"/>
                <a:cs typeface="Cambria Math"/>
              </a:rPr>
              <a:t>∈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635532" y="1733138"/>
            <a:ext cx="30607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3200" spc="-1175">
                <a:latin typeface="Cambria Math"/>
                <a:cs typeface="Cambria Math"/>
              </a:rPr>
              <a:t>𝚯𝚯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926335" y="1767179"/>
            <a:ext cx="1954530" cy="47561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675"/>
              </a:lnSpc>
            </a:pPr>
            <a:r>
              <a:rPr dirty="0" sz="3200" b="1">
                <a:latin typeface="Arial Narrow"/>
                <a:cs typeface="Arial Narrow"/>
              </a:rPr>
              <a:t>(n),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then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spc="-20" b="1">
                <a:latin typeface="Arial Narrow"/>
                <a:cs typeface="Arial Narrow"/>
              </a:rPr>
              <a:t>f(n)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868236" y="1733138"/>
            <a:ext cx="26670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3200" spc="-50">
                <a:latin typeface="Cambria Math"/>
                <a:cs typeface="Cambria Math"/>
              </a:rPr>
              <a:t>∈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122420" y="1767179"/>
            <a:ext cx="2009139" cy="47561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675"/>
              </a:lnSpc>
            </a:pPr>
            <a:r>
              <a:rPr dirty="0" sz="3200" b="1">
                <a:latin typeface="Arial Narrow"/>
                <a:cs typeface="Arial Narrow"/>
              </a:rPr>
              <a:t>O(n)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and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spc="-20" b="1">
                <a:latin typeface="Arial Narrow"/>
                <a:cs typeface="Arial Narrow"/>
              </a:rPr>
              <a:t>f(n)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867911" y="1913102"/>
            <a:ext cx="2517140" cy="2400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>
              <a:lnSpc>
                <a:spcPts val="1889"/>
              </a:lnSpc>
            </a:pPr>
            <a:r>
              <a:rPr dirty="0" sz="3200" spc="-50">
                <a:latin typeface="Cambria Math"/>
                <a:cs typeface="Cambria Math"/>
              </a:rPr>
              <a:t>∈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373367" y="1767179"/>
            <a:ext cx="786765" cy="47561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675"/>
              </a:lnSpc>
            </a:pPr>
            <a:r>
              <a:rPr dirty="0" sz="3200" spc="-225" b="1">
                <a:latin typeface="Arial Narrow"/>
                <a:cs typeface="Arial Narrow"/>
              </a:rPr>
              <a:t>Ω(n).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Takeaways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640" y="1189553"/>
            <a:ext cx="8975725" cy="441579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93065" marR="156210" indent="-342900">
              <a:lnSpc>
                <a:spcPts val="3460"/>
              </a:lnSpc>
              <a:spcBef>
                <a:spcPts val="53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3200" b="1">
                <a:latin typeface="Arial Narrow"/>
                <a:cs typeface="Arial Narrow"/>
              </a:rPr>
              <a:t>To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prove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f(n)</a:t>
            </a:r>
            <a:r>
              <a:rPr dirty="0" sz="3200">
                <a:latin typeface="Cambria Math"/>
                <a:cs typeface="Cambria Math"/>
              </a:rPr>
              <a:t>∈</a:t>
            </a:r>
            <a:r>
              <a:rPr dirty="0" sz="3200" b="1">
                <a:latin typeface="Arial Narrow"/>
                <a:cs typeface="Arial Narrow"/>
              </a:rPr>
              <a:t>O(g(n)),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you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need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to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find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constants </a:t>
            </a:r>
            <a:r>
              <a:rPr dirty="0" sz="3200" b="1">
                <a:latin typeface="Arial Narrow"/>
                <a:cs typeface="Arial Narrow"/>
              </a:rPr>
              <a:t>c</a:t>
            </a:r>
            <a:r>
              <a:rPr dirty="0" baseline="-21164" sz="3150" b="1">
                <a:latin typeface="Arial Narrow"/>
                <a:cs typeface="Arial Narrow"/>
              </a:rPr>
              <a:t>f</a:t>
            </a:r>
            <a:r>
              <a:rPr dirty="0" baseline="-21164" sz="3150" spc="3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and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</a:t>
            </a:r>
            <a:r>
              <a:rPr dirty="0" baseline="-21164" sz="3150" b="1">
                <a:latin typeface="Arial Narrow"/>
                <a:cs typeface="Arial Narrow"/>
              </a:rPr>
              <a:t>f</a:t>
            </a:r>
            <a:r>
              <a:rPr dirty="0" sz="3200" b="1">
                <a:latin typeface="Arial Narrow"/>
                <a:cs typeface="Arial Narrow"/>
              </a:rPr>
              <a:t>,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and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prove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using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definition.</a:t>
            </a:r>
            <a:endParaRPr sz="3200">
              <a:latin typeface="Arial Narrow"/>
              <a:cs typeface="Arial Narrow"/>
            </a:endParaRPr>
          </a:p>
          <a:p>
            <a:pPr marL="393700" marR="43180" indent="-342900">
              <a:lnSpc>
                <a:spcPts val="3460"/>
              </a:lnSpc>
              <a:spcBef>
                <a:spcPts val="76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700" algn="l"/>
              </a:tabLst>
            </a:pP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pair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of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constants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are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not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unique.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You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just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need</a:t>
            </a:r>
            <a:r>
              <a:rPr dirty="0" sz="3200" spc="-25" b="1">
                <a:latin typeface="Arial Narrow"/>
                <a:cs typeface="Arial Narrow"/>
              </a:rPr>
              <a:t> to </a:t>
            </a:r>
            <a:r>
              <a:rPr dirty="0" sz="3200" b="1">
                <a:latin typeface="Arial Narrow"/>
                <a:cs typeface="Arial Narrow"/>
              </a:rPr>
              <a:t>find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</a:t>
            </a:r>
            <a:r>
              <a:rPr dirty="0" sz="3200" spc="-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pair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that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works.</a:t>
            </a:r>
            <a:endParaRPr sz="3200">
              <a:latin typeface="Arial Narrow"/>
              <a:cs typeface="Arial Narrow"/>
            </a:endParaRPr>
          </a:p>
          <a:p>
            <a:pPr marL="393065" marR="149225" indent="-342900">
              <a:lnSpc>
                <a:spcPts val="3460"/>
              </a:lnSpc>
              <a:spcBef>
                <a:spcPts val="4984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3200" b="1">
                <a:latin typeface="Arial Narrow"/>
                <a:cs typeface="Arial Narrow"/>
              </a:rPr>
              <a:t>To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prove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f(n)</a:t>
            </a:r>
            <a:r>
              <a:rPr dirty="0" sz="3200">
                <a:latin typeface="Cambria Math"/>
                <a:cs typeface="Cambria Math"/>
              </a:rPr>
              <a:t>∈</a:t>
            </a:r>
            <a:r>
              <a:rPr dirty="0" sz="3200" b="1">
                <a:latin typeface="Arial Narrow"/>
                <a:cs typeface="Arial Narrow"/>
              </a:rPr>
              <a:t>Ω(g(n)),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you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need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to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find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spc="-100" b="1">
                <a:latin typeface="Arial Narrow"/>
                <a:cs typeface="Arial Narrow"/>
              </a:rPr>
              <a:t>constants </a:t>
            </a:r>
            <a:r>
              <a:rPr dirty="0" sz="3200" b="1">
                <a:latin typeface="Arial Narrow"/>
                <a:cs typeface="Arial Narrow"/>
              </a:rPr>
              <a:t>c</a:t>
            </a:r>
            <a:r>
              <a:rPr dirty="0" baseline="-21164" sz="3150" b="1">
                <a:latin typeface="Arial Narrow"/>
                <a:cs typeface="Arial Narrow"/>
              </a:rPr>
              <a:t>f</a:t>
            </a:r>
            <a:r>
              <a:rPr dirty="0" baseline="-21164" sz="3150" spc="352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and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</a:t>
            </a:r>
            <a:r>
              <a:rPr dirty="0" baseline="-21164" sz="3150" b="1">
                <a:latin typeface="Arial Narrow"/>
                <a:cs typeface="Arial Narrow"/>
              </a:rPr>
              <a:t>f</a:t>
            </a:r>
            <a:r>
              <a:rPr dirty="0" sz="3200" b="1">
                <a:latin typeface="Arial Narrow"/>
                <a:cs typeface="Arial Narrow"/>
              </a:rPr>
              <a:t>,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and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prove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using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definition.</a:t>
            </a:r>
            <a:endParaRPr sz="3200">
              <a:latin typeface="Arial Narrow"/>
              <a:cs typeface="Arial Narrow"/>
            </a:endParaRPr>
          </a:p>
          <a:p>
            <a:pPr marL="393065" marR="99695" indent="-342900">
              <a:lnSpc>
                <a:spcPts val="3490"/>
              </a:lnSpc>
              <a:spcBef>
                <a:spcPts val="7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3200" b="1">
                <a:latin typeface="Arial Narrow"/>
                <a:cs typeface="Arial Narrow"/>
              </a:rPr>
              <a:t>To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prove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f(n)</a:t>
            </a:r>
            <a:r>
              <a:rPr dirty="0" sz="3200">
                <a:latin typeface="Cambria Math"/>
                <a:cs typeface="Cambria Math"/>
              </a:rPr>
              <a:t>∈</a:t>
            </a:r>
            <a:r>
              <a:rPr dirty="0" sz="3200" b="1">
                <a:latin typeface="Times New Roman"/>
                <a:cs typeface="Times New Roman"/>
              </a:rPr>
              <a:t>Θ</a:t>
            </a:r>
            <a:r>
              <a:rPr dirty="0" sz="3200" b="1">
                <a:latin typeface="Arial Narrow"/>
                <a:cs typeface="Arial Narrow"/>
              </a:rPr>
              <a:t>(g(n)),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you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need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to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find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constants </a:t>
            </a:r>
            <a:r>
              <a:rPr dirty="0" sz="3200" b="1">
                <a:latin typeface="Arial Narrow"/>
                <a:cs typeface="Arial Narrow"/>
              </a:rPr>
              <a:t>c</a:t>
            </a:r>
            <a:r>
              <a:rPr dirty="0" baseline="-21164" sz="3150" b="1">
                <a:latin typeface="Arial Narrow"/>
                <a:cs typeface="Arial Narrow"/>
              </a:rPr>
              <a:t>f</a:t>
            </a:r>
            <a:r>
              <a:rPr dirty="0" sz="3200" b="1">
                <a:latin typeface="Arial Narrow"/>
                <a:cs typeface="Arial Narrow"/>
              </a:rPr>
              <a:t>,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d</a:t>
            </a:r>
            <a:r>
              <a:rPr dirty="0" baseline="-21164" sz="3150" b="1">
                <a:latin typeface="Arial Narrow"/>
                <a:cs typeface="Arial Narrow"/>
              </a:rPr>
              <a:t>f</a:t>
            </a:r>
            <a:r>
              <a:rPr dirty="0" sz="3200" b="1">
                <a:latin typeface="Arial Narrow"/>
                <a:cs typeface="Arial Narrow"/>
              </a:rPr>
              <a:t>,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</a:t>
            </a:r>
            <a:r>
              <a:rPr dirty="0" baseline="-21164" sz="3150" b="1">
                <a:latin typeface="Arial Narrow"/>
                <a:cs typeface="Arial Narrow"/>
              </a:rPr>
              <a:t>f</a:t>
            </a:r>
            <a:r>
              <a:rPr dirty="0" sz="3200" b="1">
                <a:latin typeface="Arial Narrow"/>
                <a:cs typeface="Arial Narrow"/>
              </a:rPr>
              <a:t>,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and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prove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using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definition.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Asymptotic</a:t>
            </a:r>
            <a:r>
              <a:rPr dirty="0" spc="-114"/>
              <a:t> </a:t>
            </a:r>
            <a:r>
              <a:rPr dirty="0" spc="-10"/>
              <a:t>bounds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312" y="1635842"/>
            <a:ext cx="8344169" cy="281191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Asymptotic</a:t>
            </a:r>
            <a:r>
              <a:rPr dirty="0" spc="-114"/>
              <a:t> </a:t>
            </a:r>
            <a:r>
              <a:rPr dirty="0" spc="-10"/>
              <a:t>bounds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8739" y="1141393"/>
            <a:ext cx="7870190" cy="431736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f(n)≤g(n)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implies</a:t>
            </a:r>
            <a:r>
              <a:rPr dirty="0" sz="3200" spc="-7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f(n)</a:t>
            </a:r>
            <a:r>
              <a:rPr dirty="0" sz="3200" spc="-10">
                <a:latin typeface="Cambria Math"/>
                <a:cs typeface="Cambria Math"/>
              </a:rPr>
              <a:t>∈</a:t>
            </a:r>
            <a:r>
              <a:rPr dirty="0" sz="3200" spc="-10" b="1">
                <a:latin typeface="Arial Narrow"/>
                <a:cs typeface="Arial Narrow"/>
              </a:rPr>
              <a:t>O(g(n)).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f(n)</a:t>
            </a:r>
            <a:r>
              <a:rPr dirty="0" sz="3200">
                <a:latin typeface="Cambria Math"/>
                <a:cs typeface="Cambria Math"/>
              </a:rPr>
              <a:t>∈</a:t>
            </a:r>
            <a:r>
              <a:rPr dirty="0" sz="3200" b="1">
                <a:latin typeface="Arial Narrow"/>
                <a:cs typeface="Arial Narrow"/>
              </a:rPr>
              <a:t>O(g(n))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does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not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imply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f(n)≤g(n).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461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spc="-10" b="1">
                <a:latin typeface="Arial Narrow"/>
                <a:cs typeface="Arial Narrow"/>
              </a:rPr>
              <a:t>Example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384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f(n)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1000n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for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all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n,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g(n)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for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all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n.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38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We</a:t>
            </a:r>
            <a:r>
              <a:rPr dirty="0" sz="3200" spc="-1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have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f(n)</a:t>
            </a:r>
            <a:r>
              <a:rPr dirty="0" sz="3200" spc="-10">
                <a:latin typeface="Cambria Math"/>
                <a:cs typeface="Cambria Math"/>
              </a:rPr>
              <a:t>∈</a:t>
            </a:r>
            <a:r>
              <a:rPr dirty="0" sz="3200" spc="-10" b="1">
                <a:latin typeface="Arial Narrow"/>
                <a:cs typeface="Arial Narrow"/>
              </a:rPr>
              <a:t>O(g(n)).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461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Similarly,</a:t>
            </a:r>
            <a:r>
              <a:rPr dirty="0" sz="3200" spc="-7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f(n)</a:t>
            </a:r>
            <a:r>
              <a:rPr dirty="0" sz="3200">
                <a:latin typeface="Cambria Math"/>
                <a:cs typeface="Cambria Math"/>
              </a:rPr>
              <a:t>∈</a:t>
            </a:r>
            <a:r>
              <a:rPr dirty="0" sz="3200" b="1">
                <a:latin typeface="Arial Narrow"/>
                <a:cs typeface="Arial Narrow"/>
              </a:rPr>
              <a:t>Ω(g(n))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does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not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imply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spc="-225" b="1">
                <a:latin typeface="Arial Narrow"/>
                <a:cs typeface="Arial Narrow"/>
              </a:rPr>
              <a:t>f(n)≥g(n).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Mathematical</a:t>
            </a:r>
            <a:r>
              <a:rPr dirty="0" sz="3200" spc="-85"/>
              <a:t> </a:t>
            </a:r>
            <a:r>
              <a:rPr dirty="0" sz="3200"/>
              <a:t>Proofs</a:t>
            </a:r>
            <a:r>
              <a:rPr dirty="0" sz="3200" spc="-70"/>
              <a:t> </a:t>
            </a:r>
            <a:r>
              <a:rPr dirty="0" sz="3200"/>
              <a:t>for</a:t>
            </a:r>
            <a:r>
              <a:rPr dirty="0" sz="3200" spc="-180"/>
              <a:t> </a:t>
            </a:r>
            <a:r>
              <a:rPr dirty="0" sz="3200"/>
              <a:t>Asymptotic</a:t>
            </a:r>
            <a:r>
              <a:rPr dirty="0" sz="3200" spc="-80"/>
              <a:t> </a:t>
            </a:r>
            <a:r>
              <a:rPr dirty="0" sz="3200" spc="-10"/>
              <a:t>Notations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78739" y="1245454"/>
            <a:ext cx="8588375" cy="21723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145415" indent="-342900">
              <a:lnSpc>
                <a:spcPct val="100000"/>
              </a:lnSpc>
              <a:spcBef>
                <a:spcPts val="1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 sz="3200" b="1">
                <a:latin typeface="Arial Narrow"/>
                <a:cs typeface="Arial Narrow"/>
              </a:rPr>
              <a:t>There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are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two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main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methods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to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analyze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asymptotic notations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Method</a:t>
            </a:r>
            <a:r>
              <a:rPr dirty="0" sz="3200" spc="-8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1: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Use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definitions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Method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2: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Use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limit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on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ratio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of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two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functions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10540" y="3624418"/>
            <a:ext cx="1841500" cy="2084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4485" indent="-286385">
              <a:lnSpc>
                <a:spcPct val="100000"/>
              </a:lnSpc>
              <a:spcBef>
                <a:spcPts val="95"/>
              </a:spcBef>
              <a:buClr>
                <a:srgbClr val="9A0000"/>
              </a:buClr>
              <a:buSzPct val="69642"/>
              <a:buFont typeface="Wingdings"/>
              <a:buChar char=""/>
              <a:tabLst>
                <a:tab pos="324485" algn="l"/>
              </a:tabLst>
            </a:pPr>
            <a:r>
              <a:rPr dirty="0" sz="2800" b="1">
                <a:latin typeface="Arial Narrow"/>
                <a:cs typeface="Arial Narrow"/>
              </a:rPr>
              <a:t>If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spc="-610">
                <a:latin typeface="Cambria Math"/>
                <a:cs typeface="Cambria Math"/>
              </a:rPr>
              <a:t>𝒍𝒍𝒍𝒍𝒎𝒎</a:t>
            </a:r>
            <a:r>
              <a:rPr dirty="0" baseline="-16260" sz="3075" spc="-914">
                <a:latin typeface="Cambria Math"/>
                <a:cs typeface="Cambria Math"/>
              </a:rPr>
              <a:t>𝒏𝒏→∞</a:t>
            </a:r>
            <a:endParaRPr baseline="-16260" sz="3075">
              <a:latin typeface="Cambria Math"/>
              <a:cs typeface="Cambria Math"/>
            </a:endParaRPr>
          </a:p>
          <a:p>
            <a:pPr marL="324485" indent="-286385">
              <a:lnSpc>
                <a:spcPct val="100000"/>
              </a:lnSpc>
              <a:spcBef>
                <a:spcPts val="3060"/>
              </a:spcBef>
              <a:buClr>
                <a:srgbClr val="9A0000"/>
              </a:buClr>
              <a:buSzPct val="69642"/>
              <a:buFont typeface="Wingdings"/>
              <a:buChar char=""/>
              <a:tabLst>
                <a:tab pos="324485" algn="l"/>
              </a:tabLst>
            </a:pPr>
            <a:r>
              <a:rPr dirty="0" sz="2800" b="1">
                <a:latin typeface="Arial Narrow"/>
                <a:cs typeface="Arial Narrow"/>
              </a:rPr>
              <a:t>If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spc="-610">
                <a:latin typeface="Cambria Math"/>
                <a:cs typeface="Cambria Math"/>
              </a:rPr>
              <a:t>𝒍𝒍𝒍𝒍𝒎𝒎</a:t>
            </a:r>
            <a:r>
              <a:rPr dirty="0" baseline="-16260" sz="3075" spc="-914">
                <a:latin typeface="Cambria Math"/>
                <a:cs typeface="Cambria Math"/>
              </a:rPr>
              <a:t>𝒏𝒏→∞</a:t>
            </a:r>
            <a:endParaRPr baseline="-16260" sz="3075">
              <a:latin typeface="Cambria Math"/>
              <a:cs typeface="Cambria Math"/>
            </a:endParaRPr>
          </a:p>
          <a:p>
            <a:pPr marL="324485" indent="-286385">
              <a:lnSpc>
                <a:spcPct val="100000"/>
              </a:lnSpc>
              <a:spcBef>
                <a:spcPts val="3070"/>
              </a:spcBef>
              <a:buClr>
                <a:srgbClr val="9A0000"/>
              </a:buClr>
              <a:buSzPct val="69642"/>
              <a:buFont typeface="Wingdings"/>
              <a:buChar char=""/>
              <a:tabLst>
                <a:tab pos="324485" algn="l"/>
              </a:tabLst>
            </a:pPr>
            <a:r>
              <a:rPr dirty="0" sz="2800" b="1">
                <a:latin typeface="Arial Narrow"/>
                <a:cs typeface="Arial Narrow"/>
              </a:rPr>
              <a:t>If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spc="-610">
                <a:latin typeface="Cambria Math"/>
                <a:cs typeface="Cambria Math"/>
              </a:rPr>
              <a:t>𝒍𝒍𝒍𝒍𝒎𝒎</a:t>
            </a:r>
            <a:r>
              <a:rPr dirty="0" baseline="-16260" sz="3075" spc="-914">
                <a:latin typeface="Cambria Math"/>
                <a:cs typeface="Cambria Math"/>
              </a:rPr>
              <a:t>𝒏𝒏→∞</a:t>
            </a:r>
            <a:endParaRPr baseline="-16260" sz="3075">
              <a:latin typeface="Cambria Math"/>
              <a:cs typeface="Cambria Math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465832" y="3879431"/>
            <a:ext cx="561340" cy="22860"/>
          </a:xfrm>
          <a:custGeom>
            <a:avLst/>
            <a:gdLst/>
            <a:ahLst/>
            <a:cxnLst/>
            <a:rect l="l" t="t" r="r" b="b"/>
            <a:pathLst>
              <a:path w="561339" h="22860">
                <a:moveTo>
                  <a:pt x="560832" y="0"/>
                </a:moveTo>
                <a:lnTo>
                  <a:pt x="0" y="0"/>
                </a:lnTo>
                <a:lnTo>
                  <a:pt x="0" y="22860"/>
                </a:lnTo>
                <a:lnTo>
                  <a:pt x="560832" y="22860"/>
                </a:lnTo>
                <a:lnTo>
                  <a:pt x="5608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468372" y="3511642"/>
            <a:ext cx="55562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434">
                <a:latin typeface="Cambria Math"/>
                <a:cs typeface="Cambria Math"/>
              </a:rPr>
              <a:t>𝒇𝒇(𝒏𝒏)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111500" y="3624418"/>
            <a:ext cx="39223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Cambria Math"/>
                <a:cs typeface="Cambria Math"/>
              </a:rPr>
              <a:t>=</a:t>
            </a:r>
            <a:r>
              <a:rPr dirty="0" sz="2800" spc="150">
                <a:latin typeface="Cambria Math"/>
                <a:cs typeface="Cambria Math"/>
              </a:rPr>
              <a:t> </a:t>
            </a:r>
            <a:r>
              <a:rPr dirty="0" sz="2800" spc="-725">
                <a:latin typeface="Cambria Math"/>
                <a:cs typeface="Cambria Math"/>
              </a:rPr>
              <a:t>𝒄𝒄</a:t>
            </a:r>
            <a:r>
              <a:rPr dirty="0" sz="2800" spc="165">
                <a:latin typeface="Cambria Math"/>
                <a:cs typeface="Cambria Math"/>
              </a:rPr>
              <a:t> </a:t>
            </a:r>
            <a:r>
              <a:rPr dirty="0" sz="2800">
                <a:latin typeface="Cambria Math"/>
                <a:cs typeface="Cambria Math"/>
              </a:rPr>
              <a:t>&gt;</a:t>
            </a:r>
            <a:r>
              <a:rPr dirty="0" sz="2800" spc="165">
                <a:latin typeface="Cambria Math"/>
                <a:cs typeface="Cambria Math"/>
              </a:rPr>
              <a:t> </a:t>
            </a:r>
            <a:r>
              <a:rPr dirty="0" sz="2800" spc="-575">
                <a:latin typeface="Cambria Math"/>
                <a:cs typeface="Cambria Math"/>
              </a:rPr>
              <a:t>𝟎𝟎,</a:t>
            </a:r>
            <a:r>
              <a:rPr dirty="0" sz="2800" spc="20">
                <a:latin typeface="Cambria Math"/>
                <a:cs typeface="Cambria Math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then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f(n)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>
                <a:latin typeface="Cambria Math"/>
                <a:cs typeface="Cambria Math"/>
              </a:rPr>
              <a:t>∈</a:t>
            </a:r>
            <a:r>
              <a:rPr dirty="0" sz="2800" spc="25">
                <a:latin typeface="Cambria Math"/>
                <a:cs typeface="Cambria Math"/>
              </a:rPr>
              <a:t> </a:t>
            </a:r>
            <a:r>
              <a:rPr dirty="0" sz="2800" spc="-120" b="1">
                <a:latin typeface="Arial Narrow"/>
                <a:cs typeface="Arial Narrow"/>
              </a:rPr>
              <a:t>Θ(g(n))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2465832" y="4694770"/>
            <a:ext cx="561340" cy="22860"/>
          </a:xfrm>
          <a:custGeom>
            <a:avLst/>
            <a:gdLst/>
            <a:ahLst/>
            <a:cxnLst/>
            <a:rect l="l" t="t" r="r" b="b"/>
            <a:pathLst>
              <a:path w="561339" h="22860">
                <a:moveTo>
                  <a:pt x="560832" y="0"/>
                </a:moveTo>
                <a:lnTo>
                  <a:pt x="0" y="0"/>
                </a:lnTo>
                <a:lnTo>
                  <a:pt x="0" y="22859"/>
                </a:lnTo>
                <a:lnTo>
                  <a:pt x="560832" y="22859"/>
                </a:lnTo>
                <a:lnTo>
                  <a:pt x="5608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453345" y="3781329"/>
            <a:ext cx="586105" cy="882015"/>
          </a:xfrm>
          <a:prstGeom prst="rect">
            <a:avLst/>
          </a:prstGeom>
        </p:spPr>
        <p:txBody>
          <a:bodyPr wrap="square" lIns="0" tIns="128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dirty="0" sz="2050" spc="-475">
                <a:latin typeface="Cambria Math"/>
                <a:cs typeface="Cambria Math"/>
              </a:rPr>
              <a:t>𝒈𝒈(𝒏𝒏)</a:t>
            </a:r>
            <a:endParaRPr sz="2050">
              <a:latin typeface="Cambria Math"/>
              <a:cs typeface="Cambria Math"/>
            </a:endParaRPr>
          </a:p>
          <a:p>
            <a:pPr marL="27305">
              <a:lnSpc>
                <a:spcPct val="100000"/>
              </a:lnSpc>
              <a:spcBef>
                <a:spcPts val="910"/>
              </a:spcBef>
            </a:pPr>
            <a:r>
              <a:rPr dirty="0" sz="2050" spc="-434">
                <a:latin typeface="Cambria Math"/>
                <a:cs typeface="Cambria Math"/>
              </a:rPr>
              <a:t>𝒇𝒇(𝒏𝒏)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453132" y="4595145"/>
            <a:ext cx="586105" cy="885190"/>
          </a:xfrm>
          <a:prstGeom prst="rect">
            <a:avLst/>
          </a:prstGeom>
        </p:spPr>
        <p:txBody>
          <a:bodyPr wrap="square" lIns="0" tIns="130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dirty="0" sz="2050" spc="-475">
                <a:latin typeface="Cambria Math"/>
                <a:cs typeface="Cambria Math"/>
              </a:rPr>
              <a:t>𝒈𝒈(𝒏𝒏)</a:t>
            </a:r>
            <a:endParaRPr sz="20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2050" spc="-475">
                <a:latin typeface="Cambria Math"/>
                <a:cs typeface="Cambria Math"/>
              </a:rPr>
              <a:t>𝒈𝒈(𝒏𝒏)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111500" y="4439758"/>
            <a:ext cx="33775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Cambria Math"/>
                <a:cs typeface="Cambria Math"/>
              </a:rPr>
              <a:t>&lt;</a:t>
            </a:r>
            <a:r>
              <a:rPr dirty="0" sz="2800" spc="150">
                <a:latin typeface="Cambria Math"/>
                <a:cs typeface="Cambria Math"/>
              </a:rPr>
              <a:t> </a:t>
            </a:r>
            <a:r>
              <a:rPr dirty="0" sz="2800">
                <a:latin typeface="Cambria Math"/>
                <a:cs typeface="Cambria Math"/>
              </a:rPr>
              <a:t>∞</a:t>
            </a:r>
            <a:r>
              <a:rPr dirty="0" sz="2800" b="1">
                <a:latin typeface="Arial Narrow"/>
                <a:cs typeface="Arial Narrow"/>
              </a:rPr>
              <a:t>,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then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f(n)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>
                <a:latin typeface="Cambria Math"/>
                <a:cs typeface="Cambria Math"/>
              </a:rPr>
              <a:t>∈</a:t>
            </a:r>
            <a:r>
              <a:rPr dirty="0" sz="2800" spc="15">
                <a:latin typeface="Cambria Math"/>
                <a:cs typeface="Cambria Math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O(g(n))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2465832" y="5511634"/>
            <a:ext cx="561340" cy="22860"/>
          </a:xfrm>
          <a:custGeom>
            <a:avLst/>
            <a:gdLst/>
            <a:ahLst/>
            <a:cxnLst/>
            <a:rect l="l" t="t" r="r" b="b"/>
            <a:pathLst>
              <a:path w="561339" h="22860">
                <a:moveTo>
                  <a:pt x="560832" y="0"/>
                </a:moveTo>
                <a:lnTo>
                  <a:pt x="0" y="0"/>
                </a:lnTo>
                <a:lnTo>
                  <a:pt x="0" y="22860"/>
                </a:lnTo>
                <a:lnTo>
                  <a:pt x="560832" y="22860"/>
                </a:lnTo>
                <a:lnTo>
                  <a:pt x="5608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2468417" y="5530912"/>
            <a:ext cx="55562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434">
                <a:latin typeface="Cambria Math"/>
                <a:cs typeface="Cambria Math"/>
              </a:rPr>
              <a:t>𝒇𝒇(𝒏𝒏)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111500" y="5256622"/>
            <a:ext cx="337692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Cambria Math"/>
                <a:cs typeface="Cambria Math"/>
              </a:rPr>
              <a:t>&lt;</a:t>
            </a:r>
            <a:r>
              <a:rPr dirty="0" sz="2800" spc="150">
                <a:latin typeface="Cambria Math"/>
                <a:cs typeface="Cambria Math"/>
              </a:rPr>
              <a:t> </a:t>
            </a:r>
            <a:r>
              <a:rPr dirty="0" sz="2800">
                <a:latin typeface="Cambria Math"/>
                <a:cs typeface="Cambria Math"/>
              </a:rPr>
              <a:t>∞,</a:t>
            </a:r>
            <a:r>
              <a:rPr dirty="0" sz="2800" spc="10">
                <a:latin typeface="Cambria Math"/>
                <a:cs typeface="Cambria Math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then</a:t>
            </a:r>
            <a:r>
              <a:rPr dirty="0" sz="2800" spc="-2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f(n)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>
                <a:latin typeface="Cambria Math"/>
                <a:cs typeface="Cambria Math"/>
              </a:rPr>
              <a:t>∈</a:t>
            </a:r>
            <a:r>
              <a:rPr dirty="0" sz="2800" spc="15">
                <a:latin typeface="Cambria Math"/>
                <a:cs typeface="Cambria Math"/>
              </a:rPr>
              <a:t> </a:t>
            </a:r>
            <a:r>
              <a:rPr dirty="0" sz="2800" spc="-120" b="1">
                <a:latin typeface="Arial Narrow"/>
                <a:cs typeface="Arial Narrow"/>
              </a:rPr>
              <a:t>Ω(g(n))</a:t>
            </a:r>
            <a:endParaRPr sz="2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Some</a:t>
            </a:r>
            <a:r>
              <a:rPr dirty="0" spc="-35"/>
              <a:t> </a:t>
            </a:r>
            <a:r>
              <a:rPr dirty="0" spc="-10"/>
              <a:t>Facts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339" y="1148537"/>
            <a:ext cx="7357109" cy="119634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8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0365" algn="l"/>
              </a:tabLst>
            </a:pPr>
            <a:r>
              <a:rPr dirty="0" sz="3200" b="1">
                <a:latin typeface="Arial Narrow"/>
                <a:cs typeface="Arial Narrow"/>
              </a:rPr>
              <a:t>O(1)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>
                <a:latin typeface="Cambria Math"/>
                <a:cs typeface="Cambria Math"/>
              </a:rPr>
              <a:t>⊆</a:t>
            </a:r>
            <a:r>
              <a:rPr dirty="0" sz="3200" spc="-10">
                <a:latin typeface="Cambria Math"/>
                <a:cs typeface="Cambria Math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O(ln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(n))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>
                <a:latin typeface="Cambria Math"/>
                <a:cs typeface="Cambria Math"/>
              </a:rPr>
              <a:t>⊆</a:t>
            </a:r>
            <a:r>
              <a:rPr dirty="0" sz="3200" spc="5">
                <a:latin typeface="Cambria Math"/>
                <a:cs typeface="Cambria Math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O(n)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>
                <a:latin typeface="Cambria Math"/>
                <a:cs typeface="Cambria Math"/>
              </a:rPr>
              <a:t>⊆</a:t>
            </a:r>
            <a:r>
              <a:rPr dirty="0" sz="3200" spc="5">
                <a:latin typeface="Cambria Math"/>
                <a:cs typeface="Cambria Math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O(n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ln(n))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>
                <a:latin typeface="Cambria Math"/>
                <a:cs typeface="Cambria Math"/>
              </a:rPr>
              <a:t>⊆</a:t>
            </a:r>
            <a:r>
              <a:rPr dirty="0" sz="3200" spc="5">
                <a:latin typeface="Cambria Math"/>
                <a:cs typeface="Cambria Math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O(n</a:t>
            </a:r>
            <a:r>
              <a:rPr dirty="0" baseline="25132" sz="3150" spc="-15" b="1">
                <a:latin typeface="Arial Narrow"/>
                <a:cs typeface="Arial Narrow"/>
              </a:rPr>
              <a:t>2</a:t>
            </a:r>
            <a:r>
              <a:rPr dirty="0" sz="3200" spc="-10" b="1">
                <a:latin typeface="Arial Narrow"/>
                <a:cs typeface="Arial Narrow"/>
              </a:rPr>
              <a:t>)</a:t>
            </a:r>
            <a:endParaRPr sz="3200">
              <a:latin typeface="Arial Narrow"/>
              <a:cs typeface="Arial Narrow"/>
            </a:endParaRPr>
          </a:p>
          <a:p>
            <a:pPr marL="38100" indent="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0365" algn="l"/>
              </a:tabLst>
            </a:pPr>
            <a:r>
              <a:rPr dirty="0" sz="3200" b="1">
                <a:latin typeface="Arial Narrow"/>
                <a:cs typeface="Arial Narrow"/>
              </a:rPr>
              <a:t>Ω(n</a:t>
            </a:r>
            <a:r>
              <a:rPr dirty="0" baseline="25132" sz="3150" b="1">
                <a:latin typeface="Arial Narrow"/>
                <a:cs typeface="Arial Narrow"/>
              </a:rPr>
              <a:t>2</a:t>
            </a:r>
            <a:r>
              <a:rPr dirty="0" sz="3200" b="1">
                <a:latin typeface="Arial Narrow"/>
                <a:cs typeface="Arial Narrow"/>
              </a:rPr>
              <a:t>)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>
                <a:latin typeface="Cambria Math"/>
                <a:cs typeface="Cambria Math"/>
              </a:rPr>
              <a:t>⊆</a:t>
            </a:r>
            <a:r>
              <a:rPr dirty="0" sz="3200" spc="-10">
                <a:latin typeface="Cambria Math"/>
                <a:cs typeface="Cambria Math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Ω(n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ln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(n))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>
                <a:latin typeface="Cambria Math"/>
                <a:cs typeface="Cambria Math"/>
              </a:rPr>
              <a:t>⊆</a:t>
            </a:r>
            <a:r>
              <a:rPr dirty="0" sz="3200" spc="10">
                <a:latin typeface="Cambria Math"/>
                <a:cs typeface="Cambria Math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Ω(n)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>
                <a:latin typeface="Cambria Math"/>
                <a:cs typeface="Cambria Math"/>
              </a:rPr>
              <a:t>⊆</a:t>
            </a:r>
            <a:r>
              <a:rPr dirty="0" sz="3200" spc="5">
                <a:latin typeface="Cambria Math"/>
                <a:cs typeface="Cambria Math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Ω(ln(n))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spc="-50">
                <a:latin typeface="Cambria Math"/>
                <a:cs typeface="Cambria Math"/>
              </a:rPr>
              <a:t>⊆ </a:t>
            </a:r>
            <a:r>
              <a:rPr dirty="0" sz="3200" spc="-1115" b="1">
                <a:latin typeface="Arial Narrow"/>
                <a:cs typeface="Arial Narrow"/>
              </a:rPr>
              <a:t>Ω(1)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Commonly</a:t>
            </a:r>
            <a:r>
              <a:rPr dirty="0" spc="-70"/>
              <a:t> </a:t>
            </a:r>
            <a:r>
              <a:rPr dirty="0"/>
              <a:t>used</a:t>
            </a:r>
            <a:r>
              <a:rPr dirty="0" spc="-60"/>
              <a:t> </a:t>
            </a:r>
            <a:r>
              <a:rPr dirty="0"/>
              <a:t>(bad)</a:t>
            </a:r>
            <a:r>
              <a:rPr dirty="0" spc="-65"/>
              <a:t> </a:t>
            </a:r>
            <a:r>
              <a:rPr dirty="0" spc="-10"/>
              <a:t>notations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640" y="1141394"/>
            <a:ext cx="8729980" cy="295148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93065" indent="-342265">
              <a:lnSpc>
                <a:spcPct val="100000"/>
              </a:lnSpc>
              <a:spcBef>
                <a:spcPts val="8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3200" b="1">
                <a:latin typeface="Arial Narrow"/>
                <a:cs typeface="Arial Narrow"/>
              </a:rPr>
              <a:t>When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we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read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f(n)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>
                <a:latin typeface="Cambria Math"/>
                <a:cs typeface="Cambria Math"/>
              </a:rPr>
              <a:t>=</a:t>
            </a:r>
            <a:r>
              <a:rPr dirty="0" sz="3200" spc="-5">
                <a:latin typeface="Cambria Math"/>
                <a:cs typeface="Cambria Math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O(g(n)),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read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it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as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f(n)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>
                <a:latin typeface="Cambria Math"/>
                <a:cs typeface="Cambria Math"/>
              </a:rPr>
              <a:t>∈</a:t>
            </a:r>
            <a:r>
              <a:rPr dirty="0" sz="3200" spc="15">
                <a:latin typeface="Cambria Math"/>
                <a:cs typeface="Cambria Math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O(g(n))</a:t>
            </a:r>
            <a:endParaRPr sz="3200">
              <a:latin typeface="Arial Narrow"/>
              <a:cs typeface="Arial Narrow"/>
            </a:endParaRPr>
          </a:p>
          <a:p>
            <a:pPr marL="3930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3200" b="1">
                <a:latin typeface="Arial Narrow"/>
                <a:cs typeface="Arial Narrow"/>
              </a:rPr>
              <a:t>When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we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read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f(n)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>
                <a:latin typeface="Cambria Math"/>
                <a:cs typeface="Cambria Math"/>
              </a:rPr>
              <a:t>=</a:t>
            </a:r>
            <a:r>
              <a:rPr dirty="0" sz="3200" spc="-5">
                <a:latin typeface="Cambria Math"/>
                <a:cs typeface="Cambria Math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Ω(g(n)),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read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it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as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f(n)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>
                <a:latin typeface="Cambria Math"/>
                <a:cs typeface="Cambria Math"/>
              </a:rPr>
              <a:t>∈</a:t>
            </a:r>
            <a:r>
              <a:rPr dirty="0" sz="3200" spc="10">
                <a:latin typeface="Cambria Math"/>
                <a:cs typeface="Cambria Math"/>
              </a:rPr>
              <a:t> </a:t>
            </a:r>
            <a:r>
              <a:rPr dirty="0" sz="3200" spc="-290" b="1">
                <a:latin typeface="Arial Narrow"/>
                <a:cs typeface="Arial Narrow"/>
              </a:rPr>
              <a:t>Ω(g(n))</a:t>
            </a:r>
            <a:endParaRPr sz="3200">
              <a:latin typeface="Arial Narrow"/>
              <a:cs typeface="Arial Narrow"/>
            </a:endParaRPr>
          </a:p>
          <a:p>
            <a:pPr marL="393065" indent="-342265">
              <a:lnSpc>
                <a:spcPct val="100000"/>
              </a:lnSpc>
              <a:spcBef>
                <a:spcPts val="53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3200" b="1">
                <a:latin typeface="Arial Narrow"/>
                <a:cs typeface="Arial Narrow"/>
              </a:rPr>
              <a:t>When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we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read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O(n)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O(n</a:t>
            </a:r>
            <a:r>
              <a:rPr dirty="0" baseline="25132" sz="3150" b="1">
                <a:latin typeface="Arial Narrow"/>
                <a:cs typeface="Arial Narrow"/>
              </a:rPr>
              <a:t>2</a:t>
            </a:r>
            <a:r>
              <a:rPr dirty="0" sz="3200" b="1">
                <a:latin typeface="Arial Narrow"/>
                <a:cs typeface="Arial Narrow"/>
              </a:rPr>
              <a:t>),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read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it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as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O(n)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>
                <a:latin typeface="Cambria Math"/>
                <a:cs typeface="Cambria Math"/>
              </a:rPr>
              <a:t>⊆ </a:t>
            </a:r>
            <a:r>
              <a:rPr dirty="0" sz="3200" spc="-10" b="1">
                <a:latin typeface="Arial Narrow"/>
                <a:cs typeface="Arial Narrow"/>
              </a:rPr>
              <a:t>O(n</a:t>
            </a:r>
            <a:r>
              <a:rPr dirty="0" baseline="25132" sz="3150" spc="-15" b="1">
                <a:latin typeface="Arial Narrow"/>
                <a:cs typeface="Arial Narrow"/>
              </a:rPr>
              <a:t>2</a:t>
            </a:r>
            <a:r>
              <a:rPr dirty="0" sz="3200" spc="-10" b="1">
                <a:latin typeface="Arial Narrow"/>
                <a:cs typeface="Arial Narrow"/>
              </a:rPr>
              <a:t>).</a:t>
            </a:r>
            <a:endParaRPr sz="3200">
              <a:latin typeface="Arial Narrow"/>
              <a:cs typeface="Arial Narrow"/>
            </a:endParaRPr>
          </a:p>
          <a:p>
            <a:pPr marL="3930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3200" b="1">
                <a:latin typeface="Arial Narrow"/>
                <a:cs typeface="Arial Narrow"/>
              </a:rPr>
              <a:t>When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we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read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Ω(n</a:t>
            </a:r>
            <a:r>
              <a:rPr dirty="0" baseline="25132" sz="3150" b="1">
                <a:latin typeface="Arial Narrow"/>
                <a:cs typeface="Arial Narrow"/>
              </a:rPr>
              <a:t>2</a:t>
            </a:r>
            <a:r>
              <a:rPr dirty="0" sz="3200" b="1">
                <a:latin typeface="Arial Narrow"/>
                <a:cs typeface="Arial Narrow"/>
              </a:rPr>
              <a:t>)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Ω(n),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read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it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as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Ω(n</a:t>
            </a:r>
            <a:r>
              <a:rPr dirty="0" baseline="25132" sz="3150" b="1">
                <a:latin typeface="Arial Narrow"/>
                <a:cs typeface="Arial Narrow"/>
              </a:rPr>
              <a:t>2</a:t>
            </a:r>
            <a:r>
              <a:rPr dirty="0" sz="3200" b="1">
                <a:latin typeface="Arial Narrow"/>
                <a:cs typeface="Arial Narrow"/>
              </a:rPr>
              <a:t>)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>
                <a:latin typeface="Cambria Math"/>
                <a:cs typeface="Cambria Math"/>
              </a:rPr>
              <a:t>⊆ </a:t>
            </a:r>
            <a:r>
              <a:rPr dirty="0" sz="3200" spc="-440" b="1">
                <a:latin typeface="Arial Narrow"/>
                <a:cs typeface="Arial Narrow"/>
              </a:rPr>
              <a:t>Ω(n).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Properties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760" y="1580311"/>
            <a:ext cx="8463057" cy="424410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Properties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959" y="1631442"/>
            <a:ext cx="8247339" cy="321341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dirty="0" spc="-15"/>
              <a:t> </a:t>
            </a:r>
            <a:r>
              <a:rPr dirty="0" spc="-20"/>
              <a:t>Proof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190" y="1584182"/>
            <a:ext cx="7957803" cy="48278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-7620" y="1303364"/>
            <a:ext cx="8655050" cy="4608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18465" indent="-342265">
              <a:lnSpc>
                <a:spcPct val="100000"/>
              </a:lnSpc>
              <a:spcBef>
                <a:spcPts val="1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418465" algn="l"/>
              </a:tabLst>
            </a:pP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1+2+3+4+...+n</a:t>
            </a:r>
            <a:r>
              <a:rPr dirty="0" sz="3200" spc="-10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6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n(n+1)/2</a:t>
            </a:r>
            <a:endParaRPr sz="3200">
              <a:latin typeface="Arial Narrow"/>
              <a:cs typeface="Arial Narrow"/>
            </a:endParaRPr>
          </a:p>
          <a:p>
            <a:pPr marL="418465" indent="-342265">
              <a:lnSpc>
                <a:spcPct val="100000"/>
              </a:lnSpc>
              <a:spcBef>
                <a:spcPts val="53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418465" algn="l"/>
              </a:tabLst>
            </a:pP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1+1/2+1/4+1/8+...+(1/2)</a:t>
            </a:r>
            <a:r>
              <a:rPr dirty="0" baseline="25132" sz="3150" b="1">
                <a:solidFill>
                  <a:srgbClr val="C00000"/>
                </a:solidFill>
                <a:latin typeface="Arial Narrow"/>
                <a:cs typeface="Arial Narrow"/>
              </a:rPr>
              <a:t>n</a:t>
            </a:r>
            <a:r>
              <a:rPr dirty="0" baseline="25132" sz="3150" spc="247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(1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-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(1/2)</a:t>
            </a:r>
            <a:r>
              <a:rPr dirty="0" baseline="25132" sz="3150" spc="-15" b="1">
                <a:latin typeface="Arial Narrow"/>
                <a:cs typeface="Arial Narrow"/>
              </a:rPr>
              <a:t>n+1</a:t>
            </a:r>
            <a:r>
              <a:rPr dirty="0" sz="3200" spc="-10" b="1">
                <a:latin typeface="Arial Narrow"/>
                <a:cs typeface="Arial Narrow"/>
              </a:rPr>
              <a:t>)/(1-</a:t>
            </a:r>
            <a:r>
              <a:rPr dirty="0" sz="3200" spc="-20" b="1">
                <a:latin typeface="Arial Narrow"/>
                <a:cs typeface="Arial Narrow"/>
              </a:rPr>
              <a:t>1/2)</a:t>
            </a:r>
            <a:endParaRPr sz="3200">
              <a:latin typeface="Arial Narrow"/>
              <a:cs typeface="Arial Narrow"/>
            </a:endParaRPr>
          </a:p>
          <a:p>
            <a:pPr marL="418465" indent="-342265">
              <a:lnSpc>
                <a:spcPct val="100000"/>
              </a:lnSpc>
              <a:spcBef>
                <a:spcPts val="7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418465" algn="l"/>
              </a:tabLst>
            </a:pP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1+x+x</a:t>
            </a:r>
            <a:r>
              <a:rPr dirty="0" baseline="25132" sz="3150" b="1">
                <a:solidFill>
                  <a:srgbClr val="C00000"/>
                </a:solidFill>
                <a:latin typeface="Arial Narrow"/>
                <a:cs typeface="Arial Narrow"/>
              </a:rPr>
              <a:t>2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+x</a:t>
            </a:r>
            <a:r>
              <a:rPr dirty="0" baseline="25132" sz="3150" b="1">
                <a:solidFill>
                  <a:srgbClr val="C00000"/>
                </a:solidFill>
                <a:latin typeface="Arial Narrow"/>
                <a:cs typeface="Arial Narrow"/>
              </a:rPr>
              <a:t>3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+...+x</a:t>
            </a:r>
            <a:r>
              <a:rPr dirty="0" baseline="25132" sz="3150" b="1">
                <a:solidFill>
                  <a:srgbClr val="C00000"/>
                </a:solidFill>
                <a:latin typeface="Arial Narrow"/>
                <a:cs typeface="Arial Narrow"/>
              </a:rPr>
              <a:t>n</a:t>
            </a:r>
            <a:r>
              <a:rPr dirty="0" baseline="25132" sz="3150" spc="322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(1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-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x</a:t>
            </a:r>
            <a:r>
              <a:rPr dirty="0" baseline="25132" sz="3150" spc="-15" b="1">
                <a:latin typeface="Arial Narrow"/>
                <a:cs typeface="Arial Narrow"/>
              </a:rPr>
              <a:t>n+1</a:t>
            </a:r>
            <a:r>
              <a:rPr dirty="0" sz="3200" spc="-10" b="1">
                <a:latin typeface="Arial Narrow"/>
                <a:cs typeface="Arial Narrow"/>
              </a:rPr>
              <a:t>)/(1-</a:t>
            </a:r>
            <a:r>
              <a:rPr dirty="0" sz="3200" b="1">
                <a:latin typeface="Arial Narrow"/>
                <a:cs typeface="Arial Narrow"/>
              </a:rPr>
              <a:t>x),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provided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that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|x|&lt;1</a:t>
            </a:r>
            <a:endParaRPr sz="3200">
              <a:latin typeface="Arial Narrow"/>
              <a:cs typeface="Arial Narrow"/>
            </a:endParaRPr>
          </a:p>
          <a:p>
            <a:pPr marL="418465" indent="-342265">
              <a:lnSpc>
                <a:spcPct val="100000"/>
              </a:lnSpc>
              <a:spcBef>
                <a:spcPts val="53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418465" algn="l"/>
              </a:tabLst>
            </a:pP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1</a:t>
            </a:r>
            <a:r>
              <a:rPr dirty="0" baseline="25132" sz="3150" b="1">
                <a:solidFill>
                  <a:srgbClr val="C00000"/>
                </a:solidFill>
                <a:latin typeface="Arial Narrow"/>
                <a:cs typeface="Arial Narrow"/>
              </a:rPr>
              <a:t>2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+2</a:t>
            </a:r>
            <a:r>
              <a:rPr dirty="0" baseline="25132" sz="3150" b="1">
                <a:solidFill>
                  <a:srgbClr val="C00000"/>
                </a:solidFill>
                <a:latin typeface="Arial Narrow"/>
                <a:cs typeface="Arial Narrow"/>
              </a:rPr>
              <a:t>2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+3</a:t>
            </a:r>
            <a:r>
              <a:rPr dirty="0" baseline="25132" sz="3150" b="1">
                <a:solidFill>
                  <a:srgbClr val="C00000"/>
                </a:solidFill>
                <a:latin typeface="Arial Narrow"/>
                <a:cs typeface="Arial Narrow"/>
              </a:rPr>
              <a:t>2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+...+n</a:t>
            </a:r>
            <a:r>
              <a:rPr dirty="0" baseline="25132" sz="3150" b="1">
                <a:solidFill>
                  <a:srgbClr val="C00000"/>
                </a:solidFill>
                <a:latin typeface="Arial Narrow"/>
                <a:cs typeface="Arial Narrow"/>
              </a:rPr>
              <a:t>2</a:t>
            </a:r>
            <a:r>
              <a:rPr dirty="0" baseline="25132" sz="3150" spc="277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n(n+1)(2n+1)/6</a:t>
            </a:r>
            <a:endParaRPr sz="3200">
              <a:latin typeface="Arial Narrow"/>
              <a:cs typeface="Arial Narrow"/>
            </a:endParaRPr>
          </a:p>
          <a:p>
            <a:pPr marL="418465" indent="-342265">
              <a:lnSpc>
                <a:spcPct val="100000"/>
              </a:lnSpc>
              <a:spcBef>
                <a:spcPts val="53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418465" algn="l"/>
              </a:tabLst>
            </a:pPr>
            <a:r>
              <a:rPr dirty="0" sz="3200" spc="-10" b="1">
                <a:solidFill>
                  <a:srgbClr val="C00000"/>
                </a:solidFill>
                <a:latin typeface="Arial Narrow"/>
                <a:cs typeface="Arial Narrow"/>
              </a:rPr>
              <a:t>1+1/2+1/3+1/4+...+1/n</a:t>
            </a:r>
            <a:r>
              <a:rPr dirty="0" sz="3200" spc="-4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latin typeface="Cambria Math"/>
                <a:cs typeface="Cambria Math"/>
              </a:rPr>
              <a:t>∈ </a:t>
            </a:r>
            <a:r>
              <a:rPr dirty="0" sz="3200" b="1">
                <a:latin typeface="Arial Narrow"/>
                <a:cs typeface="Arial Narrow"/>
              </a:rPr>
              <a:t>(ln(n)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1/n,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ln(n)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10" b="1">
                <a:latin typeface="Arial Narrow"/>
                <a:cs typeface="Arial Narrow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1)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Four</a:t>
            </a:r>
            <a:r>
              <a:rPr dirty="0" spc="-100"/>
              <a:t> </a:t>
            </a:r>
            <a:r>
              <a:rPr dirty="0"/>
              <a:t>important</a:t>
            </a:r>
            <a:r>
              <a:rPr dirty="0" spc="-105"/>
              <a:t> </a:t>
            </a:r>
            <a:r>
              <a:rPr dirty="0" spc="-10"/>
              <a:t>summations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Summary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985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/>
              <a:t>The</a:t>
            </a:r>
            <a:r>
              <a:rPr dirty="0" spc="-60"/>
              <a:t> </a:t>
            </a:r>
            <a:r>
              <a:rPr dirty="0"/>
              <a:t>Random</a:t>
            </a:r>
            <a:r>
              <a:rPr dirty="0" spc="-70"/>
              <a:t> </a:t>
            </a:r>
            <a:r>
              <a:rPr dirty="0"/>
              <a:t>Access</a:t>
            </a:r>
            <a:r>
              <a:rPr dirty="0" spc="-35"/>
              <a:t> </a:t>
            </a:r>
            <a:r>
              <a:rPr dirty="0" spc="-10"/>
              <a:t>Machine</a:t>
            </a: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/>
              <a:t>Four</a:t>
            </a:r>
            <a:r>
              <a:rPr dirty="0" spc="-30"/>
              <a:t> </a:t>
            </a:r>
            <a:r>
              <a:rPr dirty="0"/>
              <a:t>commonly</a:t>
            </a:r>
            <a:r>
              <a:rPr dirty="0" spc="-50"/>
              <a:t> </a:t>
            </a:r>
            <a:r>
              <a:rPr dirty="0"/>
              <a:t>used</a:t>
            </a:r>
            <a:r>
              <a:rPr dirty="0" spc="-25"/>
              <a:t> </a:t>
            </a:r>
            <a:r>
              <a:rPr dirty="0" spc="-10"/>
              <a:t>formulas</a:t>
            </a:r>
          </a:p>
          <a:p>
            <a:pPr marL="354965" indent="-342265">
              <a:lnSpc>
                <a:spcPct val="100000"/>
              </a:lnSpc>
              <a:spcBef>
                <a:spcPts val="73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pc="-10"/>
              <a:t>Big-</a:t>
            </a:r>
            <a:r>
              <a:rPr dirty="0"/>
              <a:t>O,</a:t>
            </a:r>
            <a:r>
              <a:rPr dirty="0" spc="5"/>
              <a:t> </a:t>
            </a:r>
            <a:r>
              <a:rPr dirty="0" spc="-10"/>
              <a:t>Big-</a:t>
            </a:r>
            <a:r>
              <a:rPr dirty="0"/>
              <a:t>Ω,</a:t>
            </a:r>
            <a:r>
              <a:rPr dirty="0" spc="-5"/>
              <a:t> </a:t>
            </a:r>
            <a:r>
              <a:rPr dirty="0" spc="-10"/>
              <a:t>Big-</a:t>
            </a:r>
            <a:r>
              <a:rPr dirty="0">
                <a:latin typeface="Times New Roman"/>
                <a:cs typeface="Times New Roman"/>
              </a:rPr>
              <a:t>Θ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 spc="-10"/>
              <a:t>notations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257300"/>
            <a:ext cx="7658714" cy="51810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Proofs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Proofs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265" y="1532701"/>
            <a:ext cx="8451644" cy="44856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8219" y="1231392"/>
            <a:ext cx="6530895" cy="52819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Proofs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Takeaways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642" y="1139004"/>
            <a:ext cx="7901940" cy="412242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93065" indent="-342265">
              <a:lnSpc>
                <a:spcPct val="100000"/>
              </a:lnSpc>
              <a:spcBef>
                <a:spcPts val="8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1+2+3+4+...+n</a:t>
            </a:r>
            <a:r>
              <a:rPr dirty="0" sz="3200" spc="-10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6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n(n+1)/2</a:t>
            </a:r>
            <a:endParaRPr sz="3200">
              <a:latin typeface="Arial Narrow"/>
              <a:cs typeface="Arial Narrow"/>
            </a:endParaRPr>
          </a:p>
          <a:p>
            <a:pPr marL="3930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1+x+x</a:t>
            </a:r>
            <a:r>
              <a:rPr dirty="0" baseline="25132" sz="3150" b="1">
                <a:solidFill>
                  <a:srgbClr val="C00000"/>
                </a:solidFill>
                <a:latin typeface="Arial Narrow"/>
                <a:cs typeface="Arial Narrow"/>
              </a:rPr>
              <a:t>2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+x</a:t>
            </a:r>
            <a:r>
              <a:rPr dirty="0" baseline="25132" sz="3150" b="1">
                <a:solidFill>
                  <a:srgbClr val="C00000"/>
                </a:solidFill>
                <a:latin typeface="Arial Narrow"/>
                <a:cs typeface="Arial Narrow"/>
              </a:rPr>
              <a:t>3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+...+x</a:t>
            </a:r>
            <a:r>
              <a:rPr dirty="0" baseline="25132" sz="3150" b="1">
                <a:solidFill>
                  <a:srgbClr val="C00000"/>
                </a:solidFill>
                <a:latin typeface="Arial Narrow"/>
                <a:cs typeface="Arial Narrow"/>
              </a:rPr>
              <a:t>n</a:t>
            </a:r>
            <a:r>
              <a:rPr dirty="0" baseline="25132" sz="3150" spc="322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(1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-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x</a:t>
            </a:r>
            <a:r>
              <a:rPr dirty="0" baseline="25132" sz="3150" spc="-15" b="1">
                <a:latin typeface="Arial Narrow"/>
                <a:cs typeface="Arial Narrow"/>
              </a:rPr>
              <a:t>n+1</a:t>
            </a:r>
            <a:r>
              <a:rPr dirty="0" sz="3200" spc="-10" b="1">
                <a:latin typeface="Arial Narrow"/>
                <a:cs typeface="Arial Narrow"/>
              </a:rPr>
              <a:t>)/(1-</a:t>
            </a:r>
            <a:r>
              <a:rPr dirty="0" sz="3200" b="1">
                <a:latin typeface="Arial Narrow"/>
                <a:cs typeface="Arial Narrow"/>
              </a:rPr>
              <a:t>x),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provided</a:t>
            </a:r>
            <a:r>
              <a:rPr dirty="0" sz="3200" spc="-6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|x|&lt;1</a:t>
            </a:r>
            <a:endParaRPr sz="3200">
              <a:latin typeface="Arial Narrow"/>
              <a:cs typeface="Arial Narrow"/>
            </a:endParaRPr>
          </a:p>
          <a:p>
            <a:pPr marL="393065" indent="-342265">
              <a:lnSpc>
                <a:spcPct val="100000"/>
              </a:lnSpc>
              <a:spcBef>
                <a:spcPts val="7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1</a:t>
            </a:r>
            <a:r>
              <a:rPr dirty="0" baseline="25132" sz="3150" b="1">
                <a:solidFill>
                  <a:srgbClr val="C00000"/>
                </a:solidFill>
                <a:latin typeface="Arial Narrow"/>
                <a:cs typeface="Arial Narrow"/>
              </a:rPr>
              <a:t>2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+2</a:t>
            </a:r>
            <a:r>
              <a:rPr dirty="0" baseline="25132" sz="3150" b="1">
                <a:solidFill>
                  <a:srgbClr val="C00000"/>
                </a:solidFill>
                <a:latin typeface="Arial Narrow"/>
                <a:cs typeface="Arial Narrow"/>
              </a:rPr>
              <a:t>2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+3</a:t>
            </a:r>
            <a:r>
              <a:rPr dirty="0" baseline="25132" sz="3150" b="1">
                <a:solidFill>
                  <a:srgbClr val="C00000"/>
                </a:solidFill>
                <a:latin typeface="Arial Narrow"/>
                <a:cs typeface="Arial Narrow"/>
              </a:rPr>
              <a:t>2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+...+n</a:t>
            </a:r>
            <a:r>
              <a:rPr dirty="0" baseline="25132" sz="3150" b="1">
                <a:solidFill>
                  <a:srgbClr val="C00000"/>
                </a:solidFill>
                <a:latin typeface="Arial Narrow"/>
                <a:cs typeface="Arial Narrow"/>
              </a:rPr>
              <a:t>2</a:t>
            </a:r>
            <a:r>
              <a:rPr dirty="0" baseline="25132" sz="3150" spc="277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n(n+1)(2n+1)/6</a:t>
            </a:r>
            <a:endParaRPr sz="3200">
              <a:latin typeface="Arial Narrow"/>
              <a:cs typeface="Arial Narrow"/>
            </a:endParaRPr>
          </a:p>
          <a:p>
            <a:pPr marL="393065" indent="-342265">
              <a:lnSpc>
                <a:spcPct val="100000"/>
              </a:lnSpc>
              <a:spcBef>
                <a:spcPts val="76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3200" spc="-10" b="1">
                <a:solidFill>
                  <a:srgbClr val="C00000"/>
                </a:solidFill>
                <a:latin typeface="Arial Narrow"/>
                <a:cs typeface="Arial Narrow"/>
              </a:rPr>
              <a:t>1+1/2+1/3+1/4+...+1/n</a:t>
            </a:r>
            <a:r>
              <a:rPr dirty="0" sz="3200" spc="-4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latin typeface="Cambria Math"/>
                <a:cs typeface="Cambria Math"/>
              </a:rPr>
              <a:t>∈ </a:t>
            </a:r>
            <a:r>
              <a:rPr dirty="0" sz="3200" b="1">
                <a:latin typeface="Arial Narrow"/>
                <a:cs typeface="Arial Narrow"/>
              </a:rPr>
              <a:t>(ln(n)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1/n,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ln(n)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10" b="1">
                <a:latin typeface="Arial Narrow"/>
                <a:cs typeface="Arial Narrow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1)</a:t>
            </a:r>
            <a:endParaRPr sz="3200">
              <a:latin typeface="Arial Narrow"/>
              <a:cs typeface="Arial Narrow"/>
            </a:endParaRPr>
          </a:p>
          <a:p>
            <a:pPr marL="393065" indent="-342265">
              <a:lnSpc>
                <a:spcPct val="100000"/>
              </a:lnSpc>
              <a:spcBef>
                <a:spcPts val="538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3200" b="1">
                <a:latin typeface="Arial Narrow"/>
                <a:cs typeface="Arial Narrow"/>
              </a:rPr>
              <a:t>We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will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use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these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frequently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in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this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course.</a:t>
            </a:r>
            <a:endParaRPr sz="3200">
              <a:latin typeface="Arial Narrow"/>
              <a:cs typeface="Arial Narrow"/>
            </a:endParaRPr>
          </a:p>
          <a:p>
            <a:pPr marL="3930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3200" b="1">
                <a:latin typeface="Arial Narrow"/>
                <a:cs typeface="Arial Narrow"/>
              </a:rPr>
              <a:t>Know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them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(and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their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variants)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by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heart.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79576"/>
            <a:ext cx="8839198" cy="22494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Definitions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20"/>
              <a:t>Big-</a:t>
            </a:r>
            <a:r>
              <a:rPr dirty="0"/>
              <a:t>O,</a:t>
            </a:r>
            <a:r>
              <a:rPr dirty="0" spc="-35"/>
              <a:t> </a:t>
            </a:r>
            <a:r>
              <a:rPr dirty="0" spc="-20"/>
              <a:t>Big-</a:t>
            </a:r>
            <a:r>
              <a:rPr dirty="0"/>
              <a:t>Ω,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20"/>
              <a:t>Big-</a:t>
            </a:r>
            <a:r>
              <a:rPr dirty="0" spc="-50">
                <a:latin typeface="Times New Roman"/>
                <a:cs typeface="Times New Roman"/>
              </a:rPr>
              <a:t>Θ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2862" y="3541686"/>
            <a:ext cx="5466080" cy="210502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48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0365" algn="l"/>
              </a:tabLst>
            </a:pPr>
            <a:r>
              <a:rPr dirty="0" sz="3200" spc="-10" b="1">
                <a:latin typeface="Arial Narrow"/>
                <a:cs typeface="Arial Narrow"/>
              </a:rPr>
              <a:t>Big-</a:t>
            </a:r>
            <a:r>
              <a:rPr dirty="0" sz="3200" b="1">
                <a:latin typeface="Arial Narrow"/>
                <a:cs typeface="Arial Narrow"/>
              </a:rPr>
              <a:t>O: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asymptotic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upper</a:t>
            </a:r>
            <a:r>
              <a:rPr dirty="0" sz="3200" spc="-7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bound</a:t>
            </a:r>
            <a:endParaRPr sz="3200">
              <a:latin typeface="Arial Narrow"/>
              <a:cs typeface="Arial Narrow"/>
            </a:endParaRPr>
          </a:p>
          <a:p>
            <a:pPr marL="380365" indent="-342265">
              <a:lnSpc>
                <a:spcPct val="100000"/>
              </a:lnSpc>
              <a:spcBef>
                <a:spcPts val="38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0365" algn="l"/>
              </a:tabLst>
            </a:pPr>
            <a:r>
              <a:rPr dirty="0" sz="3200" spc="-10" b="1">
                <a:latin typeface="Arial Narrow"/>
                <a:cs typeface="Arial Narrow"/>
              </a:rPr>
              <a:t>Big-</a:t>
            </a:r>
            <a:r>
              <a:rPr dirty="0" sz="3200" b="1">
                <a:latin typeface="Arial Narrow"/>
                <a:cs typeface="Arial Narrow"/>
              </a:rPr>
              <a:t>Ω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: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asymptotic</a:t>
            </a:r>
            <a:r>
              <a:rPr dirty="0" sz="3200" spc="-7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lower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spc="-114" b="1">
                <a:latin typeface="Arial Narrow"/>
                <a:cs typeface="Arial Narrow"/>
              </a:rPr>
              <a:t>bound</a:t>
            </a:r>
            <a:endParaRPr sz="3200">
              <a:latin typeface="Arial Narrow"/>
              <a:cs typeface="Arial Narrow"/>
            </a:endParaRPr>
          </a:p>
          <a:p>
            <a:pPr marL="380365" indent="-342265">
              <a:lnSpc>
                <a:spcPct val="100000"/>
              </a:lnSpc>
              <a:spcBef>
                <a:spcPts val="38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0365" algn="l"/>
              </a:tabLst>
            </a:pPr>
            <a:r>
              <a:rPr dirty="0" sz="3200" b="1">
                <a:latin typeface="Arial Narrow"/>
                <a:cs typeface="Arial Narrow"/>
              </a:rPr>
              <a:t>Commonly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uses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choices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of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spc="-20" b="1">
                <a:latin typeface="Arial Narrow"/>
                <a:cs typeface="Arial Narrow"/>
              </a:rPr>
              <a:t>g(n)</a:t>
            </a:r>
            <a:endParaRPr sz="3200">
              <a:latin typeface="Arial Narrow"/>
              <a:cs typeface="Arial Narrow"/>
            </a:endParaRPr>
          </a:p>
          <a:p>
            <a:pPr lvl="1" marL="781685" indent="-286385">
              <a:lnSpc>
                <a:spcPct val="100000"/>
              </a:lnSpc>
              <a:spcBef>
                <a:spcPts val="340"/>
              </a:spcBef>
              <a:buClr>
                <a:srgbClr val="9A0000"/>
              </a:buClr>
              <a:buSzPct val="69642"/>
              <a:buFont typeface="Wingdings"/>
              <a:buChar char=""/>
              <a:tabLst>
                <a:tab pos="781685" algn="l"/>
              </a:tabLst>
            </a:pPr>
            <a:r>
              <a:rPr dirty="0" sz="2800" b="1">
                <a:latin typeface="Arial Narrow"/>
                <a:cs typeface="Arial Narrow"/>
              </a:rPr>
              <a:t>1,</a:t>
            </a:r>
            <a:r>
              <a:rPr dirty="0" sz="2800" spc="-1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log(n),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n,</a:t>
            </a:r>
            <a:r>
              <a:rPr dirty="0" sz="2800" spc="-1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n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log(n),</a:t>
            </a:r>
            <a:r>
              <a:rPr dirty="0" sz="2800" spc="-3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n</a:t>
            </a:r>
            <a:r>
              <a:rPr dirty="0" baseline="25525" sz="2775" b="1">
                <a:latin typeface="Arial Narrow"/>
                <a:cs typeface="Arial Narrow"/>
              </a:rPr>
              <a:t>2</a:t>
            </a:r>
            <a:r>
              <a:rPr dirty="0" sz="2800" b="1">
                <a:latin typeface="Arial Narrow"/>
                <a:cs typeface="Arial Narrow"/>
              </a:rPr>
              <a:t>,</a:t>
            </a:r>
            <a:r>
              <a:rPr dirty="0" sz="2800" spc="-1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n</a:t>
            </a:r>
            <a:r>
              <a:rPr dirty="0" baseline="25525" sz="2775" b="1">
                <a:latin typeface="Arial Narrow"/>
                <a:cs typeface="Arial Narrow"/>
              </a:rPr>
              <a:t>3</a:t>
            </a:r>
            <a:r>
              <a:rPr dirty="0" sz="2800" b="1">
                <a:latin typeface="Arial Narrow"/>
                <a:cs typeface="Arial Narrow"/>
              </a:rPr>
              <a:t>,</a:t>
            </a:r>
            <a:r>
              <a:rPr dirty="0" sz="2800" spc="-10" b="1">
                <a:latin typeface="Arial Narrow"/>
                <a:cs typeface="Arial Narrow"/>
              </a:rPr>
              <a:t> </a:t>
            </a:r>
            <a:r>
              <a:rPr dirty="0" sz="2800" spc="-25" b="1">
                <a:latin typeface="Arial Narrow"/>
                <a:cs typeface="Arial Narrow"/>
              </a:rPr>
              <a:t>2</a:t>
            </a:r>
            <a:r>
              <a:rPr dirty="0" baseline="25525" sz="2775" spc="-37" b="1">
                <a:latin typeface="Arial Narrow"/>
                <a:cs typeface="Arial Narrow"/>
              </a:rPr>
              <a:t>n</a:t>
            </a:r>
            <a:r>
              <a:rPr dirty="0" sz="2800" spc="-25" b="1">
                <a:latin typeface="Arial Narrow"/>
                <a:cs typeface="Arial Narrow"/>
              </a:rPr>
              <a:t>.</a:t>
            </a:r>
            <a:endParaRPr sz="2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784" y="1216152"/>
            <a:ext cx="6754253" cy="513422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Proof</a:t>
            </a:r>
            <a:r>
              <a:rPr dirty="0" spc="-20"/>
              <a:t> </a:t>
            </a:r>
            <a:r>
              <a:rPr dirty="0"/>
              <a:t>example</a:t>
            </a:r>
            <a:r>
              <a:rPr dirty="0" spc="-40"/>
              <a:t> </a:t>
            </a:r>
            <a:r>
              <a:rPr dirty="0"/>
              <a:t>for</a:t>
            </a:r>
            <a:r>
              <a:rPr dirty="0" spc="-30"/>
              <a:t> </a:t>
            </a:r>
            <a:r>
              <a:rPr dirty="0" spc="-20"/>
              <a:t>Big-</a:t>
            </a:r>
            <a:r>
              <a:rPr dirty="0" spc="-50"/>
              <a:t>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Company>EdPlus at ASU</Company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Ron Carranza</dc:creator>
  <dc:title>PowerPoint Presentation</dc:title>
  <dcterms:created xsi:type="dcterms:W3CDTF">2023-09-28T17:59:15Z</dcterms:created>
  <dcterms:modified xsi:type="dcterms:W3CDTF">2023-09-28T17:59:15Z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2023-09-18T00:00:00Z</vt:filetime>
  </property>
  <property fmtid="{D5CDD505-2E9C-101B-9397-08002B2CF9AE}" pid="3" name="Creator">
    <vt:lpwstr>Acrobat PDFMaker 23 for PowerPoint</vt:lpwstr>
  </property>
  <property fmtid="{D5CDD505-2E9C-101B-9397-08002B2CF9AE}" pid="4" name="LastSaved">
    <vt:filetime>2023-09-28T00:00:00Z</vt:filetime>
  </property>
  <property fmtid="{D5CDD505-2E9C-101B-9397-08002B2CF9AE}" pid="5" name="Producer">
    <vt:lpwstr>Adobe PDF Library 23.3.247</vt:lpwstr>
  </property>
</Properties>
</file>