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Default Extension="jpg" ContentType="image/jpg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C00000"/>
                </a:solidFill>
                <a:latin typeface="Arial Narrow"/>
                <a:cs typeface="Arial Narro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00000"/>
                </a:solidFill>
                <a:latin typeface="Arial Narrow"/>
                <a:cs typeface="Arial Narro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014984"/>
            <a:ext cx="9144000" cy="248411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944880"/>
            <a:ext cx="9144000" cy="73660"/>
          </a:xfrm>
          <a:custGeom>
            <a:avLst/>
            <a:gdLst/>
            <a:ahLst/>
            <a:cxnLst/>
            <a:rect l="l" t="t" r="r" b="b"/>
            <a:pathLst>
              <a:path w="9144000" h="73659">
                <a:moveTo>
                  <a:pt x="9144000" y="0"/>
                </a:moveTo>
                <a:lnTo>
                  <a:pt x="0" y="0"/>
                </a:lnTo>
                <a:lnTo>
                  <a:pt x="0" y="73151"/>
                </a:lnTo>
                <a:lnTo>
                  <a:pt x="9144000" y="73151"/>
                </a:lnTo>
                <a:lnTo>
                  <a:pt x="9144000" y="0"/>
                </a:lnTo>
                <a:close/>
              </a:path>
            </a:pathLst>
          </a:custGeom>
          <a:solidFill>
            <a:srgbClr val="FFC52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98647"/>
            <a:ext cx="7544752" cy="7179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547" y="1259749"/>
            <a:ext cx="8581390" cy="4415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C00000"/>
                </a:solidFill>
                <a:latin typeface="Arial Narrow"/>
                <a:cs typeface="Arial Narro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383791" y="1650492"/>
            <a:ext cx="6377940" cy="73660"/>
          </a:xfrm>
          <a:custGeom>
            <a:avLst/>
            <a:gdLst/>
            <a:ahLst/>
            <a:cxnLst/>
            <a:rect l="l" t="t" r="r" b="b"/>
            <a:pathLst>
              <a:path w="6377940" h="73660">
                <a:moveTo>
                  <a:pt x="6377940" y="0"/>
                </a:moveTo>
                <a:lnTo>
                  <a:pt x="0" y="0"/>
                </a:lnTo>
                <a:lnTo>
                  <a:pt x="0" y="73151"/>
                </a:lnTo>
                <a:lnTo>
                  <a:pt x="6377940" y="73151"/>
                </a:lnTo>
                <a:lnTo>
                  <a:pt x="6377940" y="0"/>
                </a:lnTo>
                <a:close/>
              </a:path>
            </a:pathLst>
          </a:custGeom>
          <a:solidFill>
            <a:srgbClr val="FFC52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8300" y="5483352"/>
            <a:ext cx="3486899" cy="115366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2774" y="1911286"/>
            <a:ext cx="5491480" cy="1300480"/>
          </a:xfrm>
          <a:prstGeom prst="rect"/>
        </p:spPr>
        <p:txBody>
          <a:bodyPr wrap="square" lIns="0" tIns="89535" rIns="0" bIns="0" rtlCol="0" vert="horz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5"/>
              </a:spcBef>
              <a:tabLst>
                <a:tab pos="2528570" algn="l"/>
              </a:tabLst>
            </a:pPr>
            <a:r>
              <a:rPr dirty="0" b="1">
                <a:solidFill>
                  <a:srgbClr val="5C666F"/>
                </a:solidFill>
                <a:latin typeface="Arial"/>
                <a:cs typeface="Arial"/>
              </a:rPr>
              <a:t>Algorithm</a:t>
            </a:r>
            <a:r>
              <a:rPr dirty="0" spc="-50" b="1">
                <a:solidFill>
                  <a:srgbClr val="5C666F"/>
                </a:solidFill>
                <a:latin typeface="Arial"/>
                <a:cs typeface="Arial"/>
              </a:rPr>
              <a:t> </a:t>
            </a:r>
            <a:r>
              <a:rPr dirty="0" spc="-10" b="1">
                <a:solidFill>
                  <a:srgbClr val="5C666F"/>
                </a:solidFill>
                <a:latin typeface="Arial"/>
                <a:cs typeface="Arial"/>
              </a:rPr>
              <a:t>Execution Insertion</a:t>
            </a:r>
            <a:r>
              <a:rPr dirty="0" b="1">
                <a:solidFill>
                  <a:srgbClr val="5C666F"/>
                </a:solidFill>
                <a:latin typeface="Arial"/>
                <a:cs typeface="Arial"/>
              </a:rPr>
              <a:t>	</a:t>
            </a:r>
            <a:r>
              <a:rPr dirty="0" spc="-20" b="1">
                <a:solidFill>
                  <a:srgbClr val="5C666F"/>
                </a:solidFill>
                <a:latin typeface="Arial"/>
                <a:cs typeface="Arial"/>
              </a:rPr>
              <a:t>Sort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Arial"/>
                <a:cs typeface="Arial"/>
              </a:rPr>
              <a:t>Walk</a:t>
            </a:r>
            <a:r>
              <a:rPr dirty="0" spc="-16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through</a:t>
            </a:r>
            <a:r>
              <a:rPr dirty="0" spc="-135" b="0">
                <a:latin typeface="Arial"/>
                <a:cs typeface="Arial"/>
              </a:rPr>
              <a:t> </a:t>
            </a:r>
            <a:r>
              <a:rPr dirty="0" spc="-10" b="0">
                <a:latin typeface="Arial"/>
                <a:cs typeface="Arial"/>
              </a:rPr>
              <a:t>example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681037" y="1900237"/>
          <a:ext cx="3286125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366775" y="1927352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40301" y="2312923"/>
            <a:ext cx="28708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</a:tabLst>
            </a:pPr>
            <a:r>
              <a:rPr dirty="0" sz="1600" spc="-50">
                <a:latin typeface="Times New Roman"/>
                <a:cs typeface="Times New Roman"/>
              </a:rPr>
              <a:t>1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2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3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4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5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6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696200" y="1905000"/>
            <a:ext cx="12192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640">
              <a:lnSpc>
                <a:spcPct val="100000"/>
              </a:lnSpc>
              <a:spcBef>
                <a:spcPts val="275"/>
              </a:spcBef>
            </a:pPr>
            <a:r>
              <a:rPr dirty="0" sz="2400" spc="-10">
                <a:latin typeface="Times New Roman"/>
                <a:cs typeface="Times New Roman"/>
              </a:rPr>
              <a:t>key=5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172200" y="28194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j=1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648200" y="19050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n=5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172200" y="19050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i=2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85800" y="3733800"/>
            <a:ext cx="13716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640">
              <a:lnSpc>
                <a:spcPct val="100000"/>
              </a:lnSpc>
              <a:spcBef>
                <a:spcPts val="275"/>
              </a:spcBef>
            </a:pPr>
            <a:r>
              <a:rPr dirty="0" sz="2400">
                <a:latin typeface="Times New Roman"/>
                <a:cs typeface="Times New Roman"/>
              </a:rPr>
              <a:t>j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&gt; </a:t>
            </a:r>
            <a:r>
              <a:rPr dirty="0" sz="2400" spc="-25">
                <a:latin typeface="Times New Roman"/>
                <a:cs typeface="Times New Roman"/>
              </a:rPr>
              <a:t>0?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667000" y="3733800"/>
            <a:ext cx="12192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Yes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85800" y="4648200"/>
            <a:ext cx="13716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75"/>
              </a:spcBef>
            </a:pPr>
            <a:r>
              <a:rPr dirty="0" sz="2400" spc="-10">
                <a:latin typeface="Times New Roman"/>
                <a:cs typeface="Times New Roman"/>
              </a:rPr>
              <a:t>A[j]&gt;key?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667000" y="4648200"/>
            <a:ext cx="12192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No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1374980" y="1344498"/>
            <a:ext cx="6950709" cy="581025"/>
            <a:chOff x="1374980" y="1344498"/>
            <a:chExt cx="6950709" cy="581025"/>
          </a:xfrm>
        </p:grpSpPr>
        <p:sp>
          <p:nvSpPr>
            <p:cNvPr id="15" name="object 15" descr=""/>
            <p:cNvSpPr/>
            <p:nvPr/>
          </p:nvSpPr>
          <p:spPr>
            <a:xfrm>
              <a:off x="1404772" y="1357198"/>
              <a:ext cx="6908165" cy="555625"/>
            </a:xfrm>
            <a:custGeom>
              <a:avLst/>
              <a:gdLst/>
              <a:ahLst/>
              <a:cxnLst/>
              <a:rect l="l" t="t" r="r" b="b"/>
              <a:pathLst>
                <a:path w="6908165" h="555625">
                  <a:moveTo>
                    <a:pt x="6907885" y="555167"/>
                  </a:moveTo>
                  <a:lnTo>
                    <a:pt x="6892963" y="510198"/>
                  </a:lnTo>
                  <a:lnTo>
                    <a:pt x="6862816" y="476628"/>
                  </a:lnTo>
                  <a:lnTo>
                    <a:pt x="6817191" y="443318"/>
                  </a:lnTo>
                  <a:lnTo>
                    <a:pt x="6778518" y="421310"/>
                  </a:lnTo>
                  <a:lnTo>
                    <a:pt x="6733479" y="399499"/>
                  </a:lnTo>
                  <a:lnTo>
                    <a:pt x="6682280" y="377919"/>
                  </a:lnTo>
                  <a:lnTo>
                    <a:pt x="6625126" y="356601"/>
                  </a:lnTo>
                  <a:lnTo>
                    <a:pt x="6562222" y="335579"/>
                  </a:lnTo>
                  <a:lnTo>
                    <a:pt x="6493774" y="314886"/>
                  </a:lnTo>
                  <a:lnTo>
                    <a:pt x="6419987" y="294555"/>
                  </a:lnTo>
                  <a:lnTo>
                    <a:pt x="6381156" y="284536"/>
                  </a:lnTo>
                  <a:lnTo>
                    <a:pt x="6341067" y="274619"/>
                  </a:lnTo>
                  <a:lnTo>
                    <a:pt x="6299745" y="264809"/>
                  </a:lnTo>
                  <a:lnTo>
                    <a:pt x="6257218" y="255109"/>
                  </a:lnTo>
                  <a:lnTo>
                    <a:pt x="6213509" y="245525"/>
                  </a:lnTo>
                  <a:lnTo>
                    <a:pt x="6168646" y="236061"/>
                  </a:lnTo>
                  <a:lnTo>
                    <a:pt x="6122653" y="226719"/>
                  </a:lnTo>
                  <a:lnTo>
                    <a:pt x="6075557" y="217505"/>
                  </a:lnTo>
                  <a:lnTo>
                    <a:pt x="6027382" y="208422"/>
                  </a:lnTo>
                  <a:lnTo>
                    <a:pt x="5978155" y="199475"/>
                  </a:lnTo>
                  <a:lnTo>
                    <a:pt x="5927901" y="190668"/>
                  </a:lnTo>
                  <a:lnTo>
                    <a:pt x="5876647" y="182005"/>
                  </a:lnTo>
                  <a:lnTo>
                    <a:pt x="5824416" y="173489"/>
                  </a:lnTo>
                  <a:lnTo>
                    <a:pt x="5771236" y="165126"/>
                  </a:lnTo>
                  <a:lnTo>
                    <a:pt x="5717133" y="156919"/>
                  </a:lnTo>
                  <a:lnTo>
                    <a:pt x="5662130" y="148872"/>
                  </a:lnTo>
                  <a:lnTo>
                    <a:pt x="5606255" y="140990"/>
                  </a:lnTo>
                  <a:lnTo>
                    <a:pt x="5549533" y="133276"/>
                  </a:lnTo>
                  <a:lnTo>
                    <a:pt x="5491990" y="125734"/>
                  </a:lnTo>
                  <a:lnTo>
                    <a:pt x="5433651" y="118370"/>
                  </a:lnTo>
                  <a:lnTo>
                    <a:pt x="5374541" y="111186"/>
                  </a:lnTo>
                  <a:lnTo>
                    <a:pt x="5314688" y="104187"/>
                  </a:lnTo>
                  <a:lnTo>
                    <a:pt x="5254116" y="97378"/>
                  </a:lnTo>
                  <a:lnTo>
                    <a:pt x="5192850" y="90761"/>
                  </a:lnTo>
                  <a:lnTo>
                    <a:pt x="5130918" y="84342"/>
                  </a:lnTo>
                  <a:lnTo>
                    <a:pt x="5068343" y="78124"/>
                  </a:lnTo>
                  <a:lnTo>
                    <a:pt x="5005153" y="72112"/>
                  </a:lnTo>
                  <a:lnTo>
                    <a:pt x="4941372" y="66309"/>
                  </a:lnTo>
                  <a:lnTo>
                    <a:pt x="4877027" y="60720"/>
                  </a:lnTo>
                  <a:lnTo>
                    <a:pt x="4812142" y="55349"/>
                  </a:lnTo>
                  <a:lnTo>
                    <a:pt x="4746744" y="50199"/>
                  </a:lnTo>
                  <a:lnTo>
                    <a:pt x="4680859" y="45276"/>
                  </a:lnTo>
                  <a:lnTo>
                    <a:pt x="4614511" y="40583"/>
                  </a:lnTo>
                  <a:lnTo>
                    <a:pt x="4547727" y="36124"/>
                  </a:lnTo>
                  <a:lnTo>
                    <a:pt x="4480533" y="31904"/>
                  </a:lnTo>
                  <a:lnTo>
                    <a:pt x="4412953" y="27926"/>
                  </a:lnTo>
                  <a:lnTo>
                    <a:pt x="4345014" y="24195"/>
                  </a:lnTo>
                  <a:lnTo>
                    <a:pt x="4276741" y="20714"/>
                  </a:lnTo>
                  <a:lnTo>
                    <a:pt x="4208161" y="17489"/>
                  </a:lnTo>
                  <a:lnTo>
                    <a:pt x="4139298" y="14522"/>
                  </a:lnTo>
                  <a:lnTo>
                    <a:pt x="4070178" y="11818"/>
                  </a:lnTo>
                  <a:lnTo>
                    <a:pt x="4000827" y="9381"/>
                  </a:lnTo>
                  <a:lnTo>
                    <a:pt x="3931271" y="7216"/>
                  </a:lnTo>
                  <a:lnTo>
                    <a:pt x="3861535" y="5326"/>
                  </a:lnTo>
                  <a:lnTo>
                    <a:pt x="3791646" y="3716"/>
                  </a:lnTo>
                  <a:lnTo>
                    <a:pt x="3721628" y="2389"/>
                  </a:lnTo>
                  <a:lnTo>
                    <a:pt x="3651507" y="1350"/>
                  </a:lnTo>
                  <a:lnTo>
                    <a:pt x="3581309" y="602"/>
                  </a:lnTo>
                  <a:lnTo>
                    <a:pt x="3511060" y="151"/>
                  </a:lnTo>
                  <a:lnTo>
                    <a:pt x="3440785" y="0"/>
                  </a:lnTo>
                  <a:lnTo>
                    <a:pt x="3371843" y="142"/>
                  </a:lnTo>
                  <a:lnTo>
                    <a:pt x="3302926" y="566"/>
                  </a:lnTo>
                  <a:lnTo>
                    <a:pt x="3234057" y="1270"/>
                  </a:lnTo>
                  <a:lnTo>
                    <a:pt x="3165261" y="2247"/>
                  </a:lnTo>
                  <a:lnTo>
                    <a:pt x="3096561" y="3496"/>
                  </a:lnTo>
                  <a:lnTo>
                    <a:pt x="3027983" y="5011"/>
                  </a:lnTo>
                  <a:lnTo>
                    <a:pt x="2959550" y="6790"/>
                  </a:lnTo>
                  <a:lnTo>
                    <a:pt x="2891287" y="8828"/>
                  </a:lnTo>
                  <a:lnTo>
                    <a:pt x="2823218" y="11122"/>
                  </a:lnTo>
                  <a:lnTo>
                    <a:pt x="2755367" y="13668"/>
                  </a:lnTo>
                  <a:lnTo>
                    <a:pt x="2687758" y="16462"/>
                  </a:lnTo>
                  <a:lnTo>
                    <a:pt x="2620416" y="19501"/>
                  </a:lnTo>
                  <a:lnTo>
                    <a:pt x="2553364" y="22779"/>
                  </a:lnTo>
                  <a:lnTo>
                    <a:pt x="2486628" y="26295"/>
                  </a:lnTo>
                  <a:lnTo>
                    <a:pt x="2420231" y="30043"/>
                  </a:lnTo>
                  <a:lnTo>
                    <a:pt x="2354197" y="34021"/>
                  </a:lnTo>
                  <a:lnTo>
                    <a:pt x="2288551" y="38224"/>
                  </a:lnTo>
                  <a:lnTo>
                    <a:pt x="2223318" y="42648"/>
                  </a:lnTo>
                  <a:lnTo>
                    <a:pt x="2158520" y="47291"/>
                  </a:lnTo>
                  <a:lnTo>
                    <a:pt x="2094183" y="52147"/>
                  </a:lnTo>
                  <a:lnTo>
                    <a:pt x="2030330" y="57213"/>
                  </a:lnTo>
                  <a:lnTo>
                    <a:pt x="1966987" y="62486"/>
                  </a:lnTo>
                  <a:lnTo>
                    <a:pt x="1904177" y="67962"/>
                  </a:lnTo>
                  <a:lnTo>
                    <a:pt x="1841924" y="73636"/>
                  </a:lnTo>
                  <a:lnTo>
                    <a:pt x="1780252" y="79505"/>
                  </a:lnTo>
                  <a:lnTo>
                    <a:pt x="1719187" y="85566"/>
                  </a:lnTo>
                  <a:lnTo>
                    <a:pt x="1658752" y="91814"/>
                  </a:lnTo>
                  <a:lnTo>
                    <a:pt x="1598971" y="98245"/>
                  </a:lnTo>
                  <a:lnTo>
                    <a:pt x="1539868" y="104856"/>
                  </a:lnTo>
                  <a:lnTo>
                    <a:pt x="1481468" y="111644"/>
                  </a:lnTo>
                  <a:lnTo>
                    <a:pt x="1423796" y="118604"/>
                  </a:lnTo>
                  <a:lnTo>
                    <a:pt x="1366875" y="125732"/>
                  </a:lnTo>
                  <a:lnTo>
                    <a:pt x="1310729" y="133025"/>
                  </a:lnTo>
                  <a:lnTo>
                    <a:pt x="1255383" y="140479"/>
                  </a:lnTo>
                  <a:lnTo>
                    <a:pt x="1200861" y="148089"/>
                  </a:lnTo>
                  <a:lnTo>
                    <a:pt x="1147187" y="155854"/>
                  </a:lnTo>
                  <a:lnTo>
                    <a:pt x="1094385" y="163767"/>
                  </a:lnTo>
                  <a:lnTo>
                    <a:pt x="1042481" y="171827"/>
                  </a:lnTo>
                  <a:lnTo>
                    <a:pt x="991497" y="180028"/>
                  </a:lnTo>
                  <a:lnTo>
                    <a:pt x="941458" y="188368"/>
                  </a:lnTo>
                  <a:lnTo>
                    <a:pt x="892389" y="196842"/>
                  </a:lnTo>
                  <a:lnTo>
                    <a:pt x="844313" y="205446"/>
                  </a:lnTo>
                  <a:lnTo>
                    <a:pt x="797256" y="214177"/>
                  </a:lnTo>
                  <a:lnTo>
                    <a:pt x="751240" y="223031"/>
                  </a:lnTo>
                  <a:lnTo>
                    <a:pt x="706291" y="232005"/>
                  </a:lnTo>
                  <a:lnTo>
                    <a:pt x="662432" y="241093"/>
                  </a:lnTo>
                  <a:lnTo>
                    <a:pt x="619688" y="250294"/>
                  </a:lnTo>
                  <a:lnTo>
                    <a:pt x="578083" y="259602"/>
                  </a:lnTo>
                  <a:lnTo>
                    <a:pt x="537641" y="269014"/>
                  </a:lnTo>
                  <a:lnTo>
                    <a:pt x="498387" y="278527"/>
                  </a:lnTo>
                  <a:lnTo>
                    <a:pt x="460344" y="288135"/>
                  </a:lnTo>
                  <a:lnTo>
                    <a:pt x="387992" y="307627"/>
                  </a:lnTo>
                  <a:lnTo>
                    <a:pt x="320777" y="327459"/>
                  </a:lnTo>
                  <a:lnTo>
                    <a:pt x="258893" y="347601"/>
                  </a:lnTo>
                  <a:lnTo>
                    <a:pt x="202535" y="368023"/>
                  </a:lnTo>
                  <a:lnTo>
                    <a:pt x="151897" y="388694"/>
                  </a:lnTo>
                  <a:lnTo>
                    <a:pt x="107172" y="409584"/>
                  </a:lnTo>
                  <a:lnTo>
                    <a:pt x="68554" y="430662"/>
                  </a:lnTo>
                  <a:lnTo>
                    <a:pt x="36237" y="451899"/>
                  </a:lnTo>
                  <a:lnTo>
                    <a:pt x="10414" y="473263"/>
                  </a:lnTo>
                  <a:lnTo>
                    <a:pt x="0" y="483984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374980" y="1814542"/>
              <a:ext cx="69850" cy="85725"/>
            </a:xfrm>
            <a:custGeom>
              <a:avLst/>
              <a:gdLst/>
              <a:ahLst/>
              <a:cxnLst/>
              <a:rect l="l" t="t" r="r" b="b"/>
              <a:pathLst>
                <a:path w="69850" h="85725">
                  <a:moveTo>
                    <a:pt x="0" y="0"/>
                  </a:moveTo>
                  <a:lnTo>
                    <a:pt x="3479" y="85128"/>
                  </a:lnTo>
                  <a:lnTo>
                    <a:pt x="69494" y="3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/>
          <p:nvPr/>
        </p:nvSpPr>
        <p:spPr>
          <a:xfrm>
            <a:off x="685800" y="5562600"/>
            <a:ext cx="3200400" cy="457200"/>
          </a:xfrm>
          <a:custGeom>
            <a:avLst/>
            <a:gdLst/>
            <a:ahLst/>
            <a:cxnLst/>
            <a:rect l="l" t="t" r="r" b="b"/>
            <a:pathLst>
              <a:path w="3200400" h="457200">
                <a:moveTo>
                  <a:pt x="0" y="0"/>
                </a:moveTo>
                <a:lnTo>
                  <a:pt x="3200400" y="0"/>
                </a:lnTo>
                <a:lnTo>
                  <a:pt x="32004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777240" y="5635752"/>
            <a:ext cx="1694180" cy="33845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580"/>
              </a:lnSpc>
            </a:pPr>
            <a:r>
              <a:rPr dirty="0" sz="2400">
                <a:latin typeface="Times New Roman"/>
                <a:cs typeface="Times New Roman"/>
              </a:rPr>
              <a:t>A[j+1]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:=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key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Arial"/>
                <a:cs typeface="Arial"/>
              </a:rPr>
              <a:t>Walk</a:t>
            </a:r>
            <a:r>
              <a:rPr dirty="0" spc="-16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through</a:t>
            </a:r>
            <a:r>
              <a:rPr dirty="0" spc="-135" b="0">
                <a:latin typeface="Arial"/>
                <a:cs typeface="Arial"/>
              </a:rPr>
              <a:t> </a:t>
            </a:r>
            <a:r>
              <a:rPr dirty="0" spc="-10" b="0">
                <a:latin typeface="Arial"/>
                <a:cs typeface="Arial"/>
              </a:rPr>
              <a:t>example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681037" y="1900237"/>
          <a:ext cx="3286125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366775" y="1927352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40301" y="2312923"/>
            <a:ext cx="28708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</a:tabLst>
            </a:pPr>
            <a:r>
              <a:rPr dirty="0" sz="1600" spc="-50">
                <a:latin typeface="Times New Roman"/>
                <a:cs typeface="Times New Roman"/>
              </a:rPr>
              <a:t>1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2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3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4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5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6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696200" y="1905000"/>
            <a:ext cx="12192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640">
              <a:lnSpc>
                <a:spcPct val="100000"/>
              </a:lnSpc>
              <a:spcBef>
                <a:spcPts val="275"/>
              </a:spcBef>
            </a:pPr>
            <a:r>
              <a:rPr dirty="0" sz="2400" spc="-10">
                <a:latin typeface="Times New Roman"/>
                <a:cs typeface="Times New Roman"/>
              </a:rPr>
              <a:t>key=5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172200" y="28194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j=1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648200" y="19050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n=5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172200" y="19050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i=2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85800" y="3733800"/>
            <a:ext cx="13716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640">
              <a:lnSpc>
                <a:spcPct val="100000"/>
              </a:lnSpc>
              <a:spcBef>
                <a:spcPts val="275"/>
              </a:spcBef>
            </a:pPr>
            <a:r>
              <a:rPr dirty="0" sz="2400">
                <a:latin typeface="Times New Roman"/>
                <a:cs typeface="Times New Roman"/>
              </a:rPr>
              <a:t>j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&gt; </a:t>
            </a:r>
            <a:r>
              <a:rPr dirty="0" sz="2400" spc="-25">
                <a:latin typeface="Times New Roman"/>
                <a:cs typeface="Times New Roman"/>
              </a:rPr>
              <a:t>0?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667000" y="3733800"/>
            <a:ext cx="12192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Yes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85800" y="4648200"/>
            <a:ext cx="13716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75"/>
              </a:spcBef>
            </a:pPr>
            <a:r>
              <a:rPr dirty="0" sz="2400" spc="-10">
                <a:latin typeface="Times New Roman"/>
                <a:cs typeface="Times New Roman"/>
              </a:rPr>
              <a:t>A[j]&gt;key?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667000" y="4648200"/>
            <a:ext cx="12192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No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1374980" y="1344498"/>
            <a:ext cx="6950709" cy="581025"/>
            <a:chOff x="1374980" y="1344498"/>
            <a:chExt cx="6950709" cy="581025"/>
          </a:xfrm>
        </p:grpSpPr>
        <p:sp>
          <p:nvSpPr>
            <p:cNvPr id="15" name="object 15" descr=""/>
            <p:cNvSpPr/>
            <p:nvPr/>
          </p:nvSpPr>
          <p:spPr>
            <a:xfrm>
              <a:off x="1404772" y="1357198"/>
              <a:ext cx="6908165" cy="555625"/>
            </a:xfrm>
            <a:custGeom>
              <a:avLst/>
              <a:gdLst/>
              <a:ahLst/>
              <a:cxnLst/>
              <a:rect l="l" t="t" r="r" b="b"/>
              <a:pathLst>
                <a:path w="6908165" h="555625">
                  <a:moveTo>
                    <a:pt x="6907885" y="555167"/>
                  </a:moveTo>
                  <a:lnTo>
                    <a:pt x="6892963" y="510198"/>
                  </a:lnTo>
                  <a:lnTo>
                    <a:pt x="6862816" y="476628"/>
                  </a:lnTo>
                  <a:lnTo>
                    <a:pt x="6817191" y="443318"/>
                  </a:lnTo>
                  <a:lnTo>
                    <a:pt x="6778518" y="421310"/>
                  </a:lnTo>
                  <a:lnTo>
                    <a:pt x="6733479" y="399499"/>
                  </a:lnTo>
                  <a:lnTo>
                    <a:pt x="6682280" y="377919"/>
                  </a:lnTo>
                  <a:lnTo>
                    <a:pt x="6625126" y="356601"/>
                  </a:lnTo>
                  <a:lnTo>
                    <a:pt x="6562222" y="335579"/>
                  </a:lnTo>
                  <a:lnTo>
                    <a:pt x="6493774" y="314886"/>
                  </a:lnTo>
                  <a:lnTo>
                    <a:pt x="6419987" y="294555"/>
                  </a:lnTo>
                  <a:lnTo>
                    <a:pt x="6381156" y="284536"/>
                  </a:lnTo>
                  <a:lnTo>
                    <a:pt x="6341067" y="274619"/>
                  </a:lnTo>
                  <a:lnTo>
                    <a:pt x="6299745" y="264809"/>
                  </a:lnTo>
                  <a:lnTo>
                    <a:pt x="6257218" y="255109"/>
                  </a:lnTo>
                  <a:lnTo>
                    <a:pt x="6213509" y="245525"/>
                  </a:lnTo>
                  <a:lnTo>
                    <a:pt x="6168646" y="236061"/>
                  </a:lnTo>
                  <a:lnTo>
                    <a:pt x="6122653" y="226719"/>
                  </a:lnTo>
                  <a:lnTo>
                    <a:pt x="6075557" y="217505"/>
                  </a:lnTo>
                  <a:lnTo>
                    <a:pt x="6027382" y="208422"/>
                  </a:lnTo>
                  <a:lnTo>
                    <a:pt x="5978155" y="199475"/>
                  </a:lnTo>
                  <a:lnTo>
                    <a:pt x="5927901" y="190668"/>
                  </a:lnTo>
                  <a:lnTo>
                    <a:pt x="5876647" y="182005"/>
                  </a:lnTo>
                  <a:lnTo>
                    <a:pt x="5824416" y="173489"/>
                  </a:lnTo>
                  <a:lnTo>
                    <a:pt x="5771236" y="165126"/>
                  </a:lnTo>
                  <a:lnTo>
                    <a:pt x="5717133" y="156919"/>
                  </a:lnTo>
                  <a:lnTo>
                    <a:pt x="5662130" y="148872"/>
                  </a:lnTo>
                  <a:lnTo>
                    <a:pt x="5606255" y="140990"/>
                  </a:lnTo>
                  <a:lnTo>
                    <a:pt x="5549533" y="133276"/>
                  </a:lnTo>
                  <a:lnTo>
                    <a:pt x="5491990" y="125734"/>
                  </a:lnTo>
                  <a:lnTo>
                    <a:pt x="5433651" y="118370"/>
                  </a:lnTo>
                  <a:lnTo>
                    <a:pt x="5374541" y="111186"/>
                  </a:lnTo>
                  <a:lnTo>
                    <a:pt x="5314688" y="104187"/>
                  </a:lnTo>
                  <a:lnTo>
                    <a:pt x="5254116" y="97378"/>
                  </a:lnTo>
                  <a:lnTo>
                    <a:pt x="5192850" y="90761"/>
                  </a:lnTo>
                  <a:lnTo>
                    <a:pt x="5130918" y="84342"/>
                  </a:lnTo>
                  <a:lnTo>
                    <a:pt x="5068343" y="78124"/>
                  </a:lnTo>
                  <a:lnTo>
                    <a:pt x="5005153" y="72112"/>
                  </a:lnTo>
                  <a:lnTo>
                    <a:pt x="4941372" y="66309"/>
                  </a:lnTo>
                  <a:lnTo>
                    <a:pt x="4877027" y="60720"/>
                  </a:lnTo>
                  <a:lnTo>
                    <a:pt x="4812142" y="55349"/>
                  </a:lnTo>
                  <a:lnTo>
                    <a:pt x="4746744" y="50199"/>
                  </a:lnTo>
                  <a:lnTo>
                    <a:pt x="4680859" y="45276"/>
                  </a:lnTo>
                  <a:lnTo>
                    <a:pt x="4614511" y="40583"/>
                  </a:lnTo>
                  <a:lnTo>
                    <a:pt x="4547727" y="36124"/>
                  </a:lnTo>
                  <a:lnTo>
                    <a:pt x="4480533" y="31904"/>
                  </a:lnTo>
                  <a:lnTo>
                    <a:pt x="4412953" y="27926"/>
                  </a:lnTo>
                  <a:lnTo>
                    <a:pt x="4345014" y="24195"/>
                  </a:lnTo>
                  <a:lnTo>
                    <a:pt x="4276741" y="20714"/>
                  </a:lnTo>
                  <a:lnTo>
                    <a:pt x="4208161" y="17489"/>
                  </a:lnTo>
                  <a:lnTo>
                    <a:pt x="4139298" y="14522"/>
                  </a:lnTo>
                  <a:lnTo>
                    <a:pt x="4070178" y="11818"/>
                  </a:lnTo>
                  <a:lnTo>
                    <a:pt x="4000827" y="9381"/>
                  </a:lnTo>
                  <a:lnTo>
                    <a:pt x="3931271" y="7216"/>
                  </a:lnTo>
                  <a:lnTo>
                    <a:pt x="3861535" y="5326"/>
                  </a:lnTo>
                  <a:lnTo>
                    <a:pt x="3791646" y="3716"/>
                  </a:lnTo>
                  <a:lnTo>
                    <a:pt x="3721628" y="2389"/>
                  </a:lnTo>
                  <a:lnTo>
                    <a:pt x="3651507" y="1350"/>
                  </a:lnTo>
                  <a:lnTo>
                    <a:pt x="3581309" y="602"/>
                  </a:lnTo>
                  <a:lnTo>
                    <a:pt x="3511060" y="151"/>
                  </a:lnTo>
                  <a:lnTo>
                    <a:pt x="3440785" y="0"/>
                  </a:lnTo>
                  <a:lnTo>
                    <a:pt x="3371843" y="142"/>
                  </a:lnTo>
                  <a:lnTo>
                    <a:pt x="3302926" y="566"/>
                  </a:lnTo>
                  <a:lnTo>
                    <a:pt x="3234057" y="1270"/>
                  </a:lnTo>
                  <a:lnTo>
                    <a:pt x="3165261" y="2247"/>
                  </a:lnTo>
                  <a:lnTo>
                    <a:pt x="3096561" y="3496"/>
                  </a:lnTo>
                  <a:lnTo>
                    <a:pt x="3027983" y="5011"/>
                  </a:lnTo>
                  <a:lnTo>
                    <a:pt x="2959550" y="6790"/>
                  </a:lnTo>
                  <a:lnTo>
                    <a:pt x="2891287" y="8828"/>
                  </a:lnTo>
                  <a:lnTo>
                    <a:pt x="2823218" y="11122"/>
                  </a:lnTo>
                  <a:lnTo>
                    <a:pt x="2755367" y="13668"/>
                  </a:lnTo>
                  <a:lnTo>
                    <a:pt x="2687758" y="16462"/>
                  </a:lnTo>
                  <a:lnTo>
                    <a:pt x="2620416" y="19501"/>
                  </a:lnTo>
                  <a:lnTo>
                    <a:pt x="2553364" y="22779"/>
                  </a:lnTo>
                  <a:lnTo>
                    <a:pt x="2486628" y="26295"/>
                  </a:lnTo>
                  <a:lnTo>
                    <a:pt x="2420231" y="30043"/>
                  </a:lnTo>
                  <a:lnTo>
                    <a:pt x="2354197" y="34021"/>
                  </a:lnTo>
                  <a:lnTo>
                    <a:pt x="2288551" y="38224"/>
                  </a:lnTo>
                  <a:lnTo>
                    <a:pt x="2223318" y="42648"/>
                  </a:lnTo>
                  <a:lnTo>
                    <a:pt x="2158520" y="47291"/>
                  </a:lnTo>
                  <a:lnTo>
                    <a:pt x="2094183" y="52147"/>
                  </a:lnTo>
                  <a:lnTo>
                    <a:pt x="2030330" y="57213"/>
                  </a:lnTo>
                  <a:lnTo>
                    <a:pt x="1966987" y="62486"/>
                  </a:lnTo>
                  <a:lnTo>
                    <a:pt x="1904177" y="67962"/>
                  </a:lnTo>
                  <a:lnTo>
                    <a:pt x="1841924" y="73636"/>
                  </a:lnTo>
                  <a:lnTo>
                    <a:pt x="1780252" y="79505"/>
                  </a:lnTo>
                  <a:lnTo>
                    <a:pt x="1719187" y="85566"/>
                  </a:lnTo>
                  <a:lnTo>
                    <a:pt x="1658752" y="91814"/>
                  </a:lnTo>
                  <a:lnTo>
                    <a:pt x="1598971" y="98245"/>
                  </a:lnTo>
                  <a:lnTo>
                    <a:pt x="1539868" y="104856"/>
                  </a:lnTo>
                  <a:lnTo>
                    <a:pt x="1481468" y="111644"/>
                  </a:lnTo>
                  <a:lnTo>
                    <a:pt x="1423796" y="118604"/>
                  </a:lnTo>
                  <a:lnTo>
                    <a:pt x="1366875" y="125732"/>
                  </a:lnTo>
                  <a:lnTo>
                    <a:pt x="1310729" y="133025"/>
                  </a:lnTo>
                  <a:lnTo>
                    <a:pt x="1255383" y="140479"/>
                  </a:lnTo>
                  <a:lnTo>
                    <a:pt x="1200861" y="148089"/>
                  </a:lnTo>
                  <a:lnTo>
                    <a:pt x="1147187" y="155854"/>
                  </a:lnTo>
                  <a:lnTo>
                    <a:pt x="1094385" y="163767"/>
                  </a:lnTo>
                  <a:lnTo>
                    <a:pt x="1042481" y="171827"/>
                  </a:lnTo>
                  <a:lnTo>
                    <a:pt x="991497" y="180028"/>
                  </a:lnTo>
                  <a:lnTo>
                    <a:pt x="941458" y="188368"/>
                  </a:lnTo>
                  <a:lnTo>
                    <a:pt x="892389" y="196842"/>
                  </a:lnTo>
                  <a:lnTo>
                    <a:pt x="844313" y="205446"/>
                  </a:lnTo>
                  <a:lnTo>
                    <a:pt x="797256" y="214177"/>
                  </a:lnTo>
                  <a:lnTo>
                    <a:pt x="751240" y="223031"/>
                  </a:lnTo>
                  <a:lnTo>
                    <a:pt x="706291" y="232005"/>
                  </a:lnTo>
                  <a:lnTo>
                    <a:pt x="662432" y="241093"/>
                  </a:lnTo>
                  <a:lnTo>
                    <a:pt x="619688" y="250294"/>
                  </a:lnTo>
                  <a:lnTo>
                    <a:pt x="578083" y="259602"/>
                  </a:lnTo>
                  <a:lnTo>
                    <a:pt x="537641" y="269014"/>
                  </a:lnTo>
                  <a:lnTo>
                    <a:pt x="498387" y="278527"/>
                  </a:lnTo>
                  <a:lnTo>
                    <a:pt x="460344" y="288135"/>
                  </a:lnTo>
                  <a:lnTo>
                    <a:pt x="387992" y="307627"/>
                  </a:lnTo>
                  <a:lnTo>
                    <a:pt x="320777" y="327459"/>
                  </a:lnTo>
                  <a:lnTo>
                    <a:pt x="258893" y="347601"/>
                  </a:lnTo>
                  <a:lnTo>
                    <a:pt x="202535" y="368023"/>
                  </a:lnTo>
                  <a:lnTo>
                    <a:pt x="151897" y="388694"/>
                  </a:lnTo>
                  <a:lnTo>
                    <a:pt x="107172" y="409584"/>
                  </a:lnTo>
                  <a:lnTo>
                    <a:pt x="68554" y="430662"/>
                  </a:lnTo>
                  <a:lnTo>
                    <a:pt x="36237" y="451899"/>
                  </a:lnTo>
                  <a:lnTo>
                    <a:pt x="10414" y="473263"/>
                  </a:lnTo>
                  <a:lnTo>
                    <a:pt x="0" y="483984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374980" y="1814542"/>
              <a:ext cx="69850" cy="85725"/>
            </a:xfrm>
            <a:custGeom>
              <a:avLst/>
              <a:gdLst/>
              <a:ahLst/>
              <a:cxnLst/>
              <a:rect l="l" t="t" r="r" b="b"/>
              <a:pathLst>
                <a:path w="69850" h="85725">
                  <a:moveTo>
                    <a:pt x="0" y="0"/>
                  </a:moveTo>
                  <a:lnTo>
                    <a:pt x="3479" y="85128"/>
                  </a:lnTo>
                  <a:lnTo>
                    <a:pt x="69494" y="3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/>
          <p:nvPr/>
        </p:nvSpPr>
        <p:spPr>
          <a:xfrm>
            <a:off x="685800" y="5562600"/>
            <a:ext cx="3200400" cy="457200"/>
          </a:xfrm>
          <a:custGeom>
            <a:avLst/>
            <a:gdLst/>
            <a:ahLst/>
            <a:cxnLst/>
            <a:rect l="l" t="t" r="r" b="b"/>
            <a:pathLst>
              <a:path w="3200400" h="457200">
                <a:moveTo>
                  <a:pt x="0" y="0"/>
                </a:moveTo>
                <a:lnTo>
                  <a:pt x="3200400" y="0"/>
                </a:lnTo>
                <a:lnTo>
                  <a:pt x="32004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777240" y="5635752"/>
            <a:ext cx="1694180" cy="33845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580"/>
              </a:lnSpc>
            </a:pPr>
            <a:r>
              <a:rPr dirty="0" sz="2400">
                <a:latin typeface="Times New Roman"/>
                <a:cs typeface="Times New Roman"/>
              </a:rPr>
              <a:t>A[j+1]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:=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key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764540" y="6384862"/>
            <a:ext cx="22282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Array</a:t>
            </a:r>
            <a:r>
              <a:rPr dirty="0" sz="1800" spc="-10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114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10">
                <a:latin typeface="Arial"/>
                <a:cs typeface="Arial"/>
              </a:rPr>
              <a:t> overwritten.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Arial"/>
                <a:cs typeface="Arial"/>
              </a:rPr>
              <a:t>Walk</a:t>
            </a:r>
            <a:r>
              <a:rPr dirty="0" spc="-16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through</a:t>
            </a:r>
            <a:r>
              <a:rPr dirty="0" spc="-135" b="0">
                <a:latin typeface="Arial"/>
                <a:cs typeface="Arial"/>
              </a:rPr>
              <a:t> </a:t>
            </a:r>
            <a:r>
              <a:rPr dirty="0" spc="-10" b="0">
                <a:latin typeface="Arial"/>
                <a:cs typeface="Arial"/>
              </a:rPr>
              <a:t>example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681037" y="1900237"/>
          <a:ext cx="3286125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 b="1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 b="1"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366775" y="1927352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40301" y="2312923"/>
            <a:ext cx="28708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</a:tabLst>
            </a:pPr>
            <a:r>
              <a:rPr dirty="0" sz="1600" spc="-50">
                <a:latin typeface="Times New Roman"/>
                <a:cs typeface="Times New Roman"/>
              </a:rPr>
              <a:t>1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2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3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4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5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6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696200" y="1905000"/>
            <a:ext cx="12192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640">
              <a:lnSpc>
                <a:spcPct val="100000"/>
              </a:lnSpc>
              <a:spcBef>
                <a:spcPts val="275"/>
              </a:spcBef>
            </a:pPr>
            <a:r>
              <a:rPr dirty="0" sz="2400" spc="-10">
                <a:latin typeface="Times New Roman"/>
                <a:cs typeface="Times New Roman"/>
              </a:rPr>
              <a:t>key=5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648200" y="19050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n=5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172200" y="19050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i=2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Arial"/>
                <a:cs typeface="Arial"/>
              </a:rPr>
              <a:t>Walk</a:t>
            </a:r>
            <a:r>
              <a:rPr dirty="0" spc="-16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through</a:t>
            </a:r>
            <a:r>
              <a:rPr dirty="0" spc="-135" b="0">
                <a:latin typeface="Arial"/>
                <a:cs typeface="Arial"/>
              </a:rPr>
              <a:t> </a:t>
            </a:r>
            <a:r>
              <a:rPr dirty="0" spc="-10" b="0">
                <a:latin typeface="Arial"/>
                <a:cs typeface="Arial"/>
              </a:rPr>
              <a:t>example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681037" y="1900237"/>
          <a:ext cx="3286125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366775" y="1927352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40301" y="2312923"/>
            <a:ext cx="28708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</a:tabLst>
            </a:pPr>
            <a:r>
              <a:rPr dirty="0" sz="1600" spc="-50">
                <a:latin typeface="Times New Roman"/>
                <a:cs typeface="Times New Roman"/>
              </a:rPr>
              <a:t>1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2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3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4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5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6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7696200" y="19050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0"/>
                </a:moveTo>
                <a:lnTo>
                  <a:pt x="1219200" y="0"/>
                </a:lnTo>
                <a:lnTo>
                  <a:pt x="1219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7863840" y="1978151"/>
            <a:ext cx="777875" cy="33845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580"/>
              </a:lnSpc>
            </a:pPr>
            <a:r>
              <a:rPr dirty="0" sz="2400" spc="-10">
                <a:latin typeface="Times New Roman"/>
                <a:cs typeface="Times New Roman"/>
              </a:rPr>
              <a:t>key=2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648200" y="19050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n=5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6172200" y="1905000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0"/>
                </a:moveTo>
                <a:lnTo>
                  <a:pt x="762000" y="0"/>
                </a:lnTo>
                <a:lnTo>
                  <a:pt x="7620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6339840" y="1978151"/>
            <a:ext cx="422909" cy="33845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580"/>
              </a:lnSpc>
            </a:pPr>
            <a:r>
              <a:rPr dirty="0" sz="2400" spc="-25">
                <a:latin typeface="Times New Roman"/>
                <a:cs typeface="Times New Roman"/>
              </a:rPr>
              <a:t>i=3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Arial"/>
                <a:cs typeface="Arial"/>
              </a:rPr>
              <a:t>Walk</a:t>
            </a:r>
            <a:r>
              <a:rPr dirty="0" spc="-16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through</a:t>
            </a:r>
            <a:r>
              <a:rPr dirty="0" spc="-135" b="0">
                <a:latin typeface="Arial"/>
                <a:cs typeface="Arial"/>
              </a:rPr>
              <a:t> </a:t>
            </a:r>
            <a:r>
              <a:rPr dirty="0" spc="-10" b="0">
                <a:latin typeface="Arial"/>
                <a:cs typeface="Arial"/>
              </a:rPr>
              <a:t>example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681037" y="1900237"/>
          <a:ext cx="3286125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366775" y="1927352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40301" y="2312923"/>
            <a:ext cx="28708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</a:tabLst>
            </a:pPr>
            <a:r>
              <a:rPr dirty="0" sz="1600" spc="-50">
                <a:latin typeface="Times New Roman"/>
                <a:cs typeface="Times New Roman"/>
              </a:rPr>
              <a:t>1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2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3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4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5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6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696200" y="1905000"/>
            <a:ext cx="12192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640">
              <a:lnSpc>
                <a:spcPct val="100000"/>
              </a:lnSpc>
              <a:spcBef>
                <a:spcPts val="275"/>
              </a:spcBef>
            </a:pPr>
            <a:r>
              <a:rPr dirty="0" sz="2400" spc="-10">
                <a:latin typeface="Times New Roman"/>
                <a:cs typeface="Times New Roman"/>
              </a:rPr>
              <a:t>key=2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172200" y="28194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j=2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648200" y="19050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n=5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172200" y="19050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i=3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Arial"/>
                <a:cs typeface="Arial"/>
              </a:rPr>
              <a:t>Walk</a:t>
            </a:r>
            <a:r>
              <a:rPr dirty="0" spc="-16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through</a:t>
            </a:r>
            <a:r>
              <a:rPr dirty="0" spc="-135" b="0">
                <a:latin typeface="Arial"/>
                <a:cs typeface="Arial"/>
              </a:rPr>
              <a:t> </a:t>
            </a:r>
            <a:r>
              <a:rPr dirty="0" spc="-10" b="0">
                <a:latin typeface="Arial"/>
                <a:cs typeface="Arial"/>
              </a:rPr>
              <a:t>example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681037" y="1900237"/>
          <a:ext cx="3286125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366775" y="1927352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40301" y="2312923"/>
            <a:ext cx="28708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</a:tabLst>
            </a:pPr>
            <a:r>
              <a:rPr dirty="0" sz="1600" spc="-50">
                <a:latin typeface="Times New Roman"/>
                <a:cs typeface="Times New Roman"/>
              </a:rPr>
              <a:t>1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2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3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4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5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6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696200" y="1905000"/>
            <a:ext cx="12192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640">
              <a:lnSpc>
                <a:spcPct val="100000"/>
              </a:lnSpc>
              <a:spcBef>
                <a:spcPts val="275"/>
              </a:spcBef>
            </a:pPr>
            <a:r>
              <a:rPr dirty="0" sz="2400" spc="-10">
                <a:latin typeface="Times New Roman"/>
                <a:cs typeface="Times New Roman"/>
              </a:rPr>
              <a:t>key=2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172200" y="28194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j=2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648200" y="19050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n=5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172200" y="19050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i=3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85800" y="3733800"/>
            <a:ext cx="13716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640">
              <a:lnSpc>
                <a:spcPct val="100000"/>
              </a:lnSpc>
              <a:spcBef>
                <a:spcPts val="275"/>
              </a:spcBef>
            </a:pPr>
            <a:r>
              <a:rPr dirty="0" sz="2400">
                <a:latin typeface="Times New Roman"/>
                <a:cs typeface="Times New Roman"/>
              </a:rPr>
              <a:t>j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&gt; </a:t>
            </a:r>
            <a:r>
              <a:rPr dirty="0" sz="2400" spc="-25">
                <a:latin typeface="Times New Roman"/>
                <a:cs typeface="Times New Roman"/>
              </a:rPr>
              <a:t>0?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667000" y="3733800"/>
            <a:ext cx="12192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Yes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Arial"/>
                <a:cs typeface="Arial"/>
              </a:rPr>
              <a:t>Walk</a:t>
            </a:r>
            <a:r>
              <a:rPr dirty="0" spc="-16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through</a:t>
            </a:r>
            <a:r>
              <a:rPr dirty="0" spc="-135" b="0">
                <a:latin typeface="Arial"/>
                <a:cs typeface="Arial"/>
              </a:rPr>
              <a:t> </a:t>
            </a:r>
            <a:r>
              <a:rPr dirty="0" spc="-10" b="0">
                <a:latin typeface="Arial"/>
                <a:cs typeface="Arial"/>
              </a:rPr>
              <a:t>example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66775" y="1927352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234439" y="1978151"/>
            <a:ext cx="152400" cy="338455"/>
          </a:xfrm>
          <a:custGeom>
            <a:avLst/>
            <a:gdLst/>
            <a:ahLst/>
            <a:cxnLst/>
            <a:rect l="l" t="t" r="r" b="b"/>
            <a:pathLst>
              <a:path w="152400" h="338455">
                <a:moveTo>
                  <a:pt x="152400" y="0"/>
                </a:moveTo>
                <a:lnTo>
                  <a:pt x="0" y="0"/>
                </a:lnTo>
                <a:lnTo>
                  <a:pt x="0" y="338327"/>
                </a:lnTo>
                <a:lnTo>
                  <a:pt x="152400" y="338327"/>
                </a:lnTo>
                <a:lnTo>
                  <a:pt x="15240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681037" y="1900237"/>
          <a:ext cx="3286125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 descr=""/>
          <p:cNvSpPr txBox="1"/>
          <p:nvPr/>
        </p:nvSpPr>
        <p:spPr>
          <a:xfrm>
            <a:off x="840301" y="2312923"/>
            <a:ext cx="28708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</a:tabLst>
            </a:pPr>
            <a:r>
              <a:rPr dirty="0" sz="1600" spc="-50">
                <a:latin typeface="Times New Roman"/>
                <a:cs typeface="Times New Roman"/>
              </a:rPr>
              <a:t>1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2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3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4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5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6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7696200" y="19050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0"/>
                </a:moveTo>
                <a:lnTo>
                  <a:pt x="1219200" y="0"/>
                </a:lnTo>
                <a:lnTo>
                  <a:pt x="1219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7863840" y="1978151"/>
            <a:ext cx="777875" cy="338455"/>
          </a:xfrm>
          <a:prstGeom prst="rect">
            <a:avLst/>
          </a:prstGeom>
          <a:solidFill>
            <a:srgbClr val="00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580"/>
              </a:lnSpc>
            </a:pPr>
            <a:r>
              <a:rPr dirty="0" sz="2400" spc="-10">
                <a:latin typeface="Times New Roman"/>
                <a:cs typeface="Times New Roman"/>
              </a:rPr>
              <a:t>key=2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172200" y="28194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j=2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648200" y="19050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n=5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172200" y="19050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i=3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85800" y="3733800"/>
            <a:ext cx="13716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640">
              <a:lnSpc>
                <a:spcPct val="100000"/>
              </a:lnSpc>
              <a:spcBef>
                <a:spcPts val="275"/>
              </a:spcBef>
            </a:pPr>
            <a:r>
              <a:rPr dirty="0" sz="2400">
                <a:latin typeface="Times New Roman"/>
                <a:cs typeface="Times New Roman"/>
              </a:rPr>
              <a:t>j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&gt; </a:t>
            </a:r>
            <a:r>
              <a:rPr dirty="0" sz="2400" spc="-25">
                <a:latin typeface="Times New Roman"/>
                <a:cs typeface="Times New Roman"/>
              </a:rPr>
              <a:t>0?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667000" y="3733800"/>
            <a:ext cx="12192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Yes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85800" y="4648200"/>
            <a:ext cx="13716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75"/>
              </a:spcBef>
            </a:pPr>
            <a:r>
              <a:rPr dirty="0" sz="2400" spc="-10">
                <a:latin typeface="Times New Roman"/>
                <a:cs typeface="Times New Roman"/>
              </a:rPr>
              <a:t>A[j]&gt;key?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667000" y="4648200"/>
            <a:ext cx="12192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Yes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Arial"/>
                <a:cs typeface="Arial"/>
              </a:rPr>
              <a:t>Walk</a:t>
            </a:r>
            <a:r>
              <a:rPr dirty="0" spc="-16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through</a:t>
            </a:r>
            <a:r>
              <a:rPr dirty="0" spc="-135" b="0">
                <a:latin typeface="Arial"/>
                <a:cs typeface="Arial"/>
              </a:rPr>
              <a:t> </a:t>
            </a:r>
            <a:r>
              <a:rPr dirty="0" spc="-10" b="0">
                <a:latin typeface="Arial"/>
                <a:cs typeface="Arial"/>
              </a:rPr>
              <a:t>example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681037" y="1900237"/>
          <a:ext cx="3286125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366775" y="1927352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40301" y="2312923"/>
            <a:ext cx="28708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</a:tabLst>
            </a:pPr>
            <a:r>
              <a:rPr dirty="0" sz="1600" spc="-50">
                <a:latin typeface="Times New Roman"/>
                <a:cs typeface="Times New Roman"/>
              </a:rPr>
              <a:t>1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2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3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4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5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6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696200" y="1905000"/>
            <a:ext cx="12192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640">
              <a:lnSpc>
                <a:spcPct val="100000"/>
              </a:lnSpc>
              <a:spcBef>
                <a:spcPts val="275"/>
              </a:spcBef>
            </a:pPr>
            <a:r>
              <a:rPr dirty="0" sz="2400" spc="-10">
                <a:latin typeface="Times New Roman"/>
                <a:cs typeface="Times New Roman"/>
              </a:rPr>
              <a:t>key=2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172200" y="28194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j=2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648200" y="19050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n=5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172200" y="19050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i=3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85800" y="3733800"/>
            <a:ext cx="13716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640">
              <a:lnSpc>
                <a:spcPct val="100000"/>
              </a:lnSpc>
              <a:spcBef>
                <a:spcPts val="275"/>
              </a:spcBef>
            </a:pPr>
            <a:r>
              <a:rPr dirty="0" sz="2400">
                <a:latin typeface="Times New Roman"/>
                <a:cs typeface="Times New Roman"/>
              </a:rPr>
              <a:t>j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&gt; </a:t>
            </a:r>
            <a:r>
              <a:rPr dirty="0" sz="2400" spc="-25">
                <a:latin typeface="Times New Roman"/>
                <a:cs typeface="Times New Roman"/>
              </a:rPr>
              <a:t>0?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667000" y="3733800"/>
            <a:ext cx="12192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Yes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85800" y="4648200"/>
            <a:ext cx="13716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75"/>
              </a:spcBef>
            </a:pPr>
            <a:r>
              <a:rPr dirty="0" sz="2400" spc="-10">
                <a:latin typeface="Times New Roman"/>
                <a:cs typeface="Times New Roman"/>
              </a:rPr>
              <a:t>A[j]&gt;key?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667000" y="4648200"/>
            <a:ext cx="12192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Yes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1365758" y="1671066"/>
            <a:ext cx="492759" cy="254000"/>
            <a:chOff x="1365758" y="1671066"/>
            <a:chExt cx="492759" cy="254000"/>
          </a:xfrm>
        </p:grpSpPr>
        <p:sp>
          <p:nvSpPr>
            <p:cNvPr id="15" name="object 15" descr=""/>
            <p:cNvSpPr/>
            <p:nvPr/>
          </p:nvSpPr>
          <p:spPr>
            <a:xfrm>
              <a:off x="1378458" y="1683766"/>
              <a:ext cx="445134" cy="228600"/>
            </a:xfrm>
            <a:custGeom>
              <a:avLst/>
              <a:gdLst/>
              <a:ahLst/>
              <a:cxnLst/>
              <a:rect l="l" t="t" r="r" b="b"/>
              <a:pathLst>
                <a:path w="445135" h="228600">
                  <a:moveTo>
                    <a:pt x="0" y="228600"/>
                  </a:moveTo>
                  <a:lnTo>
                    <a:pt x="5134" y="185960"/>
                  </a:lnTo>
                  <a:lnTo>
                    <a:pt x="19645" y="144660"/>
                  </a:lnTo>
                  <a:lnTo>
                    <a:pt x="42192" y="106040"/>
                  </a:lnTo>
                  <a:lnTo>
                    <a:pt x="71437" y="71437"/>
                  </a:lnTo>
                  <a:lnTo>
                    <a:pt x="106040" y="42192"/>
                  </a:lnTo>
                  <a:lnTo>
                    <a:pt x="144660" y="19645"/>
                  </a:lnTo>
                  <a:lnTo>
                    <a:pt x="185960" y="5134"/>
                  </a:lnTo>
                  <a:lnTo>
                    <a:pt x="228600" y="0"/>
                  </a:lnTo>
                  <a:lnTo>
                    <a:pt x="274329" y="5568"/>
                  </a:lnTo>
                  <a:lnTo>
                    <a:pt x="318403" y="21232"/>
                  </a:lnTo>
                  <a:lnTo>
                    <a:pt x="359163" y="45426"/>
                  </a:lnTo>
                  <a:lnTo>
                    <a:pt x="394955" y="76587"/>
                  </a:lnTo>
                  <a:lnTo>
                    <a:pt x="424122" y="113152"/>
                  </a:lnTo>
                  <a:lnTo>
                    <a:pt x="445008" y="153555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783646" y="1817569"/>
              <a:ext cx="74930" cy="82550"/>
            </a:xfrm>
            <a:custGeom>
              <a:avLst/>
              <a:gdLst/>
              <a:ahLst/>
              <a:cxnLst/>
              <a:rect l="l" t="t" r="r" b="b"/>
              <a:pathLst>
                <a:path w="74930" h="82550">
                  <a:moveTo>
                    <a:pt x="74777" y="0"/>
                  </a:moveTo>
                  <a:lnTo>
                    <a:pt x="0" y="14630"/>
                  </a:lnTo>
                  <a:lnTo>
                    <a:pt x="52006" y="82092"/>
                  </a:lnTo>
                  <a:lnTo>
                    <a:pt x="74777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/>
          <p:nvPr/>
        </p:nvSpPr>
        <p:spPr>
          <a:xfrm>
            <a:off x="685800" y="5562600"/>
            <a:ext cx="3200400" cy="457200"/>
          </a:xfrm>
          <a:custGeom>
            <a:avLst/>
            <a:gdLst/>
            <a:ahLst/>
            <a:cxnLst/>
            <a:rect l="l" t="t" r="r" b="b"/>
            <a:pathLst>
              <a:path w="3200400" h="457200">
                <a:moveTo>
                  <a:pt x="0" y="0"/>
                </a:moveTo>
                <a:lnTo>
                  <a:pt x="3200400" y="0"/>
                </a:lnTo>
                <a:lnTo>
                  <a:pt x="32004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777240" y="5635752"/>
            <a:ext cx="1759585" cy="33845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580"/>
              </a:lnSpc>
            </a:pPr>
            <a:r>
              <a:rPr dirty="0" sz="2400">
                <a:latin typeface="Times New Roman"/>
                <a:cs typeface="Times New Roman"/>
              </a:rPr>
              <a:t>A[j+1]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:=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A[j]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764540" y="6384862"/>
            <a:ext cx="22282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Array</a:t>
            </a:r>
            <a:r>
              <a:rPr dirty="0" sz="1800" spc="-10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114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10">
                <a:latin typeface="Arial"/>
                <a:cs typeface="Arial"/>
              </a:rPr>
              <a:t> overwritten.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Arial"/>
                <a:cs typeface="Arial"/>
              </a:rPr>
              <a:t>Walk</a:t>
            </a:r>
            <a:r>
              <a:rPr dirty="0" spc="-16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through</a:t>
            </a:r>
            <a:r>
              <a:rPr dirty="0" spc="-135" b="0">
                <a:latin typeface="Arial"/>
                <a:cs typeface="Arial"/>
              </a:rPr>
              <a:t> </a:t>
            </a:r>
            <a:r>
              <a:rPr dirty="0" spc="-10" b="0">
                <a:latin typeface="Arial"/>
                <a:cs typeface="Arial"/>
              </a:rPr>
              <a:t>example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681037" y="1900237"/>
          <a:ext cx="3286125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366775" y="1927352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40301" y="2312923"/>
            <a:ext cx="28708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</a:tabLst>
            </a:pPr>
            <a:r>
              <a:rPr dirty="0" sz="1600" spc="-50">
                <a:latin typeface="Times New Roman"/>
                <a:cs typeface="Times New Roman"/>
              </a:rPr>
              <a:t>1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2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3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4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5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6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696200" y="1905000"/>
            <a:ext cx="12192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640">
              <a:lnSpc>
                <a:spcPct val="100000"/>
              </a:lnSpc>
              <a:spcBef>
                <a:spcPts val="275"/>
              </a:spcBef>
            </a:pPr>
            <a:r>
              <a:rPr dirty="0" sz="2400" spc="-10">
                <a:latin typeface="Times New Roman"/>
                <a:cs typeface="Times New Roman"/>
              </a:rPr>
              <a:t>key=2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172200" y="28194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j=1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648200" y="19050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n=5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172200" y="19050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i=3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Arial"/>
                <a:cs typeface="Arial"/>
              </a:rPr>
              <a:t>Walk</a:t>
            </a:r>
            <a:r>
              <a:rPr dirty="0" spc="-16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through</a:t>
            </a:r>
            <a:r>
              <a:rPr dirty="0" spc="-135" b="0">
                <a:latin typeface="Arial"/>
                <a:cs typeface="Arial"/>
              </a:rPr>
              <a:t> </a:t>
            </a:r>
            <a:r>
              <a:rPr dirty="0" spc="-10" b="0">
                <a:latin typeface="Arial"/>
                <a:cs typeface="Arial"/>
              </a:rPr>
              <a:t>example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681037" y="1900237"/>
          <a:ext cx="3286125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366775" y="1927352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40301" y="2312923"/>
            <a:ext cx="28708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</a:tabLst>
            </a:pPr>
            <a:r>
              <a:rPr dirty="0" sz="1600" spc="-50">
                <a:latin typeface="Times New Roman"/>
                <a:cs typeface="Times New Roman"/>
              </a:rPr>
              <a:t>1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2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3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4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5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6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696200" y="1905000"/>
            <a:ext cx="12192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640">
              <a:lnSpc>
                <a:spcPct val="100000"/>
              </a:lnSpc>
              <a:spcBef>
                <a:spcPts val="275"/>
              </a:spcBef>
            </a:pPr>
            <a:r>
              <a:rPr dirty="0" sz="2400" spc="-10">
                <a:latin typeface="Times New Roman"/>
                <a:cs typeface="Times New Roman"/>
              </a:rPr>
              <a:t>key=2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172200" y="28194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j=1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648200" y="19050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n=5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172200" y="19050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i=3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85800" y="3733800"/>
            <a:ext cx="13716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640">
              <a:lnSpc>
                <a:spcPct val="100000"/>
              </a:lnSpc>
              <a:spcBef>
                <a:spcPts val="275"/>
              </a:spcBef>
            </a:pPr>
            <a:r>
              <a:rPr dirty="0" sz="2400">
                <a:latin typeface="Times New Roman"/>
                <a:cs typeface="Times New Roman"/>
              </a:rPr>
              <a:t>j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&gt; </a:t>
            </a:r>
            <a:r>
              <a:rPr dirty="0" sz="2400" spc="-25">
                <a:latin typeface="Times New Roman"/>
                <a:cs typeface="Times New Roman"/>
              </a:rPr>
              <a:t>0?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667000" y="3733800"/>
            <a:ext cx="12192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Yes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5880" y="1303364"/>
            <a:ext cx="8956040" cy="21723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dirty="0" sz="3200" b="1">
                <a:latin typeface="Arial Narrow"/>
                <a:cs typeface="Arial Narrow"/>
              </a:rPr>
              <a:t>We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will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study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the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execution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of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an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algorithm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on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given </a:t>
            </a:r>
            <a:r>
              <a:rPr dirty="0" sz="3200" b="1">
                <a:latin typeface="Arial Narrow"/>
                <a:cs typeface="Arial Narrow"/>
              </a:rPr>
              <a:t>instance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and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predict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the</a:t>
            </a:r>
            <a:r>
              <a:rPr dirty="0" sz="3200" spc="-1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execution</a:t>
            </a:r>
            <a:r>
              <a:rPr dirty="0" sz="3200" spc="-55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process.</a:t>
            </a:r>
            <a:endParaRPr sz="3200">
              <a:latin typeface="Arial Narrow"/>
              <a:cs typeface="Arial Narrow"/>
            </a:endParaRPr>
          </a:p>
          <a:p>
            <a:pPr marL="354965" indent="-342265">
              <a:lnSpc>
                <a:spcPct val="100000"/>
              </a:lnSpc>
              <a:spcBef>
                <a:spcPts val="537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latin typeface="Arial Narrow"/>
                <a:cs typeface="Arial Narrow"/>
              </a:rPr>
              <a:t>We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will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use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Insertion</a:t>
            </a:r>
            <a:r>
              <a:rPr dirty="0" sz="3200" spc="-6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Sort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as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an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example.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413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5C666F"/>
                </a:solidFill>
                <a:latin typeface="Arial"/>
                <a:cs typeface="Arial"/>
              </a:rPr>
              <a:t>Algorithm</a:t>
            </a:r>
            <a:r>
              <a:rPr dirty="0" sz="3600" spc="-135" b="1">
                <a:solidFill>
                  <a:srgbClr val="5C666F"/>
                </a:solidFill>
                <a:latin typeface="Arial"/>
                <a:cs typeface="Arial"/>
              </a:rPr>
              <a:t> </a:t>
            </a:r>
            <a:r>
              <a:rPr dirty="0" sz="3600" spc="-10" b="1">
                <a:solidFill>
                  <a:srgbClr val="5C666F"/>
                </a:solidFill>
                <a:latin typeface="Arial"/>
                <a:cs typeface="Arial"/>
              </a:rPr>
              <a:t>Execution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Arial"/>
                <a:cs typeface="Arial"/>
              </a:rPr>
              <a:t>Walk</a:t>
            </a:r>
            <a:r>
              <a:rPr dirty="0" spc="-16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through</a:t>
            </a:r>
            <a:r>
              <a:rPr dirty="0" spc="-135" b="0">
                <a:latin typeface="Arial"/>
                <a:cs typeface="Arial"/>
              </a:rPr>
              <a:t> </a:t>
            </a:r>
            <a:r>
              <a:rPr dirty="0" spc="-10" b="0">
                <a:latin typeface="Arial"/>
                <a:cs typeface="Arial"/>
              </a:rPr>
              <a:t>example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777240" y="1978151"/>
            <a:ext cx="152400" cy="338455"/>
          </a:xfrm>
          <a:custGeom>
            <a:avLst/>
            <a:gdLst/>
            <a:ahLst/>
            <a:cxnLst/>
            <a:rect l="l" t="t" r="r" b="b"/>
            <a:pathLst>
              <a:path w="152400" h="338455">
                <a:moveTo>
                  <a:pt x="152400" y="0"/>
                </a:moveTo>
                <a:lnTo>
                  <a:pt x="0" y="0"/>
                </a:lnTo>
                <a:lnTo>
                  <a:pt x="0" y="338327"/>
                </a:lnTo>
                <a:lnTo>
                  <a:pt x="152400" y="338327"/>
                </a:lnTo>
                <a:lnTo>
                  <a:pt x="15240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681037" y="1900237"/>
          <a:ext cx="3286125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366775" y="1927352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40301" y="2312923"/>
            <a:ext cx="28708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</a:tabLst>
            </a:pPr>
            <a:r>
              <a:rPr dirty="0" sz="1600" spc="-50">
                <a:latin typeface="Times New Roman"/>
                <a:cs typeface="Times New Roman"/>
              </a:rPr>
              <a:t>1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2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3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4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5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6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7696200" y="19050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0"/>
                </a:moveTo>
                <a:lnTo>
                  <a:pt x="1219200" y="0"/>
                </a:lnTo>
                <a:lnTo>
                  <a:pt x="1219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7863840" y="1978151"/>
            <a:ext cx="777875" cy="338455"/>
          </a:xfrm>
          <a:prstGeom prst="rect">
            <a:avLst/>
          </a:prstGeom>
          <a:solidFill>
            <a:srgbClr val="00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580"/>
              </a:lnSpc>
            </a:pPr>
            <a:r>
              <a:rPr dirty="0" sz="2400" spc="-10">
                <a:latin typeface="Times New Roman"/>
                <a:cs typeface="Times New Roman"/>
              </a:rPr>
              <a:t>key=2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172200" y="28194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j=1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648200" y="19050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n=5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172200" y="19050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i=3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85800" y="3733800"/>
            <a:ext cx="13716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640">
              <a:lnSpc>
                <a:spcPct val="100000"/>
              </a:lnSpc>
              <a:spcBef>
                <a:spcPts val="275"/>
              </a:spcBef>
            </a:pPr>
            <a:r>
              <a:rPr dirty="0" sz="2400">
                <a:latin typeface="Times New Roman"/>
                <a:cs typeface="Times New Roman"/>
              </a:rPr>
              <a:t>j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&gt; </a:t>
            </a:r>
            <a:r>
              <a:rPr dirty="0" sz="2400" spc="-25">
                <a:latin typeface="Times New Roman"/>
                <a:cs typeface="Times New Roman"/>
              </a:rPr>
              <a:t>0?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667000" y="3733800"/>
            <a:ext cx="12192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Yes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85800" y="4648200"/>
            <a:ext cx="13716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75"/>
              </a:spcBef>
            </a:pPr>
            <a:r>
              <a:rPr dirty="0" sz="2400" spc="-10">
                <a:latin typeface="Times New Roman"/>
                <a:cs typeface="Times New Roman"/>
              </a:rPr>
              <a:t>A[j]&gt;key?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667000" y="4648200"/>
            <a:ext cx="12192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Yes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Arial"/>
                <a:cs typeface="Arial"/>
              </a:rPr>
              <a:t>Walk</a:t>
            </a:r>
            <a:r>
              <a:rPr dirty="0" spc="-16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through</a:t>
            </a:r>
            <a:r>
              <a:rPr dirty="0" spc="-135" b="0">
                <a:latin typeface="Arial"/>
                <a:cs typeface="Arial"/>
              </a:rPr>
              <a:t> </a:t>
            </a:r>
            <a:r>
              <a:rPr dirty="0" spc="-10" b="0">
                <a:latin typeface="Arial"/>
                <a:cs typeface="Arial"/>
              </a:rPr>
              <a:t>example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681037" y="1900237"/>
          <a:ext cx="3286125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366775" y="1927352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40301" y="2312923"/>
            <a:ext cx="28708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</a:tabLst>
            </a:pPr>
            <a:r>
              <a:rPr dirty="0" sz="1600" spc="-50">
                <a:latin typeface="Times New Roman"/>
                <a:cs typeface="Times New Roman"/>
              </a:rPr>
              <a:t>1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2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3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4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5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6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696200" y="1905000"/>
            <a:ext cx="12192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640">
              <a:lnSpc>
                <a:spcPct val="100000"/>
              </a:lnSpc>
              <a:spcBef>
                <a:spcPts val="275"/>
              </a:spcBef>
            </a:pPr>
            <a:r>
              <a:rPr dirty="0" sz="2400" spc="-10">
                <a:latin typeface="Times New Roman"/>
                <a:cs typeface="Times New Roman"/>
              </a:rPr>
              <a:t>key=2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172200" y="28194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j=1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648200" y="19050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n=5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172200" y="19050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i=3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85800" y="3733800"/>
            <a:ext cx="13716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640">
              <a:lnSpc>
                <a:spcPct val="100000"/>
              </a:lnSpc>
              <a:spcBef>
                <a:spcPts val="275"/>
              </a:spcBef>
            </a:pPr>
            <a:r>
              <a:rPr dirty="0" sz="2400">
                <a:latin typeface="Times New Roman"/>
                <a:cs typeface="Times New Roman"/>
              </a:rPr>
              <a:t>j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&gt; </a:t>
            </a:r>
            <a:r>
              <a:rPr dirty="0" sz="2400" spc="-25">
                <a:latin typeface="Times New Roman"/>
                <a:cs typeface="Times New Roman"/>
              </a:rPr>
              <a:t>0?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667000" y="3733800"/>
            <a:ext cx="12192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Yes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85800" y="4648200"/>
            <a:ext cx="13716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75"/>
              </a:spcBef>
            </a:pPr>
            <a:r>
              <a:rPr dirty="0" sz="2400" spc="-10">
                <a:latin typeface="Times New Roman"/>
                <a:cs typeface="Times New Roman"/>
              </a:rPr>
              <a:t>A[j]&gt;key?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667000" y="4648200"/>
            <a:ext cx="12192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Yes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902461" y="1671066"/>
            <a:ext cx="492759" cy="254000"/>
            <a:chOff x="902461" y="1671066"/>
            <a:chExt cx="492759" cy="254000"/>
          </a:xfrm>
        </p:grpSpPr>
        <p:sp>
          <p:nvSpPr>
            <p:cNvPr id="15" name="object 15" descr=""/>
            <p:cNvSpPr/>
            <p:nvPr/>
          </p:nvSpPr>
          <p:spPr>
            <a:xfrm>
              <a:off x="915161" y="1683766"/>
              <a:ext cx="445134" cy="228600"/>
            </a:xfrm>
            <a:custGeom>
              <a:avLst/>
              <a:gdLst/>
              <a:ahLst/>
              <a:cxnLst/>
              <a:rect l="l" t="t" r="r" b="b"/>
              <a:pathLst>
                <a:path w="445134" h="228600">
                  <a:moveTo>
                    <a:pt x="0" y="228600"/>
                  </a:moveTo>
                  <a:lnTo>
                    <a:pt x="5134" y="185960"/>
                  </a:lnTo>
                  <a:lnTo>
                    <a:pt x="19645" y="144660"/>
                  </a:lnTo>
                  <a:lnTo>
                    <a:pt x="42192" y="106040"/>
                  </a:lnTo>
                  <a:lnTo>
                    <a:pt x="71437" y="71437"/>
                  </a:lnTo>
                  <a:lnTo>
                    <a:pt x="106040" y="42192"/>
                  </a:lnTo>
                  <a:lnTo>
                    <a:pt x="144660" y="19645"/>
                  </a:lnTo>
                  <a:lnTo>
                    <a:pt x="185960" y="5134"/>
                  </a:lnTo>
                  <a:lnTo>
                    <a:pt x="228600" y="0"/>
                  </a:lnTo>
                  <a:lnTo>
                    <a:pt x="274329" y="5568"/>
                  </a:lnTo>
                  <a:lnTo>
                    <a:pt x="318403" y="21232"/>
                  </a:lnTo>
                  <a:lnTo>
                    <a:pt x="359163" y="45426"/>
                  </a:lnTo>
                  <a:lnTo>
                    <a:pt x="394955" y="76587"/>
                  </a:lnTo>
                  <a:lnTo>
                    <a:pt x="424122" y="113152"/>
                  </a:lnTo>
                  <a:lnTo>
                    <a:pt x="445008" y="153555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320350" y="1817569"/>
              <a:ext cx="74930" cy="82550"/>
            </a:xfrm>
            <a:custGeom>
              <a:avLst/>
              <a:gdLst/>
              <a:ahLst/>
              <a:cxnLst/>
              <a:rect l="l" t="t" r="r" b="b"/>
              <a:pathLst>
                <a:path w="74930" h="82550">
                  <a:moveTo>
                    <a:pt x="74777" y="0"/>
                  </a:moveTo>
                  <a:lnTo>
                    <a:pt x="0" y="14630"/>
                  </a:lnTo>
                  <a:lnTo>
                    <a:pt x="52006" y="82092"/>
                  </a:lnTo>
                  <a:lnTo>
                    <a:pt x="74777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/>
          <p:nvPr/>
        </p:nvSpPr>
        <p:spPr>
          <a:xfrm>
            <a:off x="685800" y="5562600"/>
            <a:ext cx="3200400" cy="457200"/>
          </a:xfrm>
          <a:custGeom>
            <a:avLst/>
            <a:gdLst/>
            <a:ahLst/>
            <a:cxnLst/>
            <a:rect l="l" t="t" r="r" b="b"/>
            <a:pathLst>
              <a:path w="3200400" h="457200">
                <a:moveTo>
                  <a:pt x="0" y="0"/>
                </a:moveTo>
                <a:lnTo>
                  <a:pt x="3200400" y="0"/>
                </a:lnTo>
                <a:lnTo>
                  <a:pt x="32004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777240" y="5635752"/>
            <a:ext cx="1759585" cy="33845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580"/>
              </a:lnSpc>
            </a:pPr>
            <a:r>
              <a:rPr dirty="0" sz="2400">
                <a:latin typeface="Times New Roman"/>
                <a:cs typeface="Times New Roman"/>
              </a:rPr>
              <a:t>A[j+1]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:=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A[j]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764540" y="6384862"/>
            <a:ext cx="22282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Array</a:t>
            </a:r>
            <a:r>
              <a:rPr dirty="0" sz="1800" spc="-10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114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10">
                <a:latin typeface="Arial"/>
                <a:cs typeface="Arial"/>
              </a:rPr>
              <a:t> overwritten.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Arial"/>
                <a:cs typeface="Arial"/>
              </a:rPr>
              <a:t>Walk</a:t>
            </a:r>
            <a:r>
              <a:rPr dirty="0" spc="-16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through</a:t>
            </a:r>
            <a:r>
              <a:rPr dirty="0" spc="-135" b="0">
                <a:latin typeface="Arial"/>
                <a:cs typeface="Arial"/>
              </a:rPr>
              <a:t> </a:t>
            </a:r>
            <a:r>
              <a:rPr dirty="0" spc="-10" b="0">
                <a:latin typeface="Arial"/>
                <a:cs typeface="Arial"/>
              </a:rPr>
              <a:t>example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681037" y="1900237"/>
          <a:ext cx="3286125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366775" y="1927352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40301" y="2312923"/>
            <a:ext cx="28708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</a:tabLst>
            </a:pPr>
            <a:r>
              <a:rPr dirty="0" sz="1600" spc="-50">
                <a:latin typeface="Times New Roman"/>
                <a:cs typeface="Times New Roman"/>
              </a:rPr>
              <a:t>1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2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3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4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5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6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696200" y="1905000"/>
            <a:ext cx="12192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640">
              <a:lnSpc>
                <a:spcPct val="100000"/>
              </a:lnSpc>
              <a:spcBef>
                <a:spcPts val="275"/>
              </a:spcBef>
            </a:pPr>
            <a:r>
              <a:rPr dirty="0" sz="2400" spc="-10">
                <a:latin typeface="Times New Roman"/>
                <a:cs typeface="Times New Roman"/>
              </a:rPr>
              <a:t>key=2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172200" y="28194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j=0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648200" y="19050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n=5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172200" y="19050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i=3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Arial"/>
                <a:cs typeface="Arial"/>
              </a:rPr>
              <a:t>Walk</a:t>
            </a:r>
            <a:r>
              <a:rPr dirty="0" spc="-16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through</a:t>
            </a:r>
            <a:r>
              <a:rPr dirty="0" spc="-135" b="0">
                <a:latin typeface="Arial"/>
                <a:cs typeface="Arial"/>
              </a:rPr>
              <a:t> </a:t>
            </a:r>
            <a:r>
              <a:rPr dirty="0" spc="-10" b="0">
                <a:latin typeface="Arial"/>
                <a:cs typeface="Arial"/>
              </a:rPr>
              <a:t>example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681037" y="1900237"/>
          <a:ext cx="3286125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366775" y="1927352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40301" y="2312923"/>
            <a:ext cx="28708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</a:tabLst>
            </a:pPr>
            <a:r>
              <a:rPr dirty="0" sz="1600" spc="-50">
                <a:latin typeface="Times New Roman"/>
                <a:cs typeface="Times New Roman"/>
              </a:rPr>
              <a:t>1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2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3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4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5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6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696200" y="1905000"/>
            <a:ext cx="12192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640">
              <a:lnSpc>
                <a:spcPct val="100000"/>
              </a:lnSpc>
              <a:spcBef>
                <a:spcPts val="275"/>
              </a:spcBef>
            </a:pPr>
            <a:r>
              <a:rPr dirty="0" sz="2400" spc="-10">
                <a:latin typeface="Times New Roman"/>
                <a:cs typeface="Times New Roman"/>
              </a:rPr>
              <a:t>key=2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172200" y="28194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j=0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648200" y="19050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n=5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172200" y="19050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i=3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85800" y="3733800"/>
            <a:ext cx="13716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640">
              <a:lnSpc>
                <a:spcPct val="100000"/>
              </a:lnSpc>
              <a:spcBef>
                <a:spcPts val="275"/>
              </a:spcBef>
            </a:pPr>
            <a:r>
              <a:rPr dirty="0" sz="2400">
                <a:latin typeface="Times New Roman"/>
                <a:cs typeface="Times New Roman"/>
              </a:rPr>
              <a:t>j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&gt; </a:t>
            </a:r>
            <a:r>
              <a:rPr dirty="0" sz="2400" spc="-25">
                <a:latin typeface="Times New Roman"/>
                <a:cs typeface="Times New Roman"/>
              </a:rPr>
              <a:t>0?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667000" y="3733800"/>
            <a:ext cx="12192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No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Arial"/>
                <a:cs typeface="Arial"/>
              </a:rPr>
              <a:t>Walk</a:t>
            </a:r>
            <a:r>
              <a:rPr dirty="0" spc="-16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through</a:t>
            </a:r>
            <a:r>
              <a:rPr dirty="0" spc="-135" b="0">
                <a:latin typeface="Arial"/>
                <a:cs typeface="Arial"/>
              </a:rPr>
              <a:t> </a:t>
            </a:r>
            <a:r>
              <a:rPr dirty="0" spc="-10" b="0">
                <a:latin typeface="Arial"/>
                <a:cs typeface="Arial"/>
              </a:rPr>
              <a:t>example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681037" y="1900237"/>
          <a:ext cx="3286125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366775" y="1927352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40301" y="2312923"/>
            <a:ext cx="28708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</a:tabLst>
            </a:pPr>
            <a:r>
              <a:rPr dirty="0" sz="1600" spc="-50">
                <a:latin typeface="Times New Roman"/>
                <a:cs typeface="Times New Roman"/>
              </a:rPr>
              <a:t>1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2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3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4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5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6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696200" y="1905000"/>
            <a:ext cx="12192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640">
              <a:lnSpc>
                <a:spcPct val="100000"/>
              </a:lnSpc>
              <a:spcBef>
                <a:spcPts val="275"/>
              </a:spcBef>
            </a:pPr>
            <a:r>
              <a:rPr dirty="0" sz="2400" spc="-10">
                <a:latin typeface="Times New Roman"/>
                <a:cs typeface="Times New Roman"/>
              </a:rPr>
              <a:t>key=2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172200" y="28194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j=0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648200" y="19050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n=5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172200" y="19050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i=3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85800" y="3733800"/>
            <a:ext cx="13716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640">
              <a:lnSpc>
                <a:spcPct val="100000"/>
              </a:lnSpc>
              <a:spcBef>
                <a:spcPts val="275"/>
              </a:spcBef>
            </a:pPr>
            <a:r>
              <a:rPr dirty="0" sz="2400">
                <a:latin typeface="Times New Roman"/>
                <a:cs typeface="Times New Roman"/>
              </a:rPr>
              <a:t>j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&gt; </a:t>
            </a:r>
            <a:r>
              <a:rPr dirty="0" sz="2400" spc="-25">
                <a:latin typeface="Times New Roman"/>
                <a:cs typeface="Times New Roman"/>
              </a:rPr>
              <a:t>0?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667000" y="3733800"/>
            <a:ext cx="12192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No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911684" y="1344498"/>
            <a:ext cx="6950709" cy="581025"/>
            <a:chOff x="911684" y="1344498"/>
            <a:chExt cx="6950709" cy="581025"/>
          </a:xfrm>
        </p:grpSpPr>
        <p:sp>
          <p:nvSpPr>
            <p:cNvPr id="13" name="object 13" descr=""/>
            <p:cNvSpPr/>
            <p:nvPr/>
          </p:nvSpPr>
          <p:spPr>
            <a:xfrm>
              <a:off x="941476" y="1357198"/>
              <a:ext cx="6908165" cy="555625"/>
            </a:xfrm>
            <a:custGeom>
              <a:avLst/>
              <a:gdLst/>
              <a:ahLst/>
              <a:cxnLst/>
              <a:rect l="l" t="t" r="r" b="b"/>
              <a:pathLst>
                <a:path w="6908165" h="555625">
                  <a:moveTo>
                    <a:pt x="6907885" y="555167"/>
                  </a:moveTo>
                  <a:lnTo>
                    <a:pt x="6892963" y="510198"/>
                  </a:lnTo>
                  <a:lnTo>
                    <a:pt x="6862816" y="476628"/>
                  </a:lnTo>
                  <a:lnTo>
                    <a:pt x="6817191" y="443318"/>
                  </a:lnTo>
                  <a:lnTo>
                    <a:pt x="6778518" y="421310"/>
                  </a:lnTo>
                  <a:lnTo>
                    <a:pt x="6733479" y="399499"/>
                  </a:lnTo>
                  <a:lnTo>
                    <a:pt x="6682280" y="377919"/>
                  </a:lnTo>
                  <a:lnTo>
                    <a:pt x="6625126" y="356601"/>
                  </a:lnTo>
                  <a:lnTo>
                    <a:pt x="6562222" y="335579"/>
                  </a:lnTo>
                  <a:lnTo>
                    <a:pt x="6493774" y="314886"/>
                  </a:lnTo>
                  <a:lnTo>
                    <a:pt x="6419987" y="294555"/>
                  </a:lnTo>
                  <a:lnTo>
                    <a:pt x="6381156" y="284536"/>
                  </a:lnTo>
                  <a:lnTo>
                    <a:pt x="6341067" y="274619"/>
                  </a:lnTo>
                  <a:lnTo>
                    <a:pt x="6299745" y="264809"/>
                  </a:lnTo>
                  <a:lnTo>
                    <a:pt x="6257218" y="255109"/>
                  </a:lnTo>
                  <a:lnTo>
                    <a:pt x="6213509" y="245525"/>
                  </a:lnTo>
                  <a:lnTo>
                    <a:pt x="6168646" y="236061"/>
                  </a:lnTo>
                  <a:lnTo>
                    <a:pt x="6122653" y="226719"/>
                  </a:lnTo>
                  <a:lnTo>
                    <a:pt x="6075557" y="217505"/>
                  </a:lnTo>
                  <a:lnTo>
                    <a:pt x="6027382" y="208422"/>
                  </a:lnTo>
                  <a:lnTo>
                    <a:pt x="5978155" y="199475"/>
                  </a:lnTo>
                  <a:lnTo>
                    <a:pt x="5927901" y="190668"/>
                  </a:lnTo>
                  <a:lnTo>
                    <a:pt x="5876647" y="182005"/>
                  </a:lnTo>
                  <a:lnTo>
                    <a:pt x="5824416" y="173489"/>
                  </a:lnTo>
                  <a:lnTo>
                    <a:pt x="5771236" y="165126"/>
                  </a:lnTo>
                  <a:lnTo>
                    <a:pt x="5717133" y="156919"/>
                  </a:lnTo>
                  <a:lnTo>
                    <a:pt x="5662130" y="148872"/>
                  </a:lnTo>
                  <a:lnTo>
                    <a:pt x="5606255" y="140990"/>
                  </a:lnTo>
                  <a:lnTo>
                    <a:pt x="5549533" y="133276"/>
                  </a:lnTo>
                  <a:lnTo>
                    <a:pt x="5491990" y="125734"/>
                  </a:lnTo>
                  <a:lnTo>
                    <a:pt x="5433651" y="118370"/>
                  </a:lnTo>
                  <a:lnTo>
                    <a:pt x="5374541" y="111186"/>
                  </a:lnTo>
                  <a:lnTo>
                    <a:pt x="5314688" y="104187"/>
                  </a:lnTo>
                  <a:lnTo>
                    <a:pt x="5254116" y="97378"/>
                  </a:lnTo>
                  <a:lnTo>
                    <a:pt x="5192850" y="90761"/>
                  </a:lnTo>
                  <a:lnTo>
                    <a:pt x="5130918" y="84342"/>
                  </a:lnTo>
                  <a:lnTo>
                    <a:pt x="5068343" y="78124"/>
                  </a:lnTo>
                  <a:lnTo>
                    <a:pt x="5005153" y="72112"/>
                  </a:lnTo>
                  <a:lnTo>
                    <a:pt x="4941372" y="66309"/>
                  </a:lnTo>
                  <a:lnTo>
                    <a:pt x="4877027" y="60720"/>
                  </a:lnTo>
                  <a:lnTo>
                    <a:pt x="4812142" y="55349"/>
                  </a:lnTo>
                  <a:lnTo>
                    <a:pt x="4746744" y="50199"/>
                  </a:lnTo>
                  <a:lnTo>
                    <a:pt x="4680859" y="45276"/>
                  </a:lnTo>
                  <a:lnTo>
                    <a:pt x="4614511" y="40583"/>
                  </a:lnTo>
                  <a:lnTo>
                    <a:pt x="4547727" y="36124"/>
                  </a:lnTo>
                  <a:lnTo>
                    <a:pt x="4480533" y="31904"/>
                  </a:lnTo>
                  <a:lnTo>
                    <a:pt x="4412953" y="27926"/>
                  </a:lnTo>
                  <a:lnTo>
                    <a:pt x="4345014" y="24195"/>
                  </a:lnTo>
                  <a:lnTo>
                    <a:pt x="4276741" y="20714"/>
                  </a:lnTo>
                  <a:lnTo>
                    <a:pt x="4208161" y="17489"/>
                  </a:lnTo>
                  <a:lnTo>
                    <a:pt x="4139298" y="14522"/>
                  </a:lnTo>
                  <a:lnTo>
                    <a:pt x="4070178" y="11818"/>
                  </a:lnTo>
                  <a:lnTo>
                    <a:pt x="4000827" y="9381"/>
                  </a:lnTo>
                  <a:lnTo>
                    <a:pt x="3931271" y="7216"/>
                  </a:lnTo>
                  <a:lnTo>
                    <a:pt x="3861535" y="5326"/>
                  </a:lnTo>
                  <a:lnTo>
                    <a:pt x="3791646" y="3716"/>
                  </a:lnTo>
                  <a:lnTo>
                    <a:pt x="3721628" y="2389"/>
                  </a:lnTo>
                  <a:lnTo>
                    <a:pt x="3651507" y="1350"/>
                  </a:lnTo>
                  <a:lnTo>
                    <a:pt x="3581309" y="602"/>
                  </a:lnTo>
                  <a:lnTo>
                    <a:pt x="3511060" y="151"/>
                  </a:lnTo>
                  <a:lnTo>
                    <a:pt x="3440785" y="0"/>
                  </a:lnTo>
                  <a:lnTo>
                    <a:pt x="3371843" y="142"/>
                  </a:lnTo>
                  <a:lnTo>
                    <a:pt x="3302926" y="566"/>
                  </a:lnTo>
                  <a:lnTo>
                    <a:pt x="3234057" y="1270"/>
                  </a:lnTo>
                  <a:lnTo>
                    <a:pt x="3165261" y="2247"/>
                  </a:lnTo>
                  <a:lnTo>
                    <a:pt x="3096561" y="3496"/>
                  </a:lnTo>
                  <a:lnTo>
                    <a:pt x="3027983" y="5011"/>
                  </a:lnTo>
                  <a:lnTo>
                    <a:pt x="2959550" y="6790"/>
                  </a:lnTo>
                  <a:lnTo>
                    <a:pt x="2891287" y="8828"/>
                  </a:lnTo>
                  <a:lnTo>
                    <a:pt x="2823218" y="11122"/>
                  </a:lnTo>
                  <a:lnTo>
                    <a:pt x="2755367" y="13668"/>
                  </a:lnTo>
                  <a:lnTo>
                    <a:pt x="2687758" y="16462"/>
                  </a:lnTo>
                  <a:lnTo>
                    <a:pt x="2620416" y="19501"/>
                  </a:lnTo>
                  <a:lnTo>
                    <a:pt x="2553364" y="22779"/>
                  </a:lnTo>
                  <a:lnTo>
                    <a:pt x="2486628" y="26295"/>
                  </a:lnTo>
                  <a:lnTo>
                    <a:pt x="2420231" y="30043"/>
                  </a:lnTo>
                  <a:lnTo>
                    <a:pt x="2354197" y="34021"/>
                  </a:lnTo>
                  <a:lnTo>
                    <a:pt x="2288551" y="38224"/>
                  </a:lnTo>
                  <a:lnTo>
                    <a:pt x="2223318" y="42648"/>
                  </a:lnTo>
                  <a:lnTo>
                    <a:pt x="2158520" y="47291"/>
                  </a:lnTo>
                  <a:lnTo>
                    <a:pt x="2094183" y="52147"/>
                  </a:lnTo>
                  <a:lnTo>
                    <a:pt x="2030330" y="57213"/>
                  </a:lnTo>
                  <a:lnTo>
                    <a:pt x="1966987" y="62486"/>
                  </a:lnTo>
                  <a:lnTo>
                    <a:pt x="1904177" y="67962"/>
                  </a:lnTo>
                  <a:lnTo>
                    <a:pt x="1841924" y="73636"/>
                  </a:lnTo>
                  <a:lnTo>
                    <a:pt x="1780252" y="79505"/>
                  </a:lnTo>
                  <a:lnTo>
                    <a:pt x="1719187" y="85566"/>
                  </a:lnTo>
                  <a:lnTo>
                    <a:pt x="1658752" y="91814"/>
                  </a:lnTo>
                  <a:lnTo>
                    <a:pt x="1598971" y="98245"/>
                  </a:lnTo>
                  <a:lnTo>
                    <a:pt x="1539868" y="104856"/>
                  </a:lnTo>
                  <a:lnTo>
                    <a:pt x="1481468" y="111644"/>
                  </a:lnTo>
                  <a:lnTo>
                    <a:pt x="1423796" y="118604"/>
                  </a:lnTo>
                  <a:lnTo>
                    <a:pt x="1366875" y="125732"/>
                  </a:lnTo>
                  <a:lnTo>
                    <a:pt x="1310729" y="133025"/>
                  </a:lnTo>
                  <a:lnTo>
                    <a:pt x="1255383" y="140479"/>
                  </a:lnTo>
                  <a:lnTo>
                    <a:pt x="1200861" y="148089"/>
                  </a:lnTo>
                  <a:lnTo>
                    <a:pt x="1147187" y="155854"/>
                  </a:lnTo>
                  <a:lnTo>
                    <a:pt x="1094385" y="163767"/>
                  </a:lnTo>
                  <a:lnTo>
                    <a:pt x="1042481" y="171827"/>
                  </a:lnTo>
                  <a:lnTo>
                    <a:pt x="991497" y="180028"/>
                  </a:lnTo>
                  <a:lnTo>
                    <a:pt x="941458" y="188368"/>
                  </a:lnTo>
                  <a:lnTo>
                    <a:pt x="892389" y="196842"/>
                  </a:lnTo>
                  <a:lnTo>
                    <a:pt x="844313" y="205446"/>
                  </a:lnTo>
                  <a:lnTo>
                    <a:pt x="797256" y="214177"/>
                  </a:lnTo>
                  <a:lnTo>
                    <a:pt x="751240" y="223031"/>
                  </a:lnTo>
                  <a:lnTo>
                    <a:pt x="706291" y="232005"/>
                  </a:lnTo>
                  <a:lnTo>
                    <a:pt x="662432" y="241093"/>
                  </a:lnTo>
                  <a:lnTo>
                    <a:pt x="619688" y="250294"/>
                  </a:lnTo>
                  <a:lnTo>
                    <a:pt x="578083" y="259602"/>
                  </a:lnTo>
                  <a:lnTo>
                    <a:pt x="537641" y="269014"/>
                  </a:lnTo>
                  <a:lnTo>
                    <a:pt x="498387" y="278527"/>
                  </a:lnTo>
                  <a:lnTo>
                    <a:pt x="460344" y="288135"/>
                  </a:lnTo>
                  <a:lnTo>
                    <a:pt x="387992" y="307627"/>
                  </a:lnTo>
                  <a:lnTo>
                    <a:pt x="320777" y="327459"/>
                  </a:lnTo>
                  <a:lnTo>
                    <a:pt x="258893" y="347601"/>
                  </a:lnTo>
                  <a:lnTo>
                    <a:pt x="202535" y="368023"/>
                  </a:lnTo>
                  <a:lnTo>
                    <a:pt x="151897" y="388694"/>
                  </a:lnTo>
                  <a:lnTo>
                    <a:pt x="107172" y="409584"/>
                  </a:lnTo>
                  <a:lnTo>
                    <a:pt x="68554" y="430662"/>
                  </a:lnTo>
                  <a:lnTo>
                    <a:pt x="36237" y="451899"/>
                  </a:lnTo>
                  <a:lnTo>
                    <a:pt x="10414" y="473263"/>
                  </a:lnTo>
                  <a:lnTo>
                    <a:pt x="0" y="483984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911684" y="1814542"/>
              <a:ext cx="69850" cy="85725"/>
            </a:xfrm>
            <a:custGeom>
              <a:avLst/>
              <a:gdLst/>
              <a:ahLst/>
              <a:cxnLst/>
              <a:rect l="l" t="t" r="r" b="b"/>
              <a:pathLst>
                <a:path w="69850" h="85725">
                  <a:moveTo>
                    <a:pt x="0" y="0"/>
                  </a:moveTo>
                  <a:lnTo>
                    <a:pt x="3479" y="85128"/>
                  </a:lnTo>
                  <a:lnTo>
                    <a:pt x="69494" y="3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/>
          <p:nvPr/>
        </p:nvSpPr>
        <p:spPr>
          <a:xfrm>
            <a:off x="685800" y="5562600"/>
            <a:ext cx="3200400" cy="457200"/>
          </a:xfrm>
          <a:custGeom>
            <a:avLst/>
            <a:gdLst/>
            <a:ahLst/>
            <a:cxnLst/>
            <a:rect l="l" t="t" r="r" b="b"/>
            <a:pathLst>
              <a:path w="3200400" h="457200">
                <a:moveTo>
                  <a:pt x="0" y="0"/>
                </a:moveTo>
                <a:lnTo>
                  <a:pt x="3200400" y="0"/>
                </a:lnTo>
                <a:lnTo>
                  <a:pt x="32004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777240" y="5635752"/>
            <a:ext cx="1694180" cy="33845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580"/>
              </a:lnSpc>
            </a:pPr>
            <a:r>
              <a:rPr dirty="0" sz="2400">
                <a:latin typeface="Times New Roman"/>
                <a:cs typeface="Times New Roman"/>
              </a:rPr>
              <a:t>A[j+1]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:=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key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764540" y="6384862"/>
            <a:ext cx="22282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Array</a:t>
            </a:r>
            <a:r>
              <a:rPr dirty="0" sz="1800" spc="-10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114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10">
                <a:latin typeface="Arial"/>
                <a:cs typeface="Arial"/>
              </a:rPr>
              <a:t> overwritten.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Arial"/>
                <a:cs typeface="Arial"/>
              </a:rPr>
              <a:t>Walk</a:t>
            </a:r>
            <a:r>
              <a:rPr dirty="0" spc="-16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through</a:t>
            </a:r>
            <a:r>
              <a:rPr dirty="0" spc="-135" b="0">
                <a:latin typeface="Arial"/>
                <a:cs typeface="Arial"/>
              </a:rPr>
              <a:t> </a:t>
            </a:r>
            <a:r>
              <a:rPr dirty="0" spc="-10" b="0">
                <a:latin typeface="Arial"/>
                <a:cs typeface="Arial"/>
              </a:rPr>
              <a:t>example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681037" y="1900237"/>
          <a:ext cx="3286125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 b="1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 b="1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 b="1"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366775" y="1927352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40301" y="2312923"/>
            <a:ext cx="28708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</a:tabLst>
            </a:pPr>
            <a:r>
              <a:rPr dirty="0" sz="1600" spc="-50">
                <a:latin typeface="Times New Roman"/>
                <a:cs typeface="Times New Roman"/>
              </a:rPr>
              <a:t>1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2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3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4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5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6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696200" y="1905000"/>
            <a:ext cx="12192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640">
              <a:lnSpc>
                <a:spcPct val="100000"/>
              </a:lnSpc>
              <a:spcBef>
                <a:spcPts val="275"/>
              </a:spcBef>
            </a:pPr>
            <a:r>
              <a:rPr dirty="0" sz="2400" spc="-10">
                <a:latin typeface="Times New Roman"/>
                <a:cs typeface="Times New Roman"/>
              </a:rPr>
              <a:t>key=2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648200" y="19050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n=5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172200" y="19050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i=3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Arial"/>
                <a:cs typeface="Arial"/>
              </a:rPr>
              <a:t>Walk</a:t>
            </a:r>
            <a:r>
              <a:rPr dirty="0" spc="-16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through</a:t>
            </a:r>
            <a:r>
              <a:rPr dirty="0" spc="-135" b="0">
                <a:latin typeface="Arial"/>
                <a:cs typeface="Arial"/>
              </a:rPr>
              <a:t> </a:t>
            </a:r>
            <a:r>
              <a:rPr dirty="0" spc="-10" b="0">
                <a:latin typeface="Arial"/>
                <a:cs typeface="Arial"/>
              </a:rPr>
              <a:t>example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681037" y="1900237"/>
          <a:ext cx="3286125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366775" y="1927352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40301" y="2312923"/>
            <a:ext cx="28708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</a:tabLst>
            </a:pPr>
            <a:r>
              <a:rPr dirty="0" sz="1600" spc="-50">
                <a:latin typeface="Times New Roman"/>
                <a:cs typeface="Times New Roman"/>
              </a:rPr>
              <a:t>1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2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3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4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5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6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7696200" y="19050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0"/>
                </a:moveTo>
                <a:lnTo>
                  <a:pt x="1219200" y="0"/>
                </a:lnTo>
                <a:lnTo>
                  <a:pt x="1219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7863840" y="1978151"/>
            <a:ext cx="777875" cy="33845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580"/>
              </a:lnSpc>
            </a:pPr>
            <a:r>
              <a:rPr dirty="0" sz="2400" spc="-10">
                <a:latin typeface="Times New Roman"/>
                <a:cs typeface="Times New Roman"/>
              </a:rPr>
              <a:t>key=8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648200" y="19050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n=5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6172200" y="1905000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0"/>
                </a:moveTo>
                <a:lnTo>
                  <a:pt x="762000" y="0"/>
                </a:lnTo>
                <a:lnTo>
                  <a:pt x="7620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6339840" y="1978151"/>
            <a:ext cx="422909" cy="33845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580"/>
              </a:lnSpc>
            </a:pPr>
            <a:r>
              <a:rPr dirty="0" sz="2400" spc="-25">
                <a:latin typeface="Times New Roman"/>
                <a:cs typeface="Times New Roman"/>
              </a:rPr>
              <a:t>i=4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Arial"/>
                <a:cs typeface="Arial"/>
              </a:rPr>
              <a:t>Walk</a:t>
            </a:r>
            <a:r>
              <a:rPr dirty="0" spc="-16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through</a:t>
            </a:r>
            <a:r>
              <a:rPr dirty="0" spc="-135" b="0">
                <a:latin typeface="Arial"/>
                <a:cs typeface="Arial"/>
              </a:rPr>
              <a:t> </a:t>
            </a:r>
            <a:r>
              <a:rPr dirty="0" spc="-10" b="0">
                <a:latin typeface="Arial"/>
                <a:cs typeface="Arial"/>
              </a:rPr>
              <a:t>example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681037" y="1900237"/>
          <a:ext cx="3286125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366775" y="1927352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40301" y="2312923"/>
            <a:ext cx="28708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</a:tabLst>
            </a:pPr>
            <a:r>
              <a:rPr dirty="0" sz="1600" spc="-50">
                <a:latin typeface="Times New Roman"/>
                <a:cs typeface="Times New Roman"/>
              </a:rPr>
              <a:t>1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2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3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4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5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6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696200" y="1905000"/>
            <a:ext cx="12192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640">
              <a:lnSpc>
                <a:spcPct val="100000"/>
              </a:lnSpc>
              <a:spcBef>
                <a:spcPts val="275"/>
              </a:spcBef>
            </a:pPr>
            <a:r>
              <a:rPr dirty="0" sz="2400" spc="-10">
                <a:latin typeface="Times New Roman"/>
                <a:cs typeface="Times New Roman"/>
              </a:rPr>
              <a:t>key=8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172200" y="28194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j=3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648200" y="19050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n=5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172200" y="19050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i=4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Arial"/>
                <a:cs typeface="Arial"/>
              </a:rPr>
              <a:t>Walk</a:t>
            </a:r>
            <a:r>
              <a:rPr dirty="0" spc="-16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through</a:t>
            </a:r>
            <a:r>
              <a:rPr dirty="0" spc="-135" b="0">
                <a:latin typeface="Arial"/>
                <a:cs typeface="Arial"/>
              </a:rPr>
              <a:t> </a:t>
            </a:r>
            <a:r>
              <a:rPr dirty="0" spc="-10" b="0">
                <a:latin typeface="Arial"/>
                <a:cs typeface="Arial"/>
              </a:rPr>
              <a:t>example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681037" y="1900237"/>
          <a:ext cx="3286125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366775" y="1927352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40301" y="2312923"/>
            <a:ext cx="28708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</a:tabLst>
            </a:pPr>
            <a:r>
              <a:rPr dirty="0" sz="1600" spc="-50">
                <a:latin typeface="Times New Roman"/>
                <a:cs typeface="Times New Roman"/>
              </a:rPr>
              <a:t>1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2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3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4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5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6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696200" y="1905000"/>
            <a:ext cx="12192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640">
              <a:lnSpc>
                <a:spcPct val="100000"/>
              </a:lnSpc>
              <a:spcBef>
                <a:spcPts val="275"/>
              </a:spcBef>
            </a:pPr>
            <a:r>
              <a:rPr dirty="0" sz="2400" spc="-10">
                <a:latin typeface="Times New Roman"/>
                <a:cs typeface="Times New Roman"/>
              </a:rPr>
              <a:t>key=8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172200" y="28194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j=3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648200" y="19050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n=5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172200" y="19050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i=4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85800" y="3733800"/>
            <a:ext cx="13716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640">
              <a:lnSpc>
                <a:spcPct val="100000"/>
              </a:lnSpc>
              <a:spcBef>
                <a:spcPts val="275"/>
              </a:spcBef>
            </a:pPr>
            <a:r>
              <a:rPr dirty="0" sz="2400">
                <a:latin typeface="Times New Roman"/>
                <a:cs typeface="Times New Roman"/>
              </a:rPr>
              <a:t>j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&gt; </a:t>
            </a:r>
            <a:r>
              <a:rPr dirty="0" sz="2400" spc="-25">
                <a:latin typeface="Times New Roman"/>
                <a:cs typeface="Times New Roman"/>
              </a:rPr>
              <a:t>0?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667000" y="3733800"/>
            <a:ext cx="12192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Yes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Arial"/>
                <a:cs typeface="Arial"/>
              </a:rPr>
              <a:t>Walk</a:t>
            </a:r>
            <a:r>
              <a:rPr dirty="0" spc="-16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through</a:t>
            </a:r>
            <a:r>
              <a:rPr dirty="0" spc="-135" b="0">
                <a:latin typeface="Arial"/>
                <a:cs typeface="Arial"/>
              </a:rPr>
              <a:t> </a:t>
            </a:r>
            <a:r>
              <a:rPr dirty="0" spc="-10" b="0">
                <a:latin typeface="Arial"/>
                <a:cs typeface="Arial"/>
              </a:rPr>
              <a:t>example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691639" y="1978151"/>
            <a:ext cx="152400" cy="338455"/>
          </a:xfrm>
          <a:custGeom>
            <a:avLst/>
            <a:gdLst/>
            <a:ahLst/>
            <a:cxnLst/>
            <a:rect l="l" t="t" r="r" b="b"/>
            <a:pathLst>
              <a:path w="152400" h="338455">
                <a:moveTo>
                  <a:pt x="152400" y="0"/>
                </a:moveTo>
                <a:lnTo>
                  <a:pt x="0" y="0"/>
                </a:lnTo>
                <a:lnTo>
                  <a:pt x="0" y="338327"/>
                </a:lnTo>
                <a:lnTo>
                  <a:pt x="152400" y="338327"/>
                </a:lnTo>
                <a:lnTo>
                  <a:pt x="15240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681037" y="1900237"/>
          <a:ext cx="3286125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366775" y="1927352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40301" y="2312923"/>
            <a:ext cx="28708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</a:tabLst>
            </a:pPr>
            <a:r>
              <a:rPr dirty="0" sz="1600" spc="-50">
                <a:latin typeface="Times New Roman"/>
                <a:cs typeface="Times New Roman"/>
              </a:rPr>
              <a:t>1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2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3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4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5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6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7696200" y="19050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0"/>
                </a:moveTo>
                <a:lnTo>
                  <a:pt x="1219200" y="0"/>
                </a:lnTo>
                <a:lnTo>
                  <a:pt x="1219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7863840" y="1978151"/>
            <a:ext cx="777875" cy="338455"/>
          </a:xfrm>
          <a:prstGeom prst="rect">
            <a:avLst/>
          </a:prstGeom>
          <a:solidFill>
            <a:srgbClr val="00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580"/>
              </a:lnSpc>
            </a:pPr>
            <a:r>
              <a:rPr dirty="0" sz="2400" spc="-10">
                <a:latin typeface="Times New Roman"/>
                <a:cs typeface="Times New Roman"/>
              </a:rPr>
              <a:t>key=8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172200" y="28194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j=3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648200" y="19050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n=5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172200" y="19050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i=4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85800" y="3733800"/>
            <a:ext cx="13716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640">
              <a:lnSpc>
                <a:spcPct val="100000"/>
              </a:lnSpc>
              <a:spcBef>
                <a:spcPts val="275"/>
              </a:spcBef>
            </a:pPr>
            <a:r>
              <a:rPr dirty="0" sz="2400">
                <a:latin typeface="Times New Roman"/>
                <a:cs typeface="Times New Roman"/>
              </a:rPr>
              <a:t>j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&gt; </a:t>
            </a:r>
            <a:r>
              <a:rPr dirty="0" sz="2400" spc="-25">
                <a:latin typeface="Times New Roman"/>
                <a:cs typeface="Times New Roman"/>
              </a:rPr>
              <a:t>0?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667000" y="3733800"/>
            <a:ext cx="12192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Yes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85800" y="4648200"/>
            <a:ext cx="13716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75"/>
              </a:spcBef>
            </a:pPr>
            <a:r>
              <a:rPr dirty="0" sz="2400" spc="-10">
                <a:latin typeface="Times New Roman"/>
                <a:cs typeface="Times New Roman"/>
              </a:rPr>
              <a:t>A[j]&gt;key?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667000" y="4648200"/>
            <a:ext cx="12192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No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5880" y="1303364"/>
            <a:ext cx="8963660" cy="43180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20700" indent="-342900">
              <a:lnSpc>
                <a:spcPct val="100000"/>
              </a:lnSpc>
              <a:spcBef>
                <a:spcPts val="10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dirty="0" sz="3200" b="1">
                <a:latin typeface="Arial Narrow"/>
                <a:cs typeface="Arial Narrow"/>
              </a:rPr>
              <a:t>Sorting</a:t>
            </a:r>
            <a:r>
              <a:rPr dirty="0" sz="3200" spc="-6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is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the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process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of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arranging</a:t>
            </a:r>
            <a:r>
              <a:rPr dirty="0" sz="3200" spc="-5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sequence</a:t>
            </a:r>
            <a:r>
              <a:rPr dirty="0" sz="3200" spc="-55" b="1">
                <a:latin typeface="Arial Narrow"/>
                <a:cs typeface="Arial Narrow"/>
              </a:rPr>
              <a:t> </a:t>
            </a:r>
            <a:r>
              <a:rPr dirty="0" sz="3200" spc="-25" b="1">
                <a:latin typeface="Arial Narrow"/>
                <a:cs typeface="Arial Narrow"/>
              </a:rPr>
              <a:t>of </a:t>
            </a:r>
            <a:r>
              <a:rPr dirty="0" sz="3200" b="1">
                <a:latin typeface="Arial Narrow"/>
                <a:cs typeface="Arial Narrow"/>
              </a:rPr>
              <a:t>objects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into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order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(either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increasing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or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decreasing)</a:t>
            </a:r>
            <a:endParaRPr sz="3200">
              <a:latin typeface="Arial Narrow"/>
              <a:cs typeface="Arial Narrow"/>
            </a:endParaRPr>
          </a:p>
          <a:p>
            <a:pPr marL="354965" indent="-342265">
              <a:lnSpc>
                <a:spcPct val="100000"/>
              </a:lnSpc>
              <a:spcBef>
                <a:spcPts val="76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latin typeface="Arial Narrow"/>
                <a:cs typeface="Arial Narrow"/>
              </a:rPr>
              <a:t>There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are</a:t>
            </a:r>
            <a:r>
              <a:rPr dirty="0" sz="3200" spc="-1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many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sorting</a:t>
            </a:r>
            <a:r>
              <a:rPr dirty="0" sz="3200" spc="-55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algorithms</a:t>
            </a:r>
            <a:endParaRPr sz="3200">
              <a:latin typeface="Arial Narrow"/>
              <a:cs typeface="Arial Narrow"/>
            </a:endParaRPr>
          </a:p>
          <a:p>
            <a:pPr marL="355600" marR="394335" indent="-342900">
              <a:lnSpc>
                <a:spcPct val="100000"/>
              </a:lnSpc>
              <a:spcBef>
                <a:spcPts val="77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dirty="0" sz="3200" b="1">
                <a:latin typeface="Arial Narrow"/>
                <a:cs typeface="Arial Narrow"/>
              </a:rPr>
              <a:t>Different</a:t>
            </a:r>
            <a:r>
              <a:rPr dirty="0" sz="3200" spc="-6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sorting</a:t>
            </a:r>
            <a:r>
              <a:rPr dirty="0" sz="3200" spc="-7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algorithms</a:t>
            </a:r>
            <a:r>
              <a:rPr dirty="0" sz="3200" spc="-6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may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have</a:t>
            </a:r>
            <a:r>
              <a:rPr dirty="0" sz="3200" spc="-5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different</a:t>
            </a:r>
            <a:r>
              <a:rPr dirty="0" sz="3200" spc="-65" b="1">
                <a:latin typeface="Arial Narrow"/>
                <a:cs typeface="Arial Narrow"/>
              </a:rPr>
              <a:t> </a:t>
            </a:r>
            <a:r>
              <a:rPr dirty="0" sz="3200" spc="-20" b="1">
                <a:latin typeface="Arial Narrow"/>
                <a:cs typeface="Arial Narrow"/>
              </a:rPr>
              <a:t>time </a:t>
            </a:r>
            <a:r>
              <a:rPr dirty="0" sz="3200" spc="-10" b="1">
                <a:latin typeface="Arial Narrow"/>
                <a:cs typeface="Arial Narrow"/>
              </a:rPr>
              <a:t>complexities.</a:t>
            </a:r>
            <a:endParaRPr sz="3200">
              <a:latin typeface="Arial Narrow"/>
              <a:cs typeface="Arial Narrow"/>
            </a:endParaRPr>
          </a:p>
          <a:p>
            <a:pPr marL="354965" indent="-342265">
              <a:lnSpc>
                <a:spcPct val="100000"/>
              </a:lnSpc>
              <a:spcBef>
                <a:spcPts val="76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latin typeface="Arial Narrow"/>
                <a:cs typeface="Arial Narrow"/>
              </a:rPr>
              <a:t>The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problem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also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has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</a:t>
            </a:r>
            <a:r>
              <a:rPr dirty="0" sz="3200" spc="-5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complexity.</a:t>
            </a:r>
            <a:endParaRPr sz="3200">
              <a:latin typeface="Arial Narrow"/>
              <a:cs typeface="Arial Narrow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dirty="0" sz="3200" b="1">
                <a:latin typeface="Arial Narrow"/>
                <a:cs typeface="Arial Narrow"/>
              </a:rPr>
              <a:t>There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is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difference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between</a:t>
            </a:r>
            <a:r>
              <a:rPr dirty="0" sz="3200" spc="-6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problem</a:t>
            </a:r>
            <a:r>
              <a:rPr dirty="0" sz="3200" spc="-5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complexity</a:t>
            </a:r>
            <a:r>
              <a:rPr dirty="0" sz="3200" spc="-70" b="1">
                <a:latin typeface="Arial Narrow"/>
                <a:cs typeface="Arial Narrow"/>
              </a:rPr>
              <a:t> </a:t>
            </a:r>
            <a:r>
              <a:rPr dirty="0" sz="3200" spc="-25" b="1">
                <a:latin typeface="Arial Narrow"/>
                <a:cs typeface="Arial Narrow"/>
              </a:rPr>
              <a:t>and </a:t>
            </a:r>
            <a:r>
              <a:rPr dirty="0" sz="3200" b="1">
                <a:latin typeface="Arial Narrow"/>
                <a:cs typeface="Arial Narrow"/>
              </a:rPr>
              <a:t>algorithm</a:t>
            </a:r>
            <a:r>
              <a:rPr dirty="0" sz="3200" spc="-60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complexity.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413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 b="1">
                <a:solidFill>
                  <a:srgbClr val="5C666F"/>
                </a:solidFill>
                <a:latin typeface="Arial"/>
                <a:cs typeface="Arial"/>
              </a:rPr>
              <a:t>Sorting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Arial"/>
                <a:cs typeface="Arial"/>
              </a:rPr>
              <a:t>Walk</a:t>
            </a:r>
            <a:r>
              <a:rPr dirty="0" spc="-16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through</a:t>
            </a:r>
            <a:r>
              <a:rPr dirty="0" spc="-135" b="0">
                <a:latin typeface="Arial"/>
                <a:cs typeface="Arial"/>
              </a:rPr>
              <a:t> </a:t>
            </a:r>
            <a:r>
              <a:rPr dirty="0" spc="-10" b="0">
                <a:latin typeface="Arial"/>
                <a:cs typeface="Arial"/>
              </a:rPr>
              <a:t>example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681037" y="1900237"/>
          <a:ext cx="3286125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366775" y="1927352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40301" y="2312923"/>
            <a:ext cx="28708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</a:tabLst>
            </a:pPr>
            <a:r>
              <a:rPr dirty="0" sz="1600" spc="-50">
                <a:latin typeface="Times New Roman"/>
                <a:cs typeface="Times New Roman"/>
              </a:rPr>
              <a:t>1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2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3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4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5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6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696200" y="1905000"/>
            <a:ext cx="12192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640">
              <a:lnSpc>
                <a:spcPct val="100000"/>
              </a:lnSpc>
              <a:spcBef>
                <a:spcPts val="275"/>
              </a:spcBef>
            </a:pPr>
            <a:r>
              <a:rPr dirty="0" sz="2400" spc="-10">
                <a:latin typeface="Times New Roman"/>
                <a:cs typeface="Times New Roman"/>
              </a:rPr>
              <a:t>key=8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172200" y="28194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j=3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648200" y="19050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n=5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172200" y="19050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i=4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85800" y="3733800"/>
            <a:ext cx="13716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640">
              <a:lnSpc>
                <a:spcPct val="100000"/>
              </a:lnSpc>
              <a:spcBef>
                <a:spcPts val="275"/>
              </a:spcBef>
            </a:pPr>
            <a:r>
              <a:rPr dirty="0" sz="2400">
                <a:latin typeface="Times New Roman"/>
                <a:cs typeface="Times New Roman"/>
              </a:rPr>
              <a:t>j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&gt; </a:t>
            </a:r>
            <a:r>
              <a:rPr dirty="0" sz="2400" spc="-25">
                <a:latin typeface="Times New Roman"/>
                <a:cs typeface="Times New Roman"/>
              </a:rPr>
              <a:t>0?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667000" y="3733800"/>
            <a:ext cx="12192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Yes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85800" y="4648200"/>
            <a:ext cx="13716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75"/>
              </a:spcBef>
            </a:pPr>
            <a:r>
              <a:rPr dirty="0" sz="2400" spc="-10">
                <a:latin typeface="Times New Roman"/>
                <a:cs typeface="Times New Roman"/>
              </a:rPr>
              <a:t>A[j]&gt;key?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667000" y="4648200"/>
            <a:ext cx="12192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No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685800" y="5562600"/>
            <a:ext cx="3200400" cy="457200"/>
          </a:xfrm>
          <a:custGeom>
            <a:avLst/>
            <a:gdLst/>
            <a:ahLst/>
            <a:cxnLst/>
            <a:rect l="l" t="t" r="r" b="b"/>
            <a:pathLst>
              <a:path w="3200400" h="457200">
                <a:moveTo>
                  <a:pt x="0" y="0"/>
                </a:moveTo>
                <a:lnTo>
                  <a:pt x="3200400" y="0"/>
                </a:lnTo>
                <a:lnTo>
                  <a:pt x="32004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777240" y="5635752"/>
            <a:ext cx="1694180" cy="33845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580"/>
              </a:lnSpc>
            </a:pPr>
            <a:r>
              <a:rPr dirty="0" sz="2400">
                <a:latin typeface="Times New Roman"/>
                <a:cs typeface="Times New Roman"/>
              </a:rPr>
              <a:t>A[j+1]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:=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key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2287394" y="1364589"/>
            <a:ext cx="6038215" cy="560705"/>
            <a:chOff x="2287394" y="1364589"/>
            <a:chExt cx="6038215" cy="560705"/>
          </a:xfrm>
        </p:grpSpPr>
        <p:sp>
          <p:nvSpPr>
            <p:cNvPr id="17" name="object 17" descr=""/>
            <p:cNvSpPr/>
            <p:nvPr/>
          </p:nvSpPr>
          <p:spPr>
            <a:xfrm>
              <a:off x="2317623" y="1377289"/>
              <a:ext cx="5995035" cy="535305"/>
            </a:xfrm>
            <a:custGeom>
              <a:avLst/>
              <a:gdLst/>
              <a:ahLst/>
              <a:cxnLst/>
              <a:rect l="l" t="t" r="r" b="b"/>
              <a:pathLst>
                <a:path w="5995034" h="535305">
                  <a:moveTo>
                    <a:pt x="5995035" y="535076"/>
                  </a:moveTo>
                  <a:lnTo>
                    <a:pt x="5985565" y="498058"/>
                  </a:lnTo>
                  <a:lnTo>
                    <a:pt x="5957748" y="461199"/>
                  </a:lnTo>
                  <a:lnTo>
                    <a:pt x="5912473" y="424655"/>
                  </a:lnTo>
                  <a:lnTo>
                    <a:pt x="5873027" y="400545"/>
                  </a:lnTo>
                  <a:lnTo>
                    <a:pt x="5826480" y="376693"/>
                  </a:lnTo>
                  <a:lnTo>
                    <a:pt x="5773094" y="353145"/>
                  </a:lnTo>
                  <a:lnTo>
                    <a:pt x="5713131" y="329948"/>
                  </a:lnTo>
                  <a:lnTo>
                    <a:pt x="5646856" y="307147"/>
                  </a:lnTo>
                  <a:lnTo>
                    <a:pt x="5574531" y="284792"/>
                  </a:lnTo>
                  <a:lnTo>
                    <a:pt x="5536182" y="273795"/>
                  </a:lnTo>
                  <a:lnTo>
                    <a:pt x="5496419" y="262927"/>
                  </a:lnTo>
                  <a:lnTo>
                    <a:pt x="5455275" y="252193"/>
                  </a:lnTo>
                  <a:lnTo>
                    <a:pt x="5412783" y="241600"/>
                  </a:lnTo>
                  <a:lnTo>
                    <a:pt x="5368975" y="231153"/>
                  </a:lnTo>
                  <a:lnTo>
                    <a:pt x="5323886" y="220857"/>
                  </a:lnTo>
                  <a:lnTo>
                    <a:pt x="5277547" y="210720"/>
                  </a:lnTo>
                  <a:lnTo>
                    <a:pt x="5229991" y="200746"/>
                  </a:lnTo>
                  <a:lnTo>
                    <a:pt x="5181252" y="190942"/>
                  </a:lnTo>
                  <a:lnTo>
                    <a:pt x="5131362" y="181313"/>
                  </a:lnTo>
                  <a:lnTo>
                    <a:pt x="5080354" y="171865"/>
                  </a:lnTo>
                  <a:lnTo>
                    <a:pt x="5028261" y="162604"/>
                  </a:lnTo>
                  <a:lnTo>
                    <a:pt x="4975115" y="153536"/>
                  </a:lnTo>
                  <a:lnTo>
                    <a:pt x="4920951" y="144667"/>
                  </a:lnTo>
                  <a:lnTo>
                    <a:pt x="4865800" y="136003"/>
                  </a:lnTo>
                  <a:lnTo>
                    <a:pt x="4809696" y="127549"/>
                  </a:lnTo>
                  <a:lnTo>
                    <a:pt x="4752671" y="119311"/>
                  </a:lnTo>
                  <a:lnTo>
                    <a:pt x="4694758" y="111295"/>
                  </a:lnTo>
                  <a:lnTo>
                    <a:pt x="4635990" y="103508"/>
                  </a:lnTo>
                  <a:lnTo>
                    <a:pt x="4576400" y="95954"/>
                  </a:lnTo>
                  <a:lnTo>
                    <a:pt x="4516021" y="88640"/>
                  </a:lnTo>
                  <a:lnTo>
                    <a:pt x="4454886" y="81571"/>
                  </a:lnTo>
                  <a:lnTo>
                    <a:pt x="4393028" y="74753"/>
                  </a:lnTo>
                  <a:lnTo>
                    <a:pt x="4330479" y="68193"/>
                  </a:lnTo>
                  <a:lnTo>
                    <a:pt x="4267272" y="61896"/>
                  </a:lnTo>
                  <a:lnTo>
                    <a:pt x="4203441" y="55868"/>
                  </a:lnTo>
                  <a:lnTo>
                    <a:pt x="4139018" y="50114"/>
                  </a:lnTo>
                  <a:lnTo>
                    <a:pt x="4074036" y="44641"/>
                  </a:lnTo>
                  <a:lnTo>
                    <a:pt x="4008528" y="39454"/>
                  </a:lnTo>
                  <a:lnTo>
                    <a:pt x="3942527" y="34560"/>
                  </a:lnTo>
                  <a:lnTo>
                    <a:pt x="3876065" y="29964"/>
                  </a:lnTo>
                  <a:lnTo>
                    <a:pt x="3809176" y="25671"/>
                  </a:lnTo>
                  <a:lnTo>
                    <a:pt x="3741892" y="21689"/>
                  </a:lnTo>
                  <a:lnTo>
                    <a:pt x="3674247" y="18022"/>
                  </a:lnTo>
                  <a:lnTo>
                    <a:pt x="3606273" y="14677"/>
                  </a:lnTo>
                  <a:lnTo>
                    <a:pt x="3538003" y="11659"/>
                  </a:lnTo>
                  <a:lnTo>
                    <a:pt x="3469469" y="8974"/>
                  </a:lnTo>
                  <a:lnTo>
                    <a:pt x="3400706" y="6628"/>
                  </a:lnTo>
                  <a:lnTo>
                    <a:pt x="3331746" y="4627"/>
                  </a:lnTo>
                  <a:lnTo>
                    <a:pt x="3262621" y="2977"/>
                  </a:lnTo>
                  <a:lnTo>
                    <a:pt x="3193364" y="1683"/>
                  </a:lnTo>
                  <a:lnTo>
                    <a:pt x="3124009" y="752"/>
                  </a:lnTo>
                  <a:lnTo>
                    <a:pt x="3054588" y="188"/>
                  </a:lnTo>
                  <a:lnTo>
                    <a:pt x="2985135" y="0"/>
                  </a:lnTo>
                  <a:lnTo>
                    <a:pt x="2916677" y="179"/>
                  </a:lnTo>
                  <a:lnTo>
                    <a:pt x="2848250" y="713"/>
                  </a:lnTo>
                  <a:lnTo>
                    <a:pt x="2779887" y="1597"/>
                  </a:lnTo>
                  <a:lnTo>
                    <a:pt x="2711618" y="2824"/>
                  </a:lnTo>
                  <a:lnTo>
                    <a:pt x="2643475" y="4390"/>
                  </a:lnTo>
                  <a:lnTo>
                    <a:pt x="2575489" y="6289"/>
                  </a:lnTo>
                  <a:lnTo>
                    <a:pt x="2507692" y="8516"/>
                  </a:lnTo>
                  <a:lnTo>
                    <a:pt x="2440116" y="11065"/>
                  </a:lnTo>
                  <a:lnTo>
                    <a:pt x="2372792" y="13930"/>
                  </a:lnTo>
                  <a:lnTo>
                    <a:pt x="2305751" y="17107"/>
                  </a:lnTo>
                  <a:lnTo>
                    <a:pt x="2239025" y="20589"/>
                  </a:lnTo>
                  <a:lnTo>
                    <a:pt x="2172645" y="24371"/>
                  </a:lnTo>
                  <a:lnTo>
                    <a:pt x="2106643" y="28449"/>
                  </a:lnTo>
                  <a:lnTo>
                    <a:pt x="2041051" y="32815"/>
                  </a:lnTo>
                  <a:lnTo>
                    <a:pt x="1975899" y="37466"/>
                  </a:lnTo>
                  <a:lnTo>
                    <a:pt x="1911220" y="42395"/>
                  </a:lnTo>
                  <a:lnTo>
                    <a:pt x="1847044" y="47597"/>
                  </a:lnTo>
                  <a:lnTo>
                    <a:pt x="1783404" y="53066"/>
                  </a:lnTo>
                  <a:lnTo>
                    <a:pt x="1720330" y="58797"/>
                  </a:lnTo>
                  <a:lnTo>
                    <a:pt x="1657855" y="64785"/>
                  </a:lnTo>
                  <a:lnTo>
                    <a:pt x="1596009" y="71024"/>
                  </a:lnTo>
                  <a:lnTo>
                    <a:pt x="1534824" y="77508"/>
                  </a:lnTo>
                  <a:lnTo>
                    <a:pt x="1474333" y="84233"/>
                  </a:lnTo>
                  <a:lnTo>
                    <a:pt x="1414565" y="91192"/>
                  </a:lnTo>
                  <a:lnTo>
                    <a:pt x="1355553" y="98380"/>
                  </a:lnTo>
                  <a:lnTo>
                    <a:pt x="1297328" y="105793"/>
                  </a:lnTo>
                  <a:lnTo>
                    <a:pt x="1239922" y="113423"/>
                  </a:lnTo>
                  <a:lnTo>
                    <a:pt x="1183366" y="121266"/>
                  </a:lnTo>
                  <a:lnTo>
                    <a:pt x="1127691" y="129317"/>
                  </a:lnTo>
                  <a:lnTo>
                    <a:pt x="1072930" y="137569"/>
                  </a:lnTo>
                  <a:lnTo>
                    <a:pt x="1019113" y="146018"/>
                  </a:lnTo>
                  <a:lnTo>
                    <a:pt x="966273" y="154658"/>
                  </a:lnTo>
                  <a:lnTo>
                    <a:pt x="914439" y="163483"/>
                  </a:lnTo>
                  <a:lnTo>
                    <a:pt x="863645" y="172489"/>
                  </a:lnTo>
                  <a:lnTo>
                    <a:pt x="813921" y="181669"/>
                  </a:lnTo>
                  <a:lnTo>
                    <a:pt x="765300" y="191018"/>
                  </a:lnTo>
                  <a:lnTo>
                    <a:pt x="717812" y="200530"/>
                  </a:lnTo>
                  <a:lnTo>
                    <a:pt x="671488" y="210201"/>
                  </a:lnTo>
                  <a:lnTo>
                    <a:pt x="626362" y="220025"/>
                  </a:lnTo>
                  <a:lnTo>
                    <a:pt x="582463" y="229996"/>
                  </a:lnTo>
                  <a:lnTo>
                    <a:pt x="539823" y="240108"/>
                  </a:lnTo>
                  <a:lnTo>
                    <a:pt x="498475" y="250357"/>
                  </a:lnTo>
                  <a:lnTo>
                    <a:pt x="458449" y="260737"/>
                  </a:lnTo>
                  <a:lnTo>
                    <a:pt x="419776" y="271242"/>
                  </a:lnTo>
                  <a:lnTo>
                    <a:pt x="382489" y="281867"/>
                  </a:lnTo>
                  <a:lnTo>
                    <a:pt x="312198" y="303454"/>
                  </a:lnTo>
                  <a:lnTo>
                    <a:pt x="247825" y="325456"/>
                  </a:lnTo>
                  <a:lnTo>
                    <a:pt x="189624" y="347828"/>
                  </a:lnTo>
                  <a:lnTo>
                    <a:pt x="137845" y="370527"/>
                  </a:lnTo>
                  <a:lnTo>
                    <a:pt x="92742" y="393509"/>
                  </a:lnTo>
                  <a:lnTo>
                    <a:pt x="54565" y="416730"/>
                  </a:lnTo>
                  <a:lnTo>
                    <a:pt x="23567" y="440146"/>
                  </a:lnTo>
                  <a:lnTo>
                    <a:pt x="10839" y="451914"/>
                  </a:lnTo>
                  <a:lnTo>
                    <a:pt x="0" y="463715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2287394" y="1814647"/>
              <a:ext cx="70485" cy="85090"/>
            </a:xfrm>
            <a:custGeom>
              <a:avLst/>
              <a:gdLst/>
              <a:ahLst/>
              <a:cxnLst/>
              <a:rect l="l" t="t" r="r" b="b"/>
              <a:pathLst>
                <a:path w="70485" h="85089">
                  <a:moveTo>
                    <a:pt x="0" y="0"/>
                  </a:moveTo>
                  <a:lnTo>
                    <a:pt x="5461" y="85013"/>
                  </a:lnTo>
                  <a:lnTo>
                    <a:pt x="70205" y="296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764540" y="6384862"/>
            <a:ext cx="22282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Array</a:t>
            </a:r>
            <a:r>
              <a:rPr dirty="0" sz="1800" spc="-10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114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10">
                <a:latin typeface="Arial"/>
                <a:cs typeface="Arial"/>
              </a:rPr>
              <a:t> overwritten.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Arial"/>
                <a:cs typeface="Arial"/>
              </a:rPr>
              <a:t>Walk</a:t>
            </a:r>
            <a:r>
              <a:rPr dirty="0" spc="-16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through</a:t>
            </a:r>
            <a:r>
              <a:rPr dirty="0" spc="-135" b="0">
                <a:latin typeface="Arial"/>
                <a:cs typeface="Arial"/>
              </a:rPr>
              <a:t> </a:t>
            </a:r>
            <a:r>
              <a:rPr dirty="0" spc="-10" b="0">
                <a:latin typeface="Arial"/>
                <a:cs typeface="Arial"/>
              </a:rPr>
              <a:t>example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681037" y="1900237"/>
          <a:ext cx="3286125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 b="1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 b="1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 b="1"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 b="1"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366775" y="1927352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40301" y="2312923"/>
            <a:ext cx="28708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</a:tabLst>
            </a:pPr>
            <a:r>
              <a:rPr dirty="0" sz="1600" spc="-50">
                <a:latin typeface="Times New Roman"/>
                <a:cs typeface="Times New Roman"/>
              </a:rPr>
              <a:t>1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2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3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4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5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6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696200" y="1905000"/>
            <a:ext cx="12192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640">
              <a:lnSpc>
                <a:spcPct val="100000"/>
              </a:lnSpc>
              <a:spcBef>
                <a:spcPts val="275"/>
              </a:spcBef>
            </a:pPr>
            <a:r>
              <a:rPr dirty="0" sz="2400" spc="-10">
                <a:latin typeface="Times New Roman"/>
                <a:cs typeface="Times New Roman"/>
              </a:rPr>
              <a:t>key=8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648200" y="19050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n=5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172200" y="19050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i=4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Arial"/>
                <a:cs typeface="Arial"/>
              </a:rPr>
              <a:t>Walk</a:t>
            </a:r>
            <a:r>
              <a:rPr dirty="0" spc="-16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through</a:t>
            </a:r>
            <a:r>
              <a:rPr dirty="0" spc="-135" b="0">
                <a:latin typeface="Arial"/>
                <a:cs typeface="Arial"/>
              </a:rPr>
              <a:t> </a:t>
            </a:r>
            <a:r>
              <a:rPr dirty="0" spc="-10" b="0">
                <a:latin typeface="Arial"/>
                <a:cs typeface="Arial"/>
              </a:rPr>
              <a:t>example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681037" y="1900237"/>
          <a:ext cx="3286125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366775" y="1927352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40301" y="2312923"/>
            <a:ext cx="28708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</a:tabLst>
            </a:pPr>
            <a:r>
              <a:rPr dirty="0" sz="1600" spc="-50">
                <a:latin typeface="Times New Roman"/>
                <a:cs typeface="Times New Roman"/>
              </a:rPr>
              <a:t>1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2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3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4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5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6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7696200" y="19050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0"/>
                </a:moveTo>
                <a:lnTo>
                  <a:pt x="1219200" y="0"/>
                </a:lnTo>
                <a:lnTo>
                  <a:pt x="1219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7863840" y="1978151"/>
            <a:ext cx="777875" cy="33845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580"/>
              </a:lnSpc>
            </a:pPr>
            <a:r>
              <a:rPr dirty="0" sz="2400" spc="-10">
                <a:latin typeface="Times New Roman"/>
                <a:cs typeface="Times New Roman"/>
              </a:rPr>
              <a:t>key=3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648200" y="19050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n=5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6172200" y="1905000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0"/>
                </a:moveTo>
                <a:lnTo>
                  <a:pt x="762000" y="0"/>
                </a:lnTo>
                <a:lnTo>
                  <a:pt x="7620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6339840" y="1978151"/>
            <a:ext cx="422909" cy="33845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580"/>
              </a:lnSpc>
            </a:pPr>
            <a:r>
              <a:rPr dirty="0" sz="2400" spc="-25">
                <a:latin typeface="Times New Roman"/>
                <a:cs typeface="Times New Roman"/>
              </a:rPr>
              <a:t>i=5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Arial"/>
                <a:cs typeface="Arial"/>
              </a:rPr>
              <a:t>Walk</a:t>
            </a:r>
            <a:r>
              <a:rPr dirty="0" spc="-16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through</a:t>
            </a:r>
            <a:r>
              <a:rPr dirty="0" spc="-135" b="0">
                <a:latin typeface="Arial"/>
                <a:cs typeface="Arial"/>
              </a:rPr>
              <a:t> </a:t>
            </a:r>
            <a:r>
              <a:rPr dirty="0" spc="-10" b="0">
                <a:latin typeface="Arial"/>
                <a:cs typeface="Arial"/>
              </a:rPr>
              <a:t>example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681037" y="1900237"/>
          <a:ext cx="3286125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366775" y="1927352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40301" y="2312923"/>
            <a:ext cx="28708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</a:tabLst>
            </a:pPr>
            <a:r>
              <a:rPr dirty="0" sz="1600" spc="-50">
                <a:latin typeface="Times New Roman"/>
                <a:cs typeface="Times New Roman"/>
              </a:rPr>
              <a:t>1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2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3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4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5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6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696200" y="1905000"/>
            <a:ext cx="12192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640">
              <a:lnSpc>
                <a:spcPct val="100000"/>
              </a:lnSpc>
              <a:spcBef>
                <a:spcPts val="275"/>
              </a:spcBef>
            </a:pPr>
            <a:r>
              <a:rPr dirty="0" sz="2400" spc="-10">
                <a:latin typeface="Times New Roman"/>
                <a:cs typeface="Times New Roman"/>
              </a:rPr>
              <a:t>key=3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172200" y="28194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j=4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648200" y="19050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n=5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172200" y="19050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i=5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Arial"/>
                <a:cs typeface="Arial"/>
              </a:rPr>
              <a:t>Walk</a:t>
            </a:r>
            <a:r>
              <a:rPr dirty="0" spc="-16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through</a:t>
            </a:r>
            <a:r>
              <a:rPr dirty="0" spc="-135" b="0">
                <a:latin typeface="Arial"/>
                <a:cs typeface="Arial"/>
              </a:rPr>
              <a:t> </a:t>
            </a:r>
            <a:r>
              <a:rPr dirty="0" spc="-10" b="0">
                <a:latin typeface="Arial"/>
                <a:cs typeface="Arial"/>
              </a:rPr>
              <a:t>example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681037" y="1900237"/>
          <a:ext cx="3286125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366775" y="1927352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40301" y="2312923"/>
            <a:ext cx="28708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</a:tabLst>
            </a:pPr>
            <a:r>
              <a:rPr dirty="0" sz="1600" spc="-50">
                <a:latin typeface="Times New Roman"/>
                <a:cs typeface="Times New Roman"/>
              </a:rPr>
              <a:t>1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2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3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4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5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6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696200" y="1905000"/>
            <a:ext cx="12192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640">
              <a:lnSpc>
                <a:spcPct val="100000"/>
              </a:lnSpc>
              <a:spcBef>
                <a:spcPts val="275"/>
              </a:spcBef>
            </a:pPr>
            <a:r>
              <a:rPr dirty="0" sz="2400" spc="-10">
                <a:latin typeface="Times New Roman"/>
                <a:cs typeface="Times New Roman"/>
              </a:rPr>
              <a:t>key=3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172200" y="28194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j=4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648200" y="19050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n=5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172200" y="19050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i=5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85800" y="3733800"/>
            <a:ext cx="13716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640">
              <a:lnSpc>
                <a:spcPct val="100000"/>
              </a:lnSpc>
              <a:spcBef>
                <a:spcPts val="275"/>
              </a:spcBef>
            </a:pPr>
            <a:r>
              <a:rPr dirty="0" sz="2400">
                <a:latin typeface="Times New Roman"/>
                <a:cs typeface="Times New Roman"/>
              </a:rPr>
              <a:t>j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&gt; </a:t>
            </a:r>
            <a:r>
              <a:rPr dirty="0" sz="2400" spc="-25">
                <a:latin typeface="Times New Roman"/>
                <a:cs typeface="Times New Roman"/>
              </a:rPr>
              <a:t>0?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667000" y="3733800"/>
            <a:ext cx="12192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Yes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Arial"/>
                <a:cs typeface="Arial"/>
              </a:rPr>
              <a:t>Walk</a:t>
            </a:r>
            <a:r>
              <a:rPr dirty="0" spc="-16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through</a:t>
            </a:r>
            <a:r>
              <a:rPr dirty="0" spc="-135" b="0">
                <a:latin typeface="Arial"/>
                <a:cs typeface="Arial"/>
              </a:rPr>
              <a:t> </a:t>
            </a:r>
            <a:r>
              <a:rPr dirty="0" spc="-10" b="0">
                <a:latin typeface="Arial"/>
                <a:cs typeface="Arial"/>
              </a:rPr>
              <a:t>example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2148839" y="1978151"/>
            <a:ext cx="152400" cy="338455"/>
          </a:xfrm>
          <a:custGeom>
            <a:avLst/>
            <a:gdLst/>
            <a:ahLst/>
            <a:cxnLst/>
            <a:rect l="l" t="t" r="r" b="b"/>
            <a:pathLst>
              <a:path w="152400" h="338455">
                <a:moveTo>
                  <a:pt x="152400" y="0"/>
                </a:moveTo>
                <a:lnTo>
                  <a:pt x="0" y="0"/>
                </a:lnTo>
                <a:lnTo>
                  <a:pt x="0" y="338327"/>
                </a:lnTo>
                <a:lnTo>
                  <a:pt x="152400" y="338327"/>
                </a:lnTo>
                <a:lnTo>
                  <a:pt x="15240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681037" y="1900237"/>
          <a:ext cx="3286125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366775" y="1927352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40301" y="2312923"/>
            <a:ext cx="28708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</a:tabLst>
            </a:pPr>
            <a:r>
              <a:rPr dirty="0" sz="1600" spc="-50">
                <a:latin typeface="Times New Roman"/>
                <a:cs typeface="Times New Roman"/>
              </a:rPr>
              <a:t>1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2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3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4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5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6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7696200" y="19050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0"/>
                </a:moveTo>
                <a:lnTo>
                  <a:pt x="1219200" y="0"/>
                </a:lnTo>
                <a:lnTo>
                  <a:pt x="1219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7863840" y="1978151"/>
            <a:ext cx="777875" cy="338455"/>
          </a:xfrm>
          <a:prstGeom prst="rect">
            <a:avLst/>
          </a:prstGeom>
          <a:solidFill>
            <a:srgbClr val="00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580"/>
              </a:lnSpc>
            </a:pPr>
            <a:r>
              <a:rPr dirty="0" sz="2400" spc="-10">
                <a:latin typeface="Times New Roman"/>
                <a:cs typeface="Times New Roman"/>
              </a:rPr>
              <a:t>key=3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172200" y="28194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j=4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648200" y="19050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n=5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172200" y="19050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i=5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85800" y="3733800"/>
            <a:ext cx="13716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640">
              <a:lnSpc>
                <a:spcPct val="100000"/>
              </a:lnSpc>
              <a:spcBef>
                <a:spcPts val="275"/>
              </a:spcBef>
            </a:pPr>
            <a:r>
              <a:rPr dirty="0" sz="2400">
                <a:latin typeface="Times New Roman"/>
                <a:cs typeface="Times New Roman"/>
              </a:rPr>
              <a:t>j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&gt; </a:t>
            </a:r>
            <a:r>
              <a:rPr dirty="0" sz="2400" spc="-25">
                <a:latin typeface="Times New Roman"/>
                <a:cs typeface="Times New Roman"/>
              </a:rPr>
              <a:t>0?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667000" y="3733800"/>
            <a:ext cx="12192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Yes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85800" y="4648200"/>
            <a:ext cx="13716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75"/>
              </a:spcBef>
            </a:pPr>
            <a:r>
              <a:rPr dirty="0" sz="2400" spc="-10">
                <a:latin typeface="Times New Roman"/>
                <a:cs typeface="Times New Roman"/>
              </a:rPr>
              <a:t>A[j]&gt;key?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667000" y="4648200"/>
            <a:ext cx="12192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Yes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Arial"/>
                <a:cs typeface="Arial"/>
              </a:rPr>
              <a:t>Walk</a:t>
            </a:r>
            <a:r>
              <a:rPr dirty="0" spc="-16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through</a:t>
            </a:r>
            <a:r>
              <a:rPr dirty="0" spc="-135" b="0">
                <a:latin typeface="Arial"/>
                <a:cs typeface="Arial"/>
              </a:rPr>
              <a:t> </a:t>
            </a:r>
            <a:r>
              <a:rPr dirty="0" spc="-10" b="0">
                <a:latin typeface="Arial"/>
                <a:cs typeface="Arial"/>
              </a:rPr>
              <a:t>example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681037" y="1900237"/>
          <a:ext cx="3286125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366775" y="1927352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40301" y="2312923"/>
            <a:ext cx="28708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</a:tabLst>
            </a:pPr>
            <a:r>
              <a:rPr dirty="0" sz="1600" spc="-50">
                <a:latin typeface="Times New Roman"/>
                <a:cs typeface="Times New Roman"/>
              </a:rPr>
              <a:t>1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2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3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4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5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6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696200" y="1905000"/>
            <a:ext cx="12192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640">
              <a:lnSpc>
                <a:spcPct val="100000"/>
              </a:lnSpc>
              <a:spcBef>
                <a:spcPts val="275"/>
              </a:spcBef>
            </a:pPr>
            <a:r>
              <a:rPr dirty="0" sz="2400" spc="-10">
                <a:latin typeface="Times New Roman"/>
                <a:cs typeface="Times New Roman"/>
              </a:rPr>
              <a:t>key=3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172200" y="28194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j=4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648200" y="19050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n=5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172200" y="19050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i=5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85800" y="3733800"/>
            <a:ext cx="13716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640">
              <a:lnSpc>
                <a:spcPct val="100000"/>
              </a:lnSpc>
              <a:spcBef>
                <a:spcPts val="275"/>
              </a:spcBef>
            </a:pPr>
            <a:r>
              <a:rPr dirty="0" sz="2400">
                <a:latin typeface="Times New Roman"/>
                <a:cs typeface="Times New Roman"/>
              </a:rPr>
              <a:t>j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&gt; </a:t>
            </a:r>
            <a:r>
              <a:rPr dirty="0" sz="2400" spc="-25">
                <a:latin typeface="Times New Roman"/>
                <a:cs typeface="Times New Roman"/>
              </a:rPr>
              <a:t>0?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667000" y="3733800"/>
            <a:ext cx="12192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Yes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85800" y="4648200"/>
            <a:ext cx="13716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75"/>
              </a:spcBef>
            </a:pPr>
            <a:r>
              <a:rPr dirty="0" sz="2400" spc="-10">
                <a:latin typeface="Times New Roman"/>
                <a:cs typeface="Times New Roman"/>
              </a:rPr>
              <a:t>A[j]&gt;key?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667000" y="4648200"/>
            <a:ext cx="12192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Yes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2274061" y="1671066"/>
            <a:ext cx="492759" cy="254000"/>
            <a:chOff x="2274061" y="1671066"/>
            <a:chExt cx="492759" cy="254000"/>
          </a:xfrm>
        </p:grpSpPr>
        <p:sp>
          <p:nvSpPr>
            <p:cNvPr id="15" name="object 15" descr=""/>
            <p:cNvSpPr/>
            <p:nvPr/>
          </p:nvSpPr>
          <p:spPr>
            <a:xfrm>
              <a:off x="2286761" y="1683766"/>
              <a:ext cx="445134" cy="228600"/>
            </a:xfrm>
            <a:custGeom>
              <a:avLst/>
              <a:gdLst/>
              <a:ahLst/>
              <a:cxnLst/>
              <a:rect l="l" t="t" r="r" b="b"/>
              <a:pathLst>
                <a:path w="445135" h="228600">
                  <a:moveTo>
                    <a:pt x="0" y="228600"/>
                  </a:moveTo>
                  <a:lnTo>
                    <a:pt x="5134" y="185960"/>
                  </a:lnTo>
                  <a:lnTo>
                    <a:pt x="19645" y="144660"/>
                  </a:lnTo>
                  <a:lnTo>
                    <a:pt x="42192" y="106040"/>
                  </a:lnTo>
                  <a:lnTo>
                    <a:pt x="71437" y="71437"/>
                  </a:lnTo>
                  <a:lnTo>
                    <a:pt x="106040" y="42192"/>
                  </a:lnTo>
                  <a:lnTo>
                    <a:pt x="144660" y="19645"/>
                  </a:lnTo>
                  <a:lnTo>
                    <a:pt x="185960" y="5134"/>
                  </a:lnTo>
                  <a:lnTo>
                    <a:pt x="228600" y="0"/>
                  </a:lnTo>
                  <a:lnTo>
                    <a:pt x="274329" y="5568"/>
                  </a:lnTo>
                  <a:lnTo>
                    <a:pt x="318403" y="21232"/>
                  </a:lnTo>
                  <a:lnTo>
                    <a:pt x="359163" y="45426"/>
                  </a:lnTo>
                  <a:lnTo>
                    <a:pt x="394955" y="76587"/>
                  </a:lnTo>
                  <a:lnTo>
                    <a:pt x="424122" y="113152"/>
                  </a:lnTo>
                  <a:lnTo>
                    <a:pt x="445008" y="153555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2691950" y="1817569"/>
              <a:ext cx="74930" cy="82550"/>
            </a:xfrm>
            <a:custGeom>
              <a:avLst/>
              <a:gdLst/>
              <a:ahLst/>
              <a:cxnLst/>
              <a:rect l="l" t="t" r="r" b="b"/>
              <a:pathLst>
                <a:path w="74930" h="82550">
                  <a:moveTo>
                    <a:pt x="74777" y="0"/>
                  </a:moveTo>
                  <a:lnTo>
                    <a:pt x="0" y="14630"/>
                  </a:lnTo>
                  <a:lnTo>
                    <a:pt x="52006" y="82092"/>
                  </a:lnTo>
                  <a:lnTo>
                    <a:pt x="74777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/>
          <p:nvPr/>
        </p:nvSpPr>
        <p:spPr>
          <a:xfrm>
            <a:off x="685800" y="5562600"/>
            <a:ext cx="3200400" cy="457200"/>
          </a:xfrm>
          <a:custGeom>
            <a:avLst/>
            <a:gdLst/>
            <a:ahLst/>
            <a:cxnLst/>
            <a:rect l="l" t="t" r="r" b="b"/>
            <a:pathLst>
              <a:path w="3200400" h="457200">
                <a:moveTo>
                  <a:pt x="0" y="0"/>
                </a:moveTo>
                <a:lnTo>
                  <a:pt x="3200400" y="0"/>
                </a:lnTo>
                <a:lnTo>
                  <a:pt x="32004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777240" y="5635752"/>
            <a:ext cx="1759585" cy="33845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580"/>
              </a:lnSpc>
            </a:pPr>
            <a:r>
              <a:rPr dirty="0" sz="2400">
                <a:latin typeface="Times New Roman"/>
                <a:cs typeface="Times New Roman"/>
              </a:rPr>
              <a:t>A[j+1]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:=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A[j]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764540" y="6384862"/>
            <a:ext cx="22282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Array</a:t>
            </a:r>
            <a:r>
              <a:rPr dirty="0" sz="1800" spc="-10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114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10">
                <a:latin typeface="Arial"/>
                <a:cs typeface="Arial"/>
              </a:rPr>
              <a:t> overwritten.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Arial"/>
                <a:cs typeface="Arial"/>
              </a:rPr>
              <a:t>Walk</a:t>
            </a:r>
            <a:r>
              <a:rPr dirty="0" spc="-16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through</a:t>
            </a:r>
            <a:r>
              <a:rPr dirty="0" spc="-135" b="0">
                <a:latin typeface="Arial"/>
                <a:cs typeface="Arial"/>
              </a:rPr>
              <a:t> </a:t>
            </a:r>
            <a:r>
              <a:rPr dirty="0" spc="-10" b="0">
                <a:latin typeface="Arial"/>
                <a:cs typeface="Arial"/>
              </a:rPr>
              <a:t>example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681037" y="1900237"/>
          <a:ext cx="3286125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366775" y="1927352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40301" y="2312923"/>
            <a:ext cx="28708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</a:tabLst>
            </a:pPr>
            <a:r>
              <a:rPr dirty="0" sz="1600" spc="-50">
                <a:latin typeface="Times New Roman"/>
                <a:cs typeface="Times New Roman"/>
              </a:rPr>
              <a:t>1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2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3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4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5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6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696200" y="1905000"/>
            <a:ext cx="12192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640">
              <a:lnSpc>
                <a:spcPct val="100000"/>
              </a:lnSpc>
              <a:spcBef>
                <a:spcPts val="275"/>
              </a:spcBef>
            </a:pPr>
            <a:r>
              <a:rPr dirty="0" sz="2400" spc="-10">
                <a:latin typeface="Times New Roman"/>
                <a:cs typeface="Times New Roman"/>
              </a:rPr>
              <a:t>key=3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172200" y="28194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j=3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648200" y="19050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n=5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172200" y="19050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i=5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Arial"/>
                <a:cs typeface="Arial"/>
              </a:rPr>
              <a:t>Walk</a:t>
            </a:r>
            <a:r>
              <a:rPr dirty="0" spc="-16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through</a:t>
            </a:r>
            <a:r>
              <a:rPr dirty="0" spc="-135" b="0">
                <a:latin typeface="Arial"/>
                <a:cs typeface="Arial"/>
              </a:rPr>
              <a:t> </a:t>
            </a:r>
            <a:r>
              <a:rPr dirty="0" spc="-10" b="0">
                <a:latin typeface="Arial"/>
                <a:cs typeface="Arial"/>
              </a:rPr>
              <a:t>example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681037" y="1900237"/>
          <a:ext cx="3286125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366775" y="1927352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40301" y="2312923"/>
            <a:ext cx="28708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</a:tabLst>
            </a:pPr>
            <a:r>
              <a:rPr dirty="0" sz="1600" spc="-50">
                <a:latin typeface="Times New Roman"/>
                <a:cs typeface="Times New Roman"/>
              </a:rPr>
              <a:t>1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2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3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4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5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6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696200" y="1905000"/>
            <a:ext cx="12192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640">
              <a:lnSpc>
                <a:spcPct val="100000"/>
              </a:lnSpc>
              <a:spcBef>
                <a:spcPts val="275"/>
              </a:spcBef>
            </a:pPr>
            <a:r>
              <a:rPr dirty="0" sz="2400" spc="-10">
                <a:latin typeface="Times New Roman"/>
                <a:cs typeface="Times New Roman"/>
              </a:rPr>
              <a:t>key=3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172200" y="28194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j=3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648200" y="19050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n=5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172200" y="19050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i=5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85800" y="3733800"/>
            <a:ext cx="13716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640">
              <a:lnSpc>
                <a:spcPct val="100000"/>
              </a:lnSpc>
              <a:spcBef>
                <a:spcPts val="275"/>
              </a:spcBef>
            </a:pPr>
            <a:r>
              <a:rPr dirty="0" sz="2400">
                <a:latin typeface="Times New Roman"/>
                <a:cs typeface="Times New Roman"/>
              </a:rPr>
              <a:t>j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&gt; </a:t>
            </a:r>
            <a:r>
              <a:rPr dirty="0" sz="2400" spc="-25">
                <a:latin typeface="Times New Roman"/>
                <a:cs typeface="Times New Roman"/>
              </a:rPr>
              <a:t>0?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667000" y="3733800"/>
            <a:ext cx="12192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Yes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Arial"/>
                <a:cs typeface="Arial"/>
              </a:rPr>
              <a:t>Walk</a:t>
            </a:r>
            <a:r>
              <a:rPr dirty="0" spc="-16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through</a:t>
            </a:r>
            <a:r>
              <a:rPr dirty="0" spc="-135" b="0">
                <a:latin typeface="Arial"/>
                <a:cs typeface="Arial"/>
              </a:rPr>
              <a:t> </a:t>
            </a:r>
            <a:r>
              <a:rPr dirty="0" spc="-10" b="0">
                <a:latin typeface="Arial"/>
                <a:cs typeface="Arial"/>
              </a:rPr>
              <a:t>example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691639" y="1978151"/>
            <a:ext cx="152400" cy="338455"/>
          </a:xfrm>
          <a:custGeom>
            <a:avLst/>
            <a:gdLst/>
            <a:ahLst/>
            <a:cxnLst/>
            <a:rect l="l" t="t" r="r" b="b"/>
            <a:pathLst>
              <a:path w="152400" h="338455">
                <a:moveTo>
                  <a:pt x="152400" y="0"/>
                </a:moveTo>
                <a:lnTo>
                  <a:pt x="0" y="0"/>
                </a:lnTo>
                <a:lnTo>
                  <a:pt x="0" y="338327"/>
                </a:lnTo>
                <a:lnTo>
                  <a:pt x="152400" y="338327"/>
                </a:lnTo>
                <a:lnTo>
                  <a:pt x="15240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681037" y="1900237"/>
          <a:ext cx="3286125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366775" y="1927352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40301" y="2312923"/>
            <a:ext cx="28708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</a:tabLst>
            </a:pPr>
            <a:r>
              <a:rPr dirty="0" sz="1600" spc="-50">
                <a:latin typeface="Times New Roman"/>
                <a:cs typeface="Times New Roman"/>
              </a:rPr>
              <a:t>1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2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3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4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5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6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7696200" y="19050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0"/>
                </a:moveTo>
                <a:lnTo>
                  <a:pt x="1219200" y="0"/>
                </a:lnTo>
                <a:lnTo>
                  <a:pt x="1219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7787640" y="1978151"/>
            <a:ext cx="854075" cy="338455"/>
          </a:xfrm>
          <a:prstGeom prst="rect">
            <a:avLst/>
          </a:prstGeom>
          <a:solidFill>
            <a:srgbClr val="00FF00"/>
          </a:solidFill>
        </p:spPr>
        <p:txBody>
          <a:bodyPr wrap="square" lIns="0" tIns="0" rIns="0" bIns="0" rtlCol="0" vert="horz">
            <a:spAutoFit/>
          </a:bodyPr>
          <a:lstStyle/>
          <a:p>
            <a:pPr marL="76200">
              <a:lnSpc>
                <a:spcPts val="2580"/>
              </a:lnSpc>
            </a:pPr>
            <a:r>
              <a:rPr dirty="0" sz="2400" spc="-10">
                <a:latin typeface="Times New Roman"/>
                <a:cs typeface="Times New Roman"/>
              </a:rPr>
              <a:t>key=3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172200" y="28194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j=3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648200" y="19050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n=5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172200" y="19050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i=5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85800" y="3733800"/>
            <a:ext cx="13716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640">
              <a:lnSpc>
                <a:spcPct val="100000"/>
              </a:lnSpc>
              <a:spcBef>
                <a:spcPts val="275"/>
              </a:spcBef>
            </a:pPr>
            <a:r>
              <a:rPr dirty="0" sz="2400">
                <a:latin typeface="Times New Roman"/>
                <a:cs typeface="Times New Roman"/>
              </a:rPr>
              <a:t>j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&gt; </a:t>
            </a:r>
            <a:r>
              <a:rPr dirty="0" sz="2400" spc="-25">
                <a:latin typeface="Times New Roman"/>
                <a:cs typeface="Times New Roman"/>
              </a:rPr>
              <a:t>0?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667000" y="3733800"/>
            <a:ext cx="12192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Yes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85800" y="4648200"/>
            <a:ext cx="13716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75"/>
              </a:spcBef>
            </a:pPr>
            <a:r>
              <a:rPr dirty="0" sz="2400" spc="-10">
                <a:latin typeface="Times New Roman"/>
                <a:cs typeface="Times New Roman"/>
              </a:rPr>
              <a:t>A[j]&gt;key?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667000" y="4648200"/>
            <a:ext cx="12192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Yes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6305" rIns="0" bIns="0" rtlCol="0" vert="horz">
            <a:spAutoFit/>
          </a:bodyPr>
          <a:lstStyle/>
          <a:p>
            <a:pPr marL="2927985">
              <a:lnSpc>
                <a:spcPct val="100000"/>
              </a:lnSpc>
              <a:spcBef>
                <a:spcPts val="100"/>
              </a:spcBef>
            </a:pPr>
            <a:r>
              <a:rPr dirty="0" sz="3800" b="1">
                <a:solidFill>
                  <a:srgbClr val="FF0000"/>
                </a:solidFill>
                <a:latin typeface="Arial"/>
                <a:cs typeface="Arial"/>
              </a:rPr>
              <a:t>Insertion</a:t>
            </a:r>
            <a:r>
              <a:rPr dirty="0" sz="3800" spc="-12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800" spc="-20" b="1">
                <a:solidFill>
                  <a:srgbClr val="FF0000"/>
                </a:solidFill>
                <a:latin typeface="Arial"/>
                <a:cs typeface="Arial"/>
              </a:rPr>
              <a:t>Sort</a:t>
            </a:r>
            <a:endParaRPr sz="38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28576" y="1004177"/>
            <a:ext cx="324294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0">
                <a:latin typeface="Arial"/>
                <a:cs typeface="Arial"/>
              </a:rPr>
              <a:t>Insertion-</a:t>
            </a:r>
            <a:r>
              <a:rPr dirty="0" sz="3000">
                <a:latin typeface="Arial"/>
                <a:cs typeface="Arial"/>
              </a:rPr>
              <a:t>Sort(A,</a:t>
            </a:r>
            <a:r>
              <a:rPr dirty="0" sz="3000" spc="-15">
                <a:latin typeface="Arial"/>
                <a:cs typeface="Arial"/>
              </a:rPr>
              <a:t> </a:t>
            </a:r>
            <a:r>
              <a:rPr dirty="0" sz="3000" spc="-25">
                <a:latin typeface="Arial"/>
                <a:cs typeface="Arial"/>
              </a:rPr>
              <a:t>n)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248004" y="3861677"/>
            <a:ext cx="1960245" cy="985519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3000">
                <a:latin typeface="Arial"/>
                <a:cs typeface="Arial"/>
              </a:rPr>
              <a:t>A[j+1]</a:t>
            </a:r>
            <a:r>
              <a:rPr dirty="0" sz="3000" spc="-2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:=</a:t>
            </a:r>
            <a:r>
              <a:rPr dirty="0" sz="1900" spc="130">
                <a:latin typeface="Arial"/>
                <a:cs typeface="Arial"/>
              </a:rPr>
              <a:t> </a:t>
            </a:r>
            <a:r>
              <a:rPr dirty="0" sz="3000" spc="-20">
                <a:latin typeface="Arial"/>
                <a:cs typeface="Arial"/>
              </a:rPr>
              <a:t>A[j]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3000">
                <a:latin typeface="Arial"/>
                <a:cs typeface="Arial"/>
              </a:rPr>
              <a:t>j</a:t>
            </a:r>
            <a:r>
              <a:rPr dirty="0" sz="3000" spc="-1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:=</a:t>
            </a:r>
            <a:r>
              <a:rPr dirty="0" sz="1900" spc="300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j</a:t>
            </a:r>
            <a:r>
              <a:rPr dirty="0" sz="3000" spc="-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-</a:t>
            </a:r>
            <a:r>
              <a:rPr dirty="0" sz="3000" spc="-5">
                <a:latin typeface="Arial"/>
                <a:cs typeface="Arial"/>
              </a:rPr>
              <a:t> </a:t>
            </a:r>
            <a:r>
              <a:rPr dirty="0" sz="3000" spc="-50">
                <a:latin typeface="Arial"/>
                <a:cs typeface="Arial"/>
              </a:rPr>
              <a:t>1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28576" y="1484237"/>
            <a:ext cx="6054090" cy="3843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97205" indent="-484505">
              <a:lnSpc>
                <a:spcPct val="100000"/>
              </a:lnSpc>
              <a:spcBef>
                <a:spcPts val="100"/>
              </a:spcBef>
              <a:buFont typeface="Arial"/>
              <a:buAutoNum type="arabicPlain"/>
              <a:tabLst>
                <a:tab pos="497205" algn="l"/>
              </a:tabLst>
            </a:pPr>
            <a:r>
              <a:rPr dirty="0" sz="3000" b="1">
                <a:latin typeface="Arial"/>
                <a:cs typeface="Arial"/>
              </a:rPr>
              <a:t>for</a:t>
            </a:r>
            <a:r>
              <a:rPr dirty="0" sz="3000" spc="-15" b="1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i</a:t>
            </a:r>
            <a:r>
              <a:rPr dirty="0" sz="3000" spc="-1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:=</a:t>
            </a:r>
            <a:r>
              <a:rPr dirty="0" sz="1900" spc="29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2</a:t>
            </a:r>
            <a:r>
              <a:rPr dirty="0" sz="3000" spc="-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to</a:t>
            </a:r>
            <a:r>
              <a:rPr dirty="0" sz="3000" spc="-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n</a:t>
            </a:r>
            <a:r>
              <a:rPr dirty="0" sz="3000" spc="-20">
                <a:latin typeface="Arial"/>
                <a:cs typeface="Arial"/>
              </a:rPr>
              <a:t> </a:t>
            </a:r>
            <a:r>
              <a:rPr dirty="0" sz="3000" spc="-25" b="1">
                <a:latin typeface="Arial"/>
                <a:cs typeface="Arial"/>
              </a:rPr>
              <a:t>do</a:t>
            </a:r>
            <a:endParaRPr sz="3000">
              <a:latin typeface="Arial"/>
              <a:cs typeface="Arial"/>
            </a:endParaRPr>
          </a:p>
          <a:p>
            <a:pPr marL="979805" indent="-967105">
              <a:lnSpc>
                <a:spcPct val="100000"/>
              </a:lnSpc>
              <a:spcBef>
                <a:spcPts val="180"/>
              </a:spcBef>
              <a:buAutoNum type="arabicPlain"/>
              <a:tabLst>
                <a:tab pos="979805" algn="l"/>
              </a:tabLst>
            </a:pPr>
            <a:r>
              <a:rPr dirty="0" sz="3000">
                <a:latin typeface="Arial"/>
                <a:cs typeface="Arial"/>
              </a:rPr>
              <a:t>key</a:t>
            </a:r>
            <a:r>
              <a:rPr dirty="0" sz="3000" spc="-2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:=</a:t>
            </a:r>
            <a:r>
              <a:rPr dirty="0" sz="1900" spc="145">
                <a:latin typeface="Arial"/>
                <a:cs typeface="Arial"/>
              </a:rPr>
              <a:t> </a:t>
            </a:r>
            <a:r>
              <a:rPr dirty="0" sz="3000" spc="-20">
                <a:latin typeface="Arial"/>
                <a:cs typeface="Arial"/>
              </a:rPr>
              <a:t>A[i]</a:t>
            </a:r>
            <a:endParaRPr sz="3000">
              <a:latin typeface="Arial"/>
              <a:cs typeface="Arial"/>
            </a:endParaRPr>
          </a:p>
          <a:p>
            <a:pPr marL="979805" indent="-967105">
              <a:lnSpc>
                <a:spcPct val="100000"/>
              </a:lnSpc>
              <a:spcBef>
                <a:spcPts val="180"/>
              </a:spcBef>
              <a:buClr>
                <a:srgbClr val="000000"/>
              </a:buClr>
              <a:buAutoNum type="arabicPlain"/>
              <a:tabLst>
                <a:tab pos="979805" algn="l"/>
              </a:tabLst>
            </a:pPr>
            <a:r>
              <a:rPr dirty="0" sz="3000">
                <a:solidFill>
                  <a:srgbClr val="0000FF"/>
                </a:solidFill>
                <a:latin typeface="Arial"/>
                <a:cs typeface="Arial"/>
              </a:rPr>
              <a:t>//</a:t>
            </a:r>
            <a:r>
              <a:rPr dirty="0" sz="3000" spc="-15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000">
                <a:solidFill>
                  <a:srgbClr val="0000FF"/>
                </a:solidFill>
                <a:latin typeface="Arial"/>
                <a:cs typeface="Arial"/>
              </a:rPr>
              <a:t>insert</a:t>
            </a:r>
            <a:r>
              <a:rPr dirty="0" sz="3000" spc="-185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000">
                <a:solidFill>
                  <a:srgbClr val="0000FF"/>
                </a:solidFill>
                <a:latin typeface="Arial"/>
                <a:cs typeface="Arial"/>
              </a:rPr>
              <a:t>A[i]</a:t>
            </a:r>
            <a:r>
              <a:rPr dirty="0" sz="3000" spc="-2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000">
                <a:solidFill>
                  <a:srgbClr val="0000FF"/>
                </a:solidFill>
                <a:latin typeface="Arial"/>
                <a:cs typeface="Arial"/>
              </a:rPr>
              <a:t>into</a:t>
            </a:r>
            <a:r>
              <a:rPr dirty="0" sz="3000" spc="-3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000">
                <a:solidFill>
                  <a:srgbClr val="0000FF"/>
                </a:solidFill>
                <a:latin typeface="Arial"/>
                <a:cs typeface="Arial"/>
              </a:rPr>
              <a:t>sorted</a:t>
            </a:r>
            <a:r>
              <a:rPr dirty="0" sz="3000" spc="-18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000" spc="-10">
                <a:solidFill>
                  <a:srgbClr val="0000FF"/>
                </a:solidFill>
                <a:latin typeface="Arial"/>
                <a:cs typeface="Arial"/>
              </a:rPr>
              <a:t>A[1:i-</a:t>
            </a:r>
            <a:r>
              <a:rPr dirty="0" sz="3000" spc="-25">
                <a:solidFill>
                  <a:srgbClr val="0000FF"/>
                </a:solidFill>
                <a:latin typeface="Arial"/>
                <a:cs typeface="Arial"/>
              </a:rPr>
              <a:t>1]</a:t>
            </a:r>
            <a:endParaRPr sz="3000">
              <a:latin typeface="Arial"/>
              <a:cs typeface="Arial"/>
            </a:endParaRPr>
          </a:p>
          <a:p>
            <a:pPr marL="979805" indent="-967105">
              <a:lnSpc>
                <a:spcPct val="100000"/>
              </a:lnSpc>
              <a:spcBef>
                <a:spcPts val="180"/>
              </a:spcBef>
              <a:buAutoNum type="arabicPlain"/>
              <a:tabLst>
                <a:tab pos="979805" algn="l"/>
              </a:tabLst>
            </a:pPr>
            <a:r>
              <a:rPr dirty="0" sz="3000">
                <a:latin typeface="Arial"/>
                <a:cs typeface="Arial"/>
              </a:rPr>
              <a:t>j</a:t>
            </a:r>
            <a:r>
              <a:rPr dirty="0" sz="3000" spc="-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:=</a:t>
            </a:r>
            <a:r>
              <a:rPr dirty="0" sz="1900" spc="300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i</a:t>
            </a:r>
            <a:r>
              <a:rPr dirty="0" sz="3000" spc="-5">
                <a:latin typeface="Arial"/>
                <a:cs typeface="Arial"/>
              </a:rPr>
              <a:t> </a:t>
            </a:r>
            <a:r>
              <a:rPr dirty="0" sz="3000" spc="-15">
                <a:latin typeface="Arial"/>
                <a:cs typeface="Arial"/>
              </a:rPr>
              <a:t>-</a:t>
            </a:r>
            <a:r>
              <a:rPr dirty="0" sz="3000" spc="-50">
                <a:latin typeface="Arial"/>
                <a:cs typeface="Arial"/>
              </a:rPr>
              <a:t>1</a:t>
            </a:r>
            <a:endParaRPr sz="3000">
              <a:latin typeface="Arial"/>
              <a:cs typeface="Arial"/>
            </a:endParaRPr>
          </a:p>
          <a:p>
            <a:pPr marL="979805" indent="-967105">
              <a:lnSpc>
                <a:spcPct val="100000"/>
              </a:lnSpc>
              <a:spcBef>
                <a:spcPts val="180"/>
              </a:spcBef>
              <a:buFont typeface="Arial"/>
              <a:buAutoNum type="arabicPlain"/>
              <a:tabLst>
                <a:tab pos="979805" algn="l"/>
              </a:tabLst>
            </a:pPr>
            <a:r>
              <a:rPr dirty="0" sz="3000" b="1">
                <a:latin typeface="Arial"/>
                <a:cs typeface="Arial"/>
              </a:rPr>
              <a:t>while</a:t>
            </a:r>
            <a:r>
              <a:rPr dirty="0" sz="3000" spc="10" b="1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j</a:t>
            </a:r>
            <a:r>
              <a:rPr dirty="0" sz="3000" spc="-20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&gt;</a:t>
            </a:r>
            <a:r>
              <a:rPr dirty="0" sz="3000" spc="-30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0</a:t>
            </a:r>
            <a:r>
              <a:rPr dirty="0" sz="3000" spc="-10">
                <a:latin typeface="Arial"/>
                <a:cs typeface="Arial"/>
              </a:rPr>
              <a:t> </a:t>
            </a:r>
            <a:r>
              <a:rPr dirty="0" sz="3000" b="1">
                <a:latin typeface="Arial"/>
                <a:cs typeface="Arial"/>
              </a:rPr>
              <a:t>and</a:t>
            </a:r>
            <a:r>
              <a:rPr dirty="0" sz="3000" spc="-175" b="1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A[j]</a:t>
            </a:r>
            <a:r>
              <a:rPr dirty="0" sz="3000" spc="-20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&gt;</a:t>
            </a:r>
            <a:r>
              <a:rPr dirty="0" sz="3000" spc="-30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key</a:t>
            </a:r>
            <a:r>
              <a:rPr dirty="0" sz="3000" spc="-15">
                <a:latin typeface="Arial"/>
                <a:cs typeface="Arial"/>
              </a:rPr>
              <a:t> </a:t>
            </a:r>
            <a:r>
              <a:rPr dirty="0" sz="3000" spc="-25" b="1">
                <a:latin typeface="Arial"/>
                <a:cs typeface="Arial"/>
              </a:rPr>
              <a:t>do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3000" spc="-50">
                <a:latin typeface="Arial"/>
                <a:cs typeface="Arial"/>
              </a:rPr>
              <a:t>6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3000" spc="-50">
                <a:latin typeface="Arial"/>
                <a:cs typeface="Arial"/>
              </a:rPr>
              <a:t>7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  <a:tabLst>
                <a:tab pos="979805" algn="l"/>
              </a:tabLst>
            </a:pPr>
            <a:r>
              <a:rPr dirty="0" sz="3000" spc="-50">
                <a:latin typeface="Arial"/>
                <a:cs typeface="Arial"/>
              </a:rPr>
              <a:t>8</a:t>
            </a:r>
            <a:r>
              <a:rPr dirty="0" sz="3000">
                <a:latin typeface="Arial"/>
                <a:cs typeface="Arial"/>
              </a:rPr>
              <a:t>	A[j+1]</a:t>
            </a:r>
            <a:r>
              <a:rPr dirty="0" sz="3000" spc="-1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:=</a:t>
            </a:r>
            <a:r>
              <a:rPr dirty="0" sz="1900" spc="290">
                <a:latin typeface="Arial"/>
                <a:cs typeface="Arial"/>
              </a:rPr>
              <a:t> </a:t>
            </a:r>
            <a:r>
              <a:rPr dirty="0" sz="3000" spc="-25">
                <a:latin typeface="Arial"/>
                <a:cs typeface="Arial"/>
              </a:rPr>
              <a:t>key</a:t>
            </a:r>
            <a:endParaRPr sz="30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28576" y="5417681"/>
            <a:ext cx="712025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Arial"/>
                <a:cs typeface="Arial"/>
              </a:rPr>
              <a:t>Trace</a:t>
            </a:r>
            <a:r>
              <a:rPr dirty="0" sz="3000" spc="-40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the</a:t>
            </a:r>
            <a:r>
              <a:rPr dirty="0" sz="3000" spc="-20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algorithm</a:t>
            </a:r>
            <a:r>
              <a:rPr dirty="0" sz="3000" spc="-50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using</a:t>
            </a:r>
            <a:r>
              <a:rPr dirty="0" sz="3000" spc="-5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inputs:</a:t>
            </a:r>
            <a:r>
              <a:rPr dirty="0" sz="3000" spc="-40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3</a:t>
            </a:r>
            <a:r>
              <a:rPr dirty="0" sz="3000" spc="-20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5</a:t>
            </a:r>
            <a:r>
              <a:rPr dirty="0" sz="3000" spc="-3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2</a:t>
            </a:r>
            <a:r>
              <a:rPr dirty="0" sz="3000" spc="-3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8</a:t>
            </a:r>
            <a:r>
              <a:rPr dirty="0" sz="3000" spc="-20">
                <a:latin typeface="Arial"/>
                <a:cs typeface="Arial"/>
              </a:rPr>
              <a:t> </a:t>
            </a:r>
            <a:r>
              <a:rPr dirty="0" sz="3000" spc="-50">
                <a:latin typeface="Arial"/>
                <a:cs typeface="Arial"/>
              </a:rPr>
              <a:t>3</a:t>
            </a:r>
            <a:endParaRPr sz="3000">
              <a:latin typeface="Arial"/>
              <a:cs typeface="Arial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1531619" y="2097023"/>
            <a:ext cx="0" cy="3145790"/>
          </a:xfrm>
          <a:custGeom>
            <a:avLst/>
            <a:gdLst/>
            <a:ahLst/>
            <a:cxnLst/>
            <a:rect l="l" t="t" r="r" b="b"/>
            <a:pathLst>
              <a:path w="0" h="3145790">
                <a:moveTo>
                  <a:pt x="0" y="0"/>
                </a:moveTo>
                <a:lnTo>
                  <a:pt x="0" y="3145536"/>
                </a:lnTo>
              </a:path>
            </a:pathLst>
          </a:custGeom>
          <a:ln w="952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2176272" y="3951732"/>
            <a:ext cx="0" cy="806450"/>
          </a:xfrm>
          <a:custGeom>
            <a:avLst/>
            <a:gdLst/>
            <a:ahLst/>
            <a:cxnLst/>
            <a:rect l="l" t="t" r="r" b="b"/>
            <a:pathLst>
              <a:path w="0" h="806450">
                <a:moveTo>
                  <a:pt x="0" y="0"/>
                </a:moveTo>
                <a:lnTo>
                  <a:pt x="0" y="806196"/>
                </a:lnTo>
              </a:path>
            </a:pathLst>
          </a:custGeom>
          <a:ln w="952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Arial"/>
                <a:cs typeface="Arial"/>
              </a:rPr>
              <a:t>Walk</a:t>
            </a:r>
            <a:r>
              <a:rPr dirty="0" spc="-16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through</a:t>
            </a:r>
            <a:r>
              <a:rPr dirty="0" spc="-135" b="0">
                <a:latin typeface="Arial"/>
                <a:cs typeface="Arial"/>
              </a:rPr>
              <a:t> </a:t>
            </a:r>
            <a:r>
              <a:rPr dirty="0" spc="-10" b="0">
                <a:latin typeface="Arial"/>
                <a:cs typeface="Arial"/>
              </a:rPr>
              <a:t>example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681037" y="1900237"/>
          <a:ext cx="3286125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366775" y="1927352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40301" y="2312923"/>
            <a:ext cx="28708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</a:tabLst>
            </a:pPr>
            <a:r>
              <a:rPr dirty="0" sz="1600" spc="-50">
                <a:latin typeface="Times New Roman"/>
                <a:cs typeface="Times New Roman"/>
              </a:rPr>
              <a:t>1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2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3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4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5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6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696200" y="1905000"/>
            <a:ext cx="12192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640">
              <a:lnSpc>
                <a:spcPct val="100000"/>
              </a:lnSpc>
              <a:spcBef>
                <a:spcPts val="275"/>
              </a:spcBef>
            </a:pPr>
            <a:r>
              <a:rPr dirty="0" sz="2400" spc="-10">
                <a:latin typeface="Times New Roman"/>
                <a:cs typeface="Times New Roman"/>
              </a:rPr>
              <a:t>key=3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172200" y="28194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j=3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648200" y="19050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n=5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172200" y="19050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i=5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85800" y="3733800"/>
            <a:ext cx="13716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640">
              <a:lnSpc>
                <a:spcPct val="100000"/>
              </a:lnSpc>
              <a:spcBef>
                <a:spcPts val="275"/>
              </a:spcBef>
            </a:pPr>
            <a:r>
              <a:rPr dirty="0" sz="2400">
                <a:latin typeface="Times New Roman"/>
                <a:cs typeface="Times New Roman"/>
              </a:rPr>
              <a:t>j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&gt; </a:t>
            </a:r>
            <a:r>
              <a:rPr dirty="0" sz="2400" spc="-25">
                <a:latin typeface="Times New Roman"/>
                <a:cs typeface="Times New Roman"/>
              </a:rPr>
              <a:t>0?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667000" y="3733800"/>
            <a:ext cx="12192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Yes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85800" y="4648200"/>
            <a:ext cx="13716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75"/>
              </a:spcBef>
            </a:pPr>
            <a:r>
              <a:rPr dirty="0" sz="2400" spc="-10">
                <a:latin typeface="Times New Roman"/>
                <a:cs typeface="Times New Roman"/>
              </a:rPr>
              <a:t>A[j]&gt;key?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667000" y="4648200"/>
            <a:ext cx="12192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Yes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1740661" y="1671066"/>
            <a:ext cx="492759" cy="254000"/>
            <a:chOff x="1740661" y="1671066"/>
            <a:chExt cx="492759" cy="254000"/>
          </a:xfrm>
        </p:grpSpPr>
        <p:sp>
          <p:nvSpPr>
            <p:cNvPr id="15" name="object 15" descr=""/>
            <p:cNvSpPr/>
            <p:nvPr/>
          </p:nvSpPr>
          <p:spPr>
            <a:xfrm>
              <a:off x="1753361" y="1683766"/>
              <a:ext cx="445134" cy="228600"/>
            </a:xfrm>
            <a:custGeom>
              <a:avLst/>
              <a:gdLst/>
              <a:ahLst/>
              <a:cxnLst/>
              <a:rect l="l" t="t" r="r" b="b"/>
              <a:pathLst>
                <a:path w="445135" h="228600">
                  <a:moveTo>
                    <a:pt x="0" y="228600"/>
                  </a:moveTo>
                  <a:lnTo>
                    <a:pt x="5134" y="185960"/>
                  </a:lnTo>
                  <a:lnTo>
                    <a:pt x="19645" y="144660"/>
                  </a:lnTo>
                  <a:lnTo>
                    <a:pt x="42192" y="106040"/>
                  </a:lnTo>
                  <a:lnTo>
                    <a:pt x="71437" y="71437"/>
                  </a:lnTo>
                  <a:lnTo>
                    <a:pt x="106040" y="42192"/>
                  </a:lnTo>
                  <a:lnTo>
                    <a:pt x="144660" y="19645"/>
                  </a:lnTo>
                  <a:lnTo>
                    <a:pt x="185960" y="5134"/>
                  </a:lnTo>
                  <a:lnTo>
                    <a:pt x="228600" y="0"/>
                  </a:lnTo>
                  <a:lnTo>
                    <a:pt x="274329" y="5568"/>
                  </a:lnTo>
                  <a:lnTo>
                    <a:pt x="318403" y="21232"/>
                  </a:lnTo>
                  <a:lnTo>
                    <a:pt x="359163" y="45426"/>
                  </a:lnTo>
                  <a:lnTo>
                    <a:pt x="394955" y="76587"/>
                  </a:lnTo>
                  <a:lnTo>
                    <a:pt x="424122" y="113152"/>
                  </a:lnTo>
                  <a:lnTo>
                    <a:pt x="445008" y="153555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2158550" y="1817569"/>
              <a:ext cx="74930" cy="82550"/>
            </a:xfrm>
            <a:custGeom>
              <a:avLst/>
              <a:gdLst/>
              <a:ahLst/>
              <a:cxnLst/>
              <a:rect l="l" t="t" r="r" b="b"/>
              <a:pathLst>
                <a:path w="74930" h="82550">
                  <a:moveTo>
                    <a:pt x="74777" y="0"/>
                  </a:moveTo>
                  <a:lnTo>
                    <a:pt x="0" y="14630"/>
                  </a:lnTo>
                  <a:lnTo>
                    <a:pt x="52006" y="82092"/>
                  </a:lnTo>
                  <a:lnTo>
                    <a:pt x="74777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/>
          <p:nvPr/>
        </p:nvSpPr>
        <p:spPr>
          <a:xfrm>
            <a:off x="685800" y="5562600"/>
            <a:ext cx="3200400" cy="457200"/>
          </a:xfrm>
          <a:custGeom>
            <a:avLst/>
            <a:gdLst/>
            <a:ahLst/>
            <a:cxnLst/>
            <a:rect l="l" t="t" r="r" b="b"/>
            <a:pathLst>
              <a:path w="3200400" h="457200">
                <a:moveTo>
                  <a:pt x="0" y="0"/>
                </a:moveTo>
                <a:lnTo>
                  <a:pt x="3200400" y="0"/>
                </a:lnTo>
                <a:lnTo>
                  <a:pt x="32004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777240" y="5635752"/>
            <a:ext cx="1759585" cy="33845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580"/>
              </a:lnSpc>
            </a:pPr>
            <a:r>
              <a:rPr dirty="0" sz="2400">
                <a:latin typeface="Times New Roman"/>
                <a:cs typeface="Times New Roman"/>
              </a:rPr>
              <a:t>A[j+1]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:=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A[j]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764540" y="6384862"/>
            <a:ext cx="22282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Array</a:t>
            </a:r>
            <a:r>
              <a:rPr dirty="0" sz="1800" spc="-10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114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10">
                <a:latin typeface="Arial"/>
                <a:cs typeface="Arial"/>
              </a:rPr>
              <a:t> overwritten.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Arial"/>
                <a:cs typeface="Arial"/>
              </a:rPr>
              <a:t>Walk</a:t>
            </a:r>
            <a:r>
              <a:rPr dirty="0" spc="-16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through</a:t>
            </a:r>
            <a:r>
              <a:rPr dirty="0" spc="-135" b="0">
                <a:latin typeface="Arial"/>
                <a:cs typeface="Arial"/>
              </a:rPr>
              <a:t> </a:t>
            </a:r>
            <a:r>
              <a:rPr dirty="0" spc="-10" b="0">
                <a:latin typeface="Arial"/>
                <a:cs typeface="Arial"/>
              </a:rPr>
              <a:t>example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681037" y="1900237"/>
          <a:ext cx="3286125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366775" y="1927352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40301" y="2312923"/>
            <a:ext cx="28708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</a:tabLst>
            </a:pPr>
            <a:r>
              <a:rPr dirty="0" sz="1600" spc="-50">
                <a:latin typeface="Times New Roman"/>
                <a:cs typeface="Times New Roman"/>
              </a:rPr>
              <a:t>1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2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3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4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5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6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696200" y="1905000"/>
            <a:ext cx="12192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640">
              <a:lnSpc>
                <a:spcPct val="100000"/>
              </a:lnSpc>
              <a:spcBef>
                <a:spcPts val="275"/>
              </a:spcBef>
            </a:pPr>
            <a:r>
              <a:rPr dirty="0" sz="2400" spc="-10">
                <a:latin typeface="Times New Roman"/>
                <a:cs typeface="Times New Roman"/>
              </a:rPr>
              <a:t>key=3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172200" y="28194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j=2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648200" y="19050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n=5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172200" y="19050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i=5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Arial"/>
                <a:cs typeface="Arial"/>
              </a:rPr>
              <a:t>Walk</a:t>
            </a:r>
            <a:r>
              <a:rPr dirty="0" spc="-16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through</a:t>
            </a:r>
            <a:r>
              <a:rPr dirty="0" spc="-135" b="0">
                <a:latin typeface="Arial"/>
                <a:cs typeface="Arial"/>
              </a:rPr>
              <a:t> </a:t>
            </a:r>
            <a:r>
              <a:rPr dirty="0" spc="-10" b="0">
                <a:latin typeface="Arial"/>
                <a:cs typeface="Arial"/>
              </a:rPr>
              <a:t>example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681037" y="1900237"/>
          <a:ext cx="3286125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366775" y="1927352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40301" y="2312923"/>
            <a:ext cx="28708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</a:tabLst>
            </a:pPr>
            <a:r>
              <a:rPr dirty="0" sz="1600" spc="-50">
                <a:latin typeface="Times New Roman"/>
                <a:cs typeface="Times New Roman"/>
              </a:rPr>
              <a:t>1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2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3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4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5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6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696200" y="1905000"/>
            <a:ext cx="12192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640">
              <a:lnSpc>
                <a:spcPct val="100000"/>
              </a:lnSpc>
              <a:spcBef>
                <a:spcPts val="275"/>
              </a:spcBef>
            </a:pPr>
            <a:r>
              <a:rPr dirty="0" sz="2400" spc="-10">
                <a:latin typeface="Times New Roman"/>
                <a:cs typeface="Times New Roman"/>
              </a:rPr>
              <a:t>key=3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172200" y="28194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j=2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648200" y="19050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n=5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172200" y="19050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i=5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85800" y="3733800"/>
            <a:ext cx="13716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640">
              <a:lnSpc>
                <a:spcPct val="100000"/>
              </a:lnSpc>
              <a:spcBef>
                <a:spcPts val="275"/>
              </a:spcBef>
            </a:pPr>
            <a:r>
              <a:rPr dirty="0" sz="2400">
                <a:latin typeface="Times New Roman"/>
                <a:cs typeface="Times New Roman"/>
              </a:rPr>
              <a:t>j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&gt; </a:t>
            </a:r>
            <a:r>
              <a:rPr dirty="0" sz="2400" spc="-25">
                <a:latin typeface="Times New Roman"/>
                <a:cs typeface="Times New Roman"/>
              </a:rPr>
              <a:t>0?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667000" y="3733800"/>
            <a:ext cx="12192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Yes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Arial"/>
                <a:cs typeface="Arial"/>
              </a:rPr>
              <a:t>Walk</a:t>
            </a:r>
            <a:r>
              <a:rPr dirty="0" spc="-16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through</a:t>
            </a:r>
            <a:r>
              <a:rPr dirty="0" spc="-135" b="0">
                <a:latin typeface="Arial"/>
                <a:cs typeface="Arial"/>
              </a:rPr>
              <a:t> </a:t>
            </a:r>
            <a:r>
              <a:rPr dirty="0" spc="-10" b="0">
                <a:latin typeface="Arial"/>
                <a:cs typeface="Arial"/>
              </a:rPr>
              <a:t>example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66775" y="1927352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234439" y="1978151"/>
            <a:ext cx="152400" cy="338455"/>
          </a:xfrm>
          <a:custGeom>
            <a:avLst/>
            <a:gdLst/>
            <a:ahLst/>
            <a:cxnLst/>
            <a:rect l="l" t="t" r="r" b="b"/>
            <a:pathLst>
              <a:path w="152400" h="338455">
                <a:moveTo>
                  <a:pt x="152400" y="0"/>
                </a:moveTo>
                <a:lnTo>
                  <a:pt x="0" y="0"/>
                </a:lnTo>
                <a:lnTo>
                  <a:pt x="0" y="338327"/>
                </a:lnTo>
                <a:lnTo>
                  <a:pt x="152400" y="338327"/>
                </a:lnTo>
                <a:lnTo>
                  <a:pt x="15240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681037" y="1900237"/>
          <a:ext cx="3286125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 descr=""/>
          <p:cNvSpPr txBox="1"/>
          <p:nvPr/>
        </p:nvSpPr>
        <p:spPr>
          <a:xfrm>
            <a:off x="840301" y="2312923"/>
            <a:ext cx="28708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</a:tabLst>
            </a:pPr>
            <a:r>
              <a:rPr dirty="0" sz="1600" spc="-50">
                <a:latin typeface="Times New Roman"/>
                <a:cs typeface="Times New Roman"/>
              </a:rPr>
              <a:t>1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2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3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4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5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6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7696200" y="19050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0"/>
                </a:moveTo>
                <a:lnTo>
                  <a:pt x="1219200" y="0"/>
                </a:lnTo>
                <a:lnTo>
                  <a:pt x="1219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7863840" y="1978151"/>
            <a:ext cx="777875" cy="338455"/>
          </a:xfrm>
          <a:prstGeom prst="rect">
            <a:avLst/>
          </a:prstGeom>
          <a:solidFill>
            <a:srgbClr val="00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580"/>
              </a:lnSpc>
            </a:pPr>
            <a:r>
              <a:rPr dirty="0" sz="2400" spc="-10">
                <a:latin typeface="Times New Roman"/>
                <a:cs typeface="Times New Roman"/>
              </a:rPr>
              <a:t>key=3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172200" y="28194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j=2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648200" y="19050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n=5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172200" y="19050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i=5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85800" y="3733800"/>
            <a:ext cx="13716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640">
              <a:lnSpc>
                <a:spcPct val="100000"/>
              </a:lnSpc>
              <a:spcBef>
                <a:spcPts val="275"/>
              </a:spcBef>
            </a:pPr>
            <a:r>
              <a:rPr dirty="0" sz="2400">
                <a:latin typeface="Times New Roman"/>
                <a:cs typeface="Times New Roman"/>
              </a:rPr>
              <a:t>j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&gt; </a:t>
            </a:r>
            <a:r>
              <a:rPr dirty="0" sz="2400" spc="-25">
                <a:latin typeface="Times New Roman"/>
                <a:cs typeface="Times New Roman"/>
              </a:rPr>
              <a:t>0?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667000" y="3733800"/>
            <a:ext cx="12192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Yes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85800" y="4648200"/>
            <a:ext cx="13716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75"/>
              </a:spcBef>
            </a:pPr>
            <a:r>
              <a:rPr dirty="0" sz="2400" spc="-10">
                <a:latin typeface="Times New Roman"/>
                <a:cs typeface="Times New Roman"/>
              </a:rPr>
              <a:t>A[j]&gt;key?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667000" y="4648200"/>
            <a:ext cx="12192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No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Arial"/>
                <a:cs typeface="Arial"/>
              </a:rPr>
              <a:t>Walk</a:t>
            </a:r>
            <a:r>
              <a:rPr dirty="0" spc="-16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through</a:t>
            </a:r>
            <a:r>
              <a:rPr dirty="0" spc="-135" b="0">
                <a:latin typeface="Arial"/>
                <a:cs typeface="Arial"/>
              </a:rPr>
              <a:t> </a:t>
            </a:r>
            <a:r>
              <a:rPr dirty="0" spc="-10" b="0">
                <a:latin typeface="Arial"/>
                <a:cs typeface="Arial"/>
              </a:rPr>
              <a:t>example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681037" y="1900237"/>
          <a:ext cx="3286125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366775" y="1927352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40301" y="2312923"/>
            <a:ext cx="28708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</a:tabLst>
            </a:pPr>
            <a:r>
              <a:rPr dirty="0" sz="1600" spc="-50">
                <a:latin typeface="Times New Roman"/>
                <a:cs typeface="Times New Roman"/>
              </a:rPr>
              <a:t>1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2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3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4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5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6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696200" y="1905000"/>
            <a:ext cx="12192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640">
              <a:lnSpc>
                <a:spcPct val="100000"/>
              </a:lnSpc>
              <a:spcBef>
                <a:spcPts val="275"/>
              </a:spcBef>
            </a:pPr>
            <a:r>
              <a:rPr dirty="0" sz="2400" spc="-10">
                <a:latin typeface="Times New Roman"/>
                <a:cs typeface="Times New Roman"/>
              </a:rPr>
              <a:t>key=3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172200" y="28194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j=2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648200" y="19050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n=5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172200" y="19050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i=5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85800" y="3733800"/>
            <a:ext cx="13716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640">
              <a:lnSpc>
                <a:spcPct val="100000"/>
              </a:lnSpc>
              <a:spcBef>
                <a:spcPts val="275"/>
              </a:spcBef>
            </a:pPr>
            <a:r>
              <a:rPr dirty="0" sz="2400">
                <a:latin typeface="Times New Roman"/>
                <a:cs typeface="Times New Roman"/>
              </a:rPr>
              <a:t>j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&gt; </a:t>
            </a:r>
            <a:r>
              <a:rPr dirty="0" sz="2400" spc="-25">
                <a:latin typeface="Times New Roman"/>
                <a:cs typeface="Times New Roman"/>
              </a:rPr>
              <a:t>0?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667000" y="3733800"/>
            <a:ext cx="12192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Yes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85800" y="4648200"/>
            <a:ext cx="13716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75"/>
              </a:spcBef>
            </a:pPr>
            <a:r>
              <a:rPr dirty="0" sz="2400" spc="-10">
                <a:latin typeface="Times New Roman"/>
                <a:cs typeface="Times New Roman"/>
              </a:rPr>
              <a:t>A[j]&gt;key?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667000" y="4648200"/>
            <a:ext cx="12192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No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685800" y="5562600"/>
            <a:ext cx="3200400" cy="457200"/>
          </a:xfrm>
          <a:custGeom>
            <a:avLst/>
            <a:gdLst/>
            <a:ahLst/>
            <a:cxnLst/>
            <a:rect l="l" t="t" r="r" b="b"/>
            <a:pathLst>
              <a:path w="3200400" h="457200">
                <a:moveTo>
                  <a:pt x="0" y="0"/>
                </a:moveTo>
                <a:lnTo>
                  <a:pt x="3200400" y="0"/>
                </a:lnTo>
                <a:lnTo>
                  <a:pt x="32004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777240" y="5635752"/>
            <a:ext cx="1694180" cy="33845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580"/>
              </a:lnSpc>
            </a:pPr>
            <a:r>
              <a:rPr dirty="0" sz="2400">
                <a:latin typeface="Times New Roman"/>
                <a:cs typeface="Times New Roman"/>
              </a:rPr>
              <a:t>A[j+1]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:=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key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1824098" y="1364589"/>
            <a:ext cx="6038215" cy="560705"/>
            <a:chOff x="1824098" y="1364589"/>
            <a:chExt cx="6038215" cy="560705"/>
          </a:xfrm>
        </p:grpSpPr>
        <p:sp>
          <p:nvSpPr>
            <p:cNvPr id="17" name="object 17" descr=""/>
            <p:cNvSpPr/>
            <p:nvPr/>
          </p:nvSpPr>
          <p:spPr>
            <a:xfrm>
              <a:off x="1854327" y="1377289"/>
              <a:ext cx="5995035" cy="535305"/>
            </a:xfrm>
            <a:custGeom>
              <a:avLst/>
              <a:gdLst/>
              <a:ahLst/>
              <a:cxnLst/>
              <a:rect l="l" t="t" r="r" b="b"/>
              <a:pathLst>
                <a:path w="5995034" h="535305">
                  <a:moveTo>
                    <a:pt x="5995035" y="535076"/>
                  </a:moveTo>
                  <a:lnTo>
                    <a:pt x="5985565" y="498058"/>
                  </a:lnTo>
                  <a:lnTo>
                    <a:pt x="5957748" y="461199"/>
                  </a:lnTo>
                  <a:lnTo>
                    <a:pt x="5912473" y="424655"/>
                  </a:lnTo>
                  <a:lnTo>
                    <a:pt x="5873027" y="400545"/>
                  </a:lnTo>
                  <a:lnTo>
                    <a:pt x="5826480" y="376693"/>
                  </a:lnTo>
                  <a:lnTo>
                    <a:pt x="5773094" y="353145"/>
                  </a:lnTo>
                  <a:lnTo>
                    <a:pt x="5713131" y="329948"/>
                  </a:lnTo>
                  <a:lnTo>
                    <a:pt x="5646856" y="307147"/>
                  </a:lnTo>
                  <a:lnTo>
                    <a:pt x="5574531" y="284792"/>
                  </a:lnTo>
                  <a:lnTo>
                    <a:pt x="5536182" y="273795"/>
                  </a:lnTo>
                  <a:lnTo>
                    <a:pt x="5496419" y="262927"/>
                  </a:lnTo>
                  <a:lnTo>
                    <a:pt x="5455275" y="252193"/>
                  </a:lnTo>
                  <a:lnTo>
                    <a:pt x="5412783" y="241600"/>
                  </a:lnTo>
                  <a:lnTo>
                    <a:pt x="5368975" y="231153"/>
                  </a:lnTo>
                  <a:lnTo>
                    <a:pt x="5323886" y="220857"/>
                  </a:lnTo>
                  <a:lnTo>
                    <a:pt x="5277547" y="210720"/>
                  </a:lnTo>
                  <a:lnTo>
                    <a:pt x="5229991" y="200746"/>
                  </a:lnTo>
                  <a:lnTo>
                    <a:pt x="5181252" y="190942"/>
                  </a:lnTo>
                  <a:lnTo>
                    <a:pt x="5131362" y="181313"/>
                  </a:lnTo>
                  <a:lnTo>
                    <a:pt x="5080354" y="171865"/>
                  </a:lnTo>
                  <a:lnTo>
                    <a:pt x="5028261" y="162604"/>
                  </a:lnTo>
                  <a:lnTo>
                    <a:pt x="4975115" y="153536"/>
                  </a:lnTo>
                  <a:lnTo>
                    <a:pt x="4920951" y="144667"/>
                  </a:lnTo>
                  <a:lnTo>
                    <a:pt x="4865800" y="136003"/>
                  </a:lnTo>
                  <a:lnTo>
                    <a:pt x="4809696" y="127549"/>
                  </a:lnTo>
                  <a:lnTo>
                    <a:pt x="4752671" y="119311"/>
                  </a:lnTo>
                  <a:lnTo>
                    <a:pt x="4694758" y="111295"/>
                  </a:lnTo>
                  <a:lnTo>
                    <a:pt x="4635990" y="103508"/>
                  </a:lnTo>
                  <a:lnTo>
                    <a:pt x="4576400" y="95954"/>
                  </a:lnTo>
                  <a:lnTo>
                    <a:pt x="4516021" y="88640"/>
                  </a:lnTo>
                  <a:lnTo>
                    <a:pt x="4454886" y="81571"/>
                  </a:lnTo>
                  <a:lnTo>
                    <a:pt x="4393028" y="74753"/>
                  </a:lnTo>
                  <a:lnTo>
                    <a:pt x="4330479" y="68193"/>
                  </a:lnTo>
                  <a:lnTo>
                    <a:pt x="4267272" y="61896"/>
                  </a:lnTo>
                  <a:lnTo>
                    <a:pt x="4203441" y="55868"/>
                  </a:lnTo>
                  <a:lnTo>
                    <a:pt x="4139018" y="50114"/>
                  </a:lnTo>
                  <a:lnTo>
                    <a:pt x="4074036" y="44641"/>
                  </a:lnTo>
                  <a:lnTo>
                    <a:pt x="4008528" y="39454"/>
                  </a:lnTo>
                  <a:lnTo>
                    <a:pt x="3942527" y="34560"/>
                  </a:lnTo>
                  <a:lnTo>
                    <a:pt x="3876065" y="29964"/>
                  </a:lnTo>
                  <a:lnTo>
                    <a:pt x="3809176" y="25671"/>
                  </a:lnTo>
                  <a:lnTo>
                    <a:pt x="3741892" y="21689"/>
                  </a:lnTo>
                  <a:lnTo>
                    <a:pt x="3674247" y="18022"/>
                  </a:lnTo>
                  <a:lnTo>
                    <a:pt x="3606273" y="14677"/>
                  </a:lnTo>
                  <a:lnTo>
                    <a:pt x="3538003" y="11659"/>
                  </a:lnTo>
                  <a:lnTo>
                    <a:pt x="3469469" y="8974"/>
                  </a:lnTo>
                  <a:lnTo>
                    <a:pt x="3400706" y="6628"/>
                  </a:lnTo>
                  <a:lnTo>
                    <a:pt x="3331746" y="4627"/>
                  </a:lnTo>
                  <a:lnTo>
                    <a:pt x="3262621" y="2977"/>
                  </a:lnTo>
                  <a:lnTo>
                    <a:pt x="3193364" y="1683"/>
                  </a:lnTo>
                  <a:lnTo>
                    <a:pt x="3124009" y="752"/>
                  </a:lnTo>
                  <a:lnTo>
                    <a:pt x="3054588" y="188"/>
                  </a:lnTo>
                  <a:lnTo>
                    <a:pt x="2985135" y="0"/>
                  </a:lnTo>
                  <a:lnTo>
                    <a:pt x="2916677" y="179"/>
                  </a:lnTo>
                  <a:lnTo>
                    <a:pt x="2848250" y="713"/>
                  </a:lnTo>
                  <a:lnTo>
                    <a:pt x="2779887" y="1597"/>
                  </a:lnTo>
                  <a:lnTo>
                    <a:pt x="2711618" y="2824"/>
                  </a:lnTo>
                  <a:lnTo>
                    <a:pt x="2643475" y="4390"/>
                  </a:lnTo>
                  <a:lnTo>
                    <a:pt x="2575489" y="6289"/>
                  </a:lnTo>
                  <a:lnTo>
                    <a:pt x="2507692" y="8516"/>
                  </a:lnTo>
                  <a:lnTo>
                    <a:pt x="2440116" y="11065"/>
                  </a:lnTo>
                  <a:lnTo>
                    <a:pt x="2372792" y="13930"/>
                  </a:lnTo>
                  <a:lnTo>
                    <a:pt x="2305751" y="17107"/>
                  </a:lnTo>
                  <a:lnTo>
                    <a:pt x="2239025" y="20589"/>
                  </a:lnTo>
                  <a:lnTo>
                    <a:pt x="2172645" y="24371"/>
                  </a:lnTo>
                  <a:lnTo>
                    <a:pt x="2106643" y="28449"/>
                  </a:lnTo>
                  <a:lnTo>
                    <a:pt x="2041051" y="32815"/>
                  </a:lnTo>
                  <a:lnTo>
                    <a:pt x="1975899" y="37466"/>
                  </a:lnTo>
                  <a:lnTo>
                    <a:pt x="1911220" y="42395"/>
                  </a:lnTo>
                  <a:lnTo>
                    <a:pt x="1847044" y="47597"/>
                  </a:lnTo>
                  <a:lnTo>
                    <a:pt x="1783404" y="53066"/>
                  </a:lnTo>
                  <a:lnTo>
                    <a:pt x="1720330" y="58797"/>
                  </a:lnTo>
                  <a:lnTo>
                    <a:pt x="1657855" y="64785"/>
                  </a:lnTo>
                  <a:lnTo>
                    <a:pt x="1596009" y="71024"/>
                  </a:lnTo>
                  <a:lnTo>
                    <a:pt x="1534824" y="77508"/>
                  </a:lnTo>
                  <a:lnTo>
                    <a:pt x="1474333" y="84233"/>
                  </a:lnTo>
                  <a:lnTo>
                    <a:pt x="1414565" y="91192"/>
                  </a:lnTo>
                  <a:lnTo>
                    <a:pt x="1355553" y="98380"/>
                  </a:lnTo>
                  <a:lnTo>
                    <a:pt x="1297328" y="105793"/>
                  </a:lnTo>
                  <a:lnTo>
                    <a:pt x="1239922" y="113423"/>
                  </a:lnTo>
                  <a:lnTo>
                    <a:pt x="1183366" y="121266"/>
                  </a:lnTo>
                  <a:lnTo>
                    <a:pt x="1127691" y="129317"/>
                  </a:lnTo>
                  <a:lnTo>
                    <a:pt x="1072930" y="137569"/>
                  </a:lnTo>
                  <a:lnTo>
                    <a:pt x="1019113" y="146018"/>
                  </a:lnTo>
                  <a:lnTo>
                    <a:pt x="966273" y="154658"/>
                  </a:lnTo>
                  <a:lnTo>
                    <a:pt x="914439" y="163483"/>
                  </a:lnTo>
                  <a:lnTo>
                    <a:pt x="863645" y="172489"/>
                  </a:lnTo>
                  <a:lnTo>
                    <a:pt x="813921" y="181669"/>
                  </a:lnTo>
                  <a:lnTo>
                    <a:pt x="765300" y="191018"/>
                  </a:lnTo>
                  <a:lnTo>
                    <a:pt x="717812" y="200530"/>
                  </a:lnTo>
                  <a:lnTo>
                    <a:pt x="671488" y="210201"/>
                  </a:lnTo>
                  <a:lnTo>
                    <a:pt x="626362" y="220025"/>
                  </a:lnTo>
                  <a:lnTo>
                    <a:pt x="582463" y="229996"/>
                  </a:lnTo>
                  <a:lnTo>
                    <a:pt x="539823" y="240108"/>
                  </a:lnTo>
                  <a:lnTo>
                    <a:pt x="498475" y="250357"/>
                  </a:lnTo>
                  <a:lnTo>
                    <a:pt x="458449" y="260737"/>
                  </a:lnTo>
                  <a:lnTo>
                    <a:pt x="419776" y="271242"/>
                  </a:lnTo>
                  <a:lnTo>
                    <a:pt x="382489" y="281867"/>
                  </a:lnTo>
                  <a:lnTo>
                    <a:pt x="312198" y="303454"/>
                  </a:lnTo>
                  <a:lnTo>
                    <a:pt x="247825" y="325456"/>
                  </a:lnTo>
                  <a:lnTo>
                    <a:pt x="189624" y="347828"/>
                  </a:lnTo>
                  <a:lnTo>
                    <a:pt x="137845" y="370527"/>
                  </a:lnTo>
                  <a:lnTo>
                    <a:pt x="92742" y="393509"/>
                  </a:lnTo>
                  <a:lnTo>
                    <a:pt x="54565" y="416730"/>
                  </a:lnTo>
                  <a:lnTo>
                    <a:pt x="23567" y="440146"/>
                  </a:lnTo>
                  <a:lnTo>
                    <a:pt x="10839" y="451914"/>
                  </a:lnTo>
                  <a:lnTo>
                    <a:pt x="0" y="463715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824098" y="1814647"/>
              <a:ext cx="70485" cy="85090"/>
            </a:xfrm>
            <a:custGeom>
              <a:avLst/>
              <a:gdLst/>
              <a:ahLst/>
              <a:cxnLst/>
              <a:rect l="l" t="t" r="r" b="b"/>
              <a:pathLst>
                <a:path w="70485" h="85089">
                  <a:moveTo>
                    <a:pt x="0" y="0"/>
                  </a:moveTo>
                  <a:lnTo>
                    <a:pt x="5461" y="85013"/>
                  </a:lnTo>
                  <a:lnTo>
                    <a:pt x="70205" y="296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764540" y="6384862"/>
            <a:ext cx="22282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Array</a:t>
            </a:r>
            <a:r>
              <a:rPr dirty="0" sz="1800" spc="-10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114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10">
                <a:latin typeface="Arial"/>
                <a:cs typeface="Arial"/>
              </a:rPr>
              <a:t> overwritten.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Arial"/>
                <a:cs typeface="Arial"/>
              </a:rPr>
              <a:t>Walk</a:t>
            </a:r>
            <a:r>
              <a:rPr dirty="0" spc="-16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through</a:t>
            </a:r>
            <a:r>
              <a:rPr dirty="0" spc="-135" b="0">
                <a:latin typeface="Arial"/>
                <a:cs typeface="Arial"/>
              </a:rPr>
              <a:t> </a:t>
            </a:r>
            <a:r>
              <a:rPr dirty="0" spc="-10" b="0">
                <a:latin typeface="Arial"/>
                <a:cs typeface="Arial"/>
              </a:rPr>
              <a:t>example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681037" y="1900237"/>
          <a:ext cx="3286125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 b="1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 b="1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 b="1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 b="1"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 b="1"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366775" y="1927352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40301" y="2312923"/>
            <a:ext cx="28708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</a:tabLst>
            </a:pPr>
            <a:r>
              <a:rPr dirty="0" sz="1600" spc="-50">
                <a:latin typeface="Times New Roman"/>
                <a:cs typeface="Times New Roman"/>
              </a:rPr>
              <a:t>1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2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3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4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5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6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696200" y="1905000"/>
            <a:ext cx="12192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640">
              <a:lnSpc>
                <a:spcPct val="100000"/>
              </a:lnSpc>
              <a:spcBef>
                <a:spcPts val="275"/>
              </a:spcBef>
            </a:pPr>
            <a:r>
              <a:rPr dirty="0" sz="2400" spc="-10">
                <a:latin typeface="Times New Roman"/>
                <a:cs typeface="Times New Roman"/>
              </a:rPr>
              <a:t>key=3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648200" y="19050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n=5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172200" y="19050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i=5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Arial"/>
                <a:cs typeface="Arial"/>
              </a:rPr>
              <a:t>Walk</a:t>
            </a:r>
            <a:r>
              <a:rPr dirty="0" spc="-16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through</a:t>
            </a:r>
            <a:r>
              <a:rPr dirty="0" spc="-135" b="0">
                <a:latin typeface="Arial"/>
                <a:cs typeface="Arial"/>
              </a:rPr>
              <a:t> </a:t>
            </a:r>
            <a:r>
              <a:rPr dirty="0" spc="-10" b="0">
                <a:latin typeface="Arial"/>
                <a:cs typeface="Arial"/>
              </a:rPr>
              <a:t>example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681037" y="1900237"/>
          <a:ext cx="3286125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 b="1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 b="1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 b="1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 b="1"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 b="1"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366775" y="1927352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40301" y="2312923"/>
            <a:ext cx="28708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</a:tabLst>
            </a:pPr>
            <a:r>
              <a:rPr dirty="0" sz="1600" spc="-50">
                <a:latin typeface="Times New Roman"/>
                <a:cs typeface="Times New Roman"/>
              </a:rPr>
              <a:t>1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2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3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4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5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6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648200" y="19050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n=5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172200" y="19050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i=6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Arial"/>
                <a:cs typeface="Arial"/>
              </a:rPr>
              <a:t>Invariance</a:t>
            </a:r>
            <a:r>
              <a:rPr dirty="0" spc="-7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of</a:t>
            </a:r>
            <a:r>
              <a:rPr dirty="0" spc="-55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Insertion</a:t>
            </a:r>
            <a:r>
              <a:rPr dirty="0" spc="-55" b="0">
                <a:latin typeface="Arial"/>
                <a:cs typeface="Arial"/>
              </a:rPr>
              <a:t> </a:t>
            </a:r>
            <a:r>
              <a:rPr dirty="0" spc="-20" b="0">
                <a:latin typeface="Arial"/>
                <a:cs typeface="Arial"/>
              </a:rPr>
              <a:t>Sort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54965" marR="374650" indent="-342900">
              <a:lnSpc>
                <a:spcPct val="100000"/>
              </a:lnSpc>
              <a:spcBef>
                <a:spcPts val="10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/>
              <a:t>Before</a:t>
            </a:r>
            <a:r>
              <a:rPr dirty="0" spc="-30"/>
              <a:t> </a:t>
            </a:r>
            <a:r>
              <a:rPr dirty="0"/>
              <a:t>the</a:t>
            </a:r>
            <a:r>
              <a:rPr dirty="0" spc="-25"/>
              <a:t> </a:t>
            </a:r>
            <a:r>
              <a:rPr dirty="0" spc="-10"/>
              <a:t>for-</a:t>
            </a:r>
            <a:r>
              <a:rPr dirty="0"/>
              <a:t>loop</a:t>
            </a:r>
            <a:r>
              <a:rPr dirty="0" spc="-55"/>
              <a:t> </a:t>
            </a:r>
            <a:r>
              <a:rPr dirty="0"/>
              <a:t>with</a:t>
            </a:r>
            <a:r>
              <a:rPr dirty="0" spc="-35"/>
              <a:t> </a:t>
            </a:r>
            <a:r>
              <a:rPr dirty="0"/>
              <a:t>i=k,</a:t>
            </a:r>
            <a:r>
              <a:rPr dirty="0" spc="-40"/>
              <a:t> </a:t>
            </a:r>
            <a:r>
              <a:rPr dirty="0" spc="-20"/>
              <a:t>A[1:k-</a:t>
            </a:r>
            <a:r>
              <a:rPr dirty="0"/>
              <a:t>1]</a:t>
            </a:r>
            <a:r>
              <a:rPr dirty="0" spc="-25"/>
              <a:t> </a:t>
            </a:r>
            <a:r>
              <a:rPr dirty="0"/>
              <a:t>are</a:t>
            </a:r>
            <a:r>
              <a:rPr dirty="0" spc="-10"/>
              <a:t> </a:t>
            </a:r>
            <a:r>
              <a:rPr dirty="0"/>
              <a:t>in</a:t>
            </a:r>
            <a:r>
              <a:rPr dirty="0" spc="-35"/>
              <a:t> </a:t>
            </a:r>
            <a:r>
              <a:rPr dirty="0" spc="-10"/>
              <a:t>sorted order</a:t>
            </a:r>
          </a:p>
          <a:p>
            <a:pPr marL="354965" indent="-342265">
              <a:lnSpc>
                <a:spcPct val="100000"/>
              </a:lnSpc>
              <a:spcBef>
                <a:spcPts val="76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>
                <a:solidFill>
                  <a:srgbClr val="FF9900"/>
                </a:solidFill>
              </a:rPr>
              <a:t>A[i]</a:t>
            </a:r>
            <a:r>
              <a:rPr dirty="0" spc="-35">
                <a:solidFill>
                  <a:srgbClr val="FF9900"/>
                </a:solidFill>
              </a:rPr>
              <a:t> </a:t>
            </a:r>
            <a:r>
              <a:rPr dirty="0">
                <a:solidFill>
                  <a:srgbClr val="FF9900"/>
                </a:solidFill>
              </a:rPr>
              <a:t>is</a:t>
            </a:r>
            <a:r>
              <a:rPr dirty="0" spc="-30">
                <a:solidFill>
                  <a:srgbClr val="FF9900"/>
                </a:solidFill>
              </a:rPr>
              <a:t> </a:t>
            </a:r>
            <a:r>
              <a:rPr dirty="0">
                <a:solidFill>
                  <a:srgbClr val="FF9900"/>
                </a:solidFill>
              </a:rPr>
              <a:t>copied</a:t>
            </a:r>
            <a:r>
              <a:rPr dirty="0" spc="-70">
                <a:solidFill>
                  <a:srgbClr val="FF9900"/>
                </a:solidFill>
              </a:rPr>
              <a:t> </a:t>
            </a:r>
            <a:r>
              <a:rPr dirty="0">
                <a:solidFill>
                  <a:srgbClr val="FF9900"/>
                </a:solidFill>
              </a:rPr>
              <a:t>to</a:t>
            </a:r>
            <a:r>
              <a:rPr dirty="0" spc="-30">
                <a:solidFill>
                  <a:srgbClr val="FF9900"/>
                </a:solidFill>
              </a:rPr>
              <a:t> </a:t>
            </a:r>
            <a:r>
              <a:rPr dirty="0">
                <a:solidFill>
                  <a:srgbClr val="FF9900"/>
                </a:solidFill>
              </a:rPr>
              <a:t>the</a:t>
            </a:r>
            <a:r>
              <a:rPr dirty="0" spc="-35">
                <a:solidFill>
                  <a:srgbClr val="FF9900"/>
                </a:solidFill>
              </a:rPr>
              <a:t> </a:t>
            </a:r>
            <a:r>
              <a:rPr dirty="0">
                <a:solidFill>
                  <a:srgbClr val="FF9900"/>
                </a:solidFill>
              </a:rPr>
              <a:t>variable</a:t>
            </a:r>
            <a:r>
              <a:rPr dirty="0" spc="-60">
                <a:solidFill>
                  <a:srgbClr val="FF9900"/>
                </a:solidFill>
              </a:rPr>
              <a:t> </a:t>
            </a:r>
            <a:r>
              <a:rPr dirty="0" spc="-25">
                <a:solidFill>
                  <a:srgbClr val="000000"/>
                </a:solidFill>
              </a:rPr>
              <a:t>key</a:t>
            </a: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>
                <a:solidFill>
                  <a:srgbClr val="FF9900"/>
                </a:solidFill>
              </a:rPr>
              <a:t>The</a:t>
            </a:r>
            <a:r>
              <a:rPr dirty="0" spc="-45">
                <a:solidFill>
                  <a:srgbClr val="FF9900"/>
                </a:solidFill>
              </a:rPr>
              <a:t> </a:t>
            </a:r>
            <a:r>
              <a:rPr dirty="0" spc="-10">
                <a:solidFill>
                  <a:srgbClr val="FF9900"/>
                </a:solidFill>
              </a:rPr>
              <a:t>for-</a:t>
            </a:r>
            <a:r>
              <a:rPr dirty="0">
                <a:solidFill>
                  <a:srgbClr val="FF9900"/>
                </a:solidFill>
              </a:rPr>
              <a:t>loop</a:t>
            </a:r>
            <a:r>
              <a:rPr dirty="0" spc="-65">
                <a:solidFill>
                  <a:srgbClr val="FF9900"/>
                </a:solidFill>
              </a:rPr>
              <a:t> </a:t>
            </a:r>
            <a:r>
              <a:rPr dirty="0">
                <a:solidFill>
                  <a:srgbClr val="FF9900"/>
                </a:solidFill>
              </a:rPr>
              <a:t>with</a:t>
            </a:r>
            <a:r>
              <a:rPr dirty="0" spc="-40">
                <a:solidFill>
                  <a:srgbClr val="FF9900"/>
                </a:solidFill>
              </a:rPr>
              <a:t> </a:t>
            </a:r>
            <a:r>
              <a:rPr dirty="0">
                <a:solidFill>
                  <a:srgbClr val="FF9900"/>
                </a:solidFill>
              </a:rPr>
              <a:t>i=k</a:t>
            </a:r>
            <a:r>
              <a:rPr dirty="0" spc="-30">
                <a:solidFill>
                  <a:srgbClr val="FF9900"/>
                </a:solidFill>
              </a:rPr>
              <a:t> </a:t>
            </a:r>
            <a:r>
              <a:rPr dirty="0">
                <a:solidFill>
                  <a:srgbClr val="FF9900"/>
                </a:solidFill>
              </a:rPr>
              <a:t>inserts</a:t>
            </a:r>
            <a:r>
              <a:rPr dirty="0" spc="-45">
                <a:solidFill>
                  <a:srgbClr val="FF99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key</a:t>
            </a:r>
            <a:r>
              <a:rPr dirty="0" spc="-3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FF9900"/>
                </a:solidFill>
              </a:rPr>
              <a:t>into</a:t>
            </a:r>
            <a:r>
              <a:rPr dirty="0" spc="-45">
                <a:solidFill>
                  <a:srgbClr val="FF9900"/>
                </a:solidFill>
              </a:rPr>
              <a:t> </a:t>
            </a:r>
            <a:r>
              <a:rPr dirty="0" spc="-10">
                <a:solidFill>
                  <a:srgbClr val="FF9900"/>
                </a:solidFill>
              </a:rPr>
              <a:t>A[1..k-</a:t>
            </a:r>
            <a:r>
              <a:rPr dirty="0" spc="-25">
                <a:solidFill>
                  <a:srgbClr val="FF9900"/>
                </a:solidFill>
              </a:rPr>
              <a:t>1].</a:t>
            </a:r>
          </a:p>
          <a:p>
            <a:pPr marL="355600" marR="365125" indent="-342900">
              <a:lnSpc>
                <a:spcPct val="100000"/>
              </a:lnSpc>
              <a:spcBef>
                <a:spcPts val="76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dirty="0">
                <a:solidFill>
                  <a:srgbClr val="FF9900"/>
                </a:solidFill>
              </a:rPr>
              <a:t>Each</a:t>
            </a:r>
            <a:r>
              <a:rPr dirty="0" spc="-35">
                <a:solidFill>
                  <a:srgbClr val="FF9900"/>
                </a:solidFill>
              </a:rPr>
              <a:t> </a:t>
            </a:r>
            <a:r>
              <a:rPr dirty="0">
                <a:solidFill>
                  <a:srgbClr val="FF9900"/>
                </a:solidFill>
              </a:rPr>
              <a:t>element</a:t>
            </a:r>
            <a:r>
              <a:rPr dirty="0" spc="-40">
                <a:solidFill>
                  <a:srgbClr val="FF9900"/>
                </a:solidFill>
              </a:rPr>
              <a:t> </a:t>
            </a:r>
            <a:r>
              <a:rPr dirty="0">
                <a:solidFill>
                  <a:srgbClr val="FF9900"/>
                </a:solidFill>
              </a:rPr>
              <a:t>in</a:t>
            </a:r>
            <a:r>
              <a:rPr dirty="0" spc="-30">
                <a:solidFill>
                  <a:srgbClr val="FF9900"/>
                </a:solidFill>
              </a:rPr>
              <a:t> </a:t>
            </a:r>
            <a:r>
              <a:rPr dirty="0" spc="-10">
                <a:solidFill>
                  <a:srgbClr val="FF9900"/>
                </a:solidFill>
              </a:rPr>
              <a:t>A[1..k-</a:t>
            </a:r>
            <a:r>
              <a:rPr dirty="0">
                <a:solidFill>
                  <a:srgbClr val="FF9900"/>
                </a:solidFill>
              </a:rPr>
              <a:t>1]</a:t>
            </a:r>
            <a:r>
              <a:rPr dirty="0" spc="-40">
                <a:solidFill>
                  <a:srgbClr val="FF9900"/>
                </a:solidFill>
              </a:rPr>
              <a:t> </a:t>
            </a:r>
            <a:r>
              <a:rPr dirty="0">
                <a:solidFill>
                  <a:srgbClr val="FF9900"/>
                </a:solidFill>
              </a:rPr>
              <a:t>that</a:t>
            </a:r>
            <a:r>
              <a:rPr dirty="0" spc="-30">
                <a:solidFill>
                  <a:srgbClr val="FF9900"/>
                </a:solidFill>
              </a:rPr>
              <a:t> </a:t>
            </a:r>
            <a:r>
              <a:rPr dirty="0">
                <a:solidFill>
                  <a:srgbClr val="FF9900"/>
                </a:solidFill>
              </a:rPr>
              <a:t>is</a:t>
            </a:r>
            <a:r>
              <a:rPr dirty="0" spc="-25">
                <a:solidFill>
                  <a:srgbClr val="FF9900"/>
                </a:solidFill>
              </a:rPr>
              <a:t> </a:t>
            </a:r>
            <a:r>
              <a:rPr dirty="0">
                <a:solidFill>
                  <a:srgbClr val="FF9900"/>
                </a:solidFill>
              </a:rPr>
              <a:t>larger</a:t>
            </a:r>
            <a:r>
              <a:rPr dirty="0" spc="-25">
                <a:solidFill>
                  <a:srgbClr val="FF9900"/>
                </a:solidFill>
              </a:rPr>
              <a:t> </a:t>
            </a:r>
            <a:r>
              <a:rPr dirty="0">
                <a:solidFill>
                  <a:srgbClr val="FF9900"/>
                </a:solidFill>
              </a:rPr>
              <a:t>than</a:t>
            </a:r>
            <a:r>
              <a:rPr dirty="0" spc="-35">
                <a:solidFill>
                  <a:srgbClr val="FF99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key</a:t>
            </a:r>
            <a:r>
              <a:rPr dirty="0" spc="-35">
                <a:solidFill>
                  <a:srgbClr val="000000"/>
                </a:solidFill>
              </a:rPr>
              <a:t> </a:t>
            </a:r>
            <a:r>
              <a:rPr dirty="0" spc="-25">
                <a:solidFill>
                  <a:srgbClr val="FF9900"/>
                </a:solidFill>
              </a:rPr>
              <a:t>is </a:t>
            </a:r>
            <a:r>
              <a:rPr dirty="0">
                <a:solidFill>
                  <a:srgbClr val="FF9900"/>
                </a:solidFill>
              </a:rPr>
              <a:t>copied</a:t>
            </a:r>
            <a:r>
              <a:rPr dirty="0" spc="-50">
                <a:solidFill>
                  <a:srgbClr val="FF9900"/>
                </a:solidFill>
              </a:rPr>
              <a:t> </a:t>
            </a:r>
            <a:r>
              <a:rPr dirty="0">
                <a:solidFill>
                  <a:srgbClr val="FF9900"/>
                </a:solidFill>
              </a:rPr>
              <a:t>to</a:t>
            </a:r>
            <a:r>
              <a:rPr dirty="0" spc="-35">
                <a:solidFill>
                  <a:srgbClr val="FF9900"/>
                </a:solidFill>
              </a:rPr>
              <a:t> </a:t>
            </a:r>
            <a:r>
              <a:rPr dirty="0">
                <a:solidFill>
                  <a:srgbClr val="FF9900"/>
                </a:solidFill>
              </a:rPr>
              <a:t>its</a:t>
            </a:r>
            <a:r>
              <a:rPr dirty="0" spc="-25">
                <a:solidFill>
                  <a:srgbClr val="FF9900"/>
                </a:solidFill>
              </a:rPr>
              <a:t> </a:t>
            </a:r>
            <a:r>
              <a:rPr dirty="0">
                <a:solidFill>
                  <a:srgbClr val="FF9900"/>
                </a:solidFill>
              </a:rPr>
              <a:t>right</a:t>
            </a:r>
            <a:r>
              <a:rPr dirty="0" spc="-40">
                <a:solidFill>
                  <a:srgbClr val="FF9900"/>
                </a:solidFill>
              </a:rPr>
              <a:t> </a:t>
            </a:r>
            <a:r>
              <a:rPr dirty="0">
                <a:solidFill>
                  <a:srgbClr val="FF9900"/>
                </a:solidFill>
              </a:rPr>
              <a:t>neighbor,</a:t>
            </a:r>
            <a:r>
              <a:rPr dirty="0" spc="-55">
                <a:solidFill>
                  <a:srgbClr val="FF9900"/>
                </a:solidFill>
              </a:rPr>
              <a:t> </a:t>
            </a:r>
            <a:r>
              <a:rPr dirty="0">
                <a:solidFill>
                  <a:srgbClr val="FF9900"/>
                </a:solidFill>
              </a:rPr>
              <a:t>from</a:t>
            </a:r>
            <a:r>
              <a:rPr dirty="0" spc="-25">
                <a:solidFill>
                  <a:srgbClr val="FF9900"/>
                </a:solidFill>
              </a:rPr>
              <a:t> </a:t>
            </a:r>
            <a:r>
              <a:rPr dirty="0">
                <a:solidFill>
                  <a:srgbClr val="FF9900"/>
                </a:solidFill>
              </a:rPr>
              <a:t>right</a:t>
            </a:r>
            <a:r>
              <a:rPr dirty="0" spc="-40">
                <a:solidFill>
                  <a:srgbClr val="FF9900"/>
                </a:solidFill>
              </a:rPr>
              <a:t> </a:t>
            </a:r>
            <a:r>
              <a:rPr dirty="0">
                <a:solidFill>
                  <a:srgbClr val="FF9900"/>
                </a:solidFill>
              </a:rPr>
              <a:t>to</a:t>
            </a:r>
            <a:r>
              <a:rPr dirty="0" spc="-35">
                <a:solidFill>
                  <a:srgbClr val="FF9900"/>
                </a:solidFill>
              </a:rPr>
              <a:t> </a:t>
            </a:r>
            <a:r>
              <a:rPr dirty="0" spc="-10">
                <a:solidFill>
                  <a:srgbClr val="FF9900"/>
                </a:solidFill>
              </a:rPr>
              <a:t>left.</a:t>
            </a: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>
                <a:solidFill>
                  <a:srgbClr val="000000"/>
                </a:solidFill>
              </a:rPr>
              <a:t>key</a:t>
            </a:r>
            <a:r>
              <a:rPr dirty="0" spc="-4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FF9900"/>
                </a:solidFill>
              </a:rPr>
              <a:t>is</a:t>
            </a:r>
            <a:r>
              <a:rPr dirty="0" spc="-45">
                <a:solidFill>
                  <a:srgbClr val="FF9900"/>
                </a:solidFill>
              </a:rPr>
              <a:t> </a:t>
            </a:r>
            <a:r>
              <a:rPr dirty="0">
                <a:solidFill>
                  <a:srgbClr val="FF9900"/>
                </a:solidFill>
              </a:rPr>
              <a:t>inserted</a:t>
            </a:r>
            <a:r>
              <a:rPr dirty="0" spc="-65">
                <a:solidFill>
                  <a:srgbClr val="FF9900"/>
                </a:solidFill>
              </a:rPr>
              <a:t> </a:t>
            </a:r>
            <a:r>
              <a:rPr dirty="0">
                <a:solidFill>
                  <a:srgbClr val="FF9900"/>
                </a:solidFill>
              </a:rPr>
              <a:t>into</a:t>
            </a:r>
            <a:r>
              <a:rPr dirty="0" spc="-50">
                <a:solidFill>
                  <a:srgbClr val="FF9900"/>
                </a:solidFill>
              </a:rPr>
              <a:t> </a:t>
            </a:r>
            <a:r>
              <a:rPr dirty="0">
                <a:solidFill>
                  <a:srgbClr val="FF9900"/>
                </a:solidFill>
              </a:rPr>
              <a:t>the</a:t>
            </a:r>
            <a:r>
              <a:rPr dirty="0" spc="-55">
                <a:solidFill>
                  <a:srgbClr val="FF9900"/>
                </a:solidFill>
              </a:rPr>
              <a:t> </a:t>
            </a:r>
            <a:r>
              <a:rPr dirty="0">
                <a:solidFill>
                  <a:srgbClr val="FF9900"/>
                </a:solidFill>
              </a:rPr>
              <a:t>correct</a:t>
            </a:r>
            <a:r>
              <a:rPr dirty="0" spc="-40">
                <a:solidFill>
                  <a:srgbClr val="FF9900"/>
                </a:solidFill>
              </a:rPr>
              <a:t> </a:t>
            </a:r>
            <a:r>
              <a:rPr dirty="0" spc="-10">
                <a:solidFill>
                  <a:srgbClr val="FF9900"/>
                </a:solidFill>
              </a:rPr>
              <a:t>position.</a:t>
            </a:r>
          </a:p>
          <a:p>
            <a:pPr marL="354965" indent="-342265">
              <a:lnSpc>
                <a:spcPct val="100000"/>
              </a:lnSpc>
              <a:spcBef>
                <a:spcPts val="76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/>
              <a:t>After</a:t>
            </a:r>
            <a:r>
              <a:rPr dirty="0" spc="-30"/>
              <a:t> </a:t>
            </a:r>
            <a:r>
              <a:rPr dirty="0"/>
              <a:t>the</a:t>
            </a:r>
            <a:r>
              <a:rPr dirty="0" spc="-45"/>
              <a:t> </a:t>
            </a:r>
            <a:r>
              <a:rPr dirty="0" spc="-10"/>
              <a:t>for-</a:t>
            </a:r>
            <a:r>
              <a:rPr dirty="0"/>
              <a:t>loop</a:t>
            </a:r>
            <a:r>
              <a:rPr dirty="0" spc="-60"/>
              <a:t> </a:t>
            </a:r>
            <a:r>
              <a:rPr dirty="0"/>
              <a:t>with</a:t>
            </a:r>
            <a:r>
              <a:rPr dirty="0" spc="-45"/>
              <a:t> </a:t>
            </a:r>
            <a:r>
              <a:rPr dirty="0"/>
              <a:t>i=k,</a:t>
            </a:r>
            <a:r>
              <a:rPr dirty="0" spc="-50"/>
              <a:t> </a:t>
            </a:r>
            <a:r>
              <a:rPr dirty="0"/>
              <a:t>A[1:k]</a:t>
            </a:r>
            <a:r>
              <a:rPr dirty="0" spc="-35"/>
              <a:t> </a:t>
            </a:r>
            <a:r>
              <a:rPr dirty="0"/>
              <a:t>are</a:t>
            </a:r>
            <a:r>
              <a:rPr dirty="0" spc="-20"/>
              <a:t> </a:t>
            </a:r>
            <a:r>
              <a:rPr dirty="0"/>
              <a:t>in</a:t>
            </a:r>
            <a:r>
              <a:rPr dirty="0" spc="-45"/>
              <a:t> </a:t>
            </a:r>
            <a:r>
              <a:rPr dirty="0"/>
              <a:t>sorted</a:t>
            </a:r>
            <a:r>
              <a:rPr dirty="0" spc="-45"/>
              <a:t> </a:t>
            </a:r>
            <a:r>
              <a:rPr dirty="0" spc="-10"/>
              <a:t>order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Arial"/>
                <a:cs typeface="Arial"/>
              </a:rPr>
              <a:t>Running</a:t>
            </a:r>
            <a:r>
              <a:rPr dirty="0" spc="-155" b="0">
                <a:latin typeface="Arial"/>
                <a:cs typeface="Arial"/>
              </a:rPr>
              <a:t> </a:t>
            </a:r>
            <a:r>
              <a:rPr dirty="0" spc="-20" b="0">
                <a:latin typeface="Arial"/>
                <a:cs typeface="Arial"/>
              </a:rPr>
              <a:t>Time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55563" y="1367651"/>
            <a:ext cx="7509509" cy="419608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376555" marR="592455" indent="-364490">
              <a:lnSpc>
                <a:spcPts val="3870"/>
              </a:lnSpc>
              <a:spcBef>
                <a:spcPts val="400"/>
              </a:spcBef>
              <a:buSzPct val="75000"/>
              <a:buFont typeface="Wingdings"/>
              <a:buChar char=""/>
              <a:tabLst>
                <a:tab pos="376555" algn="l"/>
              </a:tabLst>
            </a:pPr>
            <a:r>
              <a:rPr dirty="0" sz="3400">
                <a:latin typeface="Times New Roman"/>
                <a:cs typeface="Times New Roman"/>
              </a:rPr>
              <a:t>Number</a:t>
            </a:r>
            <a:r>
              <a:rPr dirty="0" sz="3400" spc="-65">
                <a:latin typeface="Times New Roman"/>
                <a:cs typeface="Times New Roman"/>
              </a:rPr>
              <a:t> </a:t>
            </a:r>
            <a:r>
              <a:rPr dirty="0" sz="3400">
                <a:latin typeface="Times New Roman"/>
                <a:cs typeface="Times New Roman"/>
              </a:rPr>
              <a:t>of</a:t>
            </a:r>
            <a:r>
              <a:rPr dirty="0" sz="3400" spc="-70">
                <a:latin typeface="Times New Roman"/>
                <a:cs typeface="Times New Roman"/>
              </a:rPr>
              <a:t> </a:t>
            </a:r>
            <a:r>
              <a:rPr dirty="0" sz="3400">
                <a:latin typeface="Times New Roman"/>
                <a:cs typeface="Times New Roman"/>
              </a:rPr>
              <a:t>time</a:t>
            </a:r>
            <a:r>
              <a:rPr dirty="0" sz="3400" spc="-50">
                <a:latin typeface="Times New Roman"/>
                <a:cs typeface="Times New Roman"/>
              </a:rPr>
              <a:t> </a:t>
            </a:r>
            <a:r>
              <a:rPr dirty="0" sz="3400">
                <a:latin typeface="Times New Roman"/>
                <a:cs typeface="Times New Roman"/>
              </a:rPr>
              <a:t>steps</a:t>
            </a:r>
            <a:r>
              <a:rPr dirty="0" sz="3400" spc="-55">
                <a:latin typeface="Times New Roman"/>
                <a:cs typeface="Times New Roman"/>
              </a:rPr>
              <a:t> </a:t>
            </a:r>
            <a:r>
              <a:rPr dirty="0" sz="3400">
                <a:latin typeface="Times New Roman"/>
                <a:cs typeface="Times New Roman"/>
              </a:rPr>
              <a:t>required</a:t>
            </a:r>
            <a:r>
              <a:rPr dirty="0" sz="3400" spc="-55">
                <a:latin typeface="Times New Roman"/>
                <a:cs typeface="Times New Roman"/>
              </a:rPr>
              <a:t> </a:t>
            </a:r>
            <a:r>
              <a:rPr dirty="0" sz="3400">
                <a:latin typeface="Times New Roman"/>
                <a:cs typeface="Times New Roman"/>
              </a:rPr>
              <a:t>for</a:t>
            </a:r>
            <a:r>
              <a:rPr dirty="0" sz="3400" spc="-60">
                <a:latin typeface="Times New Roman"/>
                <a:cs typeface="Times New Roman"/>
              </a:rPr>
              <a:t> </a:t>
            </a:r>
            <a:r>
              <a:rPr dirty="0" sz="3400" spc="-25">
                <a:latin typeface="Times New Roman"/>
                <a:cs typeface="Times New Roman"/>
              </a:rPr>
              <a:t>the </a:t>
            </a:r>
            <a:r>
              <a:rPr dirty="0" sz="3400">
                <a:latin typeface="Times New Roman"/>
                <a:cs typeface="Times New Roman"/>
              </a:rPr>
              <a:t>algorithm</a:t>
            </a:r>
            <a:r>
              <a:rPr dirty="0" sz="3400" spc="-65">
                <a:latin typeface="Times New Roman"/>
                <a:cs typeface="Times New Roman"/>
              </a:rPr>
              <a:t> </a:t>
            </a:r>
            <a:r>
              <a:rPr dirty="0" sz="3400">
                <a:latin typeface="Times New Roman"/>
                <a:cs typeface="Times New Roman"/>
              </a:rPr>
              <a:t>to</a:t>
            </a:r>
            <a:r>
              <a:rPr dirty="0" sz="3400" spc="-70">
                <a:latin typeface="Times New Roman"/>
                <a:cs typeface="Times New Roman"/>
              </a:rPr>
              <a:t> </a:t>
            </a:r>
            <a:r>
              <a:rPr dirty="0" sz="3400" spc="-10">
                <a:latin typeface="Times New Roman"/>
                <a:cs typeface="Times New Roman"/>
              </a:rPr>
              <a:t>terminate</a:t>
            </a:r>
            <a:endParaRPr sz="3400">
              <a:latin typeface="Times New Roman"/>
              <a:cs typeface="Times New Roman"/>
            </a:endParaRPr>
          </a:p>
          <a:p>
            <a:pPr marL="376555" marR="5080" indent="-364490">
              <a:lnSpc>
                <a:spcPts val="3870"/>
              </a:lnSpc>
              <a:spcBef>
                <a:spcPts val="825"/>
              </a:spcBef>
              <a:buSzPct val="75000"/>
              <a:buFont typeface="Wingdings"/>
              <a:buChar char=""/>
              <a:tabLst>
                <a:tab pos="376555" algn="l"/>
              </a:tabLst>
            </a:pPr>
            <a:r>
              <a:rPr dirty="0" sz="3400">
                <a:latin typeface="Times New Roman"/>
                <a:cs typeface="Times New Roman"/>
              </a:rPr>
              <a:t>In</a:t>
            </a:r>
            <a:r>
              <a:rPr dirty="0" sz="3400" spc="-45">
                <a:latin typeface="Times New Roman"/>
                <a:cs typeface="Times New Roman"/>
              </a:rPr>
              <a:t> </a:t>
            </a:r>
            <a:r>
              <a:rPr dirty="0" sz="3400">
                <a:latin typeface="Times New Roman"/>
                <a:cs typeface="Times New Roman"/>
              </a:rPr>
              <a:t>terms</a:t>
            </a:r>
            <a:r>
              <a:rPr dirty="0" sz="3400" spc="-30">
                <a:latin typeface="Times New Roman"/>
                <a:cs typeface="Times New Roman"/>
              </a:rPr>
              <a:t> </a:t>
            </a:r>
            <a:r>
              <a:rPr dirty="0" sz="3400">
                <a:latin typeface="Times New Roman"/>
                <a:cs typeface="Times New Roman"/>
              </a:rPr>
              <a:t>of</a:t>
            </a:r>
            <a:r>
              <a:rPr dirty="0" sz="3400" spc="-40">
                <a:latin typeface="Times New Roman"/>
                <a:cs typeface="Times New Roman"/>
              </a:rPr>
              <a:t> </a:t>
            </a:r>
            <a:r>
              <a:rPr dirty="0" sz="3400">
                <a:latin typeface="Times New Roman"/>
                <a:cs typeface="Times New Roman"/>
              </a:rPr>
              <a:t>the</a:t>
            </a:r>
            <a:r>
              <a:rPr dirty="0" sz="3400" spc="-50">
                <a:latin typeface="Times New Roman"/>
                <a:cs typeface="Times New Roman"/>
              </a:rPr>
              <a:t> </a:t>
            </a:r>
            <a:r>
              <a:rPr dirty="0" sz="3400" b="1">
                <a:latin typeface="Times New Roman"/>
                <a:cs typeface="Times New Roman"/>
              </a:rPr>
              <a:t>size</a:t>
            </a:r>
            <a:r>
              <a:rPr dirty="0" sz="3400" spc="-35" b="1">
                <a:latin typeface="Times New Roman"/>
                <a:cs typeface="Times New Roman"/>
              </a:rPr>
              <a:t> </a:t>
            </a:r>
            <a:r>
              <a:rPr dirty="0" sz="3400" b="1">
                <a:latin typeface="Times New Roman"/>
                <a:cs typeface="Times New Roman"/>
              </a:rPr>
              <a:t>of</a:t>
            </a:r>
            <a:r>
              <a:rPr dirty="0" sz="3400" spc="-50" b="1">
                <a:latin typeface="Times New Roman"/>
                <a:cs typeface="Times New Roman"/>
              </a:rPr>
              <a:t> </a:t>
            </a:r>
            <a:r>
              <a:rPr dirty="0" sz="3400" b="1">
                <a:latin typeface="Times New Roman"/>
                <a:cs typeface="Times New Roman"/>
              </a:rPr>
              <a:t>the</a:t>
            </a:r>
            <a:r>
              <a:rPr dirty="0" sz="3400" spc="-35" b="1">
                <a:latin typeface="Times New Roman"/>
                <a:cs typeface="Times New Roman"/>
              </a:rPr>
              <a:t> </a:t>
            </a:r>
            <a:r>
              <a:rPr dirty="0" sz="3400" b="1">
                <a:latin typeface="Times New Roman"/>
                <a:cs typeface="Times New Roman"/>
              </a:rPr>
              <a:t>input</a:t>
            </a:r>
            <a:r>
              <a:rPr dirty="0" sz="3400" spc="-30" b="1">
                <a:latin typeface="Times New Roman"/>
                <a:cs typeface="Times New Roman"/>
              </a:rPr>
              <a:t> </a:t>
            </a:r>
            <a:r>
              <a:rPr dirty="0" sz="3400">
                <a:latin typeface="Times New Roman"/>
                <a:cs typeface="Times New Roman"/>
              </a:rPr>
              <a:t>to</a:t>
            </a:r>
            <a:r>
              <a:rPr dirty="0" sz="3400" spc="-55">
                <a:latin typeface="Times New Roman"/>
                <a:cs typeface="Times New Roman"/>
              </a:rPr>
              <a:t> </a:t>
            </a:r>
            <a:r>
              <a:rPr dirty="0" sz="3400" spc="-25">
                <a:latin typeface="Times New Roman"/>
                <a:cs typeface="Times New Roman"/>
              </a:rPr>
              <a:t>the </a:t>
            </a:r>
            <a:r>
              <a:rPr dirty="0" sz="3400">
                <a:latin typeface="Times New Roman"/>
                <a:cs typeface="Times New Roman"/>
              </a:rPr>
              <a:t>algorithm,</a:t>
            </a:r>
            <a:r>
              <a:rPr dirty="0" sz="3400" spc="-50">
                <a:latin typeface="Times New Roman"/>
                <a:cs typeface="Times New Roman"/>
              </a:rPr>
              <a:t> </a:t>
            </a:r>
            <a:r>
              <a:rPr dirty="0" sz="3400">
                <a:latin typeface="Times New Roman"/>
                <a:cs typeface="Times New Roman"/>
              </a:rPr>
              <a:t>which</a:t>
            </a:r>
            <a:r>
              <a:rPr dirty="0" sz="3400" spc="-70">
                <a:latin typeface="Times New Roman"/>
                <a:cs typeface="Times New Roman"/>
              </a:rPr>
              <a:t> </a:t>
            </a:r>
            <a:r>
              <a:rPr dirty="0" sz="3400">
                <a:latin typeface="Times New Roman"/>
                <a:cs typeface="Times New Roman"/>
              </a:rPr>
              <a:t>is</a:t>
            </a:r>
            <a:r>
              <a:rPr dirty="0" sz="3400" spc="-50">
                <a:latin typeface="Times New Roman"/>
                <a:cs typeface="Times New Roman"/>
              </a:rPr>
              <a:t> </a:t>
            </a:r>
            <a:r>
              <a:rPr dirty="0" sz="3400">
                <a:latin typeface="Times New Roman"/>
                <a:cs typeface="Times New Roman"/>
              </a:rPr>
              <a:t>related</a:t>
            </a:r>
            <a:r>
              <a:rPr dirty="0" sz="3400" spc="-50">
                <a:latin typeface="Times New Roman"/>
                <a:cs typeface="Times New Roman"/>
              </a:rPr>
              <a:t> </a:t>
            </a:r>
            <a:r>
              <a:rPr dirty="0" sz="3400">
                <a:latin typeface="Times New Roman"/>
                <a:cs typeface="Times New Roman"/>
              </a:rPr>
              <a:t>to</a:t>
            </a:r>
            <a:r>
              <a:rPr dirty="0" sz="3400" spc="-70">
                <a:latin typeface="Times New Roman"/>
                <a:cs typeface="Times New Roman"/>
              </a:rPr>
              <a:t> </a:t>
            </a:r>
            <a:r>
              <a:rPr dirty="0" sz="3400">
                <a:latin typeface="Times New Roman"/>
                <a:cs typeface="Times New Roman"/>
              </a:rPr>
              <a:t>the</a:t>
            </a:r>
            <a:r>
              <a:rPr dirty="0" sz="3400" spc="-55">
                <a:latin typeface="Times New Roman"/>
                <a:cs typeface="Times New Roman"/>
              </a:rPr>
              <a:t> </a:t>
            </a:r>
            <a:r>
              <a:rPr dirty="0" sz="3400" spc="-10">
                <a:latin typeface="Times New Roman"/>
                <a:cs typeface="Times New Roman"/>
              </a:rPr>
              <a:t>amount </a:t>
            </a:r>
            <a:r>
              <a:rPr dirty="0" sz="3400">
                <a:latin typeface="Times New Roman"/>
                <a:cs typeface="Times New Roman"/>
              </a:rPr>
              <a:t>of</a:t>
            </a:r>
            <a:r>
              <a:rPr dirty="0" sz="3400" spc="-55">
                <a:latin typeface="Times New Roman"/>
                <a:cs typeface="Times New Roman"/>
              </a:rPr>
              <a:t> </a:t>
            </a:r>
            <a:r>
              <a:rPr dirty="0" sz="3400">
                <a:latin typeface="Times New Roman"/>
                <a:cs typeface="Times New Roman"/>
              </a:rPr>
              <a:t>work</a:t>
            </a:r>
            <a:r>
              <a:rPr dirty="0" sz="3400" spc="-45">
                <a:latin typeface="Times New Roman"/>
                <a:cs typeface="Times New Roman"/>
              </a:rPr>
              <a:t> </a:t>
            </a:r>
            <a:r>
              <a:rPr dirty="0" sz="3400">
                <a:latin typeface="Times New Roman"/>
                <a:cs typeface="Times New Roman"/>
              </a:rPr>
              <a:t>to</a:t>
            </a:r>
            <a:r>
              <a:rPr dirty="0" sz="3400" spc="-45">
                <a:latin typeface="Times New Roman"/>
                <a:cs typeface="Times New Roman"/>
              </a:rPr>
              <a:t> </a:t>
            </a:r>
            <a:r>
              <a:rPr dirty="0" sz="3400">
                <a:latin typeface="Times New Roman"/>
                <a:cs typeface="Times New Roman"/>
              </a:rPr>
              <a:t>be</a:t>
            </a:r>
            <a:r>
              <a:rPr dirty="0" sz="3400" spc="-40">
                <a:latin typeface="Times New Roman"/>
                <a:cs typeface="Times New Roman"/>
              </a:rPr>
              <a:t> </a:t>
            </a:r>
            <a:r>
              <a:rPr dirty="0" sz="3400">
                <a:latin typeface="Times New Roman"/>
                <a:cs typeface="Times New Roman"/>
              </a:rPr>
              <a:t>done.</a:t>
            </a:r>
            <a:r>
              <a:rPr dirty="0" sz="3400" spc="-70">
                <a:latin typeface="Times New Roman"/>
                <a:cs typeface="Times New Roman"/>
              </a:rPr>
              <a:t> </a:t>
            </a:r>
            <a:r>
              <a:rPr dirty="0" sz="3400">
                <a:latin typeface="Times New Roman"/>
                <a:cs typeface="Times New Roman"/>
              </a:rPr>
              <a:t>E.g.,</a:t>
            </a:r>
            <a:r>
              <a:rPr dirty="0" sz="3400" spc="-60">
                <a:latin typeface="Times New Roman"/>
                <a:cs typeface="Times New Roman"/>
              </a:rPr>
              <a:t> </a:t>
            </a:r>
            <a:r>
              <a:rPr dirty="0" sz="3400">
                <a:latin typeface="Times New Roman"/>
                <a:cs typeface="Times New Roman"/>
              </a:rPr>
              <a:t>sorting</a:t>
            </a:r>
            <a:r>
              <a:rPr dirty="0" sz="3400" spc="-25">
                <a:latin typeface="Times New Roman"/>
                <a:cs typeface="Times New Roman"/>
              </a:rPr>
              <a:t> </a:t>
            </a:r>
            <a:r>
              <a:rPr dirty="0" sz="3400" spc="-20">
                <a:latin typeface="Times New Roman"/>
                <a:cs typeface="Times New Roman"/>
              </a:rPr>
              <a:t>1000 </a:t>
            </a:r>
            <a:r>
              <a:rPr dirty="0" sz="3400">
                <a:latin typeface="Times New Roman"/>
                <a:cs typeface="Times New Roman"/>
              </a:rPr>
              <a:t>integers</a:t>
            </a:r>
            <a:r>
              <a:rPr dirty="0" sz="3400" spc="-70">
                <a:latin typeface="Times New Roman"/>
                <a:cs typeface="Times New Roman"/>
              </a:rPr>
              <a:t> </a:t>
            </a:r>
            <a:r>
              <a:rPr dirty="0" sz="3400">
                <a:latin typeface="Times New Roman"/>
                <a:cs typeface="Times New Roman"/>
              </a:rPr>
              <a:t>takes</a:t>
            </a:r>
            <a:r>
              <a:rPr dirty="0" sz="3400" spc="-80">
                <a:latin typeface="Times New Roman"/>
                <a:cs typeface="Times New Roman"/>
              </a:rPr>
              <a:t> </a:t>
            </a:r>
            <a:r>
              <a:rPr dirty="0" sz="3400">
                <a:latin typeface="Times New Roman"/>
                <a:cs typeface="Times New Roman"/>
              </a:rPr>
              <a:t>longer</a:t>
            </a:r>
            <a:r>
              <a:rPr dirty="0" sz="3400" spc="-80">
                <a:latin typeface="Times New Roman"/>
                <a:cs typeface="Times New Roman"/>
              </a:rPr>
              <a:t> </a:t>
            </a:r>
            <a:r>
              <a:rPr dirty="0" sz="3400">
                <a:latin typeface="Times New Roman"/>
                <a:cs typeface="Times New Roman"/>
              </a:rPr>
              <a:t>than</a:t>
            </a:r>
            <a:r>
              <a:rPr dirty="0" sz="3400" spc="-80">
                <a:latin typeface="Times New Roman"/>
                <a:cs typeface="Times New Roman"/>
              </a:rPr>
              <a:t> </a:t>
            </a:r>
            <a:r>
              <a:rPr dirty="0" sz="3400">
                <a:latin typeface="Times New Roman"/>
                <a:cs typeface="Times New Roman"/>
              </a:rPr>
              <a:t>sorting</a:t>
            </a:r>
            <a:r>
              <a:rPr dirty="0" sz="3400" spc="-65">
                <a:latin typeface="Times New Roman"/>
                <a:cs typeface="Times New Roman"/>
              </a:rPr>
              <a:t> </a:t>
            </a:r>
            <a:r>
              <a:rPr dirty="0" sz="3400" spc="-50">
                <a:latin typeface="Times New Roman"/>
                <a:cs typeface="Times New Roman"/>
              </a:rPr>
              <a:t>3 </a:t>
            </a:r>
            <a:r>
              <a:rPr dirty="0" sz="3400" spc="-10">
                <a:latin typeface="Times New Roman"/>
                <a:cs typeface="Times New Roman"/>
              </a:rPr>
              <a:t>integers.</a:t>
            </a:r>
            <a:endParaRPr sz="3400">
              <a:latin typeface="Times New Roman"/>
              <a:cs typeface="Times New Roman"/>
            </a:endParaRPr>
          </a:p>
          <a:p>
            <a:pPr marL="376555" indent="-363855">
              <a:lnSpc>
                <a:spcPct val="100000"/>
              </a:lnSpc>
              <a:spcBef>
                <a:spcPts val="545"/>
              </a:spcBef>
              <a:buSzPct val="75000"/>
              <a:buFont typeface="Wingdings"/>
              <a:buChar char=""/>
              <a:tabLst>
                <a:tab pos="376555" algn="l"/>
              </a:tabLst>
            </a:pPr>
            <a:r>
              <a:rPr dirty="0" sz="3400">
                <a:latin typeface="Times New Roman"/>
                <a:cs typeface="Times New Roman"/>
              </a:rPr>
              <a:t>running</a:t>
            </a:r>
            <a:r>
              <a:rPr dirty="0" sz="3400" spc="-95">
                <a:latin typeface="Times New Roman"/>
                <a:cs typeface="Times New Roman"/>
              </a:rPr>
              <a:t> </a:t>
            </a:r>
            <a:r>
              <a:rPr dirty="0" sz="3400">
                <a:latin typeface="Times New Roman"/>
                <a:cs typeface="Times New Roman"/>
              </a:rPr>
              <a:t>time</a:t>
            </a:r>
            <a:r>
              <a:rPr dirty="0" sz="3400" spc="-65">
                <a:latin typeface="Times New Roman"/>
                <a:cs typeface="Times New Roman"/>
              </a:rPr>
              <a:t> </a:t>
            </a:r>
            <a:r>
              <a:rPr dirty="0" sz="3400">
                <a:latin typeface="Times New Roman"/>
                <a:cs typeface="Times New Roman"/>
              </a:rPr>
              <a:t>=</a:t>
            </a:r>
            <a:r>
              <a:rPr dirty="0" sz="3400" spc="-90">
                <a:latin typeface="Times New Roman"/>
                <a:cs typeface="Times New Roman"/>
              </a:rPr>
              <a:t> </a:t>
            </a:r>
            <a:r>
              <a:rPr dirty="0" sz="3400">
                <a:latin typeface="Times New Roman"/>
                <a:cs typeface="Times New Roman"/>
              </a:rPr>
              <a:t>function(input</a:t>
            </a:r>
            <a:r>
              <a:rPr dirty="0" sz="3400" spc="-80">
                <a:latin typeface="Times New Roman"/>
                <a:cs typeface="Times New Roman"/>
              </a:rPr>
              <a:t> </a:t>
            </a:r>
            <a:r>
              <a:rPr dirty="0" sz="3400" spc="-10">
                <a:latin typeface="Times New Roman"/>
                <a:cs typeface="Times New Roman"/>
              </a:rPr>
              <a:t>size)</a:t>
            </a:r>
            <a:endParaRPr sz="3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3257" rIns="0" bIns="0" rtlCol="0" vert="horz">
            <a:spAutoFit/>
          </a:bodyPr>
          <a:lstStyle/>
          <a:p>
            <a:pPr marL="2981960">
              <a:lnSpc>
                <a:spcPct val="100000"/>
              </a:lnSpc>
              <a:spcBef>
                <a:spcPts val="100"/>
              </a:spcBef>
            </a:pPr>
            <a:r>
              <a:rPr dirty="0" sz="3800" b="1">
                <a:solidFill>
                  <a:srgbClr val="FF0000"/>
                </a:solidFill>
                <a:latin typeface="Times New Roman"/>
                <a:cs typeface="Times New Roman"/>
              </a:rPr>
              <a:t>Running</a:t>
            </a:r>
            <a:r>
              <a:rPr dirty="0" sz="3800" spc="-12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800" spc="-20" b="1">
                <a:solidFill>
                  <a:srgbClr val="FF0000"/>
                </a:solidFill>
                <a:latin typeface="Times New Roman"/>
                <a:cs typeface="Times New Roman"/>
              </a:rPr>
              <a:t>Time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299959" y="4095977"/>
            <a:ext cx="293370" cy="42481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80645">
              <a:lnSpc>
                <a:spcPct val="100000"/>
              </a:lnSpc>
              <a:spcBef>
                <a:spcPts val="340"/>
              </a:spcBef>
            </a:pPr>
            <a:r>
              <a:rPr dirty="0" sz="550" spc="-25">
                <a:latin typeface="Cambria Math"/>
                <a:cs typeface="Cambria Math"/>
              </a:rPr>
              <a:t>𝑛𝑛</a:t>
            </a:r>
            <a:endParaRPr sz="55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290"/>
              </a:spcBef>
            </a:pPr>
            <a:r>
              <a:rPr dirty="0" sz="800" spc="770">
                <a:latin typeface="Cambria Math"/>
                <a:cs typeface="Cambria Math"/>
              </a:rPr>
              <a:t>� </a:t>
            </a:r>
            <a:r>
              <a:rPr dirty="0" sz="800" spc="-30">
                <a:latin typeface="Cambria Math"/>
                <a:cs typeface="Cambria Math"/>
              </a:rPr>
              <a:t>𝑡𝑡</a:t>
            </a:r>
            <a:r>
              <a:rPr dirty="0" baseline="-15151" sz="825" spc="-44">
                <a:latin typeface="Cambria Math"/>
                <a:cs typeface="Cambria Math"/>
              </a:rPr>
              <a:t>𝑖𝑖</a:t>
            </a:r>
            <a:endParaRPr baseline="-15151" sz="825">
              <a:latin typeface="Cambria Math"/>
              <a:cs typeface="Cambria Math"/>
            </a:endParaRPr>
          </a:p>
          <a:p>
            <a:pPr marL="42545">
              <a:lnSpc>
                <a:spcPct val="100000"/>
              </a:lnSpc>
              <a:spcBef>
                <a:spcPts val="320"/>
              </a:spcBef>
            </a:pPr>
            <a:r>
              <a:rPr dirty="0" sz="550" spc="-20">
                <a:latin typeface="Cambria Math"/>
                <a:cs typeface="Cambria Math"/>
              </a:rPr>
              <a:t>𝑖𝑖=2</a:t>
            </a:r>
            <a:endParaRPr sz="550">
              <a:latin typeface="Cambria Math"/>
              <a:cs typeface="Cambria Math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93651" y="1172579"/>
            <a:ext cx="349313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20">
                <a:latin typeface="Times New Roman"/>
                <a:cs typeface="Times New Roman"/>
              </a:rPr>
              <a:t>Insertion-</a:t>
            </a:r>
            <a:r>
              <a:rPr dirty="0" sz="3000" spc="-10">
                <a:latin typeface="Times New Roman"/>
                <a:cs typeface="Times New Roman"/>
              </a:rPr>
              <a:t>Sort(A[1..n])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535398" y="1149718"/>
            <a:ext cx="848994" cy="19456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5000"/>
              </a:lnSpc>
              <a:spcBef>
                <a:spcPts val="100"/>
              </a:spcBef>
            </a:pPr>
            <a:r>
              <a:rPr dirty="0" sz="3000" spc="-20">
                <a:latin typeface="Times New Roman"/>
                <a:cs typeface="Times New Roman"/>
              </a:rPr>
              <a:t>times </a:t>
            </a:r>
            <a:r>
              <a:rPr dirty="0" sz="3000" spc="-50">
                <a:latin typeface="Times New Roman"/>
                <a:cs typeface="Times New Roman"/>
              </a:rPr>
              <a:t>n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3000" spc="-10">
                <a:latin typeface="Times New Roman"/>
                <a:cs typeface="Times New Roman"/>
              </a:rPr>
              <a:t>n-</a:t>
            </a:r>
            <a:r>
              <a:rPr dirty="0" sz="3000" spc="-50"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3000" spc="-10">
                <a:latin typeface="Times New Roman"/>
                <a:cs typeface="Times New Roman"/>
              </a:rPr>
              <a:t>n-</a:t>
            </a:r>
            <a:r>
              <a:rPr dirty="0" sz="3000" spc="-50"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93651" y="1629778"/>
            <a:ext cx="2916555" cy="3385820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497205" indent="-484505">
              <a:lnSpc>
                <a:spcPct val="100000"/>
              </a:lnSpc>
              <a:spcBef>
                <a:spcPts val="280"/>
              </a:spcBef>
              <a:buAutoNum type="arabicPlain"/>
              <a:tabLst>
                <a:tab pos="497205" algn="l"/>
              </a:tabLst>
            </a:pPr>
            <a:r>
              <a:rPr dirty="0" sz="3000">
                <a:latin typeface="Times New Roman"/>
                <a:cs typeface="Times New Roman"/>
              </a:rPr>
              <a:t>for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:=</a:t>
            </a:r>
            <a:r>
              <a:rPr dirty="0" sz="1900" spc="26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2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to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n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 spc="-25" b="1">
                <a:latin typeface="Times New Roman"/>
                <a:cs typeface="Times New Roman"/>
              </a:rPr>
              <a:t>do</a:t>
            </a:r>
            <a:endParaRPr sz="3000">
              <a:latin typeface="Times New Roman"/>
              <a:cs typeface="Times New Roman"/>
            </a:endParaRPr>
          </a:p>
          <a:p>
            <a:pPr marL="979805" indent="-967105">
              <a:lnSpc>
                <a:spcPct val="100000"/>
              </a:lnSpc>
              <a:spcBef>
                <a:spcPts val="180"/>
              </a:spcBef>
              <a:buAutoNum type="arabicPlain"/>
              <a:tabLst>
                <a:tab pos="979805" algn="l"/>
              </a:tabLst>
            </a:pPr>
            <a:r>
              <a:rPr dirty="0" sz="3000">
                <a:latin typeface="Times New Roman"/>
                <a:cs typeface="Times New Roman"/>
              </a:rPr>
              <a:t>key</a:t>
            </a:r>
            <a:r>
              <a:rPr dirty="0" sz="3000" spc="-3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:=</a:t>
            </a:r>
            <a:r>
              <a:rPr dirty="0" sz="1900" spc="90">
                <a:latin typeface="Times New Roman"/>
                <a:cs typeface="Times New Roman"/>
              </a:rPr>
              <a:t> </a:t>
            </a:r>
            <a:r>
              <a:rPr dirty="0" sz="3000" spc="-20">
                <a:latin typeface="Times New Roman"/>
                <a:cs typeface="Times New Roman"/>
              </a:rPr>
              <a:t>A[i]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  <a:tabLst>
                <a:tab pos="979805" algn="l"/>
              </a:tabLst>
            </a:pPr>
            <a:r>
              <a:rPr dirty="0" sz="3000" spc="-50">
                <a:latin typeface="Times New Roman"/>
                <a:cs typeface="Times New Roman"/>
              </a:rPr>
              <a:t>4</a:t>
            </a:r>
            <a:r>
              <a:rPr dirty="0" sz="3000">
                <a:latin typeface="Times New Roman"/>
                <a:cs typeface="Times New Roman"/>
              </a:rPr>
              <a:t>	j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:=</a:t>
            </a:r>
            <a:r>
              <a:rPr dirty="0" sz="19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 spc="-15">
                <a:latin typeface="Times New Roman"/>
                <a:cs typeface="Times New Roman"/>
              </a:rPr>
              <a:t>-</a:t>
            </a:r>
            <a:r>
              <a:rPr dirty="0" sz="3000" spc="-50"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3000" spc="-50">
                <a:latin typeface="Times New Roman"/>
                <a:cs typeface="Times New Roman"/>
              </a:rPr>
              <a:t>5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3000" spc="-50">
                <a:latin typeface="Times New Roman"/>
                <a:cs typeface="Times New Roman"/>
              </a:rPr>
              <a:t>6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3000" spc="-50">
                <a:latin typeface="Times New Roman"/>
                <a:cs typeface="Times New Roman"/>
              </a:rPr>
              <a:t>7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3000" spc="-50">
                <a:latin typeface="Times New Roman"/>
                <a:cs typeface="Times New Roman"/>
              </a:rPr>
              <a:t>8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661391" y="3092819"/>
            <a:ext cx="4478655" cy="1922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Times New Roman"/>
                <a:cs typeface="Times New Roman"/>
              </a:rPr>
              <a:t>while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j</a:t>
            </a:r>
            <a:r>
              <a:rPr dirty="0" sz="3000" spc="-2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&gt;</a:t>
            </a:r>
            <a:r>
              <a:rPr dirty="0" sz="3000" spc="-2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0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 spc="-20">
                <a:latin typeface="Times New Roman"/>
                <a:cs typeface="Times New Roman"/>
              </a:rPr>
              <a:t>and</a:t>
            </a:r>
            <a:r>
              <a:rPr dirty="0" sz="3000" spc="-17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A[j]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&gt;</a:t>
            </a:r>
            <a:r>
              <a:rPr dirty="0" sz="3000" spc="-3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key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 spc="-25" b="1">
                <a:latin typeface="Times New Roman"/>
                <a:cs typeface="Times New Roman"/>
              </a:rPr>
              <a:t>do</a:t>
            </a:r>
            <a:endParaRPr sz="3000">
              <a:latin typeface="Times New Roman"/>
              <a:cs typeface="Times New Roman"/>
            </a:endParaRPr>
          </a:p>
          <a:p>
            <a:pPr marL="563880">
              <a:lnSpc>
                <a:spcPct val="100000"/>
              </a:lnSpc>
              <a:spcBef>
                <a:spcPts val="180"/>
              </a:spcBef>
            </a:pPr>
            <a:r>
              <a:rPr dirty="0" sz="3000">
                <a:latin typeface="Times New Roman"/>
                <a:cs typeface="Times New Roman"/>
              </a:rPr>
              <a:t>A[j+1]</a:t>
            </a:r>
            <a:r>
              <a:rPr dirty="0" sz="3000" spc="-3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:=</a:t>
            </a:r>
            <a:r>
              <a:rPr dirty="0" sz="1900" spc="90">
                <a:latin typeface="Times New Roman"/>
                <a:cs typeface="Times New Roman"/>
              </a:rPr>
              <a:t> </a:t>
            </a:r>
            <a:r>
              <a:rPr dirty="0" sz="3000" spc="-20">
                <a:latin typeface="Times New Roman"/>
                <a:cs typeface="Times New Roman"/>
              </a:rPr>
              <a:t>A[j]</a:t>
            </a:r>
            <a:endParaRPr sz="3000">
              <a:latin typeface="Times New Roman"/>
              <a:cs typeface="Times New Roman"/>
            </a:endParaRPr>
          </a:p>
          <a:p>
            <a:pPr marL="563880">
              <a:lnSpc>
                <a:spcPct val="100000"/>
              </a:lnSpc>
              <a:spcBef>
                <a:spcPts val="180"/>
              </a:spcBef>
            </a:pPr>
            <a:r>
              <a:rPr dirty="0" sz="3000">
                <a:latin typeface="Times New Roman"/>
                <a:cs typeface="Times New Roman"/>
              </a:rPr>
              <a:t>j</a:t>
            </a:r>
            <a:r>
              <a:rPr dirty="0" sz="3000" spc="-2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:=</a:t>
            </a:r>
            <a:r>
              <a:rPr dirty="0" sz="1900" spc="26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j- </a:t>
            </a:r>
            <a:r>
              <a:rPr dirty="0" sz="3000" spc="-60"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  <a:tabLst>
                <a:tab pos="3886200" algn="l"/>
              </a:tabLst>
            </a:pPr>
            <a:r>
              <a:rPr dirty="0" sz="3000">
                <a:latin typeface="Times New Roman"/>
                <a:cs typeface="Times New Roman"/>
              </a:rPr>
              <a:t>A[j+1]</a:t>
            </a:r>
            <a:r>
              <a:rPr dirty="0" sz="3000" spc="-2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:=</a:t>
            </a:r>
            <a:r>
              <a:rPr dirty="0" sz="1900" spc="250">
                <a:latin typeface="Times New Roman"/>
                <a:cs typeface="Times New Roman"/>
              </a:rPr>
              <a:t> </a:t>
            </a:r>
            <a:r>
              <a:rPr dirty="0" sz="3000" spc="-25">
                <a:latin typeface="Times New Roman"/>
                <a:cs typeface="Times New Roman"/>
              </a:rPr>
              <a:t>key</a:t>
            </a:r>
            <a:r>
              <a:rPr dirty="0" sz="3000">
                <a:latin typeface="Times New Roman"/>
                <a:cs typeface="Times New Roman"/>
              </a:rPr>
              <a:t>	</a:t>
            </a:r>
            <a:r>
              <a:rPr dirty="0" sz="3000" spc="-10">
                <a:latin typeface="Times New Roman"/>
                <a:cs typeface="Times New Roman"/>
              </a:rPr>
              <a:t>n-</a:t>
            </a:r>
            <a:r>
              <a:rPr dirty="0" sz="3000" spc="-50"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03176" y="5360531"/>
            <a:ext cx="705421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where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t</a:t>
            </a:r>
            <a:r>
              <a:rPr dirty="0" baseline="-21367" sz="1950" i="1">
                <a:latin typeface="Times New Roman"/>
                <a:cs typeface="Times New Roman"/>
              </a:rPr>
              <a:t>i</a:t>
            </a:r>
            <a:r>
              <a:rPr dirty="0" baseline="-21367" sz="1950" spc="270" i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number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elements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A[1..i-</a:t>
            </a:r>
            <a:r>
              <a:rPr dirty="0" sz="2000">
                <a:latin typeface="Times New Roman"/>
                <a:cs typeface="Times New Roman"/>
              </a:rPr>
              <a:t>1]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larger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than</a:t>
            </a:r>
            <a:r>
              <a:rPr dirty="0" sz="2000" spc="-13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A[i]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277100" y="3181577"/>
            <a:ext cx="499745" cy="42481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80645">
              <a:lnSpc>
                <a:spcPct val="100000"/>
              </a:lnSpc>
              <a:spcBef>
                <a:spcPts val="340"/>
              </a:spcBef>
            </a:pPr>
            <a:r>
              <a:rPr dirty="0" sz="550" spc="-25">
                <a:latin typeface="Cambria Math"/>
                <a:cs typeface="Cambria Math"/>
              </a:rPr>
              <a:t>𝑛𝑛</a:t>
            </a:r>
            <a:endParaRPr sz="55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290"/>
              </a:spcBef>
            </a:pPr>
            <a:r>
              <a:rPr dirty="0" sz="800" spc="-10">
                <a:latin typeface="Cambria Math"/>
                <a:cs typeface="Cambria Math"/>
              </a:rPr>
              <a:t>�(𝑡𝑡</a:t>
            </a:r>
            <a:r>
              <a:rPr dirty="0" baseline="-15151" sz="825" spc="-15">
                <a:latin typeface="Cambria Math"/>
                <a:cs typeface="Cambria Math"/>
              </a:rPr>
              <a:t>𝑖𝑖</a:t>
            </a:r>
            <a:r>
              <a:rPr dirty="0" sz="800" spc="-10">
                <a:latin typeface="Cambria Math"/>
                <a:cs typeface="Cambria Math"/>
              </a:rPr>
              <a:t>+1)</a:t>
            </a:r>
            <a:endParaRPr sz="800">
              <a:latin typeface="Cambria Math"/>
              <a:cs typeface="Cambria Math"/>
            </a:endParaRPr>
          </a:p>
          <a:p>
            <a:pPr marL="42545">
              <a:lnSpc>
                <a:spcPct val="100000"/>
              </a:lnSpc>
              <a:spcBef>
                <a:spcPts val="320"/>
              </a:spcBef>
            </a:pPr>
            <a:r>
              <a:rPr dirty="0" sz="550" spc="-20">
                <a:latin typeface="Cambria Math"/>
                <a:cs typeface="Cambria Math"/>
              </a:rPr>
              <a:t>𝑖𝑖=2</a:t>
            </a:r>
            <a:endParaRPr sz="550">
              <a:latin typeface="Cambria Math"/>
              <a:cs typeface="Cambria Math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299955" y="3640379"/>
            <a:ext cx="293370" cy="42481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80645">
              <a:lnSpc>
                <a:spcPct val="100000"/>
              </a:lnSpc>
              <a:spcBef>
                <a:spcPts val="340"/>
              </a:spcBef>
            </a:pPr>
            <a:r>
              <a:rPr dirty="0" sz="550" spc="-25">
                <a:latin typeface="Cambria Math"/>
                <a:cs typeface="Cambria Math"/>
              </a:rPr>
              <a:t>𝑛𝑛</a:t>
            </a:r>
            <a:endParaRPr sz="55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290"/>
              </a:spcBef>
            </a:pPr>
            <a:r>
              <a:rPr dirty="0" sz="800" spc="770">
                <a:latin typeface="Cambria Math"/>
                <a:cs typeface="Cambria Math"/>
              </a:rPr>
              <a:t>� </a:t>
            </a:r>
            <a:r>
              <a:rPr dirty="0" sz="800" spc="-30">
                <a:latin typeface="Cambria Math"/>
                <a:cs typeface="Cambria Math"/>
              </a:rPr>
              <a:t>𝑡𝑡</a:t>
            </a:r>
            <a:r>
              <a:rPr dirty="0" baseline="-15151" sz="825" spc="-44">
                <a:latin typeface="Cambria Math"/>
                <a:cs typeface="Cambria Math"/>
              </a:rPr>
              <a:t>𝑖𝑖</a:t>
            </a:r>
            <a:endParaRPr baseline="-15151" sz="825">
              <a:latin typeface="Cambria Math"/>
              <a:cs typeface="Cambria Math"/>
            </a:endParaRPr>
          </a:p>
          <a:p>
            <a:pPr marL="42545">
              <a:lnSpc>
                <a:spcPct val="100000"/>
              </a:lnSpc>
              <a:spcBef>
                <a:spcPts val="320"/>
              </a:spcBef>
            </a:pPr>
            <a:r>
              <a:rPr dirty="0" sz="550" spc="-20">
                <a:latin typeface="Cambria Math"/>
                <a:cs typeface="Cambria Math"/>
              </a:rPr>
              <a:t>𝑖𝑖=2</a:t>
            </a:r>
            <a:endParaRPr sz="55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Arial"/>
                <a:cs typeface="Arial"/>
              </a:rPr>
              <a:t>Walk</a:t>
            </a:r>
            <a:r>
              <a:rPr dirty="0" spc="-16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through</a:t>
            </a:r>
            <a:r>
              <a:rPr dirty="0" spc="-135" b="0">
                <a:latin typeface="Arial"/>
                <a:cs typeface="Arial"/>
              </a:rPr>
              <a:t> </a:t>
            </a:r>
            <a:r>
              <a:rPr dirty="0" spc="-10" b="0">
                <a:latin typeface="Arial"/>
                <a:cs typeface="Arial"/>
              </a:rPr>
              <a:t>example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681037" y="1900237"/>
          <a:ext cx="3286125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366775" y="1927352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40301" y="2312923"/>
            <a:ext cx="28708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</a:tabLst>
            </a:pPr>
            <a:r>
              <a:rPr dirty="0" sz="1600" spc="-50">
                <a:latin typeface="Times New Roman"/>
                <a:cs typeface="Times New Roman"/>
              </a:rPr>
              <a:t>1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2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3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4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5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6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648200" y="19050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n=5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dirty="0"/>
              <a:t>Running</a:t>
            </a:r>
            <a:r>
              <a:rPr dirty="0" spc="-50"/>
              <a:t> </a:t>
            </a:r>
            <a:r>
              <a:rPr dirty="0"/>
              <a:t>time</a:t>
            </a:r>
            <a:r>
              <a:rPr dirty="0" spc="-35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Insertion</a:t>
            </a:r>
            <a:r>
              <a:rPr dirty="0" spc="-40"/>
              <a:t> </a:t>
            </a:r>
            <a:r>
              <a:rPr dirty="0" spc="-20"/>
              <a:t>Sort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262" y="1564241"/>
            <a:ext cx="8515766" cy="4501868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12" y="1219200"/>
            <a:ext cx="8696769" cy="205731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dirty="0"/>
              <a:t>Running</a:t>
            </a:r>
            <a:r>
              <a:rPr dirty="0" spc="-50"/>
              <a:t> </a:t>
            </a:r>
            <a:r>
              <a:rPr dirty="0"/>
              <a:t>time</a:t>
            </a:r>
            <a:r>
              <a:rPr dirty="0" spc="-35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Insertion</a:t>
            </a:r>
            <a:r>
              <a:rPr dirty="0" spc="-40"/>
              <a:t> </a:t>
            </a:r>
            <a:r>
              <a:rPr dirty="0" spc="-20"/>
              <a:t>Sort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dirty="0"/>
              <a:t>Inversion</a:t>
            </a:r>
            <a:r>
              <a:rPr dirty="0" spc="-75"/>
              <a:t> </a:t>
            </a:r>
            <a:r>
              <a:rPr dirty="0"/>
              <a:t>Number</a:t>
            </a:r>
            <a:r>
              <a:rPr dirty="0" spc="-100"/>
              <a:t> </a:t>
            </a:r>
            <a:r>
              <a:rPr dirty="0"/>
              <a:t>of</a:t>
            </a:r>
            <a:r>
              <a:rPr dirty="0" spc="-65"/>
              <a:t> </a:t>
            </a:r>
            <a:r>
              <a:rPr dirty="0"/>
              <a:t>A</a:t>
            </a:r>
            <a:r>
              <a:rPr dirty="0" spc="-85"/>
              <a:t> </a:t>
            </a:r>
            <a:r>
              <a:rPr dirty="0" spc="-10"/>
              <a:t>Sequence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12900" y="1270618"/>
            <a:ext cx="7543165" cy="3735704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240665" indent="-227329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800">
                <a:latin typeface="Calibri"/>
                <a:cs typeface="Calibri"/>
              </a:rPr>
              <a:t>Let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A[1..n]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be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sequence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of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n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numbers.</a:t>
            </a:r>
            <a:endParaRPr sz="2800">
              <a:latin typeface="Calibri"/>
              <a:cs typeface="Calibri"/>
            </a:endParaRPr>
          </a:p>
          <a:p>
            <a:pPr marL="241300" marR="5080" indent="-227965">
              <a:lnSpc>
                <a:spcPts val="3030"/>
              </a:lnSpc>
              <a:spcBef>
                <a:spcPts val="105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Calibri"/>
                <a:cs typeface="Calibri"/>
              </a:rPr>
              <a:t>For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1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&lt;=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i&lt;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j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&lt;=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n,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we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say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&lt;i,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j&gt;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is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inversion </a:t>
            </a:r>
            <a:r>
              <a:rPr dirty="0" sz="2800" spc="-25">
                <a:latin typeface="Calibri"/>
                <a:cs typeface="Calibri"/>
              </a:rPr>
              <a:t>if </a:t>
            </a:r>
            <a:r>
              <a:rPr dirty="0" sz="2800">
                <a:latin typeface="Calibri"/>
                <a:cs typeface="Calibri"/>
              </a:rPr>
              <a:t>A[i]&gt;A[j].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0000"/>
                </a:solidFill>
                <a:latin typeface="Calibri"/>
                <a:cs typeface="Calibri"/>
              </a:rPr>
              <a:t>Note</a:t>
            </a:r>
            <a:r>
              <a:rPr dirty="0" sz="2800" spc="-6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0000"/>
                </a:solidFill>
                <a:latin typeface="Calibri"/>
                <a:cs typeface="Calibri"/>
              </a:rPr>
              <a:t>that</a:t>
            </a:r>
            <a:r>
              <a:rPr dirty="0" sz="2800" spc="-5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0000"/>
                </a:solidFill>
                <a:latin typeface="Calibri"/>
                <a:cs typeface="Calibri"/>
              </a:rPr>
              <a:t>&lt;i,</a:t>
            </a:r>
            <a:r>
              <a:rPr dirty="0" sz="2800" spc="-5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0000"/>
                </a:solidFill>
                <a:latin typeface="Calibri"/>
                <a:cs typeface="Calibri"/>
              </a:rPr>
              <a:t>j&gt;</a:t>
            </a:r>
            <a:r>
              <a:rPr dirty="0" sz="2800" spc="-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dirty="0" sz="2800" spc="-5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z="2800" spc="-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inversion,</a:t>
            </a:r>
            <a:r>
              <a:rPr dirty="0" sz="2800" spc="-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0000"/>
                </a:solidFill>
                <a:latin typeface="Calibri"/>
                <a:cs typeface="Calibri"/>
              </a:rPr>
              <a:t>not</a:t>
            </a:r>
            <a:r>
              <a:rPr dirty="0" sz="2800" spc="-5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&lt;A[i], A[j]&gt;.</a:t>
            </a:r>
            <a:endParaRPr sz="2800">
              <a:latin typeface="Calibri"/>
              <a:cs typeface="Calibri"/>
            </a:endParaRPr>
          </a:p>
          <a:p>
            <a:pPr marL="239395" marR="259715" indent="-227329">
              <a:lnSpc>
                <a:spcPts val="3030"/>
              </a:lnSpc>
              <a:spcBef>
                <a:spcPts val="98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inversion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number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of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is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total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number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of </a:t>
            </a:r>
            <a:r>
              <a:rPr dirty="0" sz="2800" spc="-25">
                <a:latin typeface="Calibri"/>
                <a:cs typeface="Calibri"/>
              </a:rPr>
              <a:t>	</a:t>
            </a:r>
            <a:r>
              <a:rPr dirty="0" sz="2800" spc="-10">
                <a:latin typeface="Calibri"/>
                <a:cs typeface="Calibri"/>
              </a:rPr>
              <a:t>inversions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for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sequence.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0029" algn="l"/>
              </a:tabLst>
            </a:pP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inversion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number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of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3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5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2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8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3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is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50">
                <a:latin typeface="Calibri"/>
                <a:cs typeface="Calibri"/>
              </a:rPr>
              <a:t>4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0029" algn="l"/>
              </a:tabLst>
            </a:pP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inversion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number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of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2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3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3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5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8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is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50">
                <a:latin typeface="Calibri"/>
                <a:cs typeface="Calibri"/>
              </a:rPr>
              <a:t>0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In-</a:t>
            </a:r>
            <a:r>
              <a:rPr dirty="0"/>
              <a:t>class</a:t>
            </a:r>
            <a:r>
              <a:rPr dirty="0" spc="-75"/>
              <a:t> </a:t>
            </a:r>
            <a:r>
              <a:rPr dirty="0" spc="-10"/>
              <a:t>example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13690" y="1270596"/>
            <a:ext cx="5093970" cy="360426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0029" algn="l"/>
              </a:tabLst>
            </a:pP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inversion </a:t>
            </a:r>
            <a:r>
              <a:rPr dirty="0" sz="2800">
                <a:latin typeface="Calibri"/>
                <a:cs typeface="Calibri"/>
              </a:rPr>
              <a:t>number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of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5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4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3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2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50"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0029" algn="l"/>
              </a:tabLst>
            </a:pPr>
            <a:r>
              <a:rPr dirty="0" sz="2800">
                <a:latin typeface="Calibri"/>
                <a:cs typeface="Calibri"/>
              </a:rPr>
              <a:t>&lt;1,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2&gt;,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&lt;1,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3&gt;,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&lt;1,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4&gt;,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&lt;1,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5&gt;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0029" algn="l"/>
              </a:tabLst>
            </a:pPr>
            <a:r>
              <a:rPr dirty="0" sz="2800">
                <a:latin typeface="Calibri"/>
                <a:cs typeface="Calibri"/>
              </a:rPr>
              <a:t>&lt;2,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3&gt;,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&lt;2,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4&gt;,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&lt;2,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5&gt;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70"/>
              </a:spcBef>
              <a:buFont typeface="Arial"/>
              <a:buChar char="•"/>
            </a:pP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buFont typeface="Arial"/>
              <a:buChar char="•"/>
              <a:tabLst>
                <a:tab pos="240029" algn="l"/>
              </a:tabLst>
            </a:pPr>
            <a:r>
              <a:rPr dirty="0" sz="2800">
                <a:latin typeface="Calibri"/>
                <a:cs typeface="Calibri"/>
              </a:rPr>
              <a:t>4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+ 3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+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2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+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1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= </a:t>
            </a:r>
            <a:r>
              <a:rPr dirty="0" sz="2800" spc="-25">
                <a:latin typeface="Calibri"/>
                <a:cs typeface="Calibri"/>
              </a:rPr>
              <a:t>10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65"/>
              </a:spcBef>
              <a:buFont typeface="Arial"/>
              <a:buChar char="•"/>
            </a:pP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buFont typeface="Arial"/>
              <a:buChar char="•"/>
              <a:tabLst>
                <a:tab pos="240029" algn="l"/>
              </a:tabLst>
            </a:pPr>
            <a:r>
              <a:rPr dirty="0" sz="2800" spc="-25">
                <a:latin typeface="Calibri"/>
                <a:cs typeface="Calibri"/>
              </a:rPr>
              <a:t>(n-</a:t>
            </a:r>
            <a:r>
              <a:rPr dirty="0" sz="2800" spc="-10">
                <a:latin typeface="Calibri"/>
                <a:cs typeface="Calibri"/>
              </a:rPr>
              <a:t>1)n/2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dirty="0"/>
              <a:t>Inversion</a:t>
            </a:r>
            <a:r>
              <a:rPr dirty="0" spc="-75"/>
              <a:t> </a:t>
            </a:r>
            <a:r>
              <a:rPr dirty="0"/>
              <a:t>Number</a:t>
            </a:r>
            <a:r>
              <a:rPr dirty="0" spc="-100"/>
              <a:t> </a:t>
            </a:r>
            <a:r>
              <a:rPr dirty="0"/>
              <a:t>of</a:t>
            </a:r>
            <a:r>
              <a:rPr dirty="0" spc="-65"/>
              <a:t> </a:t>
            </a:r>
            <a:r>
              <a:rPr dirty="0"/>
              <a:t>A</a:t>
            </a:r>
            <a:r>
              <a:rPr dirty="0" spc="-85"/>
              <a:t> </a:t>
            </a:r>
            <a:r>
              <a:rPr dirty="0" spc="-10"/>
              <a:t>Sequence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13610" y="1356550"/>
            <a:ext cx="7288530" cy="3779520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240029" marR="5080" indent="-227329">
              <a:lnSpc>
                <a:spcPts val="3030"/>
              </a:lnSpc>
              <a:spcBef>
                <a:spcPts val="47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Calibri"/>
                <a:cs typeface="Calibri"/>
              </a:rPr>
              <a:t>How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many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times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are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we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copying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elements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to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the </a:t>
            </a:r>
            <a:r>
              <a:rPr dirty="0" sz="2800" spc="-25">
                <a:latin typeface="Calibri"/>
                <a:cs typeface="Calibri"/>
              </a:rPr>
              <a:t>	</a:t>
            </a:r>
            <a:r>
              <a:rPr dirty="0" sz="2800">
                <a:latin typeface="Calibri"/>
                <a:cs typeface="Calibri"/>
              </a:rPr>
              <a:t>right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while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applying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insertion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sort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on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input </a:t>
            </a:r>
            <a:r>
              <a:rPr dirty="0" sz="2800" spc="-10">
                <a:latin typeface="Calibri"/>
                <a:cs typeface="Calibri"/>
              </a:rPr>
              <a:t>	</a:t>
            </a:r>
            <a:r>
              <a:rPr dirty="0" sz="2800">
                <a:latin typeface="Calibri"/>
                <a:cs typeface="Calibri"/>
              </a:rPr>
              <a:t>sequence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3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5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2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8</a:t>
            </a:r>
            <a:r>
              <a:rPr dirty="0" sz="2800" spc="-25">
                <a:latin typeface="Calibri"/>
                <a:cs typeface="Calibri"/>
              </a:rPr>
              <a:t> 3?</a:t>
            </a:r>
            <a:endParaRPr sz="2800">
              <a:latin typeface="Calibri"/>
              <a:cs typeface="Calibri"/>
            </a:endParaRPr>
          </a:p>
          <a:p>
            <a:pPr marL="239395" marR="5080" indent="-227329">
              <a:lnSpc>
                <a:spcPts val="3030"/>
              </a:lnSpc>
              <a:spcBef>
                <a:spcPts val="99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Calibri"/>
                <a:cs typeface="Calibri"/>
              </a:rPr>
              <a:t>How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many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times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are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we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copying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elements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to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the </a:t>
            </a:r>
            <a:r>
              <a:rPr dirty="0" sz="2800" spc="-25">
                <a:latin typeface="Calibri"/>
                <a:cs typeface="Calibri"/>
              </a:rPr>
              <a:t>	</a:t>
            </a:r>
            <a:r>
              <a:rPr dirty="0" sz="2800">
                <a:latin typeface="Calibri"/>
                <a:cs typeface="Calibri"/>
              </a:rPr>
              <a:t>right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while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applying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insertion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sort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on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input </a:t>
            </a:r>
            <a:r>
              <a:rPr dirty="0" sz="2800" spc="-10">
                <a:latin typeface="Calibri"/>
                <a:cs typeface="Calibri"/>
              </a:rPr>
              <a:t>	</a:t>
            </a:r>
            <a:r>
              <a:rPr dirty="0" sz="2800">
                <a:latin typeface="Calibri"/>
                <a:cs typeface="Calibri"/>
              </a:rPr>
              <a:t>sequence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5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4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3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2</a:t>
            </a:r>
            <a:r>
              <a:rPr dirty="0" sz="2800" spc="-25">
                <a:latin typeface="Calibri"/>
                <a:cs typeface="Calibri"/>
              </a:rPr>
              <a:t> 1?</a:t>
            </a:r>
            <a:endParaRPr sz="2800">
              <a:latin typeface="Calibri"/>
              <a:cs typeface="Calibri"/>
            </a:endParaRPr>
          </a:p>
          <a:p>
            <a:pPr marL="239395" marR="38735" indent="-227329">
              <a:lnSpc>
                <a:spcPct val="89500"/>
              </a:lnSpc>
              <a:spcBef>
                <a:spcPts val="99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running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time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of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insertion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sort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is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Symbol"/>
                <a:cs typeface="Symbol"/>
              </a:rPr>
              <a:t></a:t>
            </a:r>
            <a:r>
              <a:rPr dirty="0" sz="2800">
                <a:latin typeface="Calibri"/>
                <a:cs typeface="Calibri"/>
              </a:rPr>
              <a:t>(n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 spc="-50">
                <a:latin typeface="Calibri"/>
                <a:cs typeface="Calibri"/>
              </a:rPr>
              <a:t>+ </a:t>
            </a:r>
            <a:r>
              <a:rPr dirty="0" sz="2800" spc="-50">
                <a:latin typeface="Calibri"/>
                <a:cs typeface="Calibri"/>
              </a:rPr>
              <a:t>	</a:t>
            </a:r>
            <a:r>
              <a:rPr dirty="0" sz="2800" spc="-10">
                <a:latin typeface="Calibri"/>
                <a:cs typeface="Calibri"/>
              </a:rPr>
              <a:t>Inversion(A)),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where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Inversion(A)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is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inversion </a:t>
            </a:r>
            <a:r>
              <a:rPr dirty="0" sz="2800" spc="-10">
                <a:latin typeface="Calibri"/>
                <a:cs typeface="Calibri"/>
              </a:rPr>
              <a:t>	</a:t>
            </a:r>
            <a:r>
              <a:rPr dirty="0" sz="2800">
                <a:latin typeface="Calibri"/>
                <a:cs typeface="Calibri"/>
              </a:rPr>
              <a:t>number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of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A.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Summary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13610" y="1356550"/>
            <a:ext cx="7663815" cy="3011170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240029" marR="1293495" indent="-227329">
              <a:lnSpc>
                <a:spcPts val="3030"/>
              </a:lnSpc>
              <a:spcBef>
                <a:spcPts val="47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Calibri"/>
                <a:cs typeface="Calibri"/>
              </a:rPr>
              <a:t>An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algorithm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is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well-</a:t>
            </a:r>
            <a:r>
              <a:rPr dirty="0" sz="2800">
                <a:latin typeface="Calibri"/>
                <a:cs typeface="Calibri"/>
              </a:rPr>
              <a:t>defined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step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by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step </a:t>
            </a:r>
            <a:r>
              <a:rPr dirty="0" sz="2800" spc="-20">
                <a:latin typeface="Calibri"/>
                <a:cs typeface="Calibri"/>
              </a:rPr>
              <a:t>	</a:t>
            </a:r>
            <a:r>
              <a:rPr dirty="0" sz="2800" spc="-10">
                <a:latin typeface="Calibri"/>
                <a:cs typeface="Calibri"/>
              </a:rPr>
              <a:t>computational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procedure.</a:t>
            </a:r>
            <a:endParaRPr sz="2800">
              <a:latin typeface="Calibri"/>
              <a:cs typeface="Calibri"/>
            </a:endParaRPr>
          </a:p>
          <a:p>
            <a:pPr marL="239395" marR="560705" indent="-227329">
              <a:lnSpc>
                <a:spcPts val="303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Calibri"/>
                <a:cs typeface="Calibri"/>
              </a:rPr>
              <a:t>We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studied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Insertion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Sort,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analyzed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its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best </a:t>
            </a:r>
            <a:r>
              <a:rPr dirty="0" sz="2800" spc="-20">
                <a:latin typeface="Calibri"/>
                <a:cs typeface="Calibri"/>
              </a:rPr>
              <a:t>	</a:t>
            </a:r>
            <a:r>
              <a:rPr dirty="0" sz="2800">
                <a:latin typeface="Calibri"/>
                <a:cs typeface="Calibri"/>
              </a:rPr>
              <a:t>case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time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complexity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-40">
                <a:latin typeface="Calibri"/>
                <a:cs typeface="Calibri"/>
              </a:rPr>
              <a:t>worst-</a:t>
            </a:r>
            <a:r>
              <a:rPr dirty="0" sz="2800">
                <a:latin typeface="Calibri"/>
                <a:cs typeface="Calibri"/>
              </a:rPr>
              <a:t>case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time </a:t>
            </a:r>
            <a:r>
              <a:rPr dirty="0" sz="2800" spc="-20">
                <a:latin typeface="Calibri"/>
                <a:cs typeface="Calibri"/>
              </a:rPr>
              <a:t>	</a:t>
            </a:r>
            <a:r>
              <a:rPr dirty="0" sz="2800" spc="-10">
                <a:latin typeface="Calibri"/>
                <a:cs typeface="Calibri"/>
              </a:rPr>
              <a:t>complexity.</a:t>
            </a:r>
            <a:endParaRPr sz="2800">
              <a:latin typeface="Calibri"/>
              <a:cs typeface="Calibri"/>
            </a:endParaRPr>
          </a:p>
          <a:p>
            <a:pPr marL="239395" marR="5080" indent="-227329">
              <a:lnSpc>
                <a:spcPts val="3030"/>
              </a:lnSpc>
              <a:spcBef>
                <a:spcPts val="98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0">
                <a:latin typeface="Calibri"/>
                <a:cs typeface="Calibri"/>
              </a:rPr>
              <a:t>Inversion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number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its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relationship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with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time </a:t>
            </a:r>
            <a:r>
              <a:rPr dirty="0" sz="2800" spc="-20">
                <a:latin typeface="Calibri"/>
                <a:cs typeface="Calibri"/>
              </a:rPr>
              <a:t>	</a:t>
            </a:r>
            <a:r>
              <a:rPr dirty="0" sz="2800">
                <a:latin typeface="Calibri"/>
                <a:cs typeface="Calibri"/>
              </a:rPr>
              <a:t>complexity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of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insertion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sort.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Arial"/>
                <a:cs typeface="Arial"/>
              </a:rPr>
              <a:t>Walk</a:t>
            </a:r>
            <a:r>
              <a:rPr dirty="0" spc="-16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through</a:t>
            </a:r>
            <a:r>
              <a:rPr dirty="0" spc="-135" b="0">
                <a:latin typeface="Arial"/>
                <a:cs typeface="Arial"/>
              </a:rPr>
              <a:t> </a:t>
            </a:r>
            <a:r>
              <a:rPr dirty="0" spc="-10" b="0">
                <a:latin typeface="Arial"/>
                <a:cs typeface="Arial"/>
              </a:rPr>
              <a:t>example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681037" y="1900237"/>
          <a:ext cx="3286125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366775" y="1927352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40301" y="2312923"/>
            <a:ext cx="28708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</a:tabLst>
            </a:pPr>
            <a:r>
              <a:rPr dirty="0" sz="1600" spc="-50">
                <a:latin typeface="Times New Roman"/>
                <a:cs typeface="Times New Roman"/>
              </a:rPr>
              <a:t>1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2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3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4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5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6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7696200" y="19050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0"/>
                </a:moveTo>
                <a:lnTo>
                  <a:pt x="1219200" y="0"/>
                </a:lnTo>
                <a:lnTo>
                  <a:pt x="1219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7787640" y="1978151"/>
            <a:ext cx="854075" cy="33845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 marL="76200">
              <a:lnSpc>
                <a:spcPts val="2580"/>
              </a:lnSpc>
            </a:pPr>
            <a:r>
              <a:rPr dirty="0" sz="2400" spc="-10">
                <a:latin typeface="Times New Roman"/>
                <a:cs typeface="Times New Roman"/>
              </a:rPr>
              <a:t>key=5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648200" y="19050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n=5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6172200" y="1905000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0"/>
                </a:moveTo>
                <a:lnTo>
                  <a:pt x="762000" y="0"/>
                </a:lnTo>
                <a:lnTo>
                  <a:pt x="7620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6339840" y="1978151"/>
            <a:ext cx="422909" cy="33845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580"/>
              </a:lnSpc>
            </a:pPr>
            <a:r>
              <a:rPr dirty="0" sz="2400" spc="-25">
                <a:latin typeface="Times New Roman"/>
                <a:cs typeface="Times New Roman"/>
              </a:rPr>
              <a:t>i=2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Arial"/>
                <a:cs typeface="Arial"/>
              </a:rPr>
              <a:t>Walk</a:t>
            </a:r>
            <a:r>
              <a:rPr dirty="0" spc="-16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through</a:t>
            </a:r>
            <a:r>
              <a:rPr dirty="0" spc="-135" b="0">
                <a:latin typeface="Arial"/>
                <a:cs typeface="Arial"/>
              </a:rPr>
              <a:t> </a:t>
            </a:r>
            <a:r>
              <a:rPr dirty="0" spc="-10" b="0">
                <a:latin typeface="Arial"/>
                <a:cs typeface="Arial"/>
              </a:rPr>
              <a:t>example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681037" y="1900237"/>
          <a:ext cx="3286125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366775" y="1927352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40301" y="2312923"/>
            <a:ext cx="28708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</a:tabLst>
            </a:pPr>
            <a:r>
              <a:rPr dirty="0" sz="1600" spc="-50">
                <a:latin typeface="Times New Roman"/>
                <a:cs typeface="Times New Roman"/>
              </a:rPr>
              <a:t>1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2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3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4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5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6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696200" y="1905000"/>
            <a:ext cx="12192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640">
              <a:lnSpc>
                <a:spcPct val="100000"/>
              </a:lnSpc>
              <a:spcBef>
                <a:spcPts val="275"/>
              </a:spcBef>
            </a:pPr>
            <a:r>
              <a:rPr dirty="0" sz="2400" spc="-10">
                <a:latin typeface="Times New Roman"/>
                <a:cs typeface="Times New Roman"/>
              </a:rPr>
              <a:t>key=5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172200" y="28194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j=1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648200" y="19050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n=5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172200" y="19050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i=2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Arial"/>
                <a:cs typeface="Arial"/>
              </a:rPr>
              <a:t>Walk</a:t>
            </a:r>
            <a:r>
              <a:rPr dirty="0" spc="-16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through</a:t>
            </a:r>
            <a:r>
              <a:rPr dirty="0" spc="-135" b="0">
                <a:latin typeface="Arial"/>
                <a:cs typeface="Arial"/>
              </a:rPr>
              <a:t> </a:t>
            </a:r>
            <a:r>
              <a:rPr dirty="0" spc="-10" b="0">
                <a:latin typeface="Arial"/>
                <a:cs typeface="Arial"/>
              </a:rPr>
              <a:t>example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681037" y="1900237"/>
          <a:ext cx="3286125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366775" y="1927352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40301" y="2312923"/>
            <a:ext cx="28708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</a:tabLst>
            </a:pPr>
            <a:r>
              <a:rPr dirty="0" sz="1600" spc="-50">
                <a:latin typeface="Times New Roman"/>
                <a:cs typeface="Times New Roman"/>
              </a:rPr>
              <a:t>1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2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3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4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5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6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696200" y="1905000"/>
            <a:ext cx="12192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640">
              <a:lnSpc>
                <a:spcPct val="100000"/>
              </a:lnSpc>
              <a:spcBef>
                <a:spcPts val="275"/>
              </a:spcBef>
            </a:pPr>
            <a:r>
              <a:rPr dirty="0" sz="2400" spc="-10">
                <a:latin typeface="Times New Roman"/>
                <a:cs typeface="Times New Roman"/>
              </a:rPr>
              <a:t>key=5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172200" y="28194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j=1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648200" y="19050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n=5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172200" y="19050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i=2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85800" y="3733800"/>
            <a:ext cx="13716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640">
              <a:lnSpc>
                <a:spcPct val="100000"/>
              </a:lnSpc>
              <a:spcBef>
                <a:spcPts val="275"/>
              </a:spcBef>
            </a:pPr>
            <a:r>
              <a:rPr dirty="0" sz="2400">
                <a:latin typeface="Times New Roman"/>
                <a:cs typeface="Times New Roman"/>
              </a:rPr>
              <a:t>j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&gt; </a:t>
            </a:r>
            <a:r>
              <a:rPr dirty="0" sz="2400" spc="-25">
                <a:latin typeface="Times New Roman"/>
                <a:cs typeface="Times New Roman"/>
              </a:rPr>
              <a:t>0?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667000" y="3733800"/>
            <a:ext cx="12192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Yes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Arial"/>
                <a:cs typeface="Arial"/>
              </a:rPr>
              <a:t>Walk</a:t>
            </a:r>
            <a:r>
              <a:rPr dirty="0" spc="-16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through</a:t>
            </a:r>
            <a:r>
              <a:rPr dirty="0" spc="-135" b="0">
                <a:latin typeface="Arial"/>
                <a:cs typeface="Arial"/>
              </a:rPr>
              <a:t> </a:t>
            </a:r>
            <a:r>
              <a:rPr dirty="0" spc="-10" b="0">
                <a:latin typeface="Arial"/>
                <a:cs typeface="Arial"/>
              </a:rPr>
              <a:t>example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777240" y="1978151"/>
            <a:ext cx="152400" cy="338455"/>
          </a:xfrm>
          <a:custGeom>
            <a:avLst/>
            <a:gdLst/>
            <a:ahLst/>
            <a:cxnLst/>
            <a:rect l="l" t="t" r="r" b="b"/>
            <a:pathLst>
              <a:path w="152400" h="338455">
                <a:moveTo>
                  <a:pt x="152400" y="0"/>
                </a:moveTo>
                <a:lnTo>
                  <a:pt x="0" y="0"/>
                </a:lnTo>
                <a:lnTo>
                  <a:pt x="0" y="338327"/>
                </a:lnTo>
                <a:lnTo>
                  <a:pt x="152400" y="338327"/>
                </a:lnTo>
                <a:lnTo>
                  <a:pt x="15240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681037" y="1900237"/>
          <a:ext cx="3286125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366775" y="1927352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40301" y="2312923"/>
            <a:ext cx="28708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900" algn="l"/>
                <a:tab pos="927100" algn="l"/>
                <a:tab pos="1384300" algn="l"/>
                <a:tab pos="1841500" algn="l"/>
                <a:tab pos="2298700" algn="l"/>
                <a:tab pos="2755900" algn="l"/>
              </a:tabLst>
            </a:pPr>
            <a:r>
              <a:rPr dirty="0" sz="1600" spc="-50">
                <a:latin typeface="Times New Roman"/>
                <a:cs typeface="Times New Roman"/>
              </a:rPr>
              <a:t>1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2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3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4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5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6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7696200" y="19050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0"/>
                </a:moveTo>
                <a:lnTo>
                  <a:pt x="1219200" y="0"/>
                </a:lnTo>
                <a:lnTo>
                  <a:pt x="1219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7863840" y="1978151"/>
            <a:ext cx="777875" cy="338455"/>
          </a:xfrm>
          <a:prstGeom prst="rect">
            <a:avLst/>
          </a:prstGeom>
          <a:solidFill>
            <a:srgbClr val="00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580"/>
              </a:lnSpc>
            </a:pPr>
            <a:r>
              <a:rPr dirty="0" sz="2400" spc="-10">
                <a:latin typeface="Times New Roman"/>
                <a:cs typeface="Times New Roman"/>
              </a:rPr>
              <a:t>key=5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172200" y="28194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j=1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648200" y="19050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n=5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172200" y="1905000"/>
            <a:ext cx="7620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i=2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85800" y="3733800"/>
            <a:ext cx="13716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640">
              <a:lnSpc>
                <a:spcPct val="100000"/>
              </a:lnSpc>
              <a:spcBef>
                <a:spcPts val="275"/>
              </a:spcBef>
            </a:pPr>
            <a:r>
              <a:rPr dirty="0" sz="2400">
                <a:latin typeface="Times New Roman"/>
                <a:cs typeface="Times New Roman"/>
              </a:rPr>
              <a:t>j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&gt; </a:t>
            </a:r>
            <a:r>
              <a:rPr dirty="0" sz="2400" spc="-25">
                <a:latin typeface="Times New Roman"/>
                <a:cs typeface="Times New Roman"/>
              </a:rPr>
              <a:t>0?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667000" y="3733800"/>
            <a:ext cx="12192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Yes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85800" y="4648200"/>
            <a:ext cx="13716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75"/>
              </a:spcBef>
            </a:pPr>
            <a:r>
              <a:rPr dirty="0" sz="2400" spc="-10">
                <a:latin typeface="Times New Roman"/>
                <a:cs typeface="Times New Roman"/>
              </a:rPr>
              <a:t>A[j]&gt;key?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667000" y="4648200"/>
            <a:ext cx="12192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dirty="0" sz="2400" spc="-25">
                <a:latin typeface="Times New Roman"/>
                <a:cs typeface="Times New Roman"/>
              </a:rPr>
              <a:t>No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Company>EdPlus at ASU</Company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Ron Carranza</dc:creator>
  <dc:title>PowerPoint Presentation</dc:title>
  <dcterms:created xsi:type="dcterms:W3CDTF">2023-09-28T17:59:16Z</dcterms:created>
  <dcterms:modified xsi:type="dcterms:W3CDTF">2023-09-28T17:59:16Z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2023-09-18T00:00:00Z</vt:filetime>
  </property>
  <property fmtid="{D5CDD505-2E9C-101B-9397-08002B2CF9AE}" pid="3" name="Creator">
    <vt:lpwstr>Acrobat PDFMaker 23 for PowerPoint</vt:lpwstr>
  </property>
  <property fmtid="{D5CDD505-2E9C-101B-9397-08002B2CF9AE}" pid="4" name="LastSaved">
    <vt:filetime>2023-09-28T00:00:00Z</vt:filetime>
  </property>
  <property fmtid="{D5CDD505-2E9C-101B-9397-08002B2CF9AE}" pid="5" name="Producer">
    <vt:lpwstr>Adobe PDF Library 23.3.247</vt:lpwstr>
  </property>
</Properties>
</file>