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jpg" ContentType="image/jp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14984"/>
            <a:ext cx="9144000" cy="2484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44880"/>
            <a:ext cx="9144000" cy="73660"/>
          </a:xfrm>
          <a:custGeom>
            <a:avLst/>
            <a:gdLst/>
            <a:ahLst/>
            <a:cxnLst/>
            <a:rect l="l" t="t" r="r" b="b"/>
            <a:pathLst>
              <a:path w="9144000" h="73659">
                <a:moveTo>
                  <a:pt x="9144000" y="0"/>
                </a:moveTo>
                <a:lnTo>
                  <a:pt x="0" y="0"/>
                </a:lnTo>
                <a:lnTo>
                  <a:pt x="0" y="73151"/>
                </a:lnTo>
                <a:lnTo>
                  <a:pt x="9144000" y="73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39" y="140080"/>
            <a:ext cx="8256270" cy="579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369993"/>
            <a:ext cx="7472045" cy="178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Matrix_multiplication" TargetMode="External"/><Relationship Id="rId3" Type="http://schemas.openxmlformats.org/officeDocument/2006/relationships/hyperlink" Target="http://mathworld.wolfram.com/BlockMatrix.html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Strassen_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83791" y="1650492"/>
            <a:ext cx="6377940" cy="73660"/>
          </a:xfrm>
          <a:custGeom>
            <a:avLst/>
            <a:gdLst/>
            <a:ahLst/>
            <a:cxnLst/>
            <a:rect l="l" t="t" r="r" b="b"/>
            <a:pathLst>
              <a:path w="6377940" h="73660">
                <a:moveTo>
                  <a:pt x="6377940" y="0"/>
                </a:moveTo>
                <a:lnTo>
                  <a:pt x="0" y="0"/>
                </a:lnTo>
                <a:lnTo>
                  <a:pt x="0" y="73151"/>
                </a:lnTo>
                <a:lnTo>
                  <a:pt x="6377940" y="73151"/>
                </a:lnTo>
                <a:lnTo>
                  <a:pt x="637794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5483352"/>
            <a:ext cx="3486899" cy="11536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774" y="1911286"/>
            <a:ext cx="57759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Recurrence</a:t>
            </a:r>
            <a:r>
              <a:rPr dirty="0" sz="4400" spc="-65"/>
              <a:t> </a:t>
            </a:r>
            <a:r>
              <a:rPr dirty="0" sz="4400" spc="-10"/>
              <a:t>Relations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1496" y="1303959"/>
            <a:ext cx="4500245" cy="377190"/>
          </a:xfrm>
          <a:custGeom>
            <a:avLst/>
            <a:gdLst/>
            <a:ahLst/>
            <a:cxnLst/>
            <a:rect l="l" t="t" r="r" b="b"/>
            <a:pathLst>
              <a:path w="4500245" h="377189">
                <a:moveTo>
                  <a:pt x="125564" y="15303"/>
                </a:moveTo>
                <a:lnTo>
                  <a:pt x="120205" y="0"/>
                </a:lnTo>
                <a:lnTo>
                  <a:pt x="92887" y="9867"/>
                </a:lnTo>
                <a:lnTo>
                  <a:pt x="68922" y="24168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43" y="223177"/>
                </a:lnTo>
                <a:lnTo>
                  <a:pt x="17437" y="284429"/>
                </a:lnTo>
                <a:lnTo>
                  <a:pt x="48196" y="334124"/>
                </a:lnTo>
                <a:lnTo>
                  <a:pt x="92798" y="367055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2" y="352094"/>
                </a:lnTo>
                <a:lnTo>
                  <a:pt x="84963" y="338861"/>
                </a:lnTo>
                <a:lnTo>
                  <a:pt x="56730" y="301205"/>
                </a:lnTo>
                <a:lnTo>
                  <a:pt x="39966" y="249999"/>
                </a:lnTo>
                <a:lnTo>
                  <a:pt x="34378" y="186563"/>
                </a:lnTo>
                <a:lnTo>
                  <a:pt x="35775" y="154406"/>
                </a:lnTo>
                <a:lnTo>
                  <a:pt x="46951" y="98628"/>
                </a:lnTo>
                <a:lnTo>
                  <a:pt x="69418" y="54622"/>
                </a:lnTo>
                <a:lnTo>
                  <a:pt x="103835" y="24777"/>
                </a:lnTo>
                <a:lnTo>
                  <a:pt x="125564" y="15303"/>
                </a:lnTo>
                <a:close/>
              </a:path>
              <a:path w="4500245" h="377189">
                <a:moveTo>
                  <a:pt x="530174" y="188556"/>
                </a:moveTo>
                <a:lnTo>
                  <a:pt x="522401" y="122072"/>
                </a:lnTo>
                <a:lnTo>
                  <a:pt x="499084" y="66065"/>
                </a:lnTo>
                <a:lnTo>
                  <a:pt x="461251" y="24168"/>
                </a:lnTo>
                <a:lnTo>
                  <a:pt x="409968" y="0"/>
                </a:lnTo>
                <a:lnTo>
                  <a:pt x="404609" y="15303"/>
                </a:lnTo>
                <a:lnTo>
                  <a:pt x="426427" y="24777"/>
                </a:lnTo>
                <a:lnTo>
                  <a:pt x="445185" y="37884"/>
                </a:lnTo>
                <a:lnTo>
                  <a:pt x="473544" y="75006"/>
                </a:lnTo>
                <a:lnTo>
                  <a:pt x="490232" y="125095"/>
                </a:lnTo>
                <a:lnTo>
                  <a:pt x="495795" y="186563"/>
                </a:lnTo>
                <a:lnTo>
                  <a:pt x="494398" y="219811"/>
                </a:lnTo>
                <a:lnTo>
                  <a:pt x="483222" y="277126"/>
                </a:lnTo>
                <a:lnTo>
                  <a:pt x="460794" y="321894"/>
                </a:lnTo>
                <a:lnTo>
                  <a:pt x="426681" y="352094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8" y="352793"/>
                </a:lnTo>
                <a:lnTo>
                  <a:pt x="499173" y="311048"/>
                </a:lnTo>
                <a:lnTo>
                  <a:pt x="522427" y="255143"/>
                </a:lnTo>
                <a:lnTo>
                  <a:pt x="528231" y="223177"/>
                </a:lnTo>
                <a:lnTo>
                  <a:pt x="530174" y="188556"/>
                </a:lnTo>
                <a:close/>
              </a:path>
              <a:path w="4500245" h="377189">
                <a:moveTo>
                  <a:pt x="4095585" y="15303"/>
                </a:moveTo>
                <a:lnTo>
                  <a:pt x="4090225" y="0"/>
                </a:lnTo>
                <a:lnTo>
                  <a:pt x="4062907" y="9867"/>
                </a:lnTo>
                <a:lnTo>
                  <a:pt x="4038943" y="24168"/>
                </a:lnTo>
                <a:lnTo>
                  <a:pt x="4001109" y="66065"/>
                </a:lnTo>
                <a:lnTo>
                  <a:pt x="3977792" y="122072"/>
                </a:lnTo>
                <a:lnTo>
                  <a:pt x="3970020" y="188556"/>
                </a:lnTo>
                <a:lnTo>
                  <a:pt x="3971963" y="223177"/>
                </a:lnTo>
                <a:lnTo>
                  <a:pt x="3987457" y="284429"/>
                </a:lnTo>
                <a:lnTo>
                  <a:pt x="4018216" y="334124"/>
                </a:lnTo>
                <a:lnTo>
                  <a:pt x="4062819" y="367055"/>
                </a:lnTo>
                <a:lnTo>
                  <a:pt x="4090225" y="376910"/>
                </a:lnTo>
                <a:lnTo>
                  <a:pt x="4095000" y="361607"/>
                </a:lnTo>
                <a:lnTo>
                  <a:pt x="4073512" y="352094"/>
                </a:lnTo>
                <a:lnTo>
                  <a:pt x="4054983" y="338861"/>
                </a:lnTo>
                <a:lnTo>
                  <a:pt x="4026751" y="301205"/>
                </a:lnTo>
                <a:lnTo>
                  <a:pt x="4009987" y="249999"/>
                </a:lnTo>
                <a:lnTo>
                  <a:pt x="4004399" y="186563"/>
                </a:lnTo>
                <a:lnTo>
                  <a:pt x="4005796" y="154406"/>
                </a:lnTo>
                <a:lnTo>
                  <a:pt x="4016972" y="98628"/>
                </a:lnTo>
                <a:lnTo>
                  <a:pt x="4039438" y="54622"/>
                </a:lnTo>
                <a:lnTo>
                  <a:pt x="4073855" y="24777"/>
                </a:lnTo>
                <a:lnTo>
                  <a:pt x="4095585" y="15303"/>
                </a:lnTo>
                <a:close/>
              </a:path>
              <a:path w="4500245" h="377189">
                <a:moveTo>
                  <a:pt x="4500194" y="188556"/>
                </a:moveTo>
                <a:lnTo>
                  <a:pt x="4492422" y="122072"/>
                </a:lnTo>
                <a:lnTo>
                  <a:pt x="4469104" y="66065"/>
                </a:lnTo>
                <a:lnTo>
                  <a:pt x="4431271" y="24168"/>
                </a:lnTo>
                <a:lnTo>
                  <a:pt x="4379988" y="0"/>
                </a:lnTo>
                <a:lnTo>
                  <a:pt x="4374629" y="15303"/>
                </a:lnTo>
                <a:lnTo>
                  <a:pt x="4396448" y="24777"/>
                </a:lnTo>
                <a:lnTo>
                  <a:pt x="4415206" y="37884"/>
                </a:lnTo>
                <a:lnTo>
                  <a:pt x="4443565" y="75006"/>
                </a:lnTo>
                <a:lnTo>
                  <a:pt x="4460252" y="125095"/>
                </a:lnTo>
                <a:lnTo>
                  <a:pt x="4465815" y="186563"/>
                </a:lnTo>
                <a:lnTo>
                  <a:pt x="4464418" y="219811"/>
                </a:lnTo>
                <a:lnTo>
                  <a:pt x="4453242" y="277126"/>
                </a:lnTo>
                <a:lnTo>
                  <a:pt x="4430814" y="321894"/>
                </a:lnTo>
                <a:lnTo>
                  <a:pt x="4396702" y="352094"/>
                </a:lnTo>
                <a:lnTo>
                  <a:pt x="4375226" y="361607"/>
                </a:lnTo>
                <a:lnTo>
                  <a:pt x="4379988" y="376910"/>
                </a:lnTo>
                <a:lnTo>
                  <a:pt x="4431398" y="352793"/>
                </a:lnTo>
                <a:lnTo>
                  <a:pt x="4469193" y="311048"/>
                </a:lnTo>
                <a:lnTo>
                  <a:pt x="4492447" y="255143"/>
                </a:lnTo>
                <a:lnTo>
                  <a:pt x="4498251" y="223177"/>
                </a:lnTo>
                <a:lnTo>
                  <a:pt x="4500194" y="18855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Master</a:t>
            </a:r>
            <a:r>
              <a:rPr dirty="0" spc="-65"/>
              <a:t> </a:t>
            </a:r>
            <a:r>
              <a:rPr dirty="0"/>
              <a:t>Method,</a:t>
            </a:r>
            <a:r>
              <a:rPr dirty="0" spc="-50"/>
              <a:t> </a:t>
            </a:r>
            <a:r>
              <a:rPr dirty="0"/>
              <a:t>Case</a:t>
            </a:r>
            <a:r>
              <a:rPr dirty="0" spc="-60"/>
              <a:t> </a:t>
            </a:r>
            <a:r>
              <a:rPr dirty="0" spc="-50"/>
              <a:t>1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3183" y="1091285"/>
            <a:ext cx="858520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67665" algn="l"/>
                <a:tab pos="1061085" algn="l"/>
                <a:tab pos="1605280" algn="l"/>
                <a:tab pos="5031105" algn="l"/>
                <a:tab pos="5575300" algn="l"/>
              </a:tabLst>
            </a:pP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If</a:t>
            </a:r>
            <a:r>
              <a:rPr dirty="0" sz="3200" spc="-20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spc="-935">
                <a:solidFill>
                  <a:srgbClr val="BEBEBE"/>
                </a:solidFill>
                <a:latin typeface="Cambria Math"/>
                <a:cs typeface="Cambria Math"/>
              </a:rPr>
              <a:t>𝒇𝒇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BEBEBE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	∈</a:t>
            </a:r>
            <a:r>
              <a:rPr dirty="0" sz="3200" spc="195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dirty="0" sz="3200" spc="-445">
                <a:solidFill>
                  <a:srgbClr val="BEBEBE"/>
                </a:solidFill>
                <a:latin typeface="Cambria Math"/>
                <a:cs typeface="Cambria Math"/>
              </a:rPr>
              <a:t>𝚯𝚯(𝐧𝐧</a:t>
            </a:r>
            <a:r>
              <a:rPr dirty="0" baseline="28368" sz="3525" spc="-667">
                <a:solidFill>
                  <a:srgbClr val="BEBEBE"/>
                </a:solidFill>
                <a:latin typeface="Cambria Math"/>
                <a:cs typeface="Cambria Math"/>
              </a:rPr>
              <a:t>log</a:t>
            </a:r>
            <a:r>
              <a:rPr dirty="0" baseline="20467" sz="2850" spc="-667">
                <a:solidFill>
                  <a:srgbClr val="BEBEBE"/>
                </a:solidFill>
                <a:latin typeface="Cambria Math"/>
                <a:cs typeface="Cambria Math"/>
              </a:rPr>
              <a:t>𝐛𝐛</a:t>
            </a:r>
            <a:r>
              <a:rPr dirty="0" baseline="28368" sz="3525" spc="-667">
                <a:solidFill>
                  <a:srgbClr val="BEBEBE"/>
                </a:solidFill>
                <a:latin typeface="Cambria Math"/>
                <a:cs typeface="Cambria Math"/>
              </a:rPr>
              <a:t>𝐚𝐚</a:t>
            </a:r>
            <a:r>
              <a:rPr dirty="0" sz="3200" spc="-445">
                <a:solidFill>
                  <a:srgbClr val="BEBEBE"/>
                </a:solidFill>
                <a:latin typeface="Cambria Math"/>
                <a:cs typeface="Cambria Math"/>
              </a:rPr>
              <a:t>)</a:t>
            </a:r>
            <a:r>
              <a:rPr dirty="0" sz="3200" spc="-445" b="1">
                <a:solidFill>
                  <a:srgbClr val="BEBEBE"/>
                </a:solidFill>
                <a:latin typeface="Arial Narrow"/>
                <a:cs typeface="Arial Narrow"/>
              </a:rPr>
              <a:t>,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 then</a:t>
            </a:r>
            <a:r>
              <a:rPr dirty="0" sz="3200" spc="-30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spc="-1045">
                <a:solidFill>
                  <a:srgbClr val="BEBEBE"/>
                </a:solidFill>
                <a:latin typeface="Cambria Math"/>
                <a:cs typeface="Cambria Math"/>
              </a:rPr>
              <a:t>𝑻𝑻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BEBEBE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	∈</a:t>
            </a:r>
            <a:r>
              <a:rPr dirty="0" sz="3200" spc="155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dirty="0" sz="3200" spc="-525">
                <a:solidFill>
                  <a:srgbClr val="BEBEBE"/>
                </a:solidFill>
                <a:latin typeface="Cambria Math"/>
                <a:cs typeface="Cambria Math"/>
              </a:rPr>
              <a:t>𝚯𝚯(𝐧𝐧</a:t>
            </a:r>
            <a:r>
              <a:rPr dirty="0" baseline="28368" sz="3525" spc="-787">
                <a:solidFill>
                  <a:srgbClr val="BEBEBE"/>
                </a:solidFill>
                <a:latin typeface="Cambria Math"/>
                <a:cs typeface="Cambria Math"/>
              </a:rPr>
              <a:t>log</a:t>
            </a:r>
            <a:r>
              <a:rPr dirty="0" baseline="20467" sz="2850" spc="-787">
                <a:solidFill>
                  <a:srgbClr val="BEBEBE"/>
                </a:solidFill>
                <a:latin typeface="Cambria Math"/>
                <a:cs typeface="Cambria Math"/>
              </a:rPr>
              <a:t>𝐛𝐛</a:t>
            </a:r>
            <a:r>
              <a:rPr dirty="0" baseline="28368" sz="3525" spc="-787">
                <a:solidFill>
                  <a:srgbClr val="BEBEBE"/>
                </a:solidFill>
                <a:latin typeface="Cambria Math"/>
                <a:cs typeface="Cambria Math"/>
              </a:rPr>
              <a:t>𝐚𝐚</a:t>
            </a:r>
            <a:r>
              <a:rPr dirty="0" baseline="28368" sz="3525" spc="465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log</a:t>
            </a:r>
            <a:r>
              <a:rPr dirty="0" sz="3200" spc="-15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dirty="0" sz="3200" spc="-685">
                <a:solidFill>
                  <a:srgbClr val="BEBEBE"/>
                </a:solidFill>
                <a:latin typeface="Cambria Math"/>
                <a:cs typeface="Cambria Math"/>
              </a:rPr>
              <a:t>𝐧𝐧)</a:t>
            </a:r>
            <a:endParaRPr sz="3200">
              <a:latin typeface="Cambria Math"/>
              <a:cs typeface="Cambria Math"/>
            </a:endParaRPr>
          </a:p>
          <a:p>
            <a:pPr marL="3676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67665" algn="l"/>
              </a:tabLst>
            </a:pP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We</a:t>
            </a:r>
            <a:r>
              <a:rPr dirty="0" sz="3200" spc="-25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call</a:t>
            </a:r>
            <a:r>
              <a:rPr dirty="0" sz="3200" spc="-40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the</a:t>
            </a:r>
            <a:r>
              <a:rPr dirty="0" sz="3200" spc="-35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above</a:t>
            </a:r>
            <a:r>
              <a:rPr dirty="0" sz="3200" spc="-30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case</a:t>
            </a:r>
            <a:r>
              <a:rPr dirty="0" sz="3200" spc="-25" b="1">
                <a:solidFill>
                  <a:srgbClr val="BEBEBE"/>
                </a:solidFill>
                <a:latin typeface="Arial Narrow"/>
                <a:cs typeface="Arial Narrow"/>
              </a:rPr>
              <a:t> 2.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483" y="2943860"/>
            <a:ext cx="8754110" cy="102298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81000" marR="30480" indent="-342900">
              <a:lnSpc>
                <a:spcPts val="4010"/>
              </a:lnSpc>
              <a:spcBef>
                <a:spcPts val="3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3200" b="1">
                <a:latin typeface="Arial Narrow"/>
                <a:cs typeface="Arial Narrow"/>
              </a:rPr>
              <a:t>Consider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where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𝒇𝒇(𝒏𝒏)</a:t>
            </a:r>
            <a:r>
              <a:rPr dirty="0" sz="3200" spc="1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grows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asymptotically </a:t>
            </a:r>
            <a:r>
              <a:rPr dirty="0" sz="3200" b="1">
                <a:latin typeface="Arial Narrow"/>
                <a:cs typeface="Arial Narrow"/>
              </a:rPr>
              <a:t>slower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395">
                <a:latin typeface="Cambria Math"/>
                <a:cs typeface="Cambria Math"/>
              </a:rPr>
              <a:t>𝐧𝐧</a:t>
            </a:r>
            <a:r>
              <a:rPr dirty="0" baseline="28368" sz="3525" spc="-592">
                <a:latin typeface="Cambria Math"/>
                <a:cs typeface="Cambria Math"/>
              </a:rPr>
              <a:t>log</a:t>
            </a:r>
            <a:r>
              <a:rPr dirty="0" baseline="20467" sz="2850" spc="-592">
                <a:latin typeface="Cambria Math"/>
                <a:cs typeface="Cambria Math"/>
              </a:rPr>
              <a:t>𝐛𝐛</a:t>
            </a:r>
            <a:r>
              <a:rPr dirty="0" baseline="28368" sz="3525" spc="-592">
                <a:latin typeface="Cambria Math"/>
                <a:cs typeface="Cambria Math"/>
              </a:rPr>
              <a:t>𝐚𝐚</a:t>
            </a:r>
            <a:r>
              <a:rPr dirty="0" sz="3200" spc="-395">
                <a:latin typeface="Cambria Math"/>
                <a:cs typeface="Cambria Math"/>
              </a:rPr>
              <a:t>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1501" y="4775626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371578" y="4719011"/>
            <a:ext cx="1932939" cy="492125"/>
          </a:xfrm>
          <a:custGeom>
            <a:avLst/>
            <a:gdLst/>
            <a:ahLst/>
            <a:cxnLst/>
            <a:rect l="l" t="t" r="r" b="b"/>
            <a:pathLst>
              <a:path w="1932939" h="492125">
                <a:moveTo>
                  <a:pt x="1803298" y="0"/>
                </a:moveTo>
                <a:lnTo>
                  <a:pt x="1798332" y="16294"/>
                </a:lnTo>
                <a:lnTo>
                  <a:pt x="1820914" y="28002"/>
                </a:lnTo>
                <a:lnTo>
                  <a:pt x="1840577" y="45051"/>
                </a:lnTo>
                <a:lnTo>
                  <a:pt x="1871154" y="95173"/>
                </a:lnTo>
                <a:lnTo>
                  <a:pt x="1889699" y="163268"/>
                </a:lnTo>
                <a:lnTo>
                  <a:pt x="1894335" y="202794"/>
                </a:lnTo>
                <a:lnTo>
                  <a:pt x="1895881" y="245973"/>
                </a:lnTo>
                <a:lnTo>
                  <a:pt x="1894335" y="289055"/>
                </a:lnTo>
                <a:lnTo>
                  <a:pt x="1889699" y="328499"/>
                </a:lnTo>
                <a:lnTo>
                  <a:pt x="1871154" y="396481"/>
                </a:lnTo>
                <a:lnTo>
                  <a:pt x="1840577" y="446524"/>
                </a:lnTo>
                <a:lnTo>
                  <a:pt x="1798332" y="475259"/>
                </a:lnTo>
                <a:lnTo>
                  <a:pt x="1803298" y="491553"/>
                </a:lnTo>
                <a:lnTo>
                  <a:pt x="1858183" y="462291"/>
                </a:lnTo>
                <a:lnTo>
                  <a:pt x="1898865" y="407111"/>
                </a:lnTo>
                <a:lnTo>
                  <a:pt x="1913558" y="371468"/>
                </a:lnTo>
                <a:lnTo>
                  <a:pt x="1924051" y="332698"/>
                </a:lnTo>
                <a:lnTo>
                  <a:pt x="1930346" y="290800"/>
                </a:lnTo>
                <a:lnTo>
                  <a:pt x="1932444" y="245770"/>
                </a:lnTo>
                <a:lnTo>
                  <a:pt x="1930346" y="200746"/>
                </a:lnTo>
                <a:lnTo>
                  <a:pt x="1924051" y="158848"/>
                </a:lnTo>
                <a:lnTo>
                  <a:pt x="1913558" y="120079"/>
                </a:lnTo>
                <a:lnTo>
                  <a:pt x="1898865" y="84442"/>
                </a:lnTo>
                <a:lnTo>
                  <a:pt x="1858183" y="29257"/>
                </a:lnTo>
                <a:lnTo>
                  <a:pt x="1832516" y="11386"/>
                </a:lnTo>
                <a:lnTo>
                  <a:pt x="1803298" y="0"/>
                </a:lnTo>
                <a:close/>
              </a:path>
              <a:path w="1932939" h="492125">
                <a:moveTo>
                  <a:pt x="129146" y="0"/>
                </a:moveTo>
                <a:lnTo>
                  <a:pt x="74261" y="29257"/>
                </a:lnTo>
                <a:lnTo>
                  <a:pt x="33578" y="84442"/>
                </a:lnTo>
                <a:lnTo>
                  <a:pt x="18886" y="120079"/>
                </a:lnTo>
                <a:lnTo>
                  <a:pt x="8393" y="158848"/>
                </a:lnTo>
                <a:lnTo>
                  <a:pt x="2098" y="200746"/>
                </a:lnTo>
                <a:lnTo>
                  <a:pt x="0" y="245770"/>
                </a:lnTo>
                <a:lnTo>
                  <a:pt x="2098" y="290800"/>
                </a:lnTo>
                <a:lnTo>
                  <a:pt x="8393" y="332698"/>
                </a:lnTo>
                <a:lnTo>
                  <a:pt x="18886" y="371468"/>
                </a:lnTo>
                <a:lnTo>
                  <a:pt x="33578" y="407111"/>
                </a:lnTo>
                <a:lnTo>
                  <a:pt x="74261" y="462291"/>
                </a:lnTo>
                <a:lnTo>
                  <a:pt x="129146" y="491553"/>
                </a:lnTo>
                <a:lnTo>
                  <a:pt x="134112" y="475259"/>
                </a:lnTo>
                <a:lnTo>
                  <a:pt x="111530" y="463555"/>
                </a:lnTo>
                <a:lnTo>
                  <a:pt x="91867" y="446524"/>
                </a:lnTo>
                <a:lnTo>
                  <a:pt x="61290" y="396481"/>
                </a:lnTo>
                <a:lnTo>
                  <a:pt x="42745" y="328499"/>
                </a:lnTo>
                <a:lnTo>
                  <a:pt x="38108" y="289055"/>
                </a:lnTo>
                <a:lnTo>
                  <a:pt x="36563" y="245973"/>
                </a:lnTo>
                <a:lnTo>
                  <a:pt x="38108" y="202794"/>
                </a:lnTo>
                <a:lnTo>
                  <a:pt x="42745" y="163268"/>
                </a:lnTo>
                <a:lnTo>
                  <a:pt x="61290" y="95173"/>
                </a:lnTo>
                <a:lnTo>
                  <a:pt x="91867" y="45051"/>
                </a:lnTo>
                <a:lnTo>
                  <a:pt x="134112" y="16294"/>
                </a:lnTo>
                <a:lnTo>
                  <a:pt x="12914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640839" y="4510532"/>
            <a:ext cx="253746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77569" algn="l"/>
              </a:tabLst>
            </a:pPr>
            <a:r>
              <a:rPr dirty="0" baseline="-20833" sz="480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dirty="0" baseline="-20833" sz="4800" spc="254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baseline="-20833" sz="4800" spc="-1785">
                <a:solidFill>
                  <a:srgbClr val="C00000"/>
                </a:solidFill>
                <a:latin typeface="Cambria Math"/>
                <a:cs typeface="Cambria Math"/>
              </a:rPr>
              <a:t>𝐎𝐎</a:t>
            </a:r>
            <a:r>
              <a:rPr dirty="0" baseline="-20833" sz="48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baseline="-20833" sz="4800" spc="-585">
                <a:solidFill>
                  <a:srgbClr val="C00000"/>
                </a:solidFill>
                <a:latin typeface="Cambria Math"/>
                <a:cs typeface="Cambria Math"/>
              </a:rPr>
              <a:t>𝐧𝐧</a:t>
            </a:r>
            <a:r>
              <a:rPr dirty="0" sz="2350" spc="-390">
                <a:solidFill>
                  <a:srgbClr val="C00000"/>
                </a:solidFill>
                <a:latin typeface="Cambria Math"/>
                <a:cs typeface="Cambria Math"/>
              </a:rPr>
              <a:t>(log</a:t>
            </a:r>
            <a:r>
              <a:rPr dirty="0" baseline="-14619" sz="2850" spc="-585">
                <a:solidFill>
                  <a:srgbClr val="C00000"/>
                </a:solidFill>
                <a:latin typeface="Cambria Math"/>
                <a:cs typeface="Cambria Math"/>
              </a:rPr>
              <a:t>𝐛𝐛</a:t>
            </a:r>
            <a:r>
              <a:rPr dirty="0" sz="2350" spc="-390">
                <a:solidFill>
                  <a:srgbClr val="C00000"/>
                </a:solidFill>
                <a:latin typeface="Cambria Math"/>
                <a:cs typeface="Cambria Math"/>
              </a:rPr>
              <a:t>𝐚𝐚)−𝝐𝝐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883" y="4659884"/>
            <a:ext cx="84074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1048385" algn="l"/>
                <a:tab pos="434657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If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935">
                <a:solidFill>
                  <a:srgbClr val="C00000"/>
                </a:solidFill>
                <a:latin typeface="Cambria Math"/>
                <a:cs typeface="Cambria Math"/>
              </a:rPr>
              <a:t>𝒇𝒇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C00000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for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some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constant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795">
                <a:solidFill>
                  <a:srgbClr val="C00000"/>
                </a:solidFill>
                <a:latin typeface="Cambria Math"/>
                <a:cs typeface="Cambria Math"/>
              </a:rPr>
              <a:t>𝝐𝝐</a:t>
            </a:r>
            <a:r>
              <a:rPr dirty="0" sz="3200" spc="17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&gt;</a:t>
            </a:r>
            <a:r>
              <a:rPr dirty="0" sz="3200" spc="19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670">
                <a:solidFill>
                  <a:srgbClr val="C00000"/>
                </a:solidFill>
                <a:latin typeface="Cambria Math"/>
                <a:cs typeface="Cambria Math"/>
              </a:rPr>
              <a:t>𝟎𝟎</a:t>
            </a:r>
            <a:r>
              <a:rPr dirty="0" sz="3200" spc="-670" b="1">
                <a:solidFill>
                  <a:srgbClr val="C00000"/>
                </a:solidFill>
                <a:latin typeface="Arial Narrow"/>
                <a:cs typeface="Arial Narrow"/>
              </a:rPr>
              <a:t>,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527281" y="5324268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4" y="24164"/>
                </a:lnTo>
                <a:lnTo>
                  <a:pt x="31102" y="66065"/>
                </a:lnTo>
                <a:lnTo>
                  <a:pt x="7773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0483" y="5111597"/>
            <a:ext cx="442214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865"/>
              </a:spcBef>
              <a:tabLst>
                <a:tab pos="1599565" algn="l"/>
                <a:tab pos="2143760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then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45">
                <a:solidFill>
                  <a:srgbClr val="C00000"/>
                </a:solidFill>
                <a:latin typeface="Cambria Math"/>
                <a:cs typeface="Cambria Math"/>
              </a:rPr>
              <a:t>𝑻𝑻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C00000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∈</a:t>
            </a:r>
            <a:r>
              <a:rPr dirty="0" sz="3200" spc="16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484">
                <a:solidFill>
                  <a:srgbClr val="C00000"/>
                </a:solidFill>
                <a:latin typeface="Cambria Math"/>
                <a:cs typeface="Cambria Math"/>
              </a:rPr>
              <a:t>𝚯𝚯(𝐧𝐧</a:t>
            </a:r>
            <a:r>
              <a:rPr dirty="0" baseline="28368" sz="3525" spc="-727">
                <a:solidFill>
                  <a:srgbClr val="C00000"/>
                </a:solidFill>
                <a:latin typeface="Cambria Math"/>
                <a:cs typeface="Cambria Math"/>
              </a:rPr>
              <a:t>log</a:t>
            </a:r>
            <a:r>
              <a:rPr dirty="0" baseline="20467" sz="2850" spc="-727">
                <a:solidFill>
                  <a:srgbClr val="C00000"/>
                </a:solidFill>
                <a:latin typeface="Cambria Math"/>
                <a:cs typeface="Cambria Math"/>
              </a:rPr>
              <a:t>𝐛𝐛</a:t>
            </a:r>
            <a:r>
              <a:rPr dirty="0" baseline="28368" sz="3525" spc="-727">
                <a:solidFill>
                  <a:srgbClr val="C00000"/>
                </a:solidFill>
                <a:latin typeface="Cambria Math"/>
                <a:cs typeface="Cambria Math"/>
              </a:rPr>
              <a:t>𝐚𝐚</a:t>
            </a:r>
            <a:r>
              <a:rPr dirty="0" sz="3200" spc="-484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  <a:p>
            <a:pPr marL="3803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call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above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25" b="1">
                <a:latin typeface="Arial Narrow"/>
                <a:cs typeface="Arial Narrow"/>
              </a:rPr>
              <a:t> 1.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94346" y="1303959"/>
            <a:ext cx="4500245" cy="377190"/>
          </a:xfrm>
          <a:custGeom>
            <a:avLst/>
            <a:gdLst/>
            <a:ahLst/>
            <a:cxnLst/>
            <a:rect l="l" t="t" r="r" b="b"/>
            <a:pathLst>
              <a:path w="4500245" h="377189">
                <a:moveTo>
                  <a:pt x="125564" y="15303"/>
                </a:moveTo>
                <a:lnTo>
                  <a:pt x="120205" y="0"/>
                </a:lnTo>
                <a:lnTo>
                  <a:pt x="92887" y="9867"/>
                </a:lnTo>
                <a:lnTo>
                  <a:pt x="68922" y="24168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43" y="223177"/>
                </a:lnTo>
                <a:lnTo>
                  <a:pt x="17449" y="284429"/>
                </a:lnTo>
                <a:lnTo>
                  <a:pt x="48209" y="334124"/>
                </a:lnTo>
                <a:lnTo>
                  <a:pt x="92798" y="367055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505" y="352094"/>
                </a:lnTo>
                <a:lnTo>
                  <a:pt x="84975" y="338861"/>
                </a:lnTo>
                <a:lnTo>
                  <a:pt x="56730" y="301205"/>
                </a:lnTo>
                <a:lnTo>
                  <a:pt x="39966" y="249999"/>
                </a:lnTo>
                <a:lnTo>
                  <a:pt x="34378" y="186563"/>
                </a:lnTo>
                <a:lnTo>
                  <a:pt x="35775" y="154406"/>
                </a:lnTo>
                <a:lnTo>
                  <a:pt x="46951" y="98628"/>
                </a:lnTo>
                <a:lnTo>
                  <a:pt x="69418" y="54622"/>
                </a:lnTo>
                <a:lnTo>
                  <a:pt x="103835" y="24777"/>
                </a:lnTo>
                <a:lnTo>
                  <a:pt x="125564" y="15303"/>
                </a:lnTo>
                <a:close/>
              </a:path>
              <a:path w="4500245" h="377189">
                <a:moveTo>
                  <a:pt x="530174" y="188556"/>
                </a:moveTo>
                <a:lnTo>
                  <a:pt x="522401" y="122072"/>
                </a:lnTo>
                <a:lnTo>
                  <a:pt x="499084" y="66065"/>
                </a:lnTo>
                <a:lnTo>
                  <a:pt x="461251" y="24168"/>
                </a:lnTo>
                <a:lnTo>
                  <a:pt x="409968" y="0"/>
                </a:lnTo>
                <a:lnTo>
                  <a:pt x="404609" y="15303"/>
                </a:lnTo>
                <a:lnTo>
                  <a:pt x="426427" y="24777"/>
                </a:lnTo>
                <a:lnTo>
                  <a:pt x="445198" y="37884"/>
                </a:lnTo>
                <a:lnTo>
                  <a:pt x="473544" y="75006"/>
                </a:lnTo>
                <a:lnTo>
                  <a:pt x="490232" y="125095"/>
                </a:lnTo>
                <a:lnTo>
                  <a:pt x="495795" y="186563"/>
                </a:lnTo>
                <a:lnTo>
                  <a:pt x="494398" y="219811"/>
                </a:lnTo>
                <a:lnTo>
                  <a:pt x="483235" y="277126"/>
                </a:lnTo>
                <a:lnTo>
                  <a:pt x="460806" y="321894"/>
                </a:lnTo>
                <a:lnTo>
                  <a:pt x="426681" y="352094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8" y="352793"/>
                </a:lnTo>
                <a:lnTo>
                  <a:pt x="499173" y="311048"/>
                </a:lnTo>
                <a:lnTo>
                  <a:pt x="522427" y="255143"/>
                </a:lnTo>
                <a:lnTo>
                  <a:pt x="528243" y="223177"/>
                </a:lnTo>
                <a:lnTo>
                  <a:pt x="530174" y="188556"/>
                </a:lnTo>
                <a:close/>
              </a:path>
              <a:path w="4500245" h="377189">
                <a:moveTo>
                  <a:pt x="4095585" y="15303"/>
                </a:moveTo>
                <a:lnTo>
                  <a:pt x="4090225" y="0"/>
                </a:lnTo>
                <a:lnTo>
                  <a:pt x="4062907" y="9867"/>
                </a:lnTo>
                <a:lnTo>
                  <a:pt x="4038943" y="24168"/>
                </a:lnTo>
                <a:lnTo>
                  <a:pt x="4001109" y="66065"/>
                </a:lnTo>
                <a:lnTo>
                  <a:pt x="3977792" y="122072"/>
                </a:lnTo>
                <a:lnTo>
                  <a:pt x="3970020" y="188556"/>
                </a:lnTo>
                <a:lnTo>
                  <a:pt x="3971963" y="223177"/>
                </a:lnTo>
                <a:lnTo>
                  <a:pt x="3987469" y="284429"/>
                </a:lnTo>
                <a:lnTo>
                  <a:pt x="4018229" y="334124"/>
                </a:lnTo>
                <a:lnTo>
                  <a:pt x="4062819" y="367055"/>
                </a:lnTo>
                <a:lnTo>
                  <a:pt x="4090225" y="376910"/>
                </a:lnTo>
                <a:lnTo>
                  <a:pt x="4095000" y="361607"/>
                </a:lnTo>
                <a:lnTo>
                  <a:pt x="4073525" y="352094"/>
                </a:lnTo>
                <a:lnTo>
                  <a:pt x="4054995" y="338861"/>
                </a:lnTo>
                <a:lnTo>
                  <a:pt x="4026751" y="301205"/>
                </a:lnTo>
                <a:lnTo>
                  <a:pt x="4009987" y="249999"/>
                </a:lnTo>
                <a:lnTo>
                  <a:pt x="4004399" y="186563"/>
                </a:lnTo>
                <a:lnTo>
                  <a:pt x="4005796" y="154406"/>
                </a:lnTo>
                <a:lnTo>
                  <a:pt x="4016972" y="98628"/>
                </a:lnTo>
                <a:lnTo>
                  <a:pt x="4039438" y="54622"/>
                </a:lnTo>
                <a:lnTo>
                  <a:pt x="4073855" y="24777"/>
                </a:lnTo>
                <a:lnTo>
                  <a:pt x="4095585" y="15303"/>
                </a:lnTo>
                <a:close/>
              </a:path>
              <a:path w="4500245" h="377189">
                <a:moveTo>
                  <a:pt x="4500194" y="188556"/>
                </a:moveTo>
                <a:lnTo>
                  <a:pt x="4492422" y="122072"/>
                </a:lnTo>
                <a:lnTo>
                  <a:pt x="4469104" y="66065"/>
                </a:lnTo>
                <a:lnTo>
                  <a:pt x="4431271" y="24168"/>
                </a:lnTo>
                <a:lnTo>
                  <a:pt x="4379988" y="0"/>
                </a:lnTo>
                <a:lnTo>
                  <a:pt x="4374629" y="15303"/>
                </a:lnTo>
                <a:lnTo>
                  <a:pt x="4396448" y="24777"/>
                </a:lnTo>
                <a:lnTo>
                  <a:pt x="4415218" y="37884"/>
                </a:lnTo>
                <a:lnTo>
                  <a:pt x="4443565" y="75006"/>
                </a:lnTo>
                <a:lnTo>
                  <a:pt x="4460252" y="125095"/>
                </a:lnTo>
                <a:lnTo>
                  <a:pt x="4465815" y="186563"/>
                </a:lnTo>
                <a:lnTo>
                  <a:pt x="4464418" y="219811"/>
                </a:lnTo>
                <a:lnTo>
                  <a:pt x="4453255" y="277126"/>
                </a:lnTo>
                <a:lnTo>
                  <a:pt x="4430827" y="321894"/>
                </a:lnTo>
                <a:lnTo>
                  <a:pt x="4396702" y="352094"/>
                </a:lnTo>
                <a:lnTo>
                  <a:pt x="4375226" y="361607"/>
                </a:lnTo>
                <a:lnTo>
                  <a:pt x="4379988" y="376910"/>
                </a:lnTo>
                <a:lnTo>
                  <a:pt x="4431398" y="352793"/>
                </a:lnTo>
                <a:lnTo>
                  <a:pt x="4469193" y="311048"/>
                </a:lnTo>
                <a:lnTo>
                  <a:pt x="4492447" y="255143"/>
                </a:lnTo>
                <a:lnTo>
                  <a:pt x="4498264" y="223177"/>
                </a:lnTo>
                <a:lnTo>
                  <a:pt x="4500194" y="18855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Master</a:t>
            </a:r>
            <a:r>
              <a:rPr dirty="0" spc="-65"/>
              <a:t> </a:t>
            </a:r>
            <a:r>
              <a:rPr dirty="0"/>
              <a:t>Method,</a:t>
            </a:r>
            <a:r>
              <a:rPr dirty="0" spc="-50"/>
              <a:t> </a:t>
            </a:r>
            <a:r>
              <a:rPr dirty="0"/>
              <a:t>Case</a:t>
            </a:r>
            <a:r>
              <a:rPr dirty="0" spc="-60"/>
              <a:t> </a:t>
            </a:r>
            <a:r>
              <a:rPr dirty="0" spc="-50"/>
              <a:t>3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7940" y="1091285"/>
            <a:ext cx="8792210" cy="22904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05765" algn="l"/>
                <a:tab pos="1099185" algn="l"/>
                <a:tab pos="1643380" algn="l"/>
                <a:tab pos="5069205" algn="l"/>
                <a:tab pos="5613400" algn="l"/>
              </a:tabLst>
            </a:pP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If</a:t>
            </a:r>
            <a:r>
              <a:rPr dirty="0" sz="3200" spc="-20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spc="-935">
                <a:solidFill>
                  <a:srgbClr val="BEBEBE"/>
                </a:solidFill>
                <a:latin typeface="Cambria Math"/>
                <a:cs typeface="Cambria Math"/>
              </a:rPr>
              <a:t>𝒇𝒇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BEBEBE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	∈</a:t>
            </a:r>
            <a:r>
              <a:rPr dirty="0" sz="3200" spc="195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dirty="0" sz="3200" spc="-445">
                <a:solidFill>
                  <a:srgbClr val="BEBEBE"/>
                </a:solidFill>
                <a:latin typeface="Cambria Math"/>
                <a:cs typeface="Cambria Math"/>
              </a:rPr>
              <a:t>𝚯𝚯(𝐧𝐧</a:t>
            </a:r>
            <a:r>
              <a:rPr dirty="0" baseline="28368" sz="3525" spc="-667">
                <a:solidFill>
                  <a:srgbClr val="BEBEBE"/>
                </a:solidFill>
                <a:latin typeface="Cambria Math"/>
                <a:cs typeface="Cambria Math"/>
              </a:rPr>
              <a:t>log</a:t>
            </a:r>
            <a:r>
              <a:rPr dirty="0" baseline="20467" sz="2850" spc="-667">
                <a:solidFill>
                  <a:srgbClr val="BEBEBE"/>
                </a:solidFill>
                <a:latin typeface="Cambria Math"/>
                <a:cs typeface="Cambria Math"/>
              </a:rPr>
              <a:t>𝐛𝐛</a:t>
            </a:r>
            <a:r>
              <a:rPr dirty="0" baseline="28368" sz="3525" spc="-667">
                <a:solidFill>
                  <a:srgbClr val="BEBEBE"/>
                </a:solidFill>
                <a:latin typeface="Cambria Math"/>
                <a:cs typeface="Cambria Math"/>
              </a:rPr>
              <a:t>𝐚𝐚</a:t>
            </a:r>
            <a:r>
              <a:rPr dirty="0" sz="3200" spc="-445">
                <a:solidFill>
                  <a:srgbClr val="BEBEBE"/>
                </a:solidFill>
                <a:latin typeface="Cambria Math"/>
                <a:cs typeface="Cambria Math"/>
              </a:rPr>
              <a:t>)</a:t>
            </a:r>
            <a:r>
              <a:rPr dirty="0" sz="3200" spc="-445" b="1">
                <a:solidFill>
                  <a:srgbClr val="BEBEBE"/>
                </a:solidFill>
                <a:latin typeface="Arial Narrow"/>
                <a:cs typeface="Arial Narrow"/>
              </a:rPr>
              <a:t>,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 then</a:t>
            </a:r>
            <a:r>
              <a:rPr dirty="0" sz="3200" spc="-30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spc="-1045">
                <a:solidFill>
                  <a:srgbClr val="BEBEBE"/>
                </a:solidFill>
                <a:latin typeface="Cambria Math"/>
                <a:cs typeface="Cambria Math"/>
              </a:rPr>
              <a:t>𝑻𝑻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BEBEBE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	∈</a:t>
            </a:r>
            <a:r>
              <a:rPr dirty="0" sz="3200" spc="155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dirty="0" sz="3200" spc="-525">
                <a:solidFill>
                  <a:srgbClr val="BEBEBE"/>
                </a:solidFill>
                <a:latin typeface="Cambria Math"/>
                <a:cs typeface="Cambria Math"/>
              </a:rPr>
              <a:t>𝚯𝚯(𝐧𝐧</a:t>
            </a:r>
            <a:r>
              <a:rPr dirty="0" baseline="28368" sz="3525" spc="-787">
                <a:solidFill>
                  <a:srgbClr val="BEBEBE"/>
                </a:solidFill>
                <a:latin typeface="Cambria Math"/>
                <a:cs typeface="Cambria Math"/>
              </a:rPr>
              <a:t>log</a:t>
            </a:r>
            <a:r>
              <a:rPr dirty="0" baseline="20467" sz="2850" spc="-787">
                <a:solidFill>
                  <a:srgbClr val="BEBEBE"/>
                </a:solidFill>
                <a:latin typeface="Cambria Math"/>
                <a:cs typeface="Cambria Math"/>
              </a:rPr>
              <a:t>𝐛𝐛</a:t>
            </a:r>
            <a:r>
              <a:rPr dirty="0" baseline="28368" sz="3525" spc="-787">
                <a:solidFill>
                  <a:srgbClr val="BEBEBE"/>
                </a:solidFill>
                <a:latin typeface="Cambria Math"/>
                <a:cs typeface="Cambria Math"/>
              </a:rPr>
              <a:t>𝐚𝐚</a:t>
            </a:r>
            <a:r>
              <a:rPr dirty="0" baseline="28368" sz="3525" spc="465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BEBEBE"/>
                </a:solidFill>
                <a:latin typeface="Cambria Math"/>
                <a:cs typeface="Cambria Math"/>
              </a:rPr>
              <a:t>log</a:t>
            </a:r>
            <a:r>
              <a:rPr dirty="0" sz="3200" spc="-15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dirty="0" sz="3200" spc="-685">
                <a:solidFill>
                  <a:srgbClr val="BEBEBE"/>
                </a:solidFill>
                <a:latin typeface="Cambria Math"/>
                <a:cs typeface="Cambria Math"/>
              </a:rPr>
              <a:t>𝐧𝐧)</a:t>
            </a:r>
            <a:endParaRPr sz="3200">
              <a:latin typeface="Cambria Math"/>
              <a:cs typeface="Cambria Math"/>
            </a:endParaRPr>
          </a:p>
          <a:p>
            <a:pPr marL="4057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We</a:t>
            </a:r>
            <a:r>
              <a:rPr dirty="0" sz="3200" spc="-25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call</a:t>
            </a:r>
            <a:r>
              <a:rPr dirty="0" sz="3200" spc="-40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the</a:t>
            </a:r>
            <a:r>
              <a:rPr dirty="0" sz="3200" spc="-35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above</a:t>
            </a:r>
            <a:r>
              <a:rPr dirty="0" sz="3200" spc="-30" b="1">
                <a:solidFill>
                  <a:srgbClr val="BEBEBE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BEBEBE"/>
                </a:solidFill>
                <a:latin typeface="Arial Narrow"/>
                <a:cs typeface="Arial Narrow"/>
              </a:rPr>
              <a:t>case</a:t>
            </a:r>
            <a:r>
              <a:rPr dirty="0" sz="3200" spc="-25" b="1">
                <a:solidFill>
                  <a:srgbClr val="BEBEBE"/>
                </a:solidFill>
                <a:latin typeface="Arial Narrow"/>
                <a:cs typeface="Arial Narrow"/>
              </a:rPr>
              <a:t> 2.</a:t>
            </a:r>
            <a:endParaRPr sz="3200">
              <a:latin typeface="Arial Narrow"/>
              <a:cs typeface="Arial Narrow"/>
            </a:endParaRPr>
          </a:p>
          <a:p>
            <a:pPr marL="406400" marR="43180" indent="-342900">
              <a:lnSpc>
                <a:spcPct val="104400"/>
              </a:lnSpc>
              <a:spcBef>
                <a:spcPts val="6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06400" algn="l"/>
              </a:tabLst>
            </a:pPr>
            <a:r>
              <a:rPr dirty="0" sz="3200" b="1">
                <a:latin typeface="Arial Narrow"/>
                <a:cs typeface="Arial Narrow"/>
              </a:rPr>
              <a:t>Consider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where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𝒇𝒇(𝒏𝒏)</a:t>
            </a:r>
            <a:r>
              <a:rPr dirty="0" sz="3200" spc="1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grows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asymptotically </a:t>
            </a:r>
            <a:r>
              <a:rPr dirty="0" sz="3200" b="1">
                <a:latin typeface="Arial Narrow"/>
                <a:cs typeface="Arial Narrow"/>
              </a:rPr>
              <a:t>faster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than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395">
                <a:latin typeface="Cambria Math"/>
                <a:cs typeface="Cambria Math"/>
              </a:rPr>
              <a:t>𝐧𝐧</a:t>
            </a:r>
            <a:r>
              <a:rPr dirty="0" baseline="28368" sz="3525" spc="-592">
                <a:latin typeface="Cambria Math"/>
                <a:cs typeface="Cambria Math"/>
              </a:rPr>
              <a:t>log</a:t>
            </a:r>
            <a:r>
              <a:rPr dirty="0" baseline="20467" sz="2850" spc="-592">
                <a:latin typeface="Cambria Math"/>
                <a:cs typeface="Cambria Math"/>
              </a:rPr>
              <a:t>𝐛𝐛</a:t>
            </a:r>
            <a:r>
              <a:rPr dirty="0" baseline="28368" sz="3525" spc="-592">
                <a:latin typeface="Cambria Math"/>
                <a:cs typeface="Cambria Math"/>
              </a:rPr>
              <a:t>𝐚𝐚</a:t>
            </a:r>
            <a:r>
              <a:rPr dirty="0" sz="3200" spc="-395">
                <a:latin typeface="Cambria Math"/>
                <a:cs typeface="Cambria Math"/>
              </a:rPr>
              <a:t>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94357" y="4190410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373579" y="4133795"/>
            <a:ext cx="1934210" cy="492125"/>
          </a:xfrm>
          <a:custGeom>
            <a:avLst/>
            <a:gdLst/>
            <a:ahLst/>
            <a:cxnLst/>
            <a:rect l="l" t="t" r="r" b="b"/>
            <a:pathLst>
              <a:path w="1934210" h="492125">
                <a:moveTo>
                  <a:pt x="1804822" y="0"/>
                </a:moveTo>
                <a:lnTo>
                  <a:pt x="1799856" y="16294"/>
                </a:lnTo>
                <a:lnTo>
                  <a:pt x="1822438" y="28002"/>
                </a:lnTo>
                <a:lnTo>
                  <a:pt x="1842101" y="45051"/>
                </a:lnTo>
                <a:lnTo>
                  <a:pt x="1872678" y="95173"/>
                </a:lnTo>
                <a:lnTo>
                  <a:pt x="1891223" y="163268"/>
                </a:lnTo>
                <a:lnTo>
                  <a:pt x="1895859" y="202794"/>
                </a:lnTo>
                <a:lnTo>
                  <a:pt x="1897405" y="245973"/>
                </a:lnTo>
                <a:lnTo>
                  <a:pt x="1895859" y="289055"/>
                </a:lnTo>
                <a:lnTo>
                  <a:pt x="1891223" y="328499"/>
                </a:lnTo>
                <a:lnTo>
                  <a:pt x="1872678" y="396481"/>
                </a:lnTo>
                <a:lnTo>
                  <a:pt x="1842101" y="446524"/>
                </a:lnTo>
                <a:lnTo>
                  <a:pt x="1799856" y="475259"/>
                </a:lnTo>
                <a:lnTo>
                  <a:pt x="1804822" y="491553"/>
                </a:lnTo>
                <a:lnTo>
                  <a:pt x="1859707" y="462291"/>
                </a:lnTo>
                <a:lnTo>
                  <a:pt x="1900389" y="407111"/>
                </a:lnTo>
                <a:lnTo>
                  <a:pt x="1915082" y="371468"/>
                </a:lnTo>
                <a:lnTo>
                  <a:pt x="1925575" y="332698"/>
                </a:lnTo>
                <a:lnTo>
                  <a:pt x="1931870" y="290800"/>
                </a:lnTo>
                <a:lnTo>
                  <a:pt x="1933968" y="245770"/>
                </a:lnTo>
                <a:lnTo>
                  <a:pt x="1931870" y="200746"/>
                </a:lnTo>
                <a:lnTo>
                  <a:pt x="1925575" y="158848"/>
                </a:lnTo>
                <a:lnTo>
                  <a:pt x="1915082" y="120079"/>
                </a:lnTo>
                <a:lnTo>
                  <a:pt x="1900389" y="84442"/>
                </a:lnTo>
                <a:lnTo>
                  <a:pt x="1859707" y="29257"/>
                </a:lnTo>
                <a:lnTo>
                  <a:pt x="1834040" y="11386"/>
                </a:lnTo>
                <a:lnTo>
                  <a:pt x="1804822" y="0"/>
                </a:lnTo>
                <a:close/>
              </a:path>
              <a:path w="1934210" h="492125">
                <a:moveTo>
                  <a:pt x="129146" y="0"/>
                </a:moveTo>
                <a:lnTo>
                  <a:pt x="74261" y="29257"/>
                </a:lnTo>
                <a:lnTo>
                  <a:pt x="33578" y="84442"/>
                </a:lnTo>
                <a:lnTo>
                  <a:pt x="18886" y="120079"/>
                </a:lnTo>
                <a:lnTo>
                  <a:pt x="8393" y="158848"/>
                </a:lnTo>
                <a:lnTo>
                  <a:pt x="2098" y="200746"/>
                </a:lnTo>
                <a:lnTo>
                  <a:pt x="0" y="245770"/>
                </a:lnTo>
                <a:lnTo>
                  <a:pt x="2098" y="290800"/>
                </a:lnTo>
                <a:lnTo>
                  <a:pt x="8393" y="332698"/>
                </a:lnTo>
                <a:lnTo>
                  <a:pt x="18886" y="371468"/>
                </a:lnTo>
                <a:lnTo>
                  <a:pt x="33578" y="407111"/>
                </a:lnTo>
                <a:lnTo>
                  <a:pt x="74261" y="462291"/>
                </a:lnTo>
                <a:lnTo>
                  <a:pt x="129146" y="491553"/>
                </a:lnTo>
                <a:lnTo>
                  <a:pt x="134112" y="475259"/>
                </a:lnTo>
                <a:lnTo>
                  <a:pt x="111530" y="463555"/>
                </a:lnTo>
                <a:lnTo>
                  <a:pt x="91867" y="446524"/>
                </a:lnTo>
                <a:lnTo>
                  <a:pt x="61290" y="396481"/>
                </a:lnTo>
                <a:lnTo>
                  <a:pt x="42745" y="328499"/>
                </a:lnTo>
                <a:lnTo>
                  <a:pt x="38108" y="289055"/>
                </a:lnTo>
                <a:lnTo>
                  <a:pt x="36563" y="245973"/>
                </a:lnTo>
                <a:lnTo>
                  <a:pt x="38108" y="202794"/>
                </a:lnTo>
                <a:lnTo>
                  <a:pt x="42745" y="163268"/>
                </a:lnTo>
                <a:lnTo>
                  <a:pt x="61290" y="95173"/>
                </a:lnTo>
                <a:lnTo>
                  <a:pt x="91867" y="45051"/>
                </a:lnTo>
                <a:lnTo>
                  <a:pt x="134112" y="16294"/>
                </a:lnTo>
                <a:lnTo>
                  <a:pt x="12914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633696" y="3925315"/>
            <a:ext cx="25482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dirty="0" baseline="-20833" sz="480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dirty="0" baseline="-20833" sz="4800" spc="254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baseline="-20833" sz="4800" spc="-1800">
                <a:solidFill>
                  <a:srgbClr val="C00000"/>
                </a:solidFill>
                <a:latin typeface="Cambria Math"/>
                <a:cs typeface="Cambria Math"/>
              </a:rPr>
              <a:t>𝛀𝛀</a:t>
            </a:r>
            <a:r>
              <a:rPr dirty="0" baseline="-20833" sz="48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baseline="-20833" sz="4800" spc="-577">
                <a:solidFill>
                  <a:srgbClr val="C00000"/>
                </a:solidFill>
                <a:latin typeface="Cambria Math"/>
                <a:cs typeface="Cambria Math"/>
              </a:rPr>
              <a:t>𝐧𝐧</a:t>
            </a:r>
            <a:r>
              <a:rPr dirty="0" sz="2350" spc="-385">
                <a:solidFill>
                  <a:srgbClr val="C00000"/>
                </a:solidFill>
                <a:latin typeface="Cambria Math"/>
                <a:cs typeface="Cambria Math"/>
              </a:rPr>
              <a:t>(log</a:t>
            </a:r>
            <a:r>
              <a:rPr dirty="0" baseline="-14619" sz="2850" spc="-577">
                <a:solidFill>
                  <a:srgbClr val="C00000"/>
                </a:solidFill>
                <a:latin typeface="Cambria Math"/>
                <a:cs typeface="Cambria Math"/>
              </a:rPr>
              <a:t>𝐛𝐛</a:t>
            </a:r>
            <a:r>
              <a:rPr dirty="0" sz="2350" spc="-385">
                <a:solidFill>
                  <a:srgbClr val="C00000"/>
                </a:solidFill>
                <a:latin typeface="Cambria Math"/>
                <a:cs typeface="Cambria Math"/>
              </a:rPr>
              <a:t>𝐚𝐚)+𝝐𝝐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739" y="4074667"/>
            <a:ext cx="84162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1048385" algn="l"/>
                <a:tab pos="435546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If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935">
                <a:solidFill>
                  <a:srgbClr val="C00000"/>
                </a:solidFill>
                <a:latin typeface="Cambria Math"/>
                <a:cs typeface="Cambria Math"/>
              </a:rPr>
              <a:t>𝒇𝒇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C00000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for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some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constant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795">
                <a:solidFill>
                  <a:srgbClr val="C00000"/>
                </a:solidFill>
                <a:latin typeface="Cambria Math"/>
                <a:cs typeface="Cambria Math"/>
              </a:rPr>
              <a:t>𝝐𝝐</a:t>
            </a:r>
            <a:r>
              <a:rPr dirty="0" sz="3200" spc="18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&gt;</a:t>
            </a:r>
            <a:r>
              <a:rPr dirty="0" sz="3200" spc="17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670">
                <a:solidFill>
                  <a:srgbClr val="C00000"/>
                </a:solidFill>
                <a:latin typeface="Cambria Math"/>
                <a:cs typeface="Cambria Math"/>
              </a:rPr>
              <a:t>𝟎𝟎</a:t>
            </a:r>
            <a:r>
              <a:rPr dirty="0" sz="3200" spc="-670" b="1">
                <a:solidFill>
                  <a:srgbClr val="C00000"/>
                </a:solidFill>
                <a:latin typeface="Arial Narrow"/>
                <a:cs typeface="Arial Narrow"/>
              </a:rPr>
              <a:t>,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1231" y="4714734"/>
            <a:ext cx="1663064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and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994">
                <a:solidFill>
                  <a:srgbClr val="C00000"/>
                </a:solidFill>
                <a:latin typeface="Cambria Math"/>
                <a:cs typeface="Cambria Math"/>
              </a:rPr>
              <a:t>𝒂𝒂</a:t>
            </a:r>
            <a:r>
              <a:rPr dirty="0" sz="3200" spc="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×</a:t>
            </a:r>
            <a:r>
              <a:rPr dirty="0" sz="3200" spc="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925">
                <a:solidFill>
                  <a:srgbClr val="C00000"/>
                </a:solidFill>
                <a:latin typeface="Cambria Math"/>
                <a:cs typeface="Cambria Math"/>
              </a:rPr>
              <a:t>𝒇𝒇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173135" y="4683874"/>
            <a:ext cx="521334" cy="671195"/>
          </a:xfrm>
          <a:custGeom>
            <a:avLst/>
            <a:gdLst/>
            <a:ahLst/>
            <a:cxnLst/>
            <a:rect l="l" t="t" r="r" b="b"/>
            <a:pathLst>
              <a:path w="521335" h="671195">
                <a:moveTo>
                  <a:pt x="151396" y="15900"/>
                </a:moveTo>
                <a:lnTo>
                  <a:pt x="113360" y="20421"/>
                </a:lnTo>
                <a:lnTo>
                  <a:pt x="85267" y="47879"/>
                </a:lnTo>
                <a:lnTo>
                  <a:pt x="60553" y="82410"/>
                </a:lnTo>
                <a:lnTo>
                  <a:pt x="39243" y="123977"/>
                </a:lnTo>
                <a:lnTo>
                  <a:pt x="22072" y="171018"/>
                </a:lnTo>
                <a:lnTo>
                  <a:pt x="9804" y="221932"/>
                </a:lnTo>
                <a:lnTo>
                  <a:pt x="2451" y="276720"/>
                </a:lnTo>
                <a:lnTo>
                  <a:pt x="0" y="335381"/>
                </a:lnTo>
                <a:lnTo>
                  <a:pt x="2451" y="393750"/>
                </a:lnTo>
                <a:lnTo>
                  <a:pt x="9804" y="448437"/>
                </a:lnTo>
                <a:lnTo>
                  <a:pt x="22072" y="499452"/>
                </a:lnTo>
                <a:lnTo>
                  <a:pt x="39243" y="546785"/>
                </a:lnTo>
                <a:lnTo>
                  <a:pt x="60553" y="588683"/>
                </a:lnTo>
                <a:lnTo>
                  <a:pt x="85267" y="623379"/>
                </a:lnTo>
                <a:lnTo>
                  <a:pt x="113360" y="650875"/>
                </a:lnTo>
                <a:lnTo>
                  <a:pt x="144843" y="671156"/>
                </a:lnTo>
                <a:lnTo>
                  <a:pt x="151396" y="655269"/>
                </a:lnTo>
                <a:lnTo>
                  <a:pt x="126136" y="634873"/>
                </a:lnTo>
                <a:lnTo>
                  <a:pt x="103809" y="608279"/>
                </a:lnTo>
                <a:lnTo>
                  <a:pt x="84416" y="575462"/>
                </a:lnTo>
                <a:lnTo>
                  <a:pt x="67957" y="536448"/>
                </a:lnTo>
                <a:lnTo>
                  <a:pt x="54825" y="492315"/>
                </a:lnTo>
                <a:lnTo>
                  <a:pt x="45453" y="444157"/>
                </a:lnTo>
                <a:lnTo>
                  <a:pt x="39814" y="391985"/>
                </a:lnTo>
                <a:lnTo>
                  <a:pt x="37947" y="335775"/>
                </a:lnTo>
                <a:lnTo>
                  <a:pt x="39839" y="278676"/>
                </a:lnTo>
                <a:lnTo>
                  <a:pt x="45516" y="225983"/>
                </a:lnTo>
                <a:lnTo>
                  <a:pt x="54991" y="177698"/>
                </a:lnTo>
                <a:lnTo>
                  <a:pt x="68249" y="133819"/>
                </a:lnTo>
                <a:lnTo>
                  <a:pt x="84810" y="95186"/>
                </a:lnTo>
                <a:lnTo>
                  <a:pt x="126377" y="36233"/>
                </a:lnTo>
                <a:lnTo>
                  <a:pt x="151396" y="15900"/>
                </a:lnTo>
                <a:close/>
              </a:path>
              <a:path w="521335" h="671195">
                <a:moveTo>
                  <a:pt x="356704" y="322465"/>
                </a:moveTo>
                <a:lnTo>
                  <a:pt x="164680" y="322465"/>
                </a:lnTo>
                <a:lnTo>
                  <a:pt x="164680" y="348373"/>
                </a:lnTo>
                <a:lnTo>
                  <a:pt x="356704" y="348373"/>
                </a:lnTo>
                <a:lnTo>
                  <a:pt x="356704" y="322465"/>
                </a:lnTo>
                <a:close/>
              </a:path>
              <a:path w="521335" h="671195">
                <a:moveTo>
                  <a:pt x="521220" y="335381"/>
                </a:moveTo>
                <a:lnTo>
                  <a:pt x="518769" y="276720"/>
                </a:lnTo>
                <a:lnTo>
                  <a:pt x="511403" y="221932"/>
                </a:lnTo>
                <a:lnTo>
                  <a:pt x="499148" y="171018"/>
                </a:lnTo>
                <a:lnTo>
                  <a:pt x="481977" y="123977"/>
                </a:lnTo>
                <a:lnTo>
                  <a:pt x="460641" y="82410"/>
                </a:lnTo>
                <a:lnTo>
                  <a:pt x="435902" y="47879"/>
                </a:lnTo>
                <a:lnTo>
                  <a:pt x="407746" y="20421"/>
                </a:lnTo>
                <a:lnTo>
                  <a:pt x="376174" y="0"/>
                </a:lnTo>
                <a:lnTo>
                  <a:pt x="369811" y="15900"/>
                </a:lnTo>
                <a:lnTo>
                  <a:pt x="394830" y="36233"/>
                </a:lnTo>
                <a:lnTo>
                  <a:pt x="417029" y="62661"/>
                </a:lnTo>
                <a:lnTo>
                  <a:pt x="452970" y="133819"/>
                </a:lnTo>
                <a:lnTo>
                  <a:pt x="466217" y="177698"/>
                </a:lnTo>
                <a:lnTo>
                  <a:pt x="475678" y="225983"/>
                </a:lnTo>
                <a:lnTo>
                  <a:pt x="481368" y="278676"/>
                </a:lnTo>
                <a:lnTo>
                  <a:pt x="483260" y="335775"/>
                </a:lnTo>
                <a:lnTo>
                  <a:pt x="481380" y="391985"/>
                </a:lnTo>
                <a:lnTo>
                  <a:pt x="475729" y="444157"/>
                </a:lnTo>
                <a:lnTo>
                  <a:pt x="466331" y="492315"/>
                </a:lnTo>
                <a:lnTo>
                  <a:pt x="453161" y="536448"/>
                </a:lnTo>
                <a:lnTo>
                  <a:pt x="436664" y="575462"/>
                </a:lnTo>
                <a:lnTo>
                  <a:pt x="417271" y="608279"/>
                </a:lnTo>
                <a:lnTo>
                  <a:pt x="369811" y="655269"/>
                </a:lnTo>
                <a:lnTo>
                  <a:pt x="376174" y="671156"/>
                </a:lnTo>
                <a:lnTo>
                  <a:pt x="435902" y="623379"/>
                </a:lnTo>
                <a:lnTo>
                  <a:pt x="460641" y="588683"/>
                </a:lnTo>
                <a:lnTo>
                  <a:pt x="481977" y="546785"/>
                </a:lnTo>
                <a:lnTo>
                  <a:pt x="499148" y="499452"/>
                </a:lnTo>
                <a:lnTo>
                  <a:pt x="511403" y="448437"/>
                </a:lnTo>
                <a:lnTo>
                  <a:pt x="518769" y="393750"/>
                </a:lnTo>
                <a:lnTo>
                  <a:pt x="521220" y="33538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325116" y="4586732"/>
            <a:ext cx="217804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805">
                <a:solidFill>
                  <a:srgbClr val="C00000"/>
                </a:solidFill>
                <a:latin typeface="Cambria Math"/>
                <a:cs typeface="Cambria Math"/>
              </a:rPr>
              <a:t>𝒏𝒏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31356" y="5028638"/>
            <a:ext cx="20637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755">
                <a:solidFill>
                  <a:srgbClr val="C00000"/>
                </a:solidFill>
                <a:latin typeface="Cambria Math"/>
                <a:cs typeface="Cambria Math"/>
              </a:rPr>
              <a:t>𝒃𝒃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29560" y="4714747"/>
            <a:ext cx="580834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≤</a:t>
            </a:r>
            <a:r>
              <a:rPr dirty="0" sz="3200" spc="14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810">
                <a:solidFill>
                  <a:srgbClr val="C00000"/>
                </a:solidFill>
                <a:latin typeface="Cambria Math"/>
                <a:cs typeface="Cambria Math"/>
              </a:rPr>
              <a:t>𝒄𝒄</a:t>
            </a:r>
            <a:r>
              <a:rPr dirty="0" sz="3200" spc="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×</a:t>
            </a:r>
            <a:r>
              <a:rPr dirty="0" sz="3200" spc="-1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655">
                <a:solidFill>
                  <a:srgbClr val="C00000"/>
                </a:solidFill>
                <a:latin typeface="Cambria Math"/>
                <a:cs typeface="Cambria Math"/>
              </a:rPr>
              <a:t>𝒇𝒇(𝒏𝒏)</a:t>
            </a:r>
            <a:r>
              <a:rPr dirty="0" sz="3200" spc="1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for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60">
                <a:solidFill>
                  <a:srgbClr val="C00000"/>
                </a:solidFill>
                <a:latin typeface="Cambria Math"/>
                <a:cs typeface="Cambria Math"/>
              </a:rPr>
              <a:t>𝒏𝒏</a:t>
            </a:r>
            <a:r>
              <a:rPr dirty="0" sz="3200" spc="18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≥</a:t>
            </a:r>
            <a:r>
              <a:rPr dirty="0" sz="3200" spc="17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890">
                <a:solidFill>
                  <a:srgbClr val="C00000"/>
                </a:solidFill>
                <a:latin typeface="Cambria Math"/>
                <a:cs typeface="Cambria Math"/>
              </a:rPr>
              <a:t>𝑵𝑵</a:t>
            </a:r>
            <a:r>
              <a:rPr dirty="0" sz="3200" spc="-890" b="1">
                <a:solidFill>
                  <a:srgbClr val="C00000"/>
                </a:solidFill>
                <a:latin typeface="Arial Narrow"/>
                <a:cs typeface="Arial Narrow"/>
              </a:rPr>
              <a:t>,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where</a:t>
            </a:r>
            <a:r>
              <a:rPr dirty="0" sz="3200" spc="-1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N</a:t>
            </a:r>
            <a:r>
              <a:rPr dirty="0" sz="3200" spc="-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is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50" b="1">
                <a:solidFill>
                  <a:srgbClr val="C00000"/>
                </a:solidFill>
                <a:latin typeface="Arial Narrow"/>
                <a:cs typeface="Arial Narrow"/>
              </a:rPr>
              <a:t>a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319981" y="5470570"/>
            <a:ext cx="905510" cy="377190"/>
          </a:xfrm>
          <a:custGeom>
            <a:avLst/>
            <a:gdLst/>
            <a:ahLst/>
            <a:cxnLst/>
            <a:rect l="l" t="t" r="r" b="b"/>
            <a:pathLst>
              <a:path w="905510" h="377189">
                <a:moveTo>
                  <a:pt x="784872" y="0"/>
                </a:moveTo>
                <a:lnTo>
                  <a:pt x="779513" y="15303"/>
                </a:lnTo>
                <a:lnTo>
                  <a:pt x="801330" y="24771"/>
                </a:lnTo>
                <a:lnTo>
                  <a:pt x="820091" y="37877"/>
                </a:lnTo>
                <a:lnTo>
                  <a:pt x="848448" y="75006"/>
                </a:lnTo>
                <a:lnTo>
                  <a:pt x="865136" y="125098"/>
                </a:lnTo>
                <a:lnTo>
                  <a:pt x="870699" y="186563"/>
                </a:lnTo>
                <a:lnTo>
                  <a:pt x="869303" y="219810"/>
                </a:lnTo>
                <a:lnTo>
                  <a:pt x="858129" y="277131"/>
                </a:lnTo>
                <a:lnTo>
                  <a:pt x="835702" y="321896"/>
                </a:lnTo>
                <a:lnTo>
                  <a:pt x="801584" y="352096"/>
                </a:lnTo>
                <a:lnTo>
                  <a:pt x="780110" y="361607"/>
                </a:lnTo>
                <a:lnTo>
                  <a:pt x="784872" y="376910"/>
                </a:lnTo>
                <a:lnTo>
                  <a:pt x="836280" y="352794"/>
                </a:lnTo>
                <a:lnTo>
                  <a:pt x="874077" y="311048"/>
                </a:lnTo>
                <a:lnTo>
                  <a:pt x="897326" y="255136"/>
                </a:lnTo>
                <a:lnTo>
                  <a:pt x="905078" y="188556"/>
                </a:lnTo>
                <a:lnTo>
                  <a:pt x="903135" y="154004"/>
                </a:lnTo>
                <a:lnTo>
                  <a:pt x="887590" y="92759"/>
                </a:lnTo>
                <a:lnTo>
                  <a:pt x="856753" y="42898"/>
                </a:lnTo>
                <a:lnTo>
                  <a:pt x="812195" y="9865"/>
                </a:lnTo>
                <a:lnTo>
                  <a:pt x="784872" y="0"/>
                </a:lnTo>
                <a:close/>
              </a:path>
              <a:path w="905510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520637" y="5470570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893763" y="5413959"/>
            <a:ext cx="1053465" cy="492125"/>
          </a:xfrm>
          <a:custGeom>
            <a:avLst/>
            <a:gdLst/>
            <a:ahLst/>
            <a:cxnLst/>
            <a:rect l="l" t="t" r="r" b="b"/>
            <a:pathLst>
              <a:path w="1053465" h="492125">
                <a:moveTo>
                  <a:pt x="134112" y="16294"/>
                </a:moveTo>
                <a:lnTo>
                  <a:pt x="129146" y="0"/>
                </a:lnTo>
                <a:lnTo>
                  <a:pt x="99923" y="11391"/>
                </a:lnTo>
                <a:lnTo>
                  <a:pt x="74256" y="29260"/>
                </a:lnTo>
                <a:lnTo>
                  <a:pt x="33578" y="84442"/>
                </a:lnTo>
                <a:lnTo>
                  <a:pt x="18884" y="120078"/>
                </a:lnTo>
                <a:lnTo>
                  <a:pt x="8382" y="158851"/>
                </a:lnTo>
                <a:lnTo>
                  <a:pt x="2095" y="200748"/>
                </a:lnTo>
                <a:lnTo>
                  <a:pt x="0" y="245770"/>
                </a:lnTo>
                <a:lnTo>
                  <a:pt x="2095" y="290804"/>
                </a:lnTo>
                <a:lnTo>
                  <a:pt x="8382" y="332701"/>
                </a:lnTo>
                <a:lnTo>
                  <a:pt x="18884" y="371475"/>
                </a:lnTo>
                <a:lnTo>
                  <a:pt x="33578" y="407111"/>
                </a:lnTo>
                <a:lnTo>
                  <a:pt x="74256" y="462292"/>
                </a:lnTo>
                <a:lnTo>
                  <a:pt x="129146" y="491553"/>
                </a:lnTo>
                <a:lnTo>
                  <a:pt x="134112" y="475259"/>
                </a:lnTo>
                <a:lnTo>
                  <a:pt x="111518" y="463562"/>
                </a:lnTo>
                <a:lnTo>
                  <a:pt x="91859" y="446532"/>
                </a:lnTo>
                <a:lnTo>
                  <a:pt x="61290" y="396481"/>
                </a:lnTo>
                <a:lnTo>
                  <a:pt x="42735" y="328498"/>
                </a:lnTo>
                <a:lnTo>
                  <a:pt x="38100" y="289052"/>
                </a:lnTo>
                <a:lnTo>
                  <a:pt x="36563" y="245973"/>
                </a:lnTo>
                <a:lnTo>
                  <a:pt x="38100" y="202793"/>
                </a:lnTo>
                <a:lnTo>
                  <a:pt x="42735" y="163271"/>
                </a:lnTo>
                <a:lnTo>
                  <a:pt x="61290" y="95173"/>
                </a:lnTo>
                <a:lnTo>
                  <a:pt x="91859" y="45059"/>
                </a:lnTo>
                <a:lnTo>
                  <a:pt x="111518" y="28003"/>
                </a:lnTo>
                <a:lnTo>
                  <a:pt x="134112" y="16294"/>
                </a:lnTo>
                <a:close/>
              </a:path>
              <a:path w="1053465" h="492125">
                <a:moveTo>
                  <a:pt x="477596" y="71920"/>
                </a:moveTo>
                <a:lnTo>
                  <a:pt x="472236" y="56616"/>
                </a:lnTo>
                <a:lnTo>
                  <a:pt x="444919" y="66484"/>
                </a:lnTo>
                <a:lnTo>
                  <a:pt x="420966" y="80784"/>
                </a:lnTo>
                <a:lnTo>
                  <a:pt x="383133" y="122682"/>
                </a:lnTo>
                <a:lnTo>
                  <a:pt x="359816" y="178689"/>
                </a:lnTo>
                <a:lnTo>
                  <a:pt x="352031" y="245173"/>
                </a:lnTo>
                <a:lnTo>
                  <a:pt x="353974" y="279793"/>
                </a:lnTo>
                <a:lnTo>
                  <a:pt x="369481" y="341045"/>
                </a:lnTo>
                <a:lnTo>
                  <a:pt x="400240" y="390740"/>
                </a:lnTo>
                <a:lnTo>
                  <a:pt x="444830" y="423672"/>
                </a:lnTo>
                <a:lnTo>
                  <a:pt x="472236" y="433527"/>
                </a:lnTo>
                <a:lnTo>
                  <a:pt x="477012" y="418223"/>
                </a:lnTo>
                <a:lnTo>
                  <a:pt x="455536" y="408711"/>
                </a:lnTo>
                <a:lnTo>
                  <a:pt x="437007" y="395478"/>
                </a:lnTo>
                <a:lnTo>
                  <a:pt x="408762" y="357822"/>
                </a:lnTo>
                <a:lnTo>
                  <a:pt x="391998" y="306616"/>
                </a:lnTo>
                <a:lnTo>
                  <a:pt x="386410" y="243179"/>
                </a:lnTo>
                <a:lnTo>
                  <a:pt x="387807" y="211023"/>
                </a:lnTo>
                <a:lnTo>
                  <a:pt x="398983" y="155244"/>
                </a:lnTo>
                <a:lnTo>
                  <a:pt x="421449" y="111239"/>
                </a:lnTo>
                <a:lnTo>
                  <a:pt x="455866" y="81394"/>
                </a:lnTo>
                <a:lnTo>
                  <a:pt x="477596" y="71920"/>
                </a:lnTo>
                <a:close/>
              </a:path>
              <a:path w="1053465" h="492125">
                <a:moveTo>
                  <a:pt x="870013" y="245173"/>
                </a:moveTo>
                <a:lnTo>
                  <a:pt x="862241" y="178689"/>
                </a:lnTo>
                <a:lnTo>
                  <a:pt x="838923" y="122682"/>
                </a:lnTo>
                <a:lnTo>
                  <a:pt x="801090" y="80784"/>
                </a:lnTo>
                <a:lnTo>
                  <a:pt x="749808" y="56616"/>
                </a:lnTo>
                <a:lnTo>
                  <a:pt x="744448" y="71920"/>
                </a:lnTo>
                <a:lnTo>
                  <a:pt x="766267" y="81394"/>
                </a:lnTo>
                <a:lnTo>
                  <a:pt x="785037" y="94500"/>
                </a:lnTo>
                <a:lnTo>
                  <a:pt x="813384" y="131622"/>
                </a:lnTo>
                <a:lnTo>
                  <a:pt x="830072" y="181711"/>
                </a:lnTo>
                <a:lnTo>
                  <a:pt x="835634" y="243179"/>
                </a:lnTo>
                <a:lnTo>
                  <a:pt x="834237" y="276428"/>
                </a:lnTo>
                <a:lnTo>
                  <a:pt x="823074" y="333743"/>
                </a:lnTo>
                <a:lnTo>
                  <a:pt x="800646" y="378510"/>
                </a:lnTo>
                <a:lnTo>
                  <a:pt x="766521" y="408711"/>
                </a:lnTo>
                <a:lnTo>
                  <a:pt x="745045" y="418223"/>
                </a:lnTo>
                <a:lnTo>
                  <a:pt x="749808" y="433527"/>
                </a:lnTo>
                <a:lnTo>
                  <a:pt x="801217" y="409409"/>
                </a:lnTo>
                <a:lnTo>
                  <a:pt x="839012" y="367665"/>
                </a:lnTo>
                <a:lnTo>
                  <a:pt x="862266" y="311759"/>
                </a:lnTo>
                <a:lnTo>
                  <a:pt x="868083" y="279793"/>
                </a:lnTo>
                <a:lnTo>
                  <a:pt x="870013" y="245173"/>
                </a:lnTo>
                <a:close/>
              </a:path>
              <a:path w="1053465" h="492125">
                <a:moveTo>
                  <a:pt x="1053096" y="245770"/>
                </a:moveTo>
                <a:lnTo>
                  <a:pt x="1050988" y="200748"/>
                </a:lnTo>
                <a:lnTo>
                  <a:pt x="1044702" y="158851"/>
                </a:lnTo>
                <a:lnTo>
                  <a:pt x="1034199" y="120078"/>
                </a:lnTo>
                <a:lnTo>
                  <a:pt x="1019517" y="84442"/>
                </a:lnTo>
                <a:lnTo>
                  <a:pt x="978827" y="29260"/>
                </a:lnTo>
                <a:lnTo>
                  <a:pt x="923950" y="0"/>
                </a:lnTo>
                <a:lnTo>
                  <a:pt x="918984" y="16294"/>
                </a:lnTo>
                <a:lnTo>
                  <a:pt x="941565" y="28003"/>
                </a:lnTo>
                <a:lnTo>
                  <a:pt x="961224" y="45059"/>
                </a:lnTo>
                <a:lnTo>
                  <a:pt x="991806" y="95173"/>
                </a:lnTo>
                <a:lnTo>
                  <a:pt x="1010348" y="163271"/>
                </a:lnTo>
                <a:lnTo>
                  <a:pt x="1014984" y="202793"/>
                </a:lnTo>
                <a:lnTo>
                  <a:pt x="1016533" y="245973"/>
                </a:lnTo>
                <a:lnTo>
                  <a:pt x="1014984" y="289052"/>
                </a:lnTo>
                <a:lnTo>
                  <a:pt x="1010348" y="328498"/>
                </a:lnTo>
                <a:lnTo>
                  <a:pt x="991806" y="396481"/>
                </a:lnTo>
                <a:lnTo>
                  <a:pt x="961224" y="446532"/>
                </a:lnTo>
                <a:lnTo>
                  <a:pt x="918984" y="475259"/>
                </a:lnTo>
                <a:lnTo>
                  <a:pt x="923950" y="491553"/>
                </a:lnTo>
                <a:lnTo>
                  <a:pt x="978827" y="462292"/>
                </a:lnTo>
                <a:lnTo>
                  <a:pt x="1019517" y="407111"/>
                </a:lnTo>
                <a:lnTo>
                  <a:pt x="1034199" y="371475"/>
                </a:lnTo>
                <a:lnTo>
                  <a:pt x="1044702" y="332701"/>
                </a:lnTo>
                <a:lnTo>
                  <a:pt x="1050988" y="290804"/>
                </a:lnTo>
                <a:lnTo>
                  <a:pt x="1053096" y="24577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8739" y="5218250"/>
            <a:ext cx="8000365" cy="127571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180"/>
              </a:spcBef>
              <a:tabLst>
                <a:tab pos="3374390" algn="l"/>
                <a:tab pos="4182110" algn="l"/>
                <a:tab pos="5574665" algn="l"/>
                <a:tab pos="6118860" algn="l"/>
                <a:tab pos="6961505" algn="l"/>
                <a:tab pos="7299959" algn="l"/>
                <a:tab pos="7903845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constant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and</a:t>
            </a:r>
            <a:r>
              <a:rPr dirty="0" sz="3200" spc="-2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810">
                <a:solidFill>
                  <a:srgbClr val="C00000"/>
                </a:solidFill>
                <a:latin typeface="Cambria Math"/>
                <a:cs typeface="Cambria Math"/>
              </a:rPr>
              <a:t>𝒄𝒄</a:t>
            </a:r>
            <a:r>
              <a:rPr dirty="0" sz="3200" spc="17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5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640">
                <a:solidFill>
                  <a:srgbClr val="C00000"/>
                </a:solidFill>
                <a:latin typeface="Cambria Math"/>
                <a:cs typeface="Cambria Math"/>
              </a:rPr>
              <a:t>𝟎𝟎,</a:t>
            </a:r>
            <a:r>
              <a:rPr dirty="0" sz="3200" spc="-17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985">
                <a:solidFill>
                  <a:srgbClr val="C00000"/>
                </a:solidFill>
                <a:latin typeface="Cambria Math"/>
                <a:cs typeface="Cambria Math"/>
              </a:rPr>
              <a:t>𝟏𝟏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,</a:t>
            </a:r>
            <a:r>
              <a:rPr dirty="0" sz="3200" spc="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then</a:t>
            </a:r>
            <a:r>
              <a:rPr dirty="0" sz="3200" spc="-4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45">
                <a:solidFill>
                  <a:srgbClr val="C00000"/>
                </a:solidFill>
                <a:latin typeface="Cambria Math"/>
                <a:cs typeface="Cambria Math"/>
              </a:rPr>
              <a:t>𝑻𝑻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C00000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∈</a:t>
            </a:r>
            <a:r>
              <a:rPr dirty="0" sz="3200" spc="16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1175">
                <a:solidFill>
                  <a:srgbClr val="C00000"/>
                </a:solidFill>
                <a:latin typeface="Cambria Math"/>
                <a:cs typeface="Cambria Math"/>
              </a:rPr>
              <a:t>𝚯𝚯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710">
                <a:solidFill>
                  <a:srgbClr val="C00000"/>
                </a:solidFill>
                <a:latin typeface="Cambria Math"/>
                <a:cs typeface="Cambria Math"/>
              </a:rPr>
              <a:t>𝐟𝐟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1015">
                <a:solidFill>
                  <a:srgbClr val="C00000"/>
                </a:solidFill>
                <a:latin typeface="Cambria Math"/>
                <a:cs typeface="Cambria Math"/>
              </a:rPr>
              <a:t>𝐧𝐧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50">
                <a:solidFill>
                  <a:srgbClr val="C00000"/>
                </a:solidFill>
                <a:latin typeface="Cambria Math"/>
                <a:cs typeface="Cambria Math"/>
              </a:rPr>
              <a:t>.</a:t>
            </a:r>
            <a:endParaRPr sz="3200">
              <a:latin typeface="Cambria Math"/>
              <a:cs typeface="Cambria Math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call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above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25" b="1">
                <a:latin typeface="Arial Narrow"/>
                <a:cs typeface="Arial Narrow"/>
              </a:rPr>
              <a:t> 3.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Master</a:t>
            </a:r>
            <a:r>
              <a:rPr dirty="0" spc="-45"/>
              <a:t> </a:t>
            </a:r>
            <a:r>
              <a:rPr dirty="0" spc="-10"/>
              <a:t>Method?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63" y="1226120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3865" y="1168717"/>
            <a:ext cx="7014209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start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with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checking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whether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it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Case_2.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263" y="1872296"/>
            <a:ext cx="202374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1449705" algn="l"/>
              </a:tabLst>
            </a:pPr>
            <a:r>
              <a:rPr dirty="0" sz="3200" spc="-10" b="1">
                <a:latin typeface="Arial Narrow"/>
                <a:cs typeface="Arial Narrow"/>
              </a:rPr>
              <a:t>Study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245232" y="2163889"/>
            <a:ext cx="879475" cy="26034"/>
          </a:xfrm>
          <a:custGeom>
            <a:avLst/>
            <a:gdLst/>
            <a:ahLst/>
            <a:cxnLst/>
            <a:rect l="l" t="t" r="r" b="b"/>
            <a:pathLst>
              <a:path w="879475" h="26035">
                <a:moveTo>
                  <a:pt x="879347" y="0"/>
                </a:moveTo>
                <a:lnTo>
                  <a:pt x="0" y="0"/>
                </a:lnTo>
                <a:lnTo>
                  <a:pt x="0" y="25908"/>
                </a:lnTo>
                <a:lnTo>
                  <a:pt x="879347" y="25908"/>
                </a:lnTo>
                <a:lnTo>
                  <a:pt x="879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423795" y="2228912"/>
            <a:ext cx="104394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60">
                <a:latin typeface="Cambria Math"/>
                <a:cs typeface="Cambria Math"/>
              </a:rPr>
              <a:t>𝒏𝒏→∞</a:t>
            </a:r>
            <a:r>
              <a:rPr dirty="0" sz="2350" spc="2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endParaRPr baseline="5910" sz="3525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94075" y="1744280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10005" y="2213611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16935" y="2132900"/>
            <a:ext cx="71120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3880" algn="l"/>
              </a:tabLst>
            </a:pPr>
            <a:r>
              <a:rPr dirty="0" sz="1900" spc="180">
                <a:latin typeface="Cambria Math"/>
                <a:cs typeface="Cambria Math"/>
              </a:rPr>
              <a:t>log</a:t>
            </a:r>
            <a:r>
              <a:rPr dirty="0" sz="1900">
                <a:latin typeface="Cambria Math"/>
                <a:cs typeface="Cambria Math"/>
              </a:rPr>
              <a:t>	</a:t>
            </a:r>
            <a:r>
              <a:rPr dirty="0" sz="1900" spc="-550">
                <a:latin typeface="Cambria Math"/>
                <a:cs typeface="Cambria Math"/>
              </a:rPr>
              <a:t>𝐚𝐚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263" y="2779076"/>
            <a:ext cx="13017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727075" algn="l"/>
              </a:tabLst>
            </a:pPr>
            <a:r>
              <a:rPr dirty="0" sz="3200" spc="-25" b="1">
                <a:latin typeface="Arial Narrow"/>
                <a:cs typeface="Arial Narrow"/>
              </a:rPr>
              <a:t>If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522857" y="3070669"/>
            <a:ext cx="879475" cy="26034"/>
          </a:xfrm>
          <a:custGeom>
            <a:avLst/>
            <a:gdLst/>
            <a:ahLst/>
            <a:cxnLst/>
            <a:rect l="l" t="t" r="r" b="b"/>
            <a:pathLst>
              <a:path w="879475" h="26035">
                <a:moveTo>
                  <a:pt x="879347" y="0"/>
                </a:moveTo>
                <a:lnTo>
                  <a:pt x="0" y="0"/>
                </a:lnTo>
                <a:lnTo>
                  <a:pt x="0" y="25908"/>
                </a:lnTo>
                <a:lnTo>
                  <a:pt x="879347" y="25908"/>
                </a:lnTo>
                <a:lnTo>
                  <a:pt x="879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671699" y="2651060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1419" y="3135692"/>
            <a:ext cx="104394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60">
                <a:latin typeface="Cambria Math"/>
                <a:cs typeface="Cambria Math"/>
              </a:rPr>
              <a:t>𝒏𝒏→∞</a:t>
            </a:r>
            <a:r>
              <a:rPr dirty="0" sz="2350" spc="2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endParaRPr baseline="5910" sz="3525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94559" y="3039680"/>
            <a:ext cx="41973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80">
                <a:latin typeface="Cambria Math"/>
                <a:cs typeface="Cambria Math"/>
              </a:rPr>
              <a:t>log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87629" y="3120391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220725" y="2779076"/>
            <a:ext cx="645096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1929" sz="2850" spc="-787">
                <a:latin typeface="Cambria Math"/>
                <a:cs typeface="Cambria Math"/>
              </a:rPr>
              <a:t>𝐚𝐚</a:t>
            </a:r>
            <a:r>
              <a:rPr dirty="0" baseline="-21929" sz="2850" spc="75">
                <a:latin typeface="Cambria Math"/>
                <a:cs typeface="Cambria Math"/>
              </a:rPr>
              <a:t> 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 spc="-810">
                <a:latin typeface="Cambria Math"/>
                <a:cs typeface="Cambria Math"/>
              </a:rPr>
              <a:t>𝒄𝒄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some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positive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constant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c,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then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08225" y="3563854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31118" y="3448032"/>
            <a:ext cx="6870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0209" algn="l"/>
              </a:tabLst>
            </a:pPr>
            <a:r>
              <a:rPr dirty="0" sz="3200" spc="-925">
                <a:latin typeface="Cambria Math"/>
                <a:cs typeface="Cambria Math"/>
              </a:rPr>
              <a:t>𝒇𝒇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081350" y="3507238"/>
            <a:ext cx="1321435" cy="492125"/>
          </a:xfrm>
          <a:custGeom>
            <a:avLst/>
            <a:gdLst/>
            <a:ahLst/>
            <a:cxnLst/>
            <a:rect l="l" t="t" r="r" b="b"/>
            <a:pathLst>
              <a:path w="1321435" h="492125">
                <a:moveTo>
                  <a:pt x="1192174" y="0"/>
                </a:moveTo>
                <a:lnTo>
                  <a:pt x="1187208" y="16294"/>
                </a:lnTo>
                <a:lnTo>
                  <a:pt x="1209790" y="28002"/>
                </a:lnTo>
                <a:lnTo>
                  <a:pt x="1229453" y="45051"/>
                </a:lnTo>
                <a:lnTo>
                  <a:pt x="1260030" y="95173"/>
                </a:lnTo>
                <a:lnTo>
                  <a:pt x="1278575" y="163268"/>
                </a:lnTo>
                <a:lnTo>
                  <a:pt x="1283211" y="202794"/>
                </a:lnTo>
                <a:lnTo>
                  <a:pt x="1284757" y="245973"/>
                </a:lnTo>
                <a:lnTo>
                  <a:pt x="1283211" y="289055"/>
                </a:lnTo>
                <a:lnTo>
                  <a:pt x="1278575" y="328499"/>
                </a:lnTo>
                <a:lnTo>
                  <a:pt x="1260030" y="396481"/>
                </a:lnTo>
                <a:lnTo>
                  <a:pt x="1229453" y="446524"/>
                </a:lnTo>
                <a:lnTo>
                  <a:pt x="1187208" y="475259"/>
                </a:lnTo>
                <a:lnTo>
                  <a:pt x="1192174" y="491553"/>
                </a:lnTo>
                <a:lnTo>
                  <a:pt x="1247059" y="462291"/>
                </a:lnTo>
                <a:lnTo>
                  <a:pt x="1287741" y="407111"/>
                </a:lnTo>
                <a:lnTo>
                  <a:pt x="1302434" y="371468"/>
                </a:lnTo>
                <a:lnTo>
                  <a:pt x="1312927" y="332698"/>
                </a:lnTo>
                <a:lnTo>
                  <a:pt x="1319222" y="290800"/>
                </a:lnTo>
                <a:lnTo>
                  <a:pt x="1321320" y="245770"/>
                </a:lnTo>
                <a:lnTo>
                  <a:pt x="1319222" y="200746"/>
                </a:lnTo>
                <a:lnTo>
                  <a:pt x="1312927" y="158848"/>
                </a:lnTo>
                <a:lnTo>
                  <a:pt x="1302434" y="120079"/>
                </a:lnTo>
                <a:lnTo>
                  <a:pt x="1287741" y="84442"/>
                </a:lnTo>
                <a:lnTo>
                  <a:pt x="1247059" y="29257"/>
                </a:lnTo>
                <a:lnTo>
                  <a:pt x="1221392" y="11386"/>
                </a:lnTo>
                <a:lnTo>
                  <a:pt x="1192174" y="0"/>
                </a:lnTo>
                <a:close/>
              </a:path>
              <a:path w="1321435" h="492125">
                <a:moveTo>
                  <a:pt x="129146" y="0"/>
                </a:moveTo>
                <a:lnTo>
                  <a:pt x="74261" y="29257"/>
                </a:lnTo>
                <a:lnTo>
                  <a:pt x="33578" y="84442"/>
                </a:lnTo>
                <a:lnTo>
                  <a:pt x="18886" y="120079"/>
                </a:lnTo>
                <a:lnTo>
                  <a:pt x="8393" y="158848"/>
                </a:lnTo>
                <a:lnTo>
                  <a:pt x="2098" y="200746"/>
                </a:lnTo>
                <a:lnTo>
                  <a:pt x="0" y="245770"/>
                </a:lnTo>
                <a:lnTo>
                  <a:pt x="2098" y="290800"/>
                </a:lnTo>
                <a:lnTo>
                  <a:pt x="8393" y="332698"/>
                </a:lnTo>
                <a:lnTo>
                  <a:pt x="18886" y="371468"/>
                </a:lnTo>
                <a:lnTo>
                  <a:pt x="33578" y="407111"/>
                </a:lnTo>
                <a:lnTo>
                  <a:pt x="74261" y="462291"/>
                </a:lnTo>
                <a:lnTo>
                  <a:pt x="129146" y="491553"/>
                </a:lnTo>
                <a:lnTo>
                  <a:pt x="134112" y="475259"/>
                </a:lnTo>
                <a:lnTo>
                  <a:pt x="111530" y="463555"/>
                </a:lnTo>
                <a:lnTo>
                  <a:pt x="91867" y="446524"/>
                </a:lnTo>
                <a:lnTo>
                  <a:pt x="61290" y="396481"/>
                </a:lnTo>
                <a:lnTo>
                  <a:pt x="42745" y="328499"/>
                </a:lnTo>
                <a:lnTo>
                  <a:pt x="38108" y="289055"/>
                </a:lnTo>
                <a:lnTo>
                  <a:pt x="36563" y="245973"/>
                </a:lnTo>
                <a:lnTo>
                  <a:pt x="38108" y="202794"/>
                </a:lnTo>
                <a:lnTo>
                  <a:pt x="42745" y="163268"/>
                </a:lnTo>
                <a:lnTo>
                  <a:pt x="61290" y="95173"/>
                </a:lnTo>
                <a:lnTo>
                  <a:pt x="91867" y="45051"/>
                </a:lnTo>
                <a:lnTo>
                  <a:pt x="134112" y="16294"/>
                </a:lnTo>
                <a:lnTo>
                  <a:pt x="129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347563" y="3298760"/>
            <a:ext cx="1929764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80744" algn="l"/>
              </a:tabLst>
            </a:pPr>
            <a:r>
              <a:rPr dirty="0" baseline="-20833" sz="4800">
                <a:latin typeface="Cambria Math"/>
                <a:cs typeface="Cambria Math"/>
              </a:rPr>
              <a:t>∈</a:t>
            </a:r>
            <a:r>
              <a:rPr dirty="0" baseline="-20833" sz="4800" spc="254">
                <a:latin typeface="Cambria Math"/>
                <a:cs typeface="Cambria Math"/>
              </a:rPr>
              <a:t> </a:t>
            </a:r>
            <a:r>
              <a:rPr dirty="0" baseline="-20833" sz="4800" spc="-1762">
                <a:latin typeface="Cambria Math"/>
                <a:cs typeface="Cambria Math"/>
              </a:rPr>
              <a:t>𝚯𝚯</a:t>
            </a:r>
            <a:r>
              <a:rPr dirty="0" baseline="-20833" sz="4800">
                <a:latin typeface="Cambria Math"/>
                <a:cs typeface="Cambria Math"/>
              </a:rPr>
              <a:t>	</a:t>
            </a:r>
            <a:r>
              <a:rPr dirty="0" baseline="-20833" sz="4800" spc="-682">
                <a:latin typeface="Cambria Math"/>
                <a:cs typeface="Cambria Math"/>
              </a:rPr>
              <a:t>𝐧𝐧</a:t>
            </a:r>
            <a:r>
              <a:rPr dirty="0" sz="2350" spc="-455">
                <a:latin typeface="Cambria Math"/>
                <a:cs typeface="Cambria Math"/>
              </a:rPr>
              <a:t>log</a:t>
            </a:r>
            <a:r>
              <a:rPr dirty="0" baseline="-14619" sz="2850" spc="-682">
                <a:latin typeface="Cambria Math"/>
                <a:cs typeface="Cambria Math"/>
              </a:rPr>
              <a:t>𝐛𝐛</a:t>
            </a:r>
            <a:r>
              <a:rPr dirty="0" sz="2350" spc="-455">
                <a:latin typeface="Cambria Math"/>
                <a:cs typeface="Cambria Math"/>
              </a:rPr>
              <a:t>𝐚𝐚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573601" y="4808963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946726" y="4752346"/>
            <a:ext cx="2921635" cy="492125"/>
          </a:xfrm>
          <a:custGeom>
            <a:avLst/>
            <a:gdLst/>
            <a:ahLst/>
            <a:cxnLst/>
            <a:rect l="l" t="t" r="r" b="b"/>
            <a:pathLst>
              <a:path w="2921634" h="492125">
                <a:moveTo>
                  <a:pt x="2792374" y="0"/>
                </a:moveTo>
                <a:lnTo>
                  <a:pt x="2787408" y="16294"/>
                </a:lnTo>
                <a:lnTo>
                  <a:pt x="2809990" y="28002"/>
                </a:lnTo>
                <a:lnTo>
                  <a:pt x="2829653" y="45051"/>
                </a:lnTo>
                <a:lnTo>
                  <a:pt x="2860230" y="95173"/>
                </a:lnTo>
                <a:lnTo>
                  <a:pt x="2878775" y="163268"/>
                </a:lnTo>
                <a:lnTo>
                  <a:pt x="2883411" y="202794"/>
                </a:lnTo>
                <a:lnTo>
                  <a:pt x="2884957" y="245973"/>
                </a:lnTo>
                <a:lnTo>
                  <a:pt x="2883411" y="289055"/>
                </a:lnTo>
                <a:lnTo>
                  <a:pt x="2878775" y="328499"/>
                </a:lnTo>
                <a:lnTo>
                  <a:pt x="2860230" y="396481"/>
                </a:lnTo>
                <a:lnTo>
                  <a:pt x="2829653" y="446524"/>
                </a:lnTo>
                <a:lnTo>
                  <a:pt x="2787408" y="475259"/>
                </a:lnTo>
                <a:lnTo>
                  <a:pt x="2792374" y="491553"/>
                </a:lnTo>
                <a:lnTo>
                  <a:pt x="2847259" y="462291"/>
                </a:lnTo>
                <a:lnTo>
                  <a:pt x="2887941" y="407111"/>
                </a:lnTo>
                <a:lnTo>
                  <a:pt x="2902634" y="371468"/>
                </a:lnTo>
                <a:lnTo>
                  <a:pt x="2913127" y="332698"/>
                </a:lnTo>
                <a:lnTo>
                  <a:pt x="2919422" y="290800"/>
                </a:lnTo>
                <a:lnTo>
                  <a:pt x="2921520" y="245770"/>
                </a:lnTo>
                <a:lnTo>
                  <a:pt x="2919422" y="200746"/>
                </a:lnTo>
                <a:lnTo>
                  <a:pt x="2913127" y="158848"/>
                </a:lnTo>
                <a:lnTo>
                  <a:pt x="2902634" y="120079"/>
                </a:lnTo>
                <a:lnTo>
                  <a:pt x="2887941" y="84442"/>
                </a:lnTo>
                <a:lnTo>
                  <a:pt x="2847259" y="29257"/>
                </a:lnTo>
                <a:lnTo>
                  <a:pt x="2821592" y="11386"/>
                </a:lnTo>
                <a:lnTo>
                  <a:pt x="2792374" y="0"/>
                </a:lnTo>
                <a:close/>
              </a:path>
              <a:path w="2921634" h="492125">
                <a:moveTo>
                  <a:pt x="129146" y="0"/>
                </a:moveTo>
                <a:lnTo>
                  <a:pt x="74261" y="29257"/>
                </a:lnTo>
                <a:lnTo>
                  <a:pt x="33578" y="84442"/>
                </a:lnTo>
                <a:lnTo>
                  <a:pt x="18886" y="120079"/>
                </a:lnTo>
                <a:lnTo>
                  <a:pt x="8393" y="158848"/>
                </a:lnTo>
                <a:lnTo>
                  <a:pt x="2098" y="200746"/>
                </a:lnTo>
                <a:lnTo>
                  <a:pt x="0" y="245770"/>
                </a:lnTo>
                <a:lnTo>
                  <a:pt x="2098" y="290800"/>
                </a:lnTo>
                <a:lnTo>
                  <a:pt x="8393" y="332698"/>
                </a:lnTo>
                <a:lnTo>
                  <a:pt x="18886" y="371468"/>
                </a:lnTo>
                <a:lnTo>
                  <a:pt x="33578" y="407111"/>
                </a:lnTo>
                <a:lnTo>
                  <a:pt x="74261" y="462291"/>
                </a:lnTo>
                <a:lnTo>
                  <a:pt x="129146" y="491553"/>
                </a:lnTo>
                <a:lnTo>
                  <a:pt x="134112" y="475259"/>
                </a:lnTo>
                <a:lnTo>
                  <a:pt x="111530" y="463555"/>
                </a:lnTo>
                <a:lnTo>
                  <a:pt x="91867" y="446524"/>
                </a:lnTo>
                <a:lnTo>
                  <a:pt x="61290" y="396481"/>
                </a:lnTo>
                <a:lnTo>
                  <a:pt x="42745" y="328499"/>
                </a:lnTo>
                <a:lnTo>
                  <a:pt x="38108" y="289055"/>
                </a:lnTo>
                <a:lnTo>
                  <a:pt x="36563" y="245973"/>
                </a:lnTo>
                <a:lnTo>
                  <a:pt x="38108" y="202794"/>
                </a:lnTo>
                <a:lnTo>
                  <a:pt x="42745" y="163268"/>
                </a:lnTo>
                <a:lnTo>
                  <a:pt x="61290" y="95173"/>
                </a:lnTo>
                <a:lnTo>
                  <a:pt x="91867" y="45051"/>
                </a:lnTo>
                <a:lnTo>
                  <a:pt x="134112" y="16294"/>
                </a:lnTo>
                <a:lnTo>
                  <a:pt x="129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50163" y="3940973"/>
            <a:ext cx="6718300" cy="126619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14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implies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have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Case_2.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104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  <a:tab pos="2656205" algn="l"/>
                <a:tab pos="3200400" algn="l"/>
                <a:tab pos="4043045" algn="l"/>
              </a:tabLst>
            </a:pP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result,</a:t>
            </a:r>
            <a:r>
              <a:rPr dirty="0" sz="3200" spc="-50" b="1">
                <a:latin typeface="Arial Narrow"/>
                <a:cs typeface="Arial Narrow"/>
              </a:rPr>
              <a:t> T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∈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 spc="-1185">
                <a:latin typeface="Cambria Math"/>
                <a:cs typeface="Cambria Math"/>
              </a:rPr>
              <a:t>𝚯𝚯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310">
                <a:latin typeface="Cambria Math"/>
                <a:cs typeface="Cambria Math"/>
              </a:rPr>
              <a:t>log(𝒏𝒏)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×</a:t>
            </a:r>
            <a:r>
              <a:rPr dirty="0" sz="3200" spc="15">
                <a:latin typeface="Cambria Math"/>
                <a:cs typeface="Cambria Math"/>
              </a:rPr>
              <a:t> </a:t>
            </a:r>
            <a:r>
              <a:rPr dirty="0" sz="3200" spc="-455">
                <a:latin typeface="Cambria Math"/>
                <a:cs typeface="Cambria Math"/>
              </a:rPr>
              <a:t>𝐧𝐧</a:t>
            </a:r>
            <a:r>
              <a:rPr dirty="0" baseline="28368" sz="3525" spc="-682">
                <a:latin typeface="Cambria Math"/>
                <a:cs typeface="Cambria Math"/>
              </a:rPr>
              <a:t>log</a:t>
            </a:r>
            <a:r>
              <a:rPr dirty="0" baseline="20467" sz="2850" spc="-682">
                <a:latin typeface="Cambria Math"/>
                <a:cs typeface="Cambria Math"/>
              </a:rPr>
              <a:t>𝐛𝐛</a:t>
            </a:r>
            <a:r>
              <a:rPr dirty="0" baseline="28368" sz="3525" spc="-682">
                <a:latin typeface="Cambria Math"/>
                <a:cs typeface="Cambria Math"/>
              </a:rPr>
              <a:t>𝐚𝐚</a:t>
            </a:r>
            <a:endParaRPr baseline="28368" sz="35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Master</a:t>
            </a:r>
            <a:r>
              <a:rPr dirty="0" spc="-45"/>
              <a:t> </a:t>
            </a:r>
            <a:r>
              <a:rPr dirty="0" spc="-10"/>
              <a:t>Method?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43865" y="1870138"/>
            <a:ext cx="7766684" cy="1243965"/>
          </a:xfrm>
          <a:custGeom>
            <a:avLst/>
            <a:gdLst/>
            <a:ahLst/>
            <a:cxnLst/>
            <a:rect l="l" t="t" r="r" b="b"/>
            <a:pathLst>
              <a:path w="7766684" h="1243964">
                <a:moveTo>
                  <a:pt x="1010399" y="608076"/>
                </a:moveTo>
                <a:lnTo>
                  <a:pt x="736092" y="608076"/>
                </a:lnTo>
                <a:lnTo>
                  <a:pt x="736092" y="609600"/>
                </a:lnTo>
                <a:lnTo>
                  <a:pt x="487680" y="609600"/>
                </a:lnTo>
                <a:lnTo>
                  <a:pt x="487680" y="608076"/>
                </a:lnTo>
                <a:lnTo>
                  <a:pt x="295656" y="608076"/>
                </a:lnTo>
                <a:lnTo>
                  <a:pt x="295656" y="0"/>
                </a:lnTo>
                <a:lnTo>
                  <a:pt x="0" y="0"/>
                </a:lnTo>
                <a:lnTo>
                  <a:pt x="0" y="755904"/>
                </a:lnTo>
                <a:lnTo>
                  <a:pt x="295656" y="755904"/>
                </a:lnTo>
                <a:lnTo>
                  <a:pt x="295656" y="757428"/>
                </a:lnTo>
                <a:lnTo>
                  <a:pt x="487680" y="757428"/>
                </a:lnTo>
                <a:lnTo>
                  <a:pt x="487680" y="754380"/>
                </a:lnTo>
                <a:lnTo>
                  <a:pt x="736092" y="754380"/>
                </a:lnTo>
                <a:lnTo>
                  <a:pt x="1010399" y="754380"/>
                </a:lnTo>
                <a:lnTo>
                  <a:pt x="1010399" y="608076"/>
                </a:lnTo>
                <a:close/>
              </a:path>
              <a:path w="7766684" h="1243964">
                <a:moveTo>
                  <a:pt x="1363980" y="62484"/>
                </a:moveTo>
                <a:lnTo>
                  <a:pt x="1240536" y="62484"/>
                </a:lnTo>
                <a:lnTo>
                  <a:pt x="1240536" y="269748"/>
                </a:lnTo>
                <a:lnTo>
                  <a:pt x="1363980" y="269748"/>
                </a:lnTo>
                <a:lnTo>
                  <a:pt x="1363980" y="62484"/>
                </a:lnTo>
                <a:close/>
              </a:path>
              <a:path w="7766684" h="1243964">
                <a:moveTo>
                  <a:pt x="1796796" y="59436"/>
                </a:moveTo>
                <a:lnTo>
                  <a:pt x="1673352" y="59436"/>
                </a:lnTo>
                <a:lnTo>
                  <a:pt x="1673352" y="123444"/>
                </a:lnTo>
                <a:lnTo>
                  <a:pt x="1488948" y="123444"/>
                </a:lnTo>
                <a:lnTo>
                  <a:pt x="1488948" y="59436"/>
                </a:lnTo>
                <a:lnTo>
                  <a:pt x="1365504" y="59436"/>
                </a:lnTo>
                <a:lnTo>
                  <a:pt x="1365504" y="335280"/>
                </a:lnTo>
                <a:lnTo>
                  <a:pt x="1488948" y="335280"/>
                </a:lnTo>
                <a:lnTo>
                  <a:pt x="1488948" y="269748"/>
                </a:lnTo>
                <a:lnTo>
                  <a:pt x="1673352" y="269748"/>
                </a:lnTo>
                <a:lnTo>
                  <a:pt x="1673352" y="335280"/>
                </a:lnTo>
                <a:lnTo>
                  <a:pt x="1796796" y="335280"/>
                </a:lnTo>
                <a:lnTo>
                  <a:pt x="1796796" y="59436"/>
                </a:lnTo>
                <a:close/>
              </a:path>
              <a:path w="7766684" h="1243964">
                <a:moveTo>
                  <a:pt x="1804403" y="515112"/>
                </a:moveTo>
                <a:lnTo>
                  <a:pt x="1656588" y="515112"/>
                </a:lnTo>
                <a:lnTo>
                  <a:pt x="1656588" y="429768"/>
                </a:lnTo>
                <a:lnTo>
                  <a:pt x="1263396" y="429768"/>
                </a:lnTo>
                <a:lnTo>
                  <a:pt x="1263396" y="576072"/>
                </a:lnTo>
                <a:lnTo>
                  <a:pt x="1078992" y="576072"/>
                </a:lnTo>
                <a:lnTo>
                  <a:pt x="1078992" y="722376"/>
                </a:lnTo>
                <a:lnTo>
                  <a:pt x="1263396" y="722376"/>
                </a:lnTo>
                <a:lnTo>
                  <a:pt x="1263396" y="658368"/>
                </a:lnTo>
                <a:lnTo>
                  <a:pt x="1656588" y="658368"/>
                </a:lnTo>
                <a:lnTo>
                  <a:pt x="1656588" y="687324"/>
                </a:lnTo>
                <a:lnTo>
                  <a:pt x="1804403" y="687324"/>
                </a:lnTo>
                <a:lnTo>
                  <a:pt x="1804403" y="515112"/>
                </a:lnTo>
                <a:close/>
              </a:path>
              <a:path w="7766684" h="1243964">
                <a:moveTo>
                  <a:pt x="1947672" y="484632"/>
                </a:moveTo>
                <a:lnTo>
                  <a:pt x="1815084" y="484632"/>
                </a:lnTo>
                <a:lnTo>
                  <a:pt x="1815084" y="606564"/>
                </a:lnTo>
                <a:lnTo>
                  <a:pt x="1947672" y="606564"/>
                </a:lnTo>
                <a:lnTo>
                  <a:pt x="1947672" y="484632"/>
                </a:lnTo>
                <a:close/>
              </a:path>
              <a:path w="7766684" h="1243964">
                <a:moveTo>
                  <a:pt x="2730995" y="233172"/>
                </a:moveTo>
                <a:lnTo>
                  <a:pt x="2487168" y="233172"/>
                </a:lnTo>
                <a:lnTo>
                  <a:pt x="2487168" y="510540"/>
                </a:lnTo>
                <a:lnTo>
                  <a:pt x="2730995" y="510540"/>
                </a:lnTo>
                <a:lnTo>
                  <a:pt x="2730995" y="233172"/>
                </a:lnTo>
                <a:close/>
              </a:path>
              <a:path w="7766684" h="1243964">
                <a:moveTo>
                  <a:pt x="2929128" y="778764"/>
                </a:moveTo>
                <a:lnTo>
                  <a:pt x="0" y="778764"/>
                </a:lnTo>
                <a:lnTo>
                  <a:pt x="0" y="1243584"/>
                </a:lnTo>
                <a:lnTo>
                  <a:pt x="2929128" y="1243584"/>
                </a:lnTo>
                <a:lnTo>
                  <a:pt x="2929128" y="778764"/>
                </a:lnTo>
                <a:close/>
              </a:path>
              <a:path w="7766684" h="1243964">
                <a:moveTo>
                  <a:pt x="7766304" y="0"/>
                </a:moveTo>
                <a:lnTo>
                  <a:pt x="2731008" y="0"/>
                </a:lnTo>
                <a:lnTo>
                  <a:pt x="2731008" y="755904"/>
                </a:lnTo>
                <a:lnTo>
                  <a:pt x="7766304" y="755904"/>
                </a:lnTo>
                <a:lnTo>
                  <a:pt x="77663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15721" y="2094166"/>
            <a:ext cx="561340" cy="283845"/>
          </a:xfrm>
          <a:custGeom>
            <a:avLst/>
            <a:gdLst/>
            <a:ahLst/>
            <a:cxnLst/>
            <a:rect l="l" t="t" r="r" b="b"/>
            <a:pathLst>
              <a:path w="561340" h="283844">
                <a:moveTo>
                  <a:pt x="560832" y="0"/>
                </a:moveTo>
                <a:lnTo>
                  <a:pt x="0" y="0"/>
                </a:lnTo>
                <a:lnTo>
                  <a:pt x="0" y="283463"/>
                </a:lnTo>
                <a:lnTo>
                  <a:pt x="560832" y="283463"/>
                </a:lnTo>
                <a:lnTo>
                  <a:pt x="5608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514980" y="2206942"/>
            <a:ext cx="303530" cy="170815"/>
          </a:xfrm>
          <a:custGeom>
            <a:avLst/>
            <a:gdLst/>
            <a:ahLst/>
            <a:cxnLst/>
            <a:rect l="l" t="t" r="r" b="b"/>
            <a:pathLst>
              <a:path w="303530" h="170814">
                <a:moveTo>
                  <a:pt x="303275" y="0"/>
                </a:moveTo>
                <a:lnTo>
                  <a:pt x="0" y="0"/>
                </a:lnTo>
                <a:lnTo>
                  <a:pt x="0" y="170687"/>
                </a:lnTo>
                <a:lnTo>
                  <a:pt x="303275" y="170687"/>
                </a:lnTo>
                <a:lnTo>
                  <a:pt x="3032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43865" y="3849814"/>
            <a:ext cx="7870190" cy="1243965"/>
          </a:xfrm>
          <a:custGeom>
            <a:avLst/>
            <a:gdLst/>
            <a:ahLst/>
            <a:cxnLst/>
            <a:rect l="l" t="t" r="r" b="b"/>
            <a:pathLst>
              <a:path w="7870190" h="1243964">
                <a:moveTo>
                  <a:pt x="1010399" y="608076"/>
                </a:moveTo>
                <a:lnTo>
                  <a:pt x="736092" y="608076"/>
                </a:lnTo>
                <a:lnTo>
                  <a:pt x="736092" y="609600"/>
                </a:lnTo>
                <a:lnTo>
                  <a:pt x="487680" y="609600"/>
                </a:lnTo>
                <a:lnTo>
                  <a:pt x="487680" y="608076"/>
                </a:lnTo>
                <a:lnTo>
                  <a:pt x="295656" y="608076"/>
                </a:lnTo>
                <a:lnTo>
                  <a:pt x="295656" y="0"/>
                </a:lnTo>
                <a:lnTo>
                  <a:pt x="0" y="0"/>
                </a:lnTo>
                <a:lnTo>
                  <a:pt x="0" y="755904"/>
                </a:lnTo>
                <a:lnTo>
                  <a:pt x="295656" y="755904"/>
                </a:lnTo>
                <a:lnTo>
                  <a:pt x="295656" y="757428"/>
                </a:lnTo>
                <a:lnTo>
                  <a:pt x="487680" y="757428"/>
                </a:lnTo>
                <a:lnTo>
                  <a:pt x="487680" y="754380"/>
                </a:lnTo>
                <a:lnTo>
                  <a:pt x="736092" y="754380"/>
                </a:lnTo>
                <a:lnTo>
                  <a:pt x="1010399" y="754380"/>
                </a:lnTo>
                <a:lnTo>
                  <a:pt x="1010399" y="608076"/>
                </a:lnTo>
                <a:close/>
              </a:path>
              <a:path w="7870190" h="1243964">
                <a:moveTo>
                  <a:pt x="1363980" y="62484"/>
                </a:moveTo>
                <a:lnTo>
                  <a:pt x="1240536" y="62484"/>
                </a:lnTo>
                <a:lnTo>
                  <a:pt x="1240536" y="269748"/>
                </a:lnTo>
                <a:lnTo>
                  <a:pt x="1363980" y="269748"/>
                </a:lnTo>
                <a:lnTo>
                  <a:pt x="1363980" y="62484"/>
                </a:lnTo>
                <a:close/>
              </a:path>
              <a:path w="7870190" h="1243964">
                <a:moveTo>
                  <a:pt x="1796796" y="59436"/>
                </a:moveTo>
                <a:lnTo>
                  <a:pt x="1673352" y="59436"/>
                </a:lnTo>
                <a:lnTo>
                  <a:pt x="1673352" y="123444"/>
                </a:lnTo>
                <a:lnTo>
                  <a:pt x="1488948" y="123444"/>
                </a:lnTo>
                <a:lnTo>
                  <a:pt x="1488948" y="59436"/>
                </a:lnTo>
                <a:lnTo>
                  <a:pt x="1365504" y="59436"/>
                </a:lnTo>
                <a:lnTo>
                  <a:pt x="1365504" y="335280"/>
                </a:lnTo>
                <a:lnTo>
                  <a:pt x="1488948" y="335280"/>
                </a:lnTo>
                <a:lnTo>
                  <a:pt x="1488948" y="269748"/>
                </a:lnTo>
                <a:lnTo>
                  <a:pt x="1673352" y="269748"/>
                </a:lnTo>
                <a:lnTo>
                  <a:pt x="1673352" y="335280"/>
                </a:lnTo>
                <a:lnTo>
                  <a:pt x="1796796" y="335280"/>
                </a:lnTo>
                <a:lnTo>
                  <a:pt x="1796796" y="59436"/>
                </a:lnTo>
                <a:close/>
              </a:path>
              <a:path w="7870190" h="1243964">
                <a:moveTo>
                  <a:pt x="1804403" y="515112"/>
                </a:moveTo>
                <a:lnTo>
                  <a:pt x="1656588" y="515112"/>
                </a:lnTo>
                <a:lnTo>
                  <a:pt x="1656588" y="429768"/>
                </a:lnTo>
                <a:lnTo>
                  <a:pt x="1263396" y="429768"/>
                </a:lnTo>
                <a:lnTo>
                  <a:pt x="1263396" y="576072"/>
                </a:lnTo>
                <a:lnTo>
                  <a:pt x="1078992" y="576072"/>
                </a:lnTo>
                <a:lnTo>
                  <a:pt x="1078992" y="722388"/>
                </a:lnTo>
                <a:lnTo>
                  <a:pt x="1263396" y="722388"/>
                </a:lnTo>
                <a:lnTo>
                  <a:pt x="1263396" y="658368"/>
                </a:lnTo>
                <a:lnTo>
                  <a:pt x="1656588" y="658368"/>
                </a:lnTo>
                <a:lnTo>
                  <a:pt x="1656588" y="687324"/>
                </a:lnTo>
                <a:lnTo>
                  <a:pt x="1804403" y="687324"/>
                </a:lnTo>
                <a:lnTo>
                  <a:pt x="1804403" y="515112"/>
                </a:lnTo>
                <a:close/>
              </a:path>
              <a:path w="7870190" h="1243964">
                <a:moveTo>
                  <a:pt x="1947672" y="484632"/>
                </a:moveTo>
                <a:lnTo>
                  <a:pt x="1815084" y="484632"/>
                </a:lnTo>
                <a:lnTo>
                  <a:pt x="1815084" y="606552"/>
                </a:lnTo>
                <a:lnTo>
                  <a:pt x="1947672" y="606552"/>
                </a:lnTo>
                <a:lnTo>
                  <a:pt x="1947672" y="484632"/>
                </a:lnTo>
                <a:close/>
              </a:path>
              <a:path w="7870190" h="1243964">
                <a:moveTo>
                  <a:pt x="2833103" y="309372"/>
                </a:moveTo>
                <a:lnTo>
                  <a:pt x="2487168" y="309372"/>
                </a:lnTo>
                <a:lnTo>
                  <a:pt x="2487168" y="507492"/>
                </a:lnTo>
                <a:lnTo>
                  <a:pt x="2833103" y="507492"/>
                </a:lnTo>
                <a:lnTo>
                  <a:pt x="2833103" y="309372"/>
                </a:lnTo>
                <a:close/>
              </a:path>
              <a:path w="7870190" h="1243964">
                <a:moveTo>
                  <a:pt x="2929128" y="778764"/>
                </a:moveTo>
                <a:lnTo>
                  <a:pt x="0" y="778764"/>
                </a:lnTo>
                <a:lnTo>
                  <a:pt x="0" y="1243584"/>
                </a:lnTo>
                <a:lnTo>
                  <a:pt x="2929128" y="1243584"/>
                </a:lnTo>
                <a:lnTo>
                  <a:pt x="2929128" y="778764"/>
                </a:lnTo>
                <a:close/>
              </a:path>
              <a:path w="7870190" h="1243964">
                <a:moveTo>
                  <a:pt x="7869936" y="0"/>
                </a:moveTo>
                <a:lnTo>
                  <a:pt x="2834627" y="0"/>
                </a:lnTo>
                <a:lnTo>
                  <a:pt x="2834627" y="755904"/>
                </a:lnTo>
                <a:lnTo>
                  <a:pt x="7869936" y="755904"/>
                </a:lnTo>
                <a:lnTo>
                  <a:pt x="78699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15721" y="4073842"/>
            <a:ext cx="561340" cy="283845"/>
          </a:xfrm>
          <a:custGeom>
            <a:avLst/>
            <a:gdLst/>
            <a:ahLst/>
            <a:cxnLst/>
            <a:rect l="l" t="t" r="r" b="b"/>
            <a:pathLst>
              <a:path w="561340" h="283845">
                <a:moveTo>
                  <a:pt x="560832" y="0"/>
                </a:moveTo>
                <a:lnTo>
                  <a:pt x="0" y="0"/>
                </a:lnTo>
                <a:lnTo>
                  <a:pt x="0" y="283464"/>
                </a:lnTo>
                <a:lnTo>
                  <a:pt x="560832" y="283464"/>
                </a:lnTo>
                <a:lnTo>
                  <a:pt x="5608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514980" y="4186618"/>
            <a:ext cx="303530" cy="170815"/>
          </a:xfrm>
          <a:custGeom>
            <a:avLst/>
            <a:gdLst/>
            <a:ahLst/>
            <a:cxnLst/>
            <a:rect l="l" t="t" r="r" b="b"/>
            <a:pathLst>
              <a:path w="303530" h="170814">
                <a:moveTo>
                  <a:pt x="303275" y="0"/>
                </a:moveTo>
                <a:lnTo>
                  <a:pt x="0" y="0"/>
                </a:lnTo>
                <a:lnTo>
                  <a:pt x="0" y="170688"/>
                </a:lnTo>
                <a:lnTo>
                  <a:pt x="303275" y="170688"/>
                </a:lnTo>
                <a:lnTo>
                  <a:pt x="3032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8263" y="1209739"/>
            <a:ext cx="59277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Now</a:t>
            </a:r>
            <a:r>
              <a:rPr dirty="0" sz="3200" spc="-5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assume</a:t>
            </a:r>
            <a:r>
              <a:rPr dirty="0" sz="3200" spc="-5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that</a:t>
            </a:r>
            <a:r>
              <a:rPr dirty="0" sz="3200" spc="-55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it</a:t>
            </a:r>
            <a:r>
              <a:rPr dirty="0" sz="3200" spc="-4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is</a:t>
            </a:r>
            <a:r>
              <a:rPr dirty="0" sz="3200" spc="-4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NOT</a:t>
            </a:r>
            <a:r>
              <a:rPr dirty="0" sz="3200" spc="-4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FF9900"/>
                </a:solidFill>
                <a:latin typeface="Arial Narrow"/>
                <a:cs typeface="Arial Narrow"/>
              </a:rPr>
              <a:t>Case_2.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263" y="1958023"/>
            <a:ext cx="13017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727075" algn="l"/>
              </a:tabLst>
            </a:pPr>
            <a:r>
              <a:rPr dirty="0" sz="3200" spc="-25" b="1">
                <a:latin typeface="Arial Narrow"/>
                <a:cs typeface="Arial Narrow"/>
              </a:rPr>
              <a:t>If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522857" y="2249614"/>
            <a:ext cx="879475" cy="26034"/>
          </a:xfrm>
          <a:custGeom>
            <a:avLst/>
            <a:gdLst/>
            <a:ahLst/>
            <a:cxnLst/>
            <a:rect l="l" t="t" r="r" b="b"/>
            <a:pathLst>
              <a:path w="879475" h="26035">
                <a:moveTo>
                  <a:pt x="879347" y="0"/>
                </a:moveTo>
                <a:lnTo>
                  <a:pt x="0" y="0"/>
                </a:lnTo>
                <a:lnTo>
                  <a:pt x="0" y="25908"/>
                </a:lnTo>
                <a:lnTo>
                  <a:pt x="879347" y="25908"/>
                </a:lnTo>
                <a:lnTo>
                  <a:pt x="879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671699" y="1830007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01419" y="2314639"/>
            <a:ext cx="104394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60">
                <a:latin typeface="Cambria Math"/>
                <a:cs typeface="Cambria Math"/>
              </a:rPr>
              <a:t>𝒏𝒏→∞</a:t>
            </a:r>
            <a:r>
              <a:rPr dirty="0" sz="2350" spc="2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endParaRPr baseline="5910" sz="3525">
              <a:latin typeface="Cambria Math"/>
              <a:cs typeface="Cambria Math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94559" y="2218627"/>
            <a:ext cx="41973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80">
                <a:latin typeface="Cambria Math"/>
                <a:cs typeface="Cambria Math"/>
              </a:rPr>
              <a:t>log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087629" y="2299338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20725" y="1958023"/>
            <a:ext cx="59372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1929" sz="2850" spc="-787">
                <a:latin typeface="Cambria Math"/>
                <a:cs typeface="Cambria Math"/>
              </a:rPr>
              <a:t>𝐚𝐚</a:t>
            </a:r>
            <a:r>
              <a:rPr dirty="0" baseline="-21929" sz="2850" spc="73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55">
                <a:latin typeface="Cambria Math"/>
                <a:cs typeface="Cambria Math"/>
              </a:rPr>
              <a:t> </a:t>
            </a:r>
            <a:r>
              <a:rPr dirty="0" sz="3200" spc="-640">
                <a:latin typeface="Cambria Math"/>
                <a:cs typeface="Cambria Math"/>
              </a:rPr>
              <a:t>𝟎𝟎</a:t>
            </a:r>
            <a:r>
              <a:rPr dirty="0" sz="3200" spc="-640" b="1">
                <a:latin typeface="Arial Narrow"/>
                <a:cs typeface="Arial Narrow"/>
              </a:rPr>
              <a:t>,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check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Case_1,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it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0711" y="2604193"/>
            <a:ext cx="295529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 Narrow"/>
                <a:cs typeface="Arial Narrow"/>
              </a:rPr>
              <a:t>cannot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be</a:t>
            </a:r>
            <a:r>
              <a:rPr dirty="0" sz="3200" spc="-10" b="1">
                <a:latin typeface="Arial Narrow"/>
                <a:cs typeface="Arial Narrow"/>
              </a:rPr>
              <a:t> Case_3.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263" y="3937699"/>
            <a:ext cx="13017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727075" algn="l"/>
              </a:tabLst>
            </a:pPr>
            <a:r>
              <a:rPr dirty="0" sz="3200" spc="-25" b="1">
                <a:latin typeface="Arial Narrow"/>
                <a:cs typeface="Arial Narrow"/>
              </a:rPr>
              <a:t>If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522857" y="4229290"/>
            <a:ext cx="879475" cy="26034"/>
          </a:xfrm>
          <a:custGeom>
            <a:avLst/>
            <a:gdLst/>
            <a:ahLst/>
            <a:cxnLst/>
            <a:rect l="l" t="t" r="r" b="b"/>
            <a:pathLst>
              <a:path w="879475" h="26035">
                <a:moveTo>
                  <a:pt x="879347" y="0"/>
                </a:moveTo>
                <a:lnTo>
                  <a:pt x="0" y="0"/>
                </a:lnTo>
                <a:lnTo>
                  <a:pt x="0" y="25907"/>
                </a:lnTo>
                <a:lnTo>
                  <a:pt x="879347" y="25907"/>
                </a:lnTo>
                <a:lnTo>
                  <a:pt x="879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671699" y="3809683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01419" y="4294315"/>
            <a:ext cx="104394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60">
                <a:latin typeface="Cambria Math"/>
                <a:cs typeface="Cambria Math"/>
              </a:rPr>
              <a:t>𝒏𝒏→∞</a:t>
            </a:r>
            <a:r>
              <a:rPr dirty="0" sz="2350" spc="2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endParaRPr baseline="5910" sz="3525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694559" y="4198303"/>
            <a:ext cx="41973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80">
                <a:latin typeface="Cambria Math"/>
                <a:cs typeface="Cambria Math"/>
              </a:rPr>
              <a:t>log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087629" y="4279014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220725" y="3937699"/>
            <a:ext cx="60407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929" sz="2850" spc="-787">
                <a:latin typeface="Cambria Math"/>
                <a:cs typeface="Cambria Math"/>
              </a:rPr>
              <a:t>𝐚𝐚</a:t>
            </a:r>
            <a:r>
              <a:rPr dirty="0" baseline="-21929" sz="2850" spc="67">
                <a:latin typeface="Cambria Math"/>
                <a:cs typeface="Cambria Math"/>
              </a:rPr>
              <a:t> 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6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∞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check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Case_3,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it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31118" y="4583869"/>
            <a:ext cx="29552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Arial Narrow"/>
                <a:cs typeface="Arial Narrow"/>
              </a:rPr>
              <a:t>cannot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be</a:t>
            </a:r>
            <a:r>
              <a:rPr dirty="0" sz="3200" spc="-10" b="1">
                <a:latin typeface="Arial Narrow"/>
                <a:cs typeface="Arial Narrow"/>
              </a:rPr>
              <a:t> Case_1.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Master</a:t>
            </a:r>
            <a:r>
              <a:rPr dirty="0" spc="-45"/>
              <a:t> </a:t>
            </a:r>
            <a:r>
              <a:rPr dirty="0" spc="-10"/>
              <a:t>Method?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883" y="1304701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1490" y="1247292"/>
            <a:ext cx="7642225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Suppose</a:t>
            </a:r>
            <a:r>
              <a:rPr dirty="0" sz="3200" spc="-55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we</a:t>
            </a:r>
            <a:r>
              <a:rPr dirty="0" sz="3200" spc="-2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want</a:t>
            </a:r>
            <a:r>
              <a:rPr dirty="0" sz="3200" spc="-15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to</a:t>
            </a:r>
            <a:r>
              <a:rPr dirty="0" sz="3200" spc="-3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check</a:t>
            </a:r>
            <a:r>
              <a:rPr dirty="0" sz="3200" spc="-2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whether</a:t>
            </a:r>
            <a:r>
              <a:rPr dirty="0" sz="3200" spc="-3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it</a:t>
            </a:r>
            <a:r>
              <a:rPr dirty="0" sz="3200" spc="-35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is</a:t>
            </a:r>
            <a:r>
              <a:rPr dirty="0" sz="3200" spc="-2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FF9900"/>
                </a:solidFill>
                <a:latin typeface="Arial Narrow"/>
                <a:cs typeface="Arial Narrow"/>
              </a:rPr>
              <a:t>Case_1.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883" y="1950877"/>
            <a:ext cx="68230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6248400" algn="l"/>
              </a:tabLst>
            </a:pP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necessary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condition</a:t>
            </a:r>
            <a:r>
              <a:rPr dirty="0" sz="3200" spc="-9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Case_1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is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041921" y="2242464"/>
            <a:ext cx="879475" cy="26034"/>
          </a:xfrm>
          <a:custGeom>
            <a:avLst/>
            <a:gdLst/>
            <a:ahLst/>
            <a:cxnLst/>
            <a:rect l="l" t="t" r="r" b="b"/>
            <a:pathLst>
              <a:path w="879475" h="26035">
                <a:moveTo>
                  <a:pt x="879348" y="0"/>
                </a:moveTo>
                <a:lnTo>
                  <a:pt x="0" y="0"/>
                </a:lnTo>
                <a:lnTo>
                  <a:pt x="0" y="25908"/>
                </a:lnTo>
                <a:lnTo>
                  <a:pt x="879348" y="25908"/>
                </a:lnTo>
                <a:lnTo>
                  <a:pt x="87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90771" y="1822861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20491" y="2307493"/>
            <a:ext cx="104394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60">
                <a:latin typeface="Cambria Math"/>
                <a:cs typeface="Cambria Math"/>
              </a:rPr>
              <a:t>𝒏𝒏→∞</a:t>
            </a:r>
            <a:r>
              <a:rPr dirty="0" sz="2350" spc="2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endParaRPr baseline="5910" sz="3525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13631" y="2211482"/>
            <a:ext cx="41973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80">
                <a:latin typeface="Cambria Math"/>
                <a:cs typeface="Cambria Math"/>
              </a:rPr>
              <a:t>log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06701" y="2292194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39798" y="1950877"/>
            <a:ext cx="107569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1929" sz="2850" spc="-787">
                <a:latin typeface="Cambria Math"/>
                <a:cs typeface="Cambria Math"/>
              </a:rPr>
              <a:t>𝐚𝐚</a:t>
            </a:r>
            <a:r>
              <a:rPr dirty="0" baseline="-21929" sz="2850" spc="82">
                <a:latin typeface="Cambria Math"/>
                <a:cs typeface="Cambria Math"/>
              </a:rPr>
              <a:t> 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665">
                <a:latin typeface="Cambria Math"/>
                <a:cs typeface="Cambria Math"/>
              </a:rPr>
              <a:t>𝟎𝟎.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883" y="2597663"/>
            <a:ext cx="724789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But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condition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sufficient.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find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 constant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795">
                <a:latin typeface="Cambria Math"/>
                <a:cs typeface="Cambria Math"/>
              </a:rPr>
              <a:t>𝝐𝝐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&gt;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 spc="-960">
                <a:latin typeface="Cambria Math"/>
                <a:cs typeface="Cambria Math"/>
              </a:rPr>
              <a:t>𝟎𝟎</a:t>
            </a:r>
            <a:r>
              <a:rPr dirty="0" sz="3200" spc="2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such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that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05845" y="3904565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28783" y="3788847"/>
            <a:ext cx="6864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209" algn="l"/>
              </a:tabLst>
            </a:pPr>
            <a:r>
              <a:rPr dirty="0" sz="3200" spc="-925">
                <a:latin typeface="Cambria Math"/>
                <a:cs typeface="Cambria Math"/>
              </a:rPr>
              <a:t>𝒇𝒇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45183" y="3639469"/>
            <a:ext cx="28441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4800">
                <a:latin typeface="Cambria Math"/>
                <a:cs typeface="Cambria Math"/>
              </a:rPr>
              <a:t>∈</a:t>
            </a:r>
            <a:r>
              <a:rPr dirty="0" baseline="-20833" sz="4800" spc="254">
                <a:latin typeface="Cambria Math"/>
                <a:cs typeface="Cambria Math"/>
              </a:rPr>
              <a:t> </a:t>
            </a:r>
            <a:r>
              <a:rPr dirty="0" baseline="-20833" sz="4800" spc="-637">
                <a:latin typeface="Cambria Math"/>
                <a:cs typeface="Cambria Math"/>
              </a:rPr>
              <a:t>𝑶𝑶(𝒏𝒏</a:t>
            </a:r>
            <a:r>
              <a:rPr dirty="0" sz="2350" spc="-425">
                <a:latin typeface="Cambria Math"/>
                <a:cs typeface="Cambria Math"/>
              </a:rPr>
              <a:t>(log</a:t>
            </a:r>
            <a:r>
              <a:rPr dirty="0" baseline="-14619" sz="2850" spc="-637">
                <a:latin typeface="Cambria Math"/>
                <a:cs typeface="Cambria Math"/>
              </a:rPr>
              <a:t>𝐛𝐛</a:t>
            </a:r>
            <a:r>
              <a:rPr dirty="0" sz="2350" spc="-425">
                <a:latin typeface="Cambria Math"/>
                <a:cs typeface="Cambria Math"/>
              </a:rPr>
              <a:t>𝒂𝒂)−𝝐𝝐</a:t>
            </a:r>
            <a:r>
              <a:rPr dirty="0" baseline="-20833" sz="4800" spc="-637">
                <a:latin typeface="Cambria Math"/>
                <a:cs typeface="Cambria Math"/>
              </a:rPr>
              <a:t>)</a:t>
            </a:r>
            <a:r>
              <a:rPr dirty="0" baseline="-20833" sz="4800" spc="-637" b="1">
                <a:latin typeface="Arial Narrow"/>
                <a:cs typeface="Arial Narrow"/>
              </a:rPr>
              <a:t>.</a:t>
            </a:r>
            <a:endParaRPr baseline="-20833" sz="480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883" y="4537105"/>
            <a:ext cx="13017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727075" algn="l"/>
              </a:tabLst>
            </a:pPr>
            <a:r>
              <a:rPr dirty="0" sz="3200" spc="-25" b="1">
                <a:latin typeface="Arial Narrow"/>
                <a:cs typeface="Arial Narrow"/>
              </a:rPr>
              <a:t>If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520482" y="4828692"/>
            <a:ext cx="1386840" cy="26034"/>
          </a:xfrm>
          <a:custGeom>
            <a:avLst/>
            <a:gdLst/>
            <a:ahLst/>
            <a:cxnLst/>
            <a:rect l="l" t="t" r="r" b="b"/>
            <a:pathLst>
              <a:path w="1386839" h="26035">
                <a:moveTo>
                  <a:pt x="1386840" y="0"/>
                </a:moveTo>
                <a:lnTo>
                  <a:pt x="0" y="0"/>
                </a:lnTo>
                <a:lnTo>
                  <a:pt x="0" y="25907"/>
                </a:lnTo>
                <a:lnTo>
                  <a:pt x="1386840" y="25907"/>
                </a:lnTo>
                <a:lnTo>
                  <a:pt x="1386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922303" y="4409089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9039" y="4744369"/>
            <a:ext cx="223520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8368" sz="3525" spc="-540">
                <a:latin typeface="Cambria Math"/>
                <a:cs typeface="Cambria Math"/>
              </a:rPr>
              <a:t>𝒏𝒏→∞</a:t>
            </a:r>
            <a:r>
              <a:rPr dirty="0" baseline="-28368" sz="3525" spc="37">
                <a:latin typeface="Cambria Math"/>
                <a:cs typeface="Cambria Math"/>
              </a:rPr>
              <a:t> </a:t>
            </a:r>
            <a:r>
              <a:rPr dirty="0" baseline="-21276" sz="3525" spc="-442">
                <a:latin typeface="Cambria Math"/>
                <a:cs typeface="Cambria Math"/>
              </a:rPr>
              <a:t>𝐧𝐧</a:t>
            </a:r>
            <a:r>
              <a:rPr dirty="0" sz="1900" spc="-295">
                <a:latin typeface="Cambria Math"/>
                <a:cs typeface="Cambria Math"/>
              </a:rPr>
              <a:t>(log</a:t>
            </a:r>
            <a:r>
              <a:rPr dirty="0" baseline="-19005" sz="2850" spc="-442">
                <a:latin typeface="Cambria Math"/>
                <a:cs typeface="Cambria Math"/>
              </a:rPr>
              <a:t>𝐛𝐛</a:t>
            </a:r>
            <a:r>
              <a:rPr dirty="0" sz="1900" spc="-295">
                <a:latin typeface="Cambria Math"/>
                <a:cs typeface="Cambria Math"/>
              </a:rPr>
              <a:t>𝐚𝐚)−𝝐𝝐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018765" y="4652849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007391" y="4537105"/>
            <a:ext cx="24212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4395" algn="l"/>
              </a:tabLst>
            </a:pPr>
            <a:r>
              <a:rPr dirty="0" sz="3200">
                <a:latin typeface="Cambria Math"/>
                <a:cs typeface="Cambria Math"/>
              </a:rPr>
              <a:t>&lt;</a:t>
            </a:r>
            <a:r>
              <a:rPr dirty="0" sz="3200" spc="15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∞,</a:t>
            </a:r>
            <a:r>
              <a:rPr dirty="0" sz="3200" spc="1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925">
                <a:latin typeface="Cambria Math"/>
                <a:cs typeface="Cambria Math"/>
              </a:rPr>
              <a:t>𝒇𝒇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59731" y="4387753"/>
            <a:ext cx="284226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4800">
                <a:latin typeface="Cambria Math"/>
                <a:cs typeface="Cambria Math"/>
              </a:rPr>
              <a:t>∈</a:t>
            </a:r>
            <a:r>
              <a:rPr dirty="0" baseline="-20833" sz="4800" spc="232">
                <a:latin typeface="Cambria Math"/>
                <a:cs typeface="Cambria Math"/>
              </a:rPr>
              <a:t> </a:t>
            </a:r>
            <a:r>
              <a:rPr dirty="0" baseline="-20833" sz="4800" spc="-637">
                <a:latin typeface="Cambria Math"/>
                <a:cs typeface="Cambria Math"/>
              </a:rPr>
              <a:t>𝑶𝑶(𝒏𝒏</a:t>
            </a:r>
            <a:r>
              <a:rPr dirty="0" sz="2350" spc="-425">
                <a:latin typeface="Cambria Math"/>
                <a:cs typeface="Cambria Math"/>
              </a:rPr>
              <a:t>(log</a:t>
            </a:r>
            <a:r>
              <a:rPr dirty="0" baseline="-14619" sz="2850" spc="-637">
                <a:latin typeface="Cambria Math"/>
                <a:cs typeface="Cambria Math"/>
              </a:rPr>
              <a:t>𝐛𝐛</a:t>
            </a:r>
            <a:r>
              <a:rPr dirty="0" sz="2350" spc="-425">
                <a:latin typeface="Cambria Math"/>
                <a:cs typeface="Cambria Math"/>
              </a:rPr>
              <a:t>𝒂𝒂)−𝝐𝝐</a:t>
            </a:r>
            <a:r>
              <a:rPr dirty="0" baseline="-20833" sz="4800" spc="-637">
                <a:latin typeface="Cambria Math"/>
                <a:cs typeface="Cambria Math"/>
              </a:rPr>
              <a:t>)</a:t>
            </a:r>
            <a:r>
              <a:rPr dirty="0" baseline="-20833" sz="4800" spc="-637" b="1">
                <a:latin typeface="Arial Narrow"/>
                <a:cs typeface="Arial Narrow"/>
              </a:rPr>
              <a:t>.</a:t>
            </a:r>
            <a:endParaRPr baseline="-20833" sz="4800">
              <a:latin typeface="Arial Narrow"/>
              <a:cs typeface="Arial Narro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5883" y="5280817"/>
            <a:ext cx="57410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implies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have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Case_1.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571221" y="6016829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5883" y="5901085"/>
            <a:ext cx="28949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2618105" algn="l"/>
              </a:tabLst>
            </a:pP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result,</a:t>
            </a:r>
            <a:r>
              <a:rPr dirty="0" sz="3200" spc="-50" b="1">
                <a:latin typeface="Arial Narrow"/>
                <a:cs typeface="Arial Narrow"/>
              </a:rPr>
              <a:t> T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944346" y="5960212"/>
            <a:ext cx="1321435" cy="492125"/>
          </a:xfrm>
          <a:custGeom>
            <a:avLst/>
            <a:gdLst/>
            <a:ahLst/>
            <a:cxnLst/>
            <a:rect l="l" t="t" r="r" b="b"/>
            <a:pathLst>
              <a:path w="1321435" h="492125">
                <a:moveTo>
                  <a:pt x="1192174" y="0"/>
                </a:moveTo>
                <a:lnTo>
                  <a:pt x="1187208" y="16294"/>
                </a:lnTo>
                <a:lnTo>
                  <a:pt x="1209790" y="28002"/>
                </a:lnTo>
                <a:lnTo>
                  <a:pt x="1229453" y="45051"/>
                </a:lnTo>
                <a:lnTo>
                  <a:pt x="1260030" y="95173"/>
                </a:lnTo>
                <a:lnTo>
                  <a:pt x="1278575" y="163268"/>
                </a:lnTo>
                <a:lnTo>
                  <a:pt x="1283211" y="202794"/>
                </a:lnTo>
                <a:lnTo>
                  <a:pt x="1284757" y="245973"/>
                </a:lnTo>
                <a:lnTo>
                  <a:pt x="1283211" y="289055"/>
                </a:lnTo>
                <a:lnTo>
                  <a:pt x="1278575" y="328499"/>
                </a:lnTo>
                <a:lnTo>
                  <a:pt x="1260030" y="396481"/>
                </a:lnTo>
                <a:lnTo>
                  <a:pt x="1229453" y="446524"/>
                </a:lnTo>
                <a:lnTo>
                  <a:pt x="1187208" y="475259"/>
                </a:lnTo>
                <a:lnTo>
                  <a:pt x="1192174" y="491553"/>
                </a:lnTo>
                <a:lnTo>
                  <a:pt x="1247059" y="462291"/>
                </a:lnTo>
                <a:lnTo>
                  <a:pt x="1287741" y="407111"/>
                </a:lnTo>
                <a:lnTo>
                  <a:pt x="1302434" y="371468"/>
                </a:lnTo>
                <a:lnTo>
                  <a:pt x="1312927" y="332698"/>
                </a:lnTo>
                <a:lnTo>
                  <a:pt x="1319222" y="290800"/>
                </a:lnTo>
                <a:lnTo>
                  <a:pt x="1321320" y="245770"/>
                </a:lnTo>
                <a:lnTo>
                  <a:pt x="1319222" y="200746"/>
                </a:lnTo>
                <a:lnTo>
                  <a:pt x="1312927" y="158848"/>
                </a:lnTo>
                <a:lnTo>
                  <a:pt x="1302434" y="120079"/>
                </a:lnTo>
                <a:lnTo>
                  <a:pt x="1287741" y="84442"/>
                </a:lnTo>
                <a:lnTo>
                  <a:pt x="1247059" y="29257"/>
                </a:lnTo>
                <a:lnTo>
                  <a:pt x="1221392" y="11386"/>
                </a:lnTo>
                <a:lnTo>
                  <a:pt x="1192174" y="0"/>
                </a:lnTo>
                <a:close/>
              </a:path>
              <a:path w="1321435" h="492125">
                <a:moveTo>
                  <a:pt x="129146" y="0"/>
                </a:moveTo>
                <a:lnTo>
                  <a:pt x="74261" y="29257"/>
                </a:lnTo>
                <a:lnTo>
                  <a:pt x="33578" y="84442"/>
                </a:lnTo>
                <a:lnTo>
                  <a:pt x="18886" y="120079"/>
                </a:lnTo>
                <a:lnTo>
                  <a:pt x="8393" y="158848"/>
                </a:lnTo>
                <a:lnTo>
                  <a:pt x="2098" y="200746"/>
                </a:lnTo>
                <a:lnTo>
                  <a:pt x="0" y="245770"/>
                </a:lnTo>
                <a:lnTo>
                  <a:pt x="2098" y="290800"/>
                </a:lnTo>
                <a:lnTo>
                  <a:pt x="8393" y="332698"/>
                </a:lnTo>
                <a:lnTo>
                  <a:pt x="18886" y="371468"/>
                </a:lnTo>
                <a:lnTo>
                  <a:pt x="33578" y="407111"/>
                </a:lnTo>
                <a:lnTo>
                  <a:pt x="74261" y="462291"/>
                </a:lnTo>
                <a:lnTo>
                  <a:pt x="129146" y="491553"/>
                </a:lnTo>
                <a:lnTo>
                  <a:pt x="134112" y="475259"/>
                </a:lnTo>
                <a:lnTo>
                  <a:pt x="111530" y="463555"/>
                </a:lnTo>
                <a:lnTo>
                  <a:pt x="91867" y="446524"/>
                </a:lnTo>
                <a:lnTo>
                  <a:pt x="61290" y="396481"/>
                </a:lnTo>
                <a:lnTo>
                  <a:pt x="42745" y="328499"/>
                </a:lnTo>
                <a:lnTo>
                  <a:pt x="38108" y="289055"/>
                </a:lnTo>
                <a:lnTo>
                  <a:pt x="36563" y="245973"/>
                </a:lnTo>
                <a:lnTo>
                  <a:pt x="38108" y="202794"/>
                </a:lnTo>
                <a:lnTo>
                  <a:pt x="42745" y="163268"/>
                </a:lnTo>
                <a:lnTo>
                  <a:pt x="61290" y="95173"/>
                </a:lnTo>
                <a:lnTo>
                  <a:pt x="91867" y="45051"/>
                </a:lnTo>
                <a:lnTo>
                  <a:pt x="134112" y="16294"/>
                </a:lnTo>
                <a:lnTo>
                  <a:pt x="129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3210559" y="5751733"/>
            <a:ext cx="1929764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0744" algn="l"/>
              </a:tabLst>
            </a:pPr>
            <a:r>
              <a:rPr dirty="0" baseline="-20833" sz="4800">
                <a:latin typeface="Cambria Math"/>
                <a:cs typeface="Cambria Math"/>
              </a:rPr>
              <a:t>∈</a:t>
            </a:r>
            <a:r>
              <a:rPr dirty="0" baseline="-20833" sz="4800" spc="254">
                <a:latin typeface="Cambria Math"/>
                <a:cs typeface="Cambria Math"/>
              </a:rPr>
              <a:t> </a:t>
            </a:r>
            <a:r>
              <a:rPr dirty="0" baseline="-20833" sz="4800" spc="-1762">
                <a:latin typeface="Cambria Math"/>
                <a:cs typeface="Cambria Math"/>
              </a:rPr>
              <a:t>𝚯𝚯</a:t>
            </a:r>
            <a:r>
              <a:rPr dirty="0" baseline="-20833" sz="4800">
                <a:latin typeface="Cambria Math"/>
                <a:cs typeface="Cambria Math"/>
              </a:rPr>
              <a:t>	</a:t>
            </a:r>
            <a:r>
              <a:rPr dirty="0" baseline="-20833" sz="4800" spc="-682">
                <a:latin typeface="Cambria Math"/>
                <a:cs typeface="Cambria Math"/>
              </a:rPr>
              <a:t>𝐧𝐧</a:t>
            </a:r>
            <a:r>
              <a:rPr dirty="0" sz="2350" spc="-455">
                <a:latin typeface="Cambria Math"/>
                <a:cs typeface="Cambria Math"/>
              </a:rPr>
              <a:t>log</a:t>
            </a:r>
            <a:r>
              <a:rPr dirty="0" baseline="-14619" sz="2850" spc="-682">
                <a:latin typeface="Cambria Math"/>
                <a:cs typeface="Cambria Math"/>
              </a:rPr>
              <a:t>𝐛𝐛</a:t>
            </a:r>
            <a:r>
              <a:rPr dirty="0" sz="2350" spc="-455">
                <a:latin typeface="Cambria Math"/>
                <a:cs typeface="Cambria Math"/>
              </a:rPr>
              <a:t>𝐚𝐚</a:t>
            </a:r>
            <a:endParaRPr sz="2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Master</a:t>
            </a:r>
            <a:r>
              <a:rPr dirty="0" spc="-45"/>
              <a:t> </a:t>
            </a:r>
            <a:r>
              <a:rPr dirty="0" spc="-10"/>
              <a:t>Method?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883" y="1311846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1490" y="1254442"/>
            <a:ext cx="7642225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Suppose</a:t>
            </a:r>
            <a:r>
              <a:rPr dirty="0" sz="3200" spc="-55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we</a:t>
            </a:r>
            <a:r>
              <a:rPr dirty="0" sz="3200" spc="-2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want</a:t>
            </a:r>
            <a:r>
              <a:rPr dirty="0" sz="3200" spc="-15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to</a:t>
            </a:r>
            <a:r>
              <a:rPr dirty="0" sz="3200" spc="-3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check</a:t>
            </a:r>
            <a:r>
              <a:rPr dirty="0" sz="3200" spc="-2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whether</a:t>
            </a:r>
            <a:r>
              <a:rPr dirty="0" sz="3200" spc="-3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it</a:t>
            </a:r>
            <a:r>
              <a:rPr dirty="0" sz="3200" spc="-35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FF9900"/>
                </a:solidFill>
                <a:latin typeface="Arial Narrow"/>
                <a:cs typeface="Arial Narrow"/>
              </a:rPr>
              <a:t>is</a:t>
            </a:r>
            <a:r>
              <a:rPr dirty="0" sz="3200" spc="-20" b="1">
                <a:solidFill>
                  <a:srgbClr val="FF99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FF9900"/>
                </a:solidFill>
                <a:latin typeface="Arial Narrow"/>
                <a:cs typeface="Arial Narrow"/>
              </a:rPr>
              <a:t>Case_3.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883" y="1958022"/>
            <a:ext cx="682307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6248400" algn="l"/>
              </a:tabLst>
            </a:pP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necessary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condition</a:t>
            </a:r>
            <a:r>
              <a:rPr dirty="0" sz="3200" spc="-9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Case_3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is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041921" y="2249614"/>
            <a:ext cx="879475" cy="26034"/>
          </a:xfrm>
          <a:custGeom>
            <a:avLst/>
            <a:gdLst/>
            <a:ahLst/>
            <a:cxnLst/>
            <a:rect l="l" t="t" r="r" b="b"/>
            <a:pathLst>
              <a:path w="879475" h="26035">
                <a:moveTo>
                  <a:pt x="879348" y="0"/>
                </a:moveTo>
                <a:lnTo>
                  <a:pt x="0" y="0"/>
                </a:lnTo>
                <a:lnTo>
                  <a:pt x="0" y="25908"/>
                </a:lnTo>
                <a:lnTo>
                  <a:pt x="879348" y="25908"/>
                </a:lnTo>
                <a:lnTo>
                  <a:pt x="87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190771" y="1830005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20491" y="2314638"/>
            <a:ext cx="104394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60">
                <a:latin typeface="Cambria Math"/>
                <a:cs typeface="Cambria Math"/>
              </a:rPr>
              <a:t>𝒏𝒏→∞</a:t>
            </a:r>
            <a:r>
              <a:rPr dirty="0" sz="2350" spc="2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endParaRPr baseline="5910" sz="3525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13631" y="2218626"/>
            <a:ext cx="41973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80">
                <a:latin typeface="Cambria Math"/>
                <a:cs typeface="Cambria Math"/>
              </a:rPr>
              <a:t>log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06701" y="2299337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39798" y="1958022"/>
            <a:ext cx="117792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1929" sz="2850" spc="-787">
                <a:latin typeface="Cambria Math"/>
                <a:cs typeface="Cambria Math"/>
              </a:rPr>
              <a:t>𝐚𝐚</a:t>
            </a:r>
            <a:r>
              <a:rPr dirty="0" baseline="-21929" sz="2850" spc="82">
                <a:latin typeface="Cambria Math"/>
                <a:cs typeface="Cambria Math"/>
              </a:rPr>
              <a:t> 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25">
                <a:latin typeface="Cambria Math"/>
                <a:cs typeface="Cambria Math"/>
              </a:rPr>
              <a:t>∞.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883" y="2604809"/>
            <a:ext cx="724789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But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condition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sufficient.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find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 constant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795">
                <a:latin typeface="Cambria Math"/>
                <a:cs typeface="Cambria Math"/>
              </a:rPr>
              <a:t>𝝐𝝐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&gt;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 spc="-960">
                <a:latin typeface="Cambria Math"/>
                <a:cs typeface="Cambria Math"/>
              </a:rPr>
              <a:t>𝟎𝟎</a:t>
            </a:r>
            <a:r>
              <a:rPr dirty="0" sz="3200" spc="2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such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that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05845" y="3911709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28783" y="3795991"/>
            <a:ext cx="6864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0209" algn="l"/>
              </a:tabLst>
            </a:pPr>
            <a:r>
              <a:rPr dirty="0" sz="3200" spc="-925">
                <a:latin typeface="Cambria Math"/>
                <a:cs typeface="Cambria Math"/>
              </a:rPr>
              <a:t>𝒇𝒇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45183" y="3646614"/>
            <a:ext cx="28441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4800">
                <a:latin typeface="Cambria Math"/>
                <a:cs typeface="Cambria Math"/>
              </a:rPr>
              <a:t>∈</a:t>
            </a:r>
            <a:r>
              <a:rPr dirty="0" baseline="-20833" sz="4800" spc="254">
                <a:latin typeface="Cambria Math"/>
                <a:cs typeface="Cambria Math"/>
              </a:rPr>
              <a:t> </a:t>
            </a:r>
            <a:r>
              <a:rPr dirty="0" baseline="-20833" sz="4800" spc="-637">
                <a:latin typeface="Cambria Math"/>
                <a:cs typeface="Cambria Math"/>
              </a:rPr>
              <a:t>𝛀𝛀(𝒏𝒏</a:t>
            </a:r>
            <a:r>
              <a:rPr dirty="0" sz="2350" spc="-425">
                <a:latin typeface="Cambria Math"/>
                <a:cs typeface="Cambria Math"/>
              </a:rPr>
              <a:t>(log</a:t>
            </a:r>
            <a:r>
              <a:rPr dirty="0" baseline="-14619" sz="2850" spc="-637">
                <a:latin typeface="Cambria Math"/>
                <a:cs typeface="Cambria Math"/>
              </a:rPr>
              <a:t>𝐛𝐛</a:t>
            </a:r>
            <a:r>
              <a:rPr dirty="0" sz="2350" spc="-425">
                <a:latin typeface="Cambria Math"/>
                <a:cs typeface="Cambria Math"/>
              </a:rPr>
              <a:t>𝒂𝒂)+𝝐𝝐</a:t>
            </a:r>
            <a:r>
              <a:rPr dirty="0" baseline="-20833" sz="4800" spc="-637">
                <a:latin typeface="Cambria Math"/>
                <a:cs typeface="Cambria Math"/>
              </a:rPr>
              <a:t>)</a:t>
            </a:r>
            <a:r>
              <a:rPr dirty="0" baseline="-20833" sz="4800" spc="-637" b="1">
                <a:latin typeface="Arial Narrow"/>
                <a:cs typeface="Arial Narrow"/>
              </a:rPr>
              <a:t>.</a:t>
            </a:r>
            <a:endParaRPr baseline="-20833" sz="480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5883" y="4544249"/>
            <a:ext cx="13017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727075" algn="l"/>
              </a:tabLst>
            </a:pPr>
            <a:r>
              <a:rPr dirty="0" sz="3200" spc="-25" b="1">
                <a:latin typeface="Arial Narrow"/>
                <a:cs typeface="Arial Narrow"/>
              </a:rPr>
              <a:t>If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520482" y="4835842"/>
            <a:ext cx="1386840" cy="26034"/>
          </a:xfrm>
          <a:custGeom>
            <a:avLst/>
            <a:gdLst/>
            <a:ahLst/>
            <a:cxnLst/>
            <a:rect l="l" t="t" r="r" b="b"/>
            <a:pathLst>
              <a:path w="1386839" h="26035">
                <a:moveTo>
                  <a:pt x="1386840" y="0"/>
                </a:moveTo>
                <a:lnTo>
                  <a:pt x="0" y="0"/>
                </a:lnTo>
                <a:lnTo>
                  <a:pt x="0" y="25908"/>
                </a:lnTo>
                <a:lnTo>
                  <a:pt x="1386840" y="25908"/>
                </a:lnTo>
                <a:lnTo>
                  <a:pt x="1386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922303" y="4416233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9039" y="4751514"/>
            <a:ext cx="223520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8368" sz="3525" spc="-540">
                <a:latin typeface="Cambria Math"/>
                <a:cs typeface="Cambria Math"/>
              </a:rPr>
              <a:t>𝒏𝒏→∞</a:t>
            </a:r>
            <a:r>
              <a:rPr dirty="0" baseline="-28368" sz="3525" spc="37">
                <a:latin typeface="Cambria Math"/>
                <a:cs typeface="Cambria Math"/>
              </a:rPr>
              <a:t> </a:t>
            </a:r>
            <a:r>
              <a:rPr dirty="0" baseline="-21276" sz="3525" spc="-442">
                <a:latin typeface="Cambria Math"/>
                <a:cs typeface="Cambria Math"/>
              </a:rPr>
              <a:t>𝐧𝐧</a:t>
            </a:r>
            <a:r>
              <a:rPr dirty="0" sz="1900" spc="-295">
                <a:latin typeface="Cambria Math"/>
                <a:cs typeface="Cambria Math"/>
              </a:rPr>
              <a:t>(log</a:t>
            </a:r>
            <a:r>
              <a:rPr dirty="0" baseline="-19005" sz="2850" spc="-442">
                <a:latin typeface="Cambria Math"/>
                <a:cs typeface="Cambria Math"/>
              </a:rPr>
              <a:t>𝐛𝐛</a:t>
            </a:r>
            <a:r>
              <a:rPr dirty="0" sz="1900" spc="-295">
                <a:latin typeface="Cambria Math"/>
                <a:cs typeface="Cambria Math"/>
              </a:rPr>
              <a:t>𝐚𝐚)+𝝐𝝐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916657" y="4659993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3007391" y="4544249"/>
            <a:ext cx="231902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2160" algn="l"/>
              </a:tabLst>
            </a:pPr>
            <a:r>
              <a:rPr dirty="0" sz="3200">
                <a:latin typeface="Cambria Math"/>
                <a:cs typeface="Cambria Math"/>
              </a:rPr>
              <a:t>&gt;</a:t>
            </a:r>
            <a:r>
              <a:rPr dirty="0" sz="3200" spc="145">
                <a:latin typeface="Cambria Math"/>
                <a:cs typeface="Cambria Math"/>
              </a:rPr>
              <a:t> </a:t>
            </a:r>
            <a:r>
              <a:rPr dirty="0" sz="3200" spc="-640">
                <a:latin typeface="Cambria Math"/>
                <a:cs typeface="Cambria Math"/>
              </a:rPr>
              <a:t>𝟎𝟎,</a:t>
            </a:r>
            <a:r>
              <a:rPr dirty="0" sz="3200" spc="2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925">
                <a:latin typeface="Cambria Math"/>
                <a:cs typeface="Cambria Math"/>
              </a:rPr>
              <a:t>𝒇𝒇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555995" y="4394898"/>
            <a:ext cx="28441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0833" sz="4800">
                <a:latin typeface="Cambria Math"/>
                <a:cs typeface="Cambria Math"/>
              </a:rPr>
              <a:t>∈</a:t>
            </a:r>
            <a:r>
              <a:rPr dirty="0" baseline="-20833" sz="4800" spc="254">
                <a:latin typeface="Cambria Math"/>
                <a:cs typeface="Cambria Math"/>
              </a:rPr>
              <a:t> </a:t>
            </a:r>
            <a:r>
              <a:rPr dirty="0" baseline="-20833" sz="4800" spc="-637">
                <a:latin typeface="Cambria Math"/>
                <a:cs typeface="Cambria Math"/>
              </a:rPr>
              <a:t>𝛀𝛀(𝒏𝒏</a:t>
            </a:r>
            <a:r>
              <a:rPr dirty="0" sz="2350" spc="-425">
                <a:latin typeface="Cambria Math"/>
                <a:cs typeface="Cambria Math"/>
              </a:rPr>
              <a:t>(log</a:t>
            </a:r>
            <a:r>
              <a:rPr dirty="0" baseline="-14619" sz="2850" spc="-637">
                <a:latin typeface="Cambria Math"/>
                <a:cs typeface="Cambria Math"/>
              </a:rPr>
              <a:t>𝐛𝐛</a:t>
            </a:r>
            <a:r>
              <a:rPr dirty="0" sz="2350" spc="-425">
                <a:latin typeface="Cambria Math"/>
                <a:cs typeface="Cambria Math"/>
              </a:rPr>
              <a:t>𝒂𝒂)+𝝐𝝐</a:t>
            </a:r>
            <a:r>
              <a:rPr dirty="0" baseline="-20833" sz="4800" spc="-637">
                <a:latin typeface="Cambria Math"/>
                <a:cs typeface="Cambria Math"/>
              </a:rPr>
              <a:t>)</a:t>
            </a:r>
            <a:r>
              <a:rPr dirty="0" baseline="-20833" sz="4800" spc="-637" b="1">
                <a:latin typeface="Arial Narrow"/>
                <a:cs typeface="Arial Narrow"/>
              </a:rPr>
              <a:t>.</a:t>
            </a:r>
            <a:endParaRPr baseline="-20833" sz="4800">
              <a:latin typeface="Arial Narrow"/>
              <a:cs typeface="Arial Narro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5883" y="5191034"/>
            <a:ext cx="790575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alone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does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imply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have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Case_3.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check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regularity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condition.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Master</a:t>
            </a:r>
            <a:r>
              <a:rPr dirty="0" spc="-45"/>
              <a:t> </a:t>
            </a:r>
            <a:r>
              <a:rPr dirty="0" spc="-10"/>
              <a:t>Method?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128427" y="1772183"/>
            <a:ext cx="521334" cy="671195"/>
          </a:xfrm>
          <a:custGeom>
            <a:avLst/>
            <a:gdLst/>
            <a:ahLst/>
            <a:cxnLst/>
            <a:rect l="l" t="t" r="r" b="b"/>
            <a:pathLst>
              <a:path w="521335" h="671194">
                <a:moveTo>
                  <a:pt x="151396" y="15900"/>
                </a:moveTo>
                <a:lnTo>
                  <a:pt x="113360" y="20408"/>
                </a:lnTo>
                <a:lnTo>
                  <a:pt x="85267" y="47879"/>
                </a:lnTo>
                <a:lnTo>
                  <a:pt x="60553" y="82397"/>
                </a:lnTo>
                <a:lnTo>
                  <a:pt x="39243" y="123977"/>
                </a:lnTo>
                <a:lnTo>
                  <a:pt x="22072" y="171005"/>
                </a:lnTo>
                <a:lnTo>
                  <a:pt x="9804" y="221919"/>
                </a:lnTo>
                <a:lnTo>
                  <a:pt x="2451" y="276720"/>
                </a:lnTo>
                <a:lnTo>
                  <a:pt x="0" y="335381"/>
                </a:lnTo>
                <a:lnTo>
                  <a:pt x="2451" y="393738"/>
                </a:lnTo>
                <a:lnTo>
                  <a:pt x="9804" y="448424"/>
                </a:lnTo>
                <a:lnTo>
                  <a:pt x="22072" y="499440"/>
                </a:lnTo>
                <a:lnTo>
                  <a:pt x="39243" y="546785"/>
                </a:lnTo>
                <a:lnTo>
                  <a:pt x="60553" y="588683"/>
                </a:lnTo>
                <a:lnTo>
                  <a:pt x="85267" y="623366"/>
                </a:lnTo>
                <a:lnTo>
                  <a:pt x="113360" y="650862"/>
                </a:lnTo>
                <a:lnTo>
                  <a:pt x="144843" y="671156"/>
                </a:lnTo>
                <a:lnTo>
                  <a:pt x="151396" y="655269"/>
                </a:lnTo>
                <a:lnTo>
                  <a:pt x="126136" y="634873"/>
                </a:lnTo>
                <a:lnTo>
                  <a:pt x="103809" y="608266"/>
                </a:lnTo>
                <a:lnTo>
                  <a:pt x="84416" y="575462"/>
                </a:lnTo>
                <a:lnTo>
                  <a:pt x="67957" y="536448"/>
                </a:lnTo>
                <a:lnTo>
                  <a:pt x="54825" y="492315"/>
                </a:lnTo>
                <a:lnTo>
                  <a:pt x="45453" y="444157"/>
                </a:lnTo>
                <a:lnTo>
                  <a:pt x="39814" y="391972"/>
                </a:lnTo>
                <a:lnTo>
                  <a:pt x="37947" y="335775"/>
                </a:lnTo>
                <a:lnTo>
                  <a:pt x="39839" y="278676"/>
                </a:lnTo>
                <a:lnTo>
                  <a:pt x="45516" y="225971"/>
                </a:lnTo>
                <a:lnTo>
                  <a:pt x="54991" y="177685"/>
                </a:lnTo>
                <a:lnTo>
                  <a:pt x="68249" y="133819"/>
                </a:lnTo>
                <a:lnTo>
                  <a:pt x="84810" y="95186"/>
                </a:lnTo>
                <a:lnTo>
                  <a:pt x="126377" y="36220"/>
                </a:lnTo>
                <a:lnTo>
                  <a:pt x="151396" y="15900"/>
                </a:lnTo>
                <a:close/>
              </a:path>
              <a:path w="521335" h="671194">
                <a:moveTo>
                  <a:pt x="356704" y="322453"/>
                </a:moveTo>
                <a:lnTo>
                  <a:pt x="164680" y="322453"/>
                </a:lnTo>
                <a:lnTo>
                  <a:pt x="164680" y="348373"/>
                </a:lnTo>
                <a:lnTo>
                  <a:pt x="356704" y="348373"/>
                </a:lnTo>
                <a:lnTo>
                  <a:pt x="356704" y="322453"/>
                </a:lnTo>
                <a:close/>
              </a:path>
              <a:path w="521335" h="671194">
                <a:moveTo>
                  <a:pt x="521220" y="335381"/>
                </a:moveTo>
                <a:lnTo>
                  <a:pt x="518769" y="276720"/>
                </a:lnTo>
                <a:lnTo>
                  <a:pt x="511403" y="221919"/>
                </a:lnTo>
                <a:lnTo>
                  <a:pt x="499148" y="171005"/>
                </a:lnTo>
                <a:lnTo>
                  <a:pt x="481977" y="123977"/>
                </a:lnTo>
                <a:lnTo>
                  <a:pt x="460641" y="82397"/>
                </a:lnTo>
                <a:lnTo>
                  <a:pt x="435902" y="47879"/>
                </a:lnTo>
                <a:lnTo>
                  <a:pt x="407746" y="20408"/>
                </a:lnTo>
                <a:lnTo>
                  <a:pt x="376174" y="0"/>
                </a:lnTo>
                <a:lnTo>
                  <a:pt x="369811" y="15900"/>
                </a:lnTo>
                <a:lnTo>
                  <a:pt x="394830" y="36220"/>
                </a:lnTo>
                <a:lnTo>
                  <a:pt x="417029" y="62649"/>
                </a:lnTo>
                <a:lnTo>
                  <a:pt x="452970" y="133819"/>
                </a:lnTo>
                <a:lnTo>
                  <a:pt x="466217" y="177685"/>
                </a:lnTo>
                <a:lnTo>
                  <a:pt x="475678" y="225971"/>
                </a:lnTo>
                <a:lnTo>
                  <a:pt x="481368" y="278676"/>
                </a:lnTo>
                <a:lnTo>
                  <a:pt x="483260" y="335775"/>
                </a:lnTo>
                <a:lnTo>
                  <a:pt x="481380" y="391972"/>
                </a:lnTo>
                <a:lnTo>
                  <a:pt x="475729" y="444157"/>
                </a:lnTo>
                <a:lnTo>
                  <a:pt x="466331" y="492315"/>
                </a:lnTo>
                <a:lnTo>
                  <a:pt x="453161" y="536448"/>
                </a:lnTo>
                <a:lnTo>
                  <a:pt x="436664" y="575462"/>
                </a:lnTo>
                <a:lnTo>
                  <a:pt x="417271" y="608266"/>
                </a:lnTo>
                <a:lnTo>
                  <a:pt x="369811" y="655269"/>
                </a:lnTo>
                <a:lnTo>
                  <a:pt x="376174" y="671156"/>
                </a:lnTo>
                <a:lnTo>
                  <a:pt x="435902" y="623366"/>
                </a:lnTo>
                <a:lnTo>
                  <a:pt x="460641" y="588683"/>
                </a:lnTo>
                <a:lnTo>
                  <a:pt x="481977" y="546785"/>
                </a:lnTo>
                <a:lnTo>
                  <a:pt x="499148" y="499440"/>
                </a:lnTo>
                <a:lnTo>
                  <a:pt x="511403" y="448424"/>
                </a:lnTo>
                <a:lnTo>
                  <a:pt x="518769" y="393738"/>
                </a:lnTo>
                <a:lnTo>
                  <a:pt x="521220" y="335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8739" y="1202593"/>
            <a:ext cx="7985759" cy="854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ts val="3775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find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constant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c,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960">
                <a:latin typeface="Cambria Math"/>
                <a:cs typeface="Cambria Math"/>
              </a:rPr>
              <a:t>𝟎𝟎</a:t>
            </a:r>
            <a:r>
              <a:rPr dirty="0" sz="3200" spc="18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&lt;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810">
                <a:latin typeface="Cambria Math"/>
                <a:cs typeface="Cambria Math"/>
              </a:rPr>
              <a:t>𝒄𝒄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&lt;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960">
                <a:latin typeface="Cambria Math"/>
                <a:cs typeface="Cambria Math"/>
              </a:rPr>
              <a:t>𝟏𝟏</a:t>
            </a:r>
            <a:r>
              <a:rPr dirty="0" sz="3200" spc="1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an</a:t>
            </a:r>
            <a:endParaRPr sz="3200">
              <a:latin typeface="Arial Narrow"/>
              <a:cs typeface="Arial Narrow"/>
            </a:endParaRPr>
          </a:p>
          <a:p>
            <a:pPr algn="ctr" marL="635635">
              <a:lnSpc>
                <a:spcPts val="2755"/>
              </a:lnSpc>
            </a:pPr>
            <a:r>
              <a:rPr dirty="0" sz="2350" spc="-805">
                <a:latin typeface="Cambria Math"/>
                <a:cs typeface="Cambria Math"/>
              </a:rPr>
              <a:t>𝒏𝒏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86648" y="2116940"/>
            <a:ext cx="20637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755">
                <a:latin typeface="Cambria Math"/>
                <a:cs typeface="Cambria Math"/>
              </a:rPr>
              <a:t>𝒃𝒃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154622" y="1918793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50" y="42898"/>
                </a:lnTo>
                <a:lnTo>
                  <a:pt x="437296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4" y="24164"/>
                </a:lnTo>
                <a:lnTo>
                  <a:pt x="31102" y="66065"/>
                </a:lnTo>
                <a:lnTo>
                  <a:pt x="7773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6" y="24771"/>
                </a:lnTo>
                <a:lnTo>
                  <a:pt x="125577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21640" y="1803189"/>
            <a:ext cx="79057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73880" algn="l"/>
                <a:tab pos="5866130" algn="l"/>
                <a:tab pos="6299200" algn="l"/>
              </a:tabLst>
            </a:pPr>
            <a:r>
              <a:rPr dirty="0" sz="3200" b="1">
                <a:latin typeface="Arial Narrow"/>
                <a:cs typeface="Arial Narrow"/>
              </a:rPr>
              <a:t>integer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such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969">
                <a:latin typeface="Cambria Math"/>
                <a:cs typeface="Cambria Math"/>
              </a:rPr>
              <a:t>𝒂𝒂𝒇𝒇</a:t>
            </a:r>
            <a:r>
              <a:rPr dirty="0" sz="3200">
                <a:latin typeface="Cambria Math"/>
                <a:cs typeface="Cambria Math"/>
              </a:rPr>
              <a:t>	≤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810">
                <a:latin typeface="Cambria Math"/>
                <a:cs typeface="Cambria Math"/>
              </a:rPr>
              <a:t>𝒄𝒄</a:t>
            </a:r>
            <a:r>
              <a:rPr dirty="0" sz="3200" spc="1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×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 spc="-925">
                <a:latin typeface="Cambria Math"/>
                <a:cs typeface="Cambria Math"/>
              </a:rPr>
              <a:t>𝒇𝒇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710">
                <a:latin typeface="Cambria Math"/>
                <a:cs typeface="Cambria Math"/>
              </a:rPr>
              <a:t>∀𝒏𝒏</a:t>
            </a:r>
            <a:r>
              <a:rPr dirty="0" sz="3200" spc="19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≥</a:t>
            </a:r>
            <a:r>
              <a:rPr dirty="0" sz="3200" spc="185">
                <a:latin typeface="Cambria Math"/>
                <a:cs typeface="Cambria Math"/>
              </a:rPr>
              <a:t> </a:t>
            </a:r>
            <a:r>
              <a:rPr dirty="0" sz="3200" spc="-860">
                <a:latin typeface="Cambria Math"/>
                <a:cs typeface="Cambria Math"/>
              </a:rPr>
              <a:t>𝑵𝑵.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94357" y="2668601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373579" y="2611984"/>
            <a:ext cx="1967864" cy="492125"/>
          </a:xfrm>
          <a:custGeom>
            <a:avLst/>
            <a:gdLst/>
            <a:ahLst/>
            <a:cxnLst/>
            <a:rect l="l" t="t" r="r" b="b"/>
            <a:pathLst>
              <a:path w="1967864" h="492125">
                <a:moveTo>
                  <a:pt x="1838350" y="0"/>
                </a:moveTo>
                <a:lnTo>
                  <a:pt x="1833384" y="16294"/>
                </a:lnTo>
                <a:lnTo>
                  <a:pt x="1855966" y="28002"/>
                </a:lnTo>
                <a:lnTo>
                  <a:pt x="1875629" y="45051"/>
                </a:lnTo>
                <a:lnTo>
                  <a:pt x="1906206" y="95173"/>
                </a:lnTo>
                <a:lnTo>
                  <a:pt x="1924751" y="163268"/>
                </a:lnTo>
                <a:lnTo>
                  <a:pt x="1929387" y="202794"/>
                </a:lnTo>
                <a:lnTo>
                  <a:pt x="1930933" y="245973"/>
                </a:lnTo>
                <a:lnTo>
                  <a:pt x="1929387" y="289055"/>
                </a:lnTo>
                <a:lnTo>
                  <a:pt x="1924751" y="328499"/>
                </a:lnTo>
                <a:lnTo>
                  <a:pt x="1906206" y="396481"/>
                </a:lnTo>
                <a:lnTo>
                  <a:pt x="1875629" y="446524"/>
                </a:lnTo>
                <a:lnTo>
                  <a:pt x="1833384" y="475259"/>
                </a:lnTo>
                <a:lnTo>
                  <a:pt x="1838350" y="491553"/>
                </a:lnTo>
                <a:lnTo>
                  <a:pt x="1893235" y="462291"/>
                </a:lnTo>
                <a:lnTo>
                  <a:pt x="1933917" y="407111"/>
                </a:lnTo>
                <a:lnTo>
                  <a:pt x="1948610" y="371468"/>
                </a:lnTo>
                <a:lnTo>
                  <a:pt x="1959103" y="332698"/>
                </a:lnTo>
                <a:lnTo>
                  <a:pt x="1965398" y="290800"/>
                </a:lnTo>
                <a:lnTo>
                  <a:pt x="1967496" y="245770"/>
                </a:lnTo>
                <a:lnTo>
                  <a:pt x="1965398" y="200746"/>
                </a:lnTo>
                <a:lnTo>
                  <a:pt x="1959103" y="158848"/>
                </a:lnTo>
                <a:lnTo>
                  <a:pt x="1948610" y="120079"/>
                </a:lnTo>
                <a:lnTo>
                  <a:pt x="1933917" y="84442"/>
                </a:lnTo>
                <a:lnTo>
                  <a:pt x="1893235" y="29257"/>
                </a:lnTo>
                <a:lnTo>
                  <a:pt x="1867568" y="11386"/>
                </a:lnTo>
                <a:lnTo>
                  <a:pt x="1838350" y="0"/>
                </a:lnTo>
                <a:close/>
              </a:path>
              <a:path w="1967864" h="492125">
                <a:moveTo>
                  <a:pt x="129146" y="0"/>
                </a:moveTo>
                <a:lnTo>
                  <a:pt x="74261" y="29257"/>
                </a:lnTo>
                <a:lnTo>
                  <a:pt x="33578" y="84442"/>
                </a:lnTo>
                <a:lnTo>
                  <a:pt x="18886" y="120079"/>
                </a:lnTo>
                <a:lnTo>
                  <a:pt x="8393" y="158848"/>
                </a:lnTo>
                <a:lnTo>
                  <a:pt x="2098" y="200746"/>
                </a:lnTo>
                <a:lnTo>
                  <a:pt x="0" y="245770"/>
                </a:lnTo>
                <a:lnTo>
                  <a:pt x="2098" y="290800"/>
                </a:lnTo>
                <a:lnTo>
                  <a:pt x="8393" y="332698"/>
                </a:lnTo>
                <a:lnTo>
                  <a:pt x="18886" y="371468"/>
                </a:lnTo>
                <a:lnTo>
                  <a:pt x="33578" y="407111"/>
                </a:lnTo>
                <a:lnTo>
                  <a:pt x="74261" y="462291"/>
                </a:lnTo>
                <a:lnTo>
                  <a:pt x="129146" y="491553"/>
                </a:lnTo>
                <a:lnTo>
                  <a:pt x="134112" y="475259"/>
                </a:lnTo>
                <a:lnTo>
                  <a:pt x="111530" y="463555"/>
                </a:lnTo>
                <a:lnTo>
                  <a:pt x="91867" y="446524"/>
                </a:lnTo>
                <a:lnTo>
                  <a:pt x="61290" y="396481"/>
                </a:lnTo>
                <a:lnTo>
                  <a:pt x="42745" y="328499"/>
                </a:lnTo>
                <a:lnTo>
                  <a:pt x="38108" y="289055"/>
                </a:lnTo>
                <a:lnTo>
                  <a:pt x="36563" y="245973"/>
                </a:lnTo>
                <a:lnTo>
                  <a:pt x="38108" y="202794"/>
                </a:lnTo>
                <a:lnTo>
                  <a:pt x="42745" y="163268"/>
                </a:lnTo>
                <a:lnTo>
                  <a:pt x="61290" y="95173"/>
                </a:lnTo>
                <a:lnTo>
                  <a:pt x="91867" y="45051"/>
                </a:lnTo>
                <a:lnTo>
                  <a:pt x="134112" y="16294"/>
                </a:lnTo>
                <a:lnTo>
                  <a:pt x="129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633696" y="2403505"/>
            <a:ext cx="25819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86460" algn="l"/>
              </a:tabLst>
            </a:pPr>
            <a:r>
              <a:rPr dirty="0" baseline="-20833" sz="4800">
                <a:latin typeface="Cambria Math"/>
                <a:cs typeface="Cambria Math"/>
              </a:rPr>
              <a:t>∈</a:t>
            </a:r>
            <a:r>
              <a:rPr dirty="0" baseline="-20833" sz="4800" spc="254">
                <a:latin typeface="Cambria Math"/>
                <a:cs typeface="Cambria Math"/>
              </a:rPr>
              <a:t> </a:t>
            </a:r>
            <a:r>
              <a:rPr dirty="0" baseline="-20833" sz="4800" spc="-1800">
                <a:latin typeface="Cambria Math"/>
                <a:cs typeface="Cambria Math"/>
              </a:rPr>
              <a:t>𝛀𝛀</a:t>
            </a:r>
            <a:r>
              <a:rPr dirty="0" baseline="-20833" sz="4800">
                <a:latin typeface="Cambria Math"/>
                <a:cs typeface="Cambria Math"/>
              </a:rPr>
              <a:t>	</a:t>
            </a:r>
            <a:r>
              <a:rPr dirty="0" baseline="-20833" sz="4800" spc="-615">
                <a:latin typeface="Cambria Math"/>
                <a:cs typeface="Cambria Math"/>
              </a:rPr>
              <a:t>𝒏𝒏</a:t>
            </a:r>
            <a:r>
              <a:rPr dirty="0" sz="2350" spc="-409">
                <a:latin typeface="Cambria Math"/>
                <a:cs typeface="Cambria Math"/>
              </a:rPr>
              <a:t>(log</a:t>
            </a:r>
            <a:r>
              <a:rPr dirty="0" baseline="-14619" sz="2850" spc="-615">
                <a:latin typeface="Cambria Math"/>
                <a:cs typeface="Cambria Math"/>
              </a:rPr>
              <a:t>𝐛𝐛</a:t>
            </a:r>
            <a:r>
              <a:rPr dirty="0" sz="2350" spc="-409">
                <a:latin typeface="Cambria Math"/>
                <a:cs typeface="Cambria Math"/>
              </a:rPr>
              <a:t>𝒂𝒂)+𝝐𝝐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739" y="2552857"/>
            <a:ext cx="89535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1048385" algn="l"/>
                <a:tab pos="4296410" algn="l"/>
              </a:tabLst>
            </a:pP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935">
                <a:latin typeface="Cambria Math"/>
                <a:cs typeface="Cambria Math"/>
              </a:rPr>
              <a:t>𝒇𝒇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some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constant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795">
                <a:latin typeface="Cambria Math"/>
                <a:cs typeface="Cambria Math"/>
              </a:rPr>
              <a:t>𝝐𝝐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&gt;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960">
                <a:latin typeface="Cambria Math"/>
                <a:cs typeface="Cambria Math"/>
              </a:rPr>
              <a:t>𝟎𝟎</a:t>
            </a:r>
            <a:r>
              <a:rPr dirty="0" sz="3200" spc="25">
                <a:latin typeface="Cambria Math"/>
                <a:cs typeface="Cambria Math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and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564077" y="4268801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937201" y="4268801"/>
            <a:ext cx="1096010" cy="377190"/>
          </a:xfrm>
          <a:custGeom>
            <a:avLst/>
            <a:gdLst/>
            <a:ahLst/>
            <a:cxnLst/>
            <a:rect l="l" t="t" r="r" b="b"/>
            <a:pathLst>
              <a:path w="1096010" h="377189">
                <a:moveTo>
                  <a:pt x="975372" y="0"/>
                </a:moveTo>
                <a:lnTo>
                  <a:pt x="970013" y="15303"/>
                </a:lnTo>
                <a:lnTo>
                  <a:pt x="991830" y="24771"/>
                </a:lnTo>
                <a:lnTo>
                  <a:pt x="1010591" y="37877"/>
                </a:lnTo>
                <a:lnTo>
                  <a:pt x="1038948" y="75006"/>
                </a:lnTo>
                <a:lnTo>
                  <a:pt x="1055636" y="125098"/>
                </a:lnTo>
                <a:lnTo>
                  <a:pt x="1061199" y="186563"/>
                </a:lnTo>
                <a:lnTo>
                  <a:pt x="1059803" y="219810"/>
                </a:lnTo>
                <a:lnTo>
                  <a:pt x="1048629" y="277131"/>
                </a:lnTo>
                <a:lnTo>
                  <a:pt x="1026202" y="321896"/>
                </a:lnTo>
                <a:lnTo>
                  <a:pt x="992084" y="352096"/>
                </a:lnTo>
                <a:lnTo>
                  <a:pt x="970610" y="361607"/>
                </a:lnTo>
                <a:lnTo>
                  <a:pt x="975372" y="376910"/>
                </a:lnTo>
                <a:lnTo>
                  <a:pt x="1026780" y="352794"/>
                </a:lnTo>
                <a:lnTo>
                  <a:pt x="1064577" y="311048"/>
                </a:lnTo>
                <a:lnTo>
                  <a:pt x="1087826" y="255136"/>
                </a:lnTo>
                <a:lnTo>
                  <a:pt x="1095578" y="188556"/>
                </a:lnTo>
                <a:lnTo>
                  <a:pt x="1093635" y="154004"/>
                </a:lnTo>
                <a:lnTo>
                  <a:pt x="1078090" y="92759"/>
                </a:lnTo>
                <a:lnTo>
                  <a:pt x="1047253" y="42898"/>
                </a:lnTo>
                <a:lnTo>
                  <a:pt x="1002695" y="9865"/>
                </a:lnTo>
                <a:lnTo>
                  <a:pt x="975372" y="0"/>
                </a:lnTo>
                <a:close/>
              </a:path>
              <a:path w="1096010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8739" y="3080210"/>
            <a:ext cx="8086725" cy="1586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regularity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condition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also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holds,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have </a:t>
            </a:r>
            <a:r>
              <a:rPr dirty="0" sz="3200" spc="-10" b="1">
                <a:latin typeface="Arial Narrow"/>
                <a:cs typeface="Arial Narrow"/>
              </a:rPr>
              <a:t>Case_3.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2618105" algn="l"/>
                <a:tab pos="3162300" algn="l"/>
                <a:tab pos="3991610" algn="l"/>
                <a:tab pos="4988560" algn="l"/>
              </a:tabLst>
            </a:pP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result,</a:t>
            </a:r>
            <a:r>
              <a:rPr dirty="0" sz="3200" spc="-50" b="1">
                <a:latin typeface="Arial Narrow"/>
                <a:cs typeface="Arial Narrow"/>
              </a:rPr>
              <a:t> T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∈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 spc="-1185">
                <a:latin typeface="Cambria Math"/>
                <a:cs typeface="Cambria Math"/>
              </a:rPr>
              <a:t>𝚯𝚯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665">
                <a:latin typeface="Cambria Math"/>
                <a:cs typeface="Cambria Math"/>
              </a:rPr>
              <a:t>𝒇𝒇(𝒏𝒏)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50" b="1"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5240"/>
            <a:ext cx="9144000" cy="1248410"/>
            <a:chOff x="0" y="15240"/>
            <a:chExt cx="9144000" cy="12484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0"/>
              <a:ext cx="1950719" cy="101193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263" y="15240"/>
              <a:ext cx="3852671" cy="101193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3920" y="73152"/>
              <a:ext cx="556259" cy="6918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9A0000"/>
                </a:solidFill>
                <a:latin typeface="Arial Narrow"/>
                <a:cs typeface="Arial Narrow"/>
              </a:rPr>
              <a:t>Example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:</a:t>
            </a:r>
            <a:r>
              <a:rPr dirty="0" spc="-4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T(n)</a:t>
            </a:r>
            <a:r>
              <a:rPr dirty="0" spc="-4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=</a:t>
            </a:r>
            <a:r>
              <a:rPr dirty="0" spc="-45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8T(n/2)</a:t>
            </a:r>
            <a:r>
              <a:rPr dirty="0" spc="-4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+</a:t>
            </a:r>
            <a:r>
              <a:rPr dirty="0" spc="-35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 spc="-25">
                <a:solidFill>
                  <a:srgbClr val="000000"/>
                </a:solidFill>
                <a:latin typeface="Arial Narrow"/>
                <a:cs typeface="Arial Narrow"/>
              </a:rPr>
              <a:t>n</a:t>
            </a:r>
            <a:r>
              <a:rPr dirty="0" baseline="25462" sz="3600" spc="-37">
                <a:solidFill>
                  <a:srgbClr val="000000"/>
                </a:solidFill>
                <a:latin typeface="Arial Narrow"/>
                <a:cs typeface="Arial Narrow"/>
              </a:rPr>
              <a:t>2</a:t>
            </a:r>
            <a:endParaRPr baseline="25462" sz="36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788" y="1209624"/>
            <a:ext cx="851281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9730" marR="30480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recurrence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got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from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block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matrix </a:t>
            </a:r>
            <a:r>
              <a:rPr dirty="0" sz="3200" spc="-10" b="1">
                <a:latin typeface="Arial Narrow"/>
                <a:cs typeface="Arial Narrow"/>
              </a:rPr>
              <a:t>	</a:t>
            </a:r>
            <a:r>
              <a:rPr dirty="0" sz="3200" b="1">
                <a:latin typeface="Arial Narrow"/>
                <a:cs typeface="Arial Narrow"/>
              </a:rPr>
              <a:t>multiplication.</a:t>
            </a:r>
            <a:r>
              <a:rPr dirty="0" sz="3200" spc="-9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a=8,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b=2,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f(n)=n</a:t>
            </a:r>
            <a:r>
              <a:rPr dirty="0" baseline="25132" sz="3150" spc="-15" b="1">
                <a:latin typeface="Arial Narrow"/>
                <a:cs typeface="Arial Narrow"/>
              </a:rPr>
              <a:t>2</a:t>
            </a:r>
            <a:r>
              <a:rPr dirty="0" sz="3200" spc="-10" b="1"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267" y="2521901"/>
            <a:ext cx="10058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31165" algn="l"/>
              </a:tabLst>
            </a:pP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227200" y="2813494"/>
            <a:ext cx="879475" cy="26034"/>
          </a:xfrm>
          <a:custGeom>
            <a:avLst/>
            <a:gdLst/>
            <a:ahLst/>
            <a:cxnLst/>
            <a:rect l="l" t="t" r="r" b="b"/>
            <a:pathLst>
              <a:path w="879475" h="26035">
                <a:moveTo>
                  <a:pt x="879348" y="0"/>
                </a:moveTo>
                <a:lnTo>
                  <a:pt x="0" y="0"/>
                </a:lnTo>
                <a:lnTo>
                  <a:pt x="0" y="25908"/>
                </a:lnTo>
                <a:lnTo>
                  <a:pt x="879348" y="25908"/>
                </a:lnTo>
                <a:lnTo>
                  <a:pt x="87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76047" y="2393886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98907" y="2782506"/>
            <a:ext cx="41973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80">
                <a:latin typeface="Cambria Math"/>
                <a:cs typeface="Cambria Math"/>
              </a:rPr>
              <a:t>log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91977" y="2863217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420236" y="2813494"/>
            <a:ext cx="350520" cy="26034"/>
          </a:xfrm>
          <a:custGeom>
            <a:avLst/>
            <a:gdLst/>
            <a:ahLst/>
            <a:cxnLst/>
            <a:rect l="l" t="t" r="r" b="b"/>
            <a:pathLst>
              <a:path w="350520" h="26035">
                <a:moveTo>
                  <a:pt x="350520" y="0"/>
                </a:moveTo>
                <a:lnTo>
                  <a:pt x="0" y="0"/>
                </a:lnTo>
                <a:lnTo>
                  <a:pt x="0" y="25908"/>
                </a:lnTo>
                <a:lnTo>
                  <a:pt x="350520" y="25908"/>
                </a:lnTo>
                <a:lnTo>
                  <a:pt x="350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382139" y="2285681"/>
            <a:ext cx="41465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094" sz="3525" spc="-1042">
                <a:latin typeface="Cambria Math"/>
                <a:cs typeface="Cambria Math"/>
              </a:rPr>
              <a:t>𝒏𝒏</a:t>
            </a:r>
            <a:r>
              <a:rPr dirty="0" sz="1900" spc="-695">
                <a:latin typeface="Cambria Math"/>
                <a:cs typeface="Cambria Math"/>
              </a:rPr>
              <a:t>𝟐𝟐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3067" y="2878518"/>
            <a:ext cx="327025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243455" algn="l"/>
              </a:tabLst>
            </a:pPr>
            <a:r>
              <a:rPr dirty="0" sz="2350" spc="-355">
                <a:latin typeface="Cambria Math"/>
                <a:cs typeface="Cambria Math"/>
              </a:rPr>
              <a:t>𝒏𝒏→∞</a:t>
            </a:r>
            <a:r>
              <a:rPr dirty="0" sz="2350" spc="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r>
              <a:rPr dirty="0" baseline="5910" sz="3525">
                <a:latin typeface="Cambria Math"/>
                <a:cs typeface="Cambria Math"/>
              </a:rPr>
              <a:t>	</a:t>
            </a:r>
            <a:r>
              <a:rPr dirty="0" sz="2350" spc="-360">
                <a:latin typeface="Cambria Math"/>
                <a:cs typeface="Cambria Math"/>
              </a:rPr>
              <a:t>𝒏𝒏→∞</a:t>
            </a:r>
            <a:r>
              <a:rPr dirty="0" sz="2350" spc="25">
                <a:latin typeface="Cambria Math"/>
                <a:cs typeface="Cambria Math"/>
              </a:rPr>
              <a:t> </a:t>
            </a:r>
            <a:r>
              <a:rPr dirty="0" baseline="8274" sz="3525" spc="-1207">
                <a:latin typeface="Cambria Math"/>
                <a:cs typeface="Cambria Math"/>
              </a:rPr>
              <a:t>𝒏𝒏</a:t>
            </a:r>
            <a:endParaRPr baseline="8274" sz="3525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12373" y="2521901"/>
            <a:ext cx="58851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800735" algn="l"/>
                <a:tab pos="1699260" algn="l"/>
              </a:tabLst>
            </a:pPr>
            <a:r>
              <a:rPr dirty="0" baseline="-21929" sz="2850" spc="-787">
                <a:latin typeface="Cambria Math"/>
                <a:cs typeface="Cambria Math"/>
              </a:rPr>
              <a:t>𝐚𝐚</a:t>
            </a:r>
            <a:r>
              <a:rPr dirty="0" baseline="-21929" sz="2850" spc="97">
                <a:latin typeface="Cambria Math"/>
                <a:cs typeface="Cambria Math"/>
              </a:rPr>
              <a:t>  </a:t>
            </a:r>
            <a:r>
              <a:rPr dirty="0" sz="3200" spc="-50">
                <a:latin typeface="Cambria Math"/>
                <a:cs typeface="Cambria Math"/>
              </a:rPr>
              <a:t>=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baseline="-26315" sz="2850" spc="-855">
                <a:latin typeface="Cambria Math"/>
                <a:cs typeface="Cambria Math"/>
              </a:rPr>
              <a:t>𝟑𝟑</a:t>
            </a:r>
            <a:r>
              <a:rPr dirty="0" baseline="-26315" sz="2850" spc="104">
                <a:latin typeface="Cambria Math"/>
                <a:cs typeface="Cambria Math"/>
              </a:rPr>
              <a:t> 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 spc="-645">
                <a:latin typeface="Cambria Math"/>
                <a:cs typeface="Cambria Math"/>
              </a:rPr>
              <a:t>𝟎𝟎</a:t>
            </a:r>
            <a:r>
              <a:rPr dirty="0" sz="3200" spc="-645" b="1">
                <a:latin typeface="Arial Narrow"/>
                <a:cs typeface="Arial Narrow"/>
              </a:rPr>
              <a:t>.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Case_2.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8267" y="3265614"/>
            <a:ext cx="326326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Check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Case_1.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267" y="4090098"/>
            <a:ext cx="45681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992879" algn="l"/>
              </a:tabLst>
            </a:pP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795">
                <a:latin typeface="Cambria Math"/>
                <a:cs typeface="Cambria Math"/>
              </a:rPr>
              <a:t>𝝐𝝐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 spc="-640">
                <a:latin typeface="Cambria Math"/>
                <a:cs typeface="Cambria Math"/>
              </a:rPr>
              <a:t>𝟎𝟎.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640">
                <a:latin typeface="Cambria Math"/>
                <a:cs typeface="Cambria Math"/>
              </a:rPr>
              <a:t>𝟓𝟓,</a:t>
            </a:r>
            <a:r>
              <a:rPr dirty="0" sz="3200" spc="2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have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790313" y="4381690"/>
            <a:ext cx="1183005" cy="26034"/>
          </a:xfrm>
          <a:custGeom>
            <a:avLst/>
            <a:gdLst/>
            <a:ahLst/>
            <a:cxnLst/>
            <a:rect l="l" t="t" r="r" b="b"/>
            <a:pathLst>
              <a:path w="1183004" h="26035">
                <a:moveTo>
                  <a:pt x="1182624" y="0"/>
                </a:moveTo>
                <a:lnTo>
                  <a:pt x="0" y="0"/>
                </a:lnTo>
                <a:lnTo>
                  <a:pt x="0" y="25907"/>
                </a:lnTo>
                <a:lnTo>
                  <a:pt x="1182624" y="25907"/>
                </a:lnTo>
                <a:lnTo>
                  <a:pt x="1182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090035" y="3962082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967355" y="4446714"/>
            <a:ext cx="104521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55">
                <a:latin typeface="Cambria Math"/>
                <a:cs typeface="Cambria Math"/>
              </a:rPr>
              <a:t>𝒏𝒏→∞</a:t>
            </a:r>
            <a:r>
              <a:rPr dirty="0" sz="2350" spc="1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endParaRPr baseline="5910" sz="3525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962019" y="4350702"/>
            <a:ext cx="41973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80">
                <a:latin typeface="Cambria Math"/>
                <a:cs typeface="Cambria Math"/>
              </a:rPr>
              <a:t>log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355089" y="4431413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285101" y="4381690"/>
            <a:ext cx="547370" cy="26034"/>
          </a:xfrm>
          <a:custGeom>
            <a:avLst/>
            <a:gdLst/>
            <a:ahLst/>
            <a:cxnLst/>
            <a:rect l="l" t="t" r="r" b="b"/>
            <a:pathLst>
              <a:path w="547370" h="26035">
                <a:moveTo>
                  <a:pt x="547116" y="0"/>
                </a:moveTo>
                <a:lnTo>
                  <a:pt x="0" y="0"/>
                </a:lnTo>
                <a:lnTo>
                  <a:pt x="0" y="25907"/>
                </a:lnTo>
                <a:lnTo>
                  <a:pt x="547116" y="25907"/>
                </a:lnTo>
                <a:lnTo>
                  <a:pt x="547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346063" y="3853877"/>
            <a:ext cx="41465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20094" sz="3525" spc="-1042">
                <a:latin typeface="Cambria Math"/>
                <a:cs typeface="Cambria Math"/>
              </a:rPr>
              <a:t>𝒏𝒏</a:t>
            </a:r>
            <a:r>
              <a:rPr dirty="0" sz="1900" spc="-695">
                <a:latin typeface="Cambria Math"/>
                <a:cs typeface="Cambria Math"/>
              </a:rPr>
              <a:t>𝟐𝟐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463667" y="4446714"/>
            <a:ext cx="10521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55">
                <a:latin typeface="Cambria Math"/>
                <a:cs typeface="Cambria Math"/>
              </a:rPr>
              <a:t>𝒏𝒏→∞</a:t>
            </a:r>
            <a:r>
              <a:rPr dirty="0" sz="2350">
                <a:latin typeface="Cambria Math"/>
                <a:cs typeface="Cambria Math"/>
              </a:rPr>
              <a:t> </a:t>
            </a:r>
            <a:r>
              <a:rPr dirty="0" baseline="8274" sz="3525" spc="-1207">
                <a:latin typeface="Cambria Math"/>
                <a:cs typeface="Cambria Math"/>
              </a:rPr>
              <a:t>𝒏𝒏</a:t>
            </a:r>
            <a:endParaRPr baseline="8274" sz="3525">
              <a:latin typeface="Cambria Math"/>
              <a:cs typeface="Cambria Math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474022" y="4090098"/>
            <a:ext cx="32734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03630" algn="l"/>
                <a:tab pos="2002789" algn="l"/>
              </a:tabLst>
            </a:pPr>
            <a:r>
              <a:rPr dirty="0" baseline="-21929" sz="2850" spc="-600">
                <a:latin typeface="Cambria Math"/>
                <a:cs typeface="Cambria Math"/>
              </a:rPr>
              <a:t>𝐚𝐚−𝝐𝝐</a:t>
            </a:r>
            <a:r>
              <a:rPr dirty="0" baseline="-21929" sz="2850" spc="104">
                <a:latin typeface="Cambria Math"/>
                <a:cs typeface="Cambria Math"/>
              </a:rPr>
              <a:t>  </a:t>
            </a:r>
            <a:r>
              <a:rPr dirty="0" sz="3200" spc="-50">
                <a:latin typeface="Cambria Math"/>
                <a:cs typeface="Cambria Math"/>
              </a:rPr>
              <a:t>=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baseline="-26315" sz="2850" spc="-682">
                <a:latin typeface="Cambria Math"/>
                <a:cs typeface="Cambria Math"/>
              </a:rPr>
              <a:t>𝟐𝟐.𝟓𝟓</a:t>
            </a:r>
            <a:r>
              <a:rPr dirty="0" baseline="-26315" sz="2850" spc="82">
                <a:latin typeface="Cambria Math"/>
                <a:cs typeface="Cambria Math"/>
              </a:rPr>
              <a:t> 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45">
                <a:latin typeface="Cambria Math"/>
                <a:cs typeface="Cambria Math"/>
              </a:rPr>
              <a:t> </a:t>
            </a:r>
            <a:r>
              <a:rPr dirty="0" sz="3200" spc="-670">
                <a:latin typeface="Cambria Math"/>
                <a:cs typeface="Cambria Math"/>
              </a:rPr>
              <a:t>𝟎𝟎</a:t>
            </a:r>
            <a:r>
              <a:rPr dirty="0" sz="3200" spc="-670" b="1"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2867" y="4736884"/>
            <a:ext cx="470281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Therefore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have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Case_1.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Symbol"/>
                <a:cs typeface="Symbol"/>
              </a:rPr>
              <a:t></a:t>
            </a:r>
            <a:r>
              <a:rPr dirty="0" sz="3200" spc="-10" b="1">
                <a:latin typeface="Arial Narrow"/>
                <a:cs typeface="Arial Narrow"/>
              </a:rPr>
              <a:t>(n</a:t>
            </a:r>
            <a:r>
              <a:rPr dirty="0" baseline="25132" sz="3150" spc="-15" b="1">
                <a:latin typeface="Arial Narrow"/>
                <a:cs typeface="Arial Narrow"/>
              </a:rPr>
              <a:t>3</a:t>
            </a:r>
            <a:r>
              <a:rPr dirty="0" sz="3200" spc="-10" b="1">
                <a:latin typeface="Arial Narrow"/>
                <a:cs typeface="Arial Narrow"/>
              </a:rPr>
              <a:t>).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1335"/>
            <a:ext cx="9144000" cy="1242060"/>
            <a:chOff x="0" y="21335"/>
            <a:chExt cx="9144000" cy="12420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335"/>
              <a:ext cx="1950719" cy="101193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263" y="21335"/>
              <a:ext cx="3518915" cy="101193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9328" y="324611"/>
              <a:ext cx="509015" cy="44957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7844" y="289560"/>
              <a:ext cx="630935" cy="4952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9804" y="323088"/>
              <a:ext cx="576071" cy="45262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6984" y="156972"/>
              <a:ext cx="477011" cy="44653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9A0000"/>
                </a:solidFill>
                <a:latin typeface="Arial Narrow"/>
                <a:cs typeface="Arial Narrow"/>
              </a:rPr>
              <a:t>Example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:</a:t>
            </a:r>
            <a:r>
              <a:rPr dirty="0" spc="-65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T(n)</a:t>
            </a:r>
            <a:r>
              <a:rPr dirty="0" spc="-3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=</a:t>
            </a:r>
            <a:r>
              <a:rPr dirty="0" spc="-35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7T(n/2)</a:t>
            </a:r>
            <a:r>
              <a:rPr dirty="0" spc="-30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>
                <a:solidFill>
                  <a:srgbClr val="000000"/>
                </a:solidFill>
                <a:latin typeface="Arial Narrow"/>
                <a:cs typeface="Arial Narrow"/>
              </a:rPr>
              <a:t>+</a:t>
            </a:r>
            <a:r>
              <a:rPr dirty="0" spc="-65">
                <a:solidFill>
                  <a:srgbClr val="000000"/>
                </a:solidFill>
                <a:latin typeface="Arial Narrow"/>
                <a:cs typeface="Arial Narrow"/>
              </a:rPr>
              <a:t> </a:t>
            </a:r>
            <a:r>
              <a:rPr dirty="0" spc="-910" b="0">
                <a:solidFill>
                  <a:srgbClr val="000000"/>
                </a:solidFill>
                <a:latin typeface="Cambria Math"/>
                <a:cs typeface="Cambria Math"/>
              </a:rPr>
              <a:t>𝒄𝒄</a:t>
            </a:r>
            <a:r>
              <a:rPr dirty="0" spc="-10" b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b="0">
                <a:solidFill>
                  <a:srgbClr val="000000"/>
                </a:solidFill>
                <a:latin typeface="Cambria Math"/>
                <a:cs typeface="Cambria Math"/>
              </a:rPr>
              <a:t>×</a:t>
            </a:r>
            <a:r>
              <a:rPr dirty="0" spc="-15" b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dirty="0" spc="-990" b="0">
                <a:solidFill>
                  <a:srgbClr val="000000"/>
                </a:solidFill>
                <a:latin typeface="Cambria Math"/>
                <a:cs typeface="Cambria Math"/>
              </a:rPr>
              <a:t>𝒏𝒏</a:t>
            </a:r>
            <a:r>
              <a:rPr dirty="0" baseline="27777" sz="3900" spc="-1485" b="0">
                <a:solidFill>
                  <a:srgbClr val="000000"/>
                </a:solidFill>
                <a:latin typeface="Cambria Math"/>
                <a:cs typeface="Cambria Math"/>
              </a:rPr>
              <a:t>𝟐𝟐</a:t>
            </a:r>
            <a:endParaRPr baseline="27777" sz="3900">
              <a:latin typeface="Cambria Math"/>
              <a:cs typeface="Cambria Math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679192" y="2286000"/>
            <a:ext cx="1363980" cy="559435"/>
            <a:chOff x="2679192" y="2286000"/>
            <a:chExt cx="1363980" cy="559435"/>
          </a:xfrm>
        </p:grpSpPr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9192" y="2436876"/>
              <a:ext cx="454151" cy="40081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61131" y="2404871"/>
              <a:ext cx="562355" cy="44043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54324" y="2436876"/>
              <a:ext cx="512063" cy="40081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7976" y="2286000"/>
              <a:ext cx="425195" cy="39776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2862" y="1202593"/>
            <a:ext cx="7908925" cy="1586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recurrence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got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from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the </a:t>
            </a:r>
            <a:r>
              <a:rPr dirty="0" sz="3200" b="1">
                <a:latin typeface="Arial Narrow"/>
                <a:cs typeface="Arial Narrow"/>
              </a:rPr>
              <a:t>recurrence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Strassen’s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matrix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multiplication.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a=7,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b=2,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f(n)=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810">
                <a:latin typeface="Cambria Math"/>
                <a:cs typeface="Cambria Math"/>
              </a:rPr>
              <a:t>𝒄𝒄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×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 spc="-910">
                <a:latin typeface="Cambria Math"/>
                <a:cs typeface="Cambria Math"/>
              </a:rPr>
              <a:t>𝒏𝒏</a:t>
            </a:r>
            <a:r>
              <a:rPr dirty="0" baseline="28368" sz="3525" spc="-1364">
                <a:latin typeface="Cambria Math"/>
                <a:cs typeface="Cambria Math"/>
              </a:rPr>
              <a:t>𝟐𝟐</a:t>
            </a:r>
            <a:endParaRPr baseline="28368" sz="3525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8262" y="3113689"/>
            <a:ext cx="10058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31165" algn="l"/>
              </a:tabLst>
            </a:pP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227200" y="3405276"/>
            <a:ext cx="879475" cy="26034"/>
          </a:xfrm>
          <a:custGeom>
            <a:avLst/>
            <a:gdLst/>
            <a:ahLst/>
            <a:cxnLst/>
            <a:rect l="l" t="t" r="r" b="b"/>
            <a:pathLst>
              <a:path w="879475" h="26035">
                <a:moveTo>
                  <a:pt x="879348" y="0"/>
                </a:moveTo>
                <a:lnTo>
                  <a:pt x="0" y="0"/>
                </a:lnTo>
                <a:lnTo>
                  <a:pt x="0" y="25908"/>
                </a:lnTo>
                <a:lnTo>
                  <a:pt x="879348" y="25908"/>
                </a:lnTo>
                <a:lnTo>
                  <a:pt x="87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398902" y="3374293"/>
            <a:ext cx="41973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80">
                <a:latin typeface="Cambria Math"/>
                <a:cs typeface="Cambria Math"/>
              </a:rPr>
              <a:t>log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791972" y="3455004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420236" y="3405276"/>
            <a:ext cx="840105" cy="26034"/>
          </a:xfrm>
          <a:custGeom>
            <a:avLst/>
            <a:gdLst/>
            <a:ahLst/>
            <a:cxnLst/>
            <a:rect l="l" t="t" r="r" b="b"/>
            <a:pathLst>
              <a:path w="840104" h="26035">
                <a:moveTo>
                  <a:pt x="839724" y="0"/>
                </a:moveTo>
                <a:lnTo>
                  <a:pt x="0" y="0"/>
                </a:lnTo>
                <a:lnTo>
                  <a:pt x="0" y="25908"/>
                </a:lnTo>
                <a:lnTo>
                  <a:pt x="839724" y="25908"/>
                </a:lnTo>
                <a:lnTo>
                  <a:pt x="83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350642" y="2985673"/>
            <a:ext cx="288353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132965" algn="l"/>
              </a:tabLst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r>
              <a:rPr dirty="0" sz="2350">
                <a:latin typeface="Cambria Math"/>
                <a:cs typeface="Cambria Math"/>
              </a:rPr>
              <a:t>	</a:t>
            </a:r>
            <a:r>
              <a:rPr dirty="0" sz="2350" spc="-575">
                <a:latin typeface="Cambria Math"/>
                <a:cs typeface="Cambria Math"/>
              </a:rPr>
              <a:t>𝒄𝒄×𝒏𝒏</a:t>
            </a:r>
            <a:r>
              <a:rPr dirty="0" baseline="24853" sz="2850" spc="-862">
                <a:latin typeface="Cambria Math"/>
                <a:cs typeface="Cambria Math"/>
              </a:rPr>
              <a:t>𝟐𝟐</a:t>
            </a:r>
            <a:endParaRPr baseline="24853" sz="285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93062" y="3470305"/>
            <a:ext cx="327025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243455" algn="l"/>
              </a:tabLst>
            </a:pPr>
            <a:r>
              <a:rPr dirty="0" sz="2350" spc="-355">
                <a:latin typeface="Cambria Math"/>
                <a:cs typeface="Cambria Math"/>
              </a:rPr>
              <a:t>𝒏𝒏→∞</a:t>
            </a:r>
            <a:r>
              <a:rPr dirty="0" sz="2350" spc="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r>
              <a:rPr dirty="0" baseline="5910" sz="3525">
                <a:latin typeface="Cambria Math"/>
                <a:cs typeface="Cambria Math"/>
              </a:rPr>
              <a:t>	</a:t>
            </a:r>
            <a:r>
              <a:rPr dirty="0" sz="2350" spc="-360">
                <a:latin typeface="Cambria Math"/>
                <a:cs typeface="Cambria Math"/>
              </a:rPr>
              <a:t>𝒏𝒏→∞</a:t>
            </a:r>
            <a:r>
              <a:rPr dirty="0" sz="2350" spc="25">
                <a:latin typeface="Cambria Math"/>
                <a:cs typeface="Cambria Math"/>
              </a:rPr>
              <a:t> </a:t>
            </a:r>
            <a:r>
              <a:rPr dirty="0" baseline="8274" sz="3525" spc="-1207">
                <a:latin typeface="Cambria Math"/>
                <a:cs typeface="Cambria Math"/>
              </a:rPr>
              <a:t>𝒏𝒏</a:t>
            </a:r>
            <a:endParaRPr baseline="8274" sz="3525">
              <a:latin typeface="Cambria Math"/>
              <a:cs typeface="Cambria Math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12368" y="3113689"/>
            <a:ext cx="637413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800735" algn="l"/>
                <a:tab pos="1699260" algn="l"/>
              </a:tabLst>
            </a:pPr>
            <a:r>
              <a:rPr dirty="0" baseline="-21929" sz="2850" spc="-787">
                <a:latin typeface="Cambria Math"/>
                <a:cs typeface="Cambria Math"/>
              </a:rPr>
              <a:t>𝐚𝐚</a:t>
            </a:r>
            <a:r>
              <a:rPr dirty="0" baseline="-21929" sz="2850" spc="97">
                <a:latin typeface="Cambria Math"/>
                <a:cs typeface="Cambria Math"/>
              </a:rPr>
              <a:t>  </a:t>
            </a:r>
            <a:r>
              <a:rPr dirty="0" sz="3200" spc="-50">
                <a:latin typeface="Cambria Math"/>
                <a:cs typeface="Cambria Math"/>
              </a:rPr>
              <a:t>=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baseline="-26315" sz="2850" spc="-765">
                <a:latin typeface="Cambria Math"/>
                <a:cs typeface="Cambria Math"/>
              </a:rPr>
              <a:t>𝟐𝟐.𝟖𝟖𝟎𝟎𝟖𝟖</a:t>
            </a:r>
            <a:r>
              <a:rPr dirty="0" baseline="-26315" sz="2850" spc="82">
                <a:latin typeface="Cambria Math"/>
                <a:cs typeface="Cambria Math"/>
              </a:rPr>
              <a:t> 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60">
                <a:latin typeface="Cambria Math"/>
                <a:cs typeface="Cambria Math"/>
              </a:rPr>
              <a:t> </a:t>
            </a:r>
            <a:r>
              <a:rPr dirty="0" sz="3200" spc="-645">
                <a:latin typeface="Cambria Math"/>
                <a:cs typeface="Cambria Math"/>
              </a:rPr>
              <a:t>𝟎𝟎</a:t>
            </a:r>
            <a:r>
              <a:rPr dirty="0" sz="3200" spc="-645" b="1">
                <a:latin typeface="Arial Narrow"/>
                <a:cs typeface="Arial Narrow"/>
              </a:rPr>
              <a:t>.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Case_2.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8262" y="3857401"/>
            <a:ext cx="326326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Check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Case_1.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8262" y="4681885"/>
            <a:ext cx="45681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992879" algn="l"/>
              </a:tabLst>
            </a:pP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795">
                <a:latin typeface="Cambria Math"/>
                <a:cs typeface="Cambria Math"/>
              </a:rPr>
              <a:t>𝝐𝝐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 spc="-640">
                <a:latin typeface="Cambria Math"/>
                <a:cs typeface="Cambria Math"/>
              </a:rPr>
              <a:t>𝟎𝟎.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640">
                <a:latin typeface="Cambria Math"/>
                <a:cs typeface="Cambria Math"/>
              </a:rPr>
              <a:t>𝟏𝟏,</a:t>
            </a:r>
            <a:r>
              <a:rPr dirty="0" sz="3200" spc="25">
                <a:latin typeface="Cambria Math"/>
                <a:cs typeface="Cambria Math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have</a:t>
            </a:r>
            <a:r>
              <a:rPr dirty="0" sz="3200" b="1">
                <a:latin typeface="Arial Narrow"/>
                <a:cs typeface="Arial Narrow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790313" y="4973472"/>
            <a:ext cx="1183005" cy="26034"/>
          </a:xfrm>
          <a:custGeom>
            <a:avLst/>
            <a:gdLst/>
            <a:ahLst/>
            <a:cxnLst/>
            <a:rect l="l" t="t" r="r" b="b"/>
            <a:pathLst>
              <a:path w="1183004" h="26035">
                <a:moveTo>
                  <a:pt x="1182624" y="0"/>
                </a:moveTo>
                <a:lnTo>
                  <a:pt x="0" y="0"/>
                </a:lnTo>
                <a:lnTo>
                  <a:pt x="0" y="25908"/>
                </a:lnTo>
                <a:lnTo>
                  <a:pt x="1182624" y="25908"/>
                </a:lnTo>
                <a:lnTo>
                  <a:pt x="1182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5090030" y="4553869"/>
            <a:ext cx="5822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425">
                <a:latin typeface="Cambria Math"/>
                <a:cs typeface="Cambria Math"/>
              </a:rPr>
              <a:t>𝐟𝐟(𝐧𝐧)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967350" y="5038501"/>
            <a:ext cx="104521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55">
                <a:latin typeface="Cambria Math"/>
                <a:cs typeface="Cambria Math"/>
              </a:rPr>
              <a:t>𝒏𝒏→∞</a:t>
            </a:r>
            <a:r>
              <a:rPr dirty="0" sz="2350" spc="15">
                <a:latin typeface="Cambria Math"/>
                <a:cs typeface="Cambria Math"/>
              </a:rPr>
              <a:t> </a:t>
            </a:r>
            <a:r>
              <a:rPr dirty="0" baseline="5910" sz="3525" spc="-1147">
                <a:latin typeface="Cambria Math"/>
                <a:cs typeface="Cambria Math"/>
              </a:rPr>
              <a:t>𝐧𝐧</a:t>
            </a:r>
            <a:endParaRPr baseline="5910" sz="3525">
              <a:latin typeface="Cambria Math"/>
              <a:cs typeface="Cambria Math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962013" y="4942489"/>
            <a:ext cx="419734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80">
                <a:latin typeface="Cambria Math"/>
                <a:cs typeface="Cambria Math"/>
              </a:rPr>
              <a:t>log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355083" y="5023200"/>
            <a:ext cx="1733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600">
                <a:latin typeface="Cambria Math"/>
                <a:cs typeface="Cambria Math"/>
              </a:rPr>
              <a:t>𝐛𝐛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486716" y="4681885"/>
            <a:ext cx="16910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90930" algn="l"/>
              </a:tabLst>
            </a:pPr>
            <a:r>
              <a:rPr dirty="0" baseline="-21929" sz="2850" spc="-600">
                <a:latin typeface="Cambria Math"/>
                <a:cs typeface="Cambria Math"/>
              </a:rPr>
              <a:t>𝐚𝐚−𝝐𝝐</a:t>
            </a:r>
            <a:r>
              <a:rPr dirty="0" baseline="-21929" sz="2850" spc="104">
                <a:latin typeface="Cambria Math"/>
                <a:cs typeface="Cambria Math"/>
              </a:rPr>
              <a:t>  </a:t>
            </a:r>
            <a:r>
              <a:rPr dirty="0" sz="3200" spc="-50">
                <a:latin typeface="Cambria Math"/>
                <a:cs typeface="Cambria Math"/>
              </a:rPr>
              <a:t>=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lim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7285101" y="4973472"/>
            <a:ext cx="840105" cy="26034"/>
          </a:xfrm>
          <a:custGeom>
            <a:avLst/>
            <a:gdLst/>
            <a:ahLst/>
            <a:cxnLst/>
            <a:rect l="l" t="t" r="r" b="b"/>
            <a:pathLst>
              <a:path w="840104" h="26035">
                <a:moveTo>
                  <a:pt x="839724" y="0"/>
                </a:moveTo>
                <a:lnTo>
                  <a:pt x="0" y="0"/>
                </a:lnTo>
                <a:lnTo>
                  <a:pt x="0" y="25908"/>
                </a:lnTo>
                <a:lnTo>
                  <a:pt x="839724" y="25908"/>
                </a:lnTo>
                <a:lnTo>
                  <a:pt x="839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7311004" y="4553869"/>
            <a:ext cx="77533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575">
                <a:latin typeface="Cambria Math"/>
                <a:cs typeface="Cambria Math"/>
              </a:rPr>
              <a:t>𝒄𝒄×𝒏𝒏</a:t>
            </a:r>
            <a:r>
              <a:rPr dirty="0" baseline="24853" sz="2850" spc="-862">
                <a:latin typeface="Cambria Math"/>
                <a:cs typeface="Cambria Math"/>
              </a:rPr>
              <a:t>𝟐𝟐</a:t>
            </a:r>
            <a:endParaRPr baseline="24853" sz="2850">
              <a:latin typeface="Cambria Math"/>
              <a:cs typeface="Cambria Math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463662" y="5038501"/>
            <a:ext cx="1052195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355">
                <a:latin typeface="Cambria Math"/>
                <a:cs typeface="Cambria Math"/>
              </a:rPr>
              <a:t>𝒏𝒏→∞</a:t>
            </a:r>
            <a:r>
              <a:rPr dirty="0" sz="2350">
                <a:latin typeface="Cambria Math"/>
                <a:cs typeface="Cambria Math"/>
              </a:rPr>
              <a:t> </a:t>
            </a:r>
            <a:r>
              <a:rPr dirty="0" baseline="8274" sz="3525" spc="-1207">
                <a:latin typeface="Cambria Math"/>
                <a:cs typeface="Cambria Math"/>
              </a:rPr>
              <a:t>𝒏𝒏</a:t>
            </a:r>
            <a:endParaRPr baseline="8274" sz="3525">
              <a:latin typeface="Cambria Math"/>
              <a:cs typeface="Cambria Math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439022" y="4796185"/>
            <a:ext cx="15881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900" spc="-509">
                <a:latin typeface="Cambria Math"/>
                <a:cs typeface="Cambria Math"/>
              </a:rPr>
              <a:t>𝟐𝟐.𝟖𝟖𝟎𝟎𝟖𝟖</a:t>
            </a:r>
            <a:r>
              <a:rPr dirty="0" sz="1900" spc="50">
                <a:latin typeface="Cambria Math"/>
                <a:cs typeface="Cambria Math"/>
              </a:rPr>
              <a:t>  </a:t>
            </a:r>
            <a:r>
              <a:rPr dirty="0" baseline="15625" sz="4800">
                <a:latin typeface="Cambria Math"/>
                <a:cs typeface="Cambria Math"/>
              </a:rPr>
              <a:t>=</a:t>
            </a:r>
            <a:r>
              <a:rPr dirty="0" baseline="15625" sz="4800" spc="209">
                <a:latin typeface="Cambria Math"/>
                <a:cs typeface="Cambria Math"/>
              </a:rPr>
              <a:t> </a:t>
            </a:r>
            <a:r>
              <a:rPr dirty="0" baseline="15625" sz="4800" spc="-1005">
                <a:latin typeface="Cambria Math"/>
                <a:cs typeface="Cambria Math"/>
              </a:rPr>
              <a:t>𝟎𝟎</a:t>
            </a:r>
            <a:r>
              <a:rPr dirty="0" baseline="15625" sz="4800" spc="-1005" b="1">
                <a:latin typeface="Arial Narrow"/>
                <a:cs typeface="Arial Narrow"/>
              </a:rPr>
              <a:t>.</a:t>
            </a:r>
            <a:endParaRPr baseline="15625" sz="4800">
              <a:latin typeface="Arial Narrow"/>
              <a:cs typeface="Arial Narro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2862" y="5328671"/>
            <a:ext cx="470281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Therefore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have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Case_1.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Symbol"/>
                <a:cs typeface="Symbol"/>
              </a:rPr>
              <a:t></a:t>
            </a:r>
            <a:r>
              <a:rPr dirty="0" sz="3200" spc="-10" b="1">
                <a:latin typeface="Arial Narrow"/>
                <a:cs typeface="Arial Narrow"/>
              </a:rPr>
              <a:t>(n</a:t>
            </a:r>
            <a:r>
              <a:rPr dirty="0" baseline="25132" sz="3150" spc="-15" b="1">
                <a:latin typeface="Arial Narrow"/>
                <a:cs typeface="Arial Narrow"/>
              </a:rPr>
              <a:t>2.807</a:t>
            </a:r>
            <a:r>
              <a:rPr dirty="0" sz="3200" spc="-10" b="1">
                <a:latin typeface="Arial Narrow"/>
                <a:cs typeface="Arial Narrow"/>
              </a:rPr>
              <a:t>).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1114044"/>
            <a:ext cx="8972623" cy="304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dirty="0" spc="-60"/>
              <a:t> </a:t>
            </a:r>
            <a:r>
              <a:rPr dirty="0" spc="-10"/>
              <a:t>Examples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5350764" y="4956492"/>
            <a:ext cx="897890" cy="22860"/>
          </a:xfrm>
          <a:custGeom>
            <a:avLst/>
            <a:gdLst/>
            <a:ahLst/>
            <a:cxnLst/>
            <a:rect l="l" t="t" r="r" b="b"/>
            <a:pathLst>
              <a:path w="897889" h="22860">
                <a:moveTo>
                  <a:pt x="897636" y="0"/>
                </a:moveTo>
                <a:lnTo>
                  <a:pt x="0" y="0"/>
                </a:lnTo>
                <a:lnTo>
                  <a:pt x="0" y="22860"/>
                </a:lnTo>
                <a:lnTo>
                  <a:pt x="897636" y="22860"/>
                </a:lnTo>
                <a:lnTo>
                  <a:pt x="897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894749" y="4665496"/>
            <a:ext cx="332105" cy="240029"/>
          </a:xfrm>
          <a:custGeom>
            <a:avLst/>
            <a:gdLst/>
            <a:ahLst/>
            <a:cxnLst/>
            <a:rect l="l" t="t" r="r" b="b"/>
            <a:pathLst>
              <a:path w="332104" h="240029">
                <a:moveTo>
                  <a:pt x="255193" y="0"/>
                </a:moveTo>
                <a:lnTo>
                  <a:pt x="251777" y="9740"/>
                </a:lnTo>
                <a:lnTo>
                  <a:pt x="265672" y="15767"/>
                </a:lnTo>
                <a:lnTo>
                  <a:pt x="277620" y="24112"/>
                </a:lnTo>
                <a:lnTo>
                  <a:pt x="301874" y="62793"/>
                </a:lnTo>
                <a:lnTo>
                  <a:pt x="309841" y="118783"/>
                </a:lnTo>
                <a:lnTo>
                  <a:pt x="308953" y="139953"/>
                </a:lnTo>
                <a:lnTo>
                  <a:pt x="295617" y="191782"/>
                </a:lnTo>
                <a:lnTo>
                  <a:pt x="265832" y="224183"/>
                </a:lnTo>
                <a:lnTo>
                  <a:pt x="252158" y="230238"/>
                </a:lnTo>
                <a:lnTo>
                  <a:pt x="255193" y="239979"/>
                </a:lnTo>
                <a:lnTo>
                  <a:pt x="301044" y="212738"/>
                </a:lnTo>
                <a:lnTo>
                  <a:pt x="326790" y="162448"/>
                </a:lnTo>
                <a:lnTo>
                  <a:pt x="331723" y="120053"/>
                </a:lnTo>
                <a:lnTo>
                  <a:pt x="330487" y="98055"/>
                </a:lnTo>
                <a:lnTo>
                  <a:pt x="320590" y="59059"/>
                </a:lnTo>
                <a:lnTo>
                  <a:pt x="287845" y="15382"/>
                </a:lnTo>
                <a:lnTo>
                  <a:pt x="272591" y="6279"/>
                </a:lnTo>
                <a:lnTo>
                  <a:pt x="255193" y="0"/>
                </a:lnTo>
                <a:close/>
              </a:path>
              <a:path w="332104" h="240029">
                <a:moveTo>
                  <a:pt x="76530" y="0"/>
                </a:moveTo>
                <a:lnTo>
                  <a:pt x="30761" y="27310"/>
                </a:lnTo>
                <a:lnTo>
                  <a:pt x="4945" y="77724"/>
                </a:lnTo>
                <a:lnTo>
                  <a:pt x="0" y="120053"/>
                </a:lnTo>
                <a:lnTo>
                  <a:pt x="1231" y="142101"/>
                </a:lnTo>
                <a:lnTo>
                  <a:pt x="11090" y="181096"/>
                </a:lnTo>
                <a:lnTo>
                  <a:pt x="43792" y="224626"/>
                </a:lnTo>
                <a:lnTo>
                  <a:pt x="76530" y="239979"/>
                </a:lnTo>
                <a:lnTo>
                  <a:pt x="79565" y="230238"/>
                </a:lnTo>
                <a:lnTo>
                  <a:pt x="65890" y="224183"/>
                </a:lnTo>
                <a:lnTo>
                  <a:pt x="54087" y="215753"/>
                </a:lnTo>
                <a:lnTo>
                  <a:pt x="29881" y="176449"/>
                </a:lnTo>
                <a:lnTo>
                  <a:pt x="21882" y="118783"/>
                </a:lnTo>
                <a:lnTo>
                  <a:pt x="22770" y="98311"/>
                </a:lnTo>
                <a:lnTo>
                  <a:pt x="36106" y="47752"/>
                </a:lnTo>
                <a:lnTo>
                  <a:pt x="66104" y="15767"/>
                </a:lnTo>
                <a:lnTo>
                  <a:pt x="79946" y="9740"/>
                </a:lnTo>
                <a:lnTo>
                  <a:pt x="76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339" y="4701482"/>
            <a:ext cx="61258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Find</a:t>
            </a:r>
            <a:r>
              <a:rPr dirty="0" sz="2800" spc="-6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5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largest</a:t>
            </a:r>
            <a:r>
              <a:rPr dirty="0" sz="2800" spc="-4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integer</a:t>
            </a:r>
            <a:r>
              <a:rPr dirty="0" sz="2800" spc="-5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sz="2800" spc="-5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such</a:t>
            </a:r>
            <a:r>
              <a:rPr dirty="0" sz="2800" spc="-4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that</a:t>
            </a:r>
            <a:r>
              <a:rPr dirty="0" sz="2800" spc="-55" b="1">
                <a:latin typeface="Arial Narrow"/>
                <a:cs typeface="Arial Narrow"/>
              </a:rPr>
              <a:t> </a:t>
            </a:r>
            <a:r>
              <a:rPr dirty="0" baseline="44715" sz="3075" spc="-112">
                <a:latin typeface="Cambria Math"/>
                <a:cs typeface="Cambria Math"/>
              </a:rPr>
              <a:t>log</a:t>
            </a:r>
            <a:r>
              <a:rPr dirty="0" baseline="40404" sz="2475" spc="-112">
                <a:latin typeface="Cambria Math"/>
                <a:cs typeface="Cambria Math"/>
              </a:rPr>
              <a:t>𝟐𝟐</a:t>
            </a:r>
            <a:r>
              <a:rPr dirty="0" baseline="40404" sz="2475" spc="104">
                <a:latin typeface="Cambria Math"/>
                <a:cs typeface="Cambria Math"/>
              </a:rPr>
              <a:t>  </a:t>
            </a:r>
            <a:r>
              <a:rPr dirty="0" baseline="44715" sz="3075" spc="-1019">
                <a:latin typeface="Cambria Math"/>
                <a:cs typeface="Cambria Math"/>
              </a:rPr>
              <a:t>𝒂𝒂</a:t>
            </a:r>
            <a:endParaRPr baseline="44715" sz="3075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897784" y="5052591"/>
            <a:ext cx="325755" cy="240029"/>
          </a:xfrm>
          <a:custGeom>
            <a:avLst/>
            <a:gdLst/>
            <a:ahLst/>
            <a:cxnLst/>
            <a:rect l="l" t="t" r="r" b="b"/>
            <a:pathLst>
              <a:path w="325754" h="240029">
                <a:moveTo>
                  <a:pt x="249110" y="0"/>
                </a:moveTo>
                <a:lnTo>
                  <a:pt x="245694" y="9740"/>
                </a:lnTo>
                <a:lnTo>
                  <a:pt x="259588" y="15767"/>
                </a:lnTo>
                <a:lnTo>
                  <a:pt x="271537" y="24112"/>
                </a:lnTo>
                <a:lnTo>
                  <a:pt x="295791" y="62793"/>
                </a:lnTo>
                <a:lnTo>
                  <a:pt x="303758" y="118783"/>
                </a:lnTo>
                <a:lnTo>
                  <a:pt x="302869" y="139953"/>
                </a:lnTo>
                <a:lnTo>
                  <a:pt x="289521" y="191782"/>
                </a:lnTo>
                <a:lnTo>
                  <a:pt x="259748" y="224183"/>
                </a:lnTo>
                <a:lnTo>
                  <a:pt x="246075" y="230238"/>
                </a:lnTo>
                <a:lnTo>
                  <a:pt x="249110" y="239979"/>
                </a:lnTo>
                <a:lnTo>
                  <a:pt x="294960" y="212738"/>
                </a:lnTo>
                <a:lnTo>
                  <a:pt x="320706" y="162448"/>
                </a:lnTo>
                <a:lnTo>
                  <a:pt x="325640" y="120053"/>
                </a:lnTo>
                <a:lnTo>
                  <a:pt x="324404" y="98055"/>
                </a:lnTo>
                <a:lnTo>
                  <a:pt x="314507" y="59059"/>
                </a:lnTo>
                <a:lnTo>
                  <a:pt x="281762" y="15382"/>
                </a:lnTo>
                <a:lnTo>
                  <a:pt x="266507" y="6279"/>
                </a:lnTo>
                <a:lnTo>
                  <a:pt x="249110" y="0"/>
                </a:lnTo>
                <a:close/>
              </a:path>
              <a:path w="325754" h="240029">
                <a:moveTo>
                  <a:pt x="76542" y="0"/>
                </a:moveTo>
                <a:lnTo>
                  <a:pt x="30774" y="27310"/>
                </a:lnTo>
                <a:lnTo>
                  <a:pt x="4951" y="77724"/>
                </a:lnTo>
                <a:lnTo>
                  <a:pt x="0" y="120053"/>
                </a:lnTo>
                <a:lnTo>
                  <a:pt x="1233" y="142101"/>
                </a:lnTo>
                <a:lnTo>
                  <a:pt x="11101" y="181096"/>
                </a:lnTo>
                <a:lnTo>
                  <a:pt x="43805" y="224626"/>
                </a:lnTo>
                <a:lnTo>
                  <a:pt x="76542" y="239979"/>
                </a:lnTo>
                <a:lnTo>
                  <a:pt x="79578" y="230238"/>
                </a:lnTo>
                <a:lnTo>
                  <a:pt x="65902" y="224183"/>
                </a:lnTo>
                <a:lnTo>
                  <a:pt x="54100" y="215753"/>
                </a:lnTo>
                <a:lnTo>
                  <a:pt x="29894" y="176449"/>
                </a:lnTo>
                <a:lnTo>
                  <a:pt x="21894" y="118783"/>
                </a:lnTo>
                <a:lnTo>
                  <a:pt x="22783" y="98311"/>
                </a:lnTo>
                <a:lnTo>
                  <a:pt x="36118" y="47752"/>
                </a:lnTo>
                <a:lnTo>
                  <a:pt x="66117" y="15767"/>
                </a:lnTo>
                <a:lnTo>
                  <a:pt x="79959" y="9740"/>
                </a:lnTo>
                <a:lnTo>
                  <a:pt x="76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13219" y="4956492"/>
            <a:ext cx="891540" cy="22860"/>
          </a:xfrm>
          <a:custGeom>
            <a:avLst/>
            <a:gdLst/>
            <a:ahLst/>
            <a:cxnLst/>
            <a:rect l="l" t="t" r="r" b="b"/>
            <a:pathLst>
              <a:path w="891540" h="22860">
                <a:moveTo>
                  <a:pt x="891540" y="0"/>
                </a:moveTo>
                <a:lnTo>
                  <a:pt x="0" y="0"/>
                </a:lnTo>
                <a:lnTo>
                  <a:pt x="0" y="22860"/>
                </a:lnTo>
                <a:lnTo>
                  <a:pt x="891540" y="22860"/>
                </a:lnTo>
                <a:lnTo>
                  <a:pt x="891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257192" y="4665496"/>
            <a:ext cx="325755" cy="240029"/>
          </a:xfrm>
          <a:custGeom>
            <a:avLst/>
            <a:gdLst/>
            <a:ahLst/>
            <a:cxnLst/>
            <a:rect l="l" t="t" r="r" b="b"/>
            <a:pathLst>
              <a:path w="325754" h="240029">
                <a:moveTo>
                  <a:pt x="249110" y="0"/>
                </a:moveTo>
                <a:lnTo>
                  <a:pt x="245694" y="9740"/>
                </a:lnTo>
                <a:lnTo>
                  <a:pt x="259588" y="15767"/>
                </a:lnTo>
                <a:lnTo>
                  <a:pt x="271537" y="24112"/>
                </a:lnTo>
                <a:lnTo>
                  <a:pt x="295791" y="62793"/>
                </a:lnTo>
                <a:lnTo>
                  <a:pt x="303758" y="118783"/>
                </a:lnTo>
                <a:lnTo>
                  <a:pt x="302869" y="139953"/>
                </a:lnTo>
                <a:lnTo>
                  <a:pt x="289521" y="191782"/>
                </a:lnTo>
                <a:lnTo>
                  <a:pt x="259748" y="224183"/>
                </a:lnTo>
                <a:lnTo>
                  <a:pt x="246075" y="230238"/>
                </a:lnTo>
                <a:lnTo>
                  <a:pt x="249110" y="239979"/>
                </a:lnTo>
                <a:lnTo>
                  <a:pt x="294960" y="212738"/>
                </a:lnTo>
                <a:lnTo>
                  <a:pt x="320706" y="162448"/>
                </a:lnTo>
                <a:lnTo>
                  <a:pt x="325640" y="120053"/>
                </a:lnTo>
                <a:lnTo>
                  <a:pt x="324404" y="98055"/>
                </a:lnTo>
                <a:lnTo>
                  <a:pt x="314507" y="59059"/>
                </a:lnTo>
                <a:lnTo>
                  <a:pt x="281762" y="15382"/>
                </a:lnTo>
                <a:lnTo>
                  <a:pt x="266507" y="6279"/>
                </a:lnTo>
                <a:lnTo>
                  <a:pt x="249110" y="0"/>
                </a:lnTo>
                <a:close/>
              </a:path>
              <a:path w="325754" h="240029">
                <a:moveTo>
                  <a:pt x="76542" y="0"/>
                </a:moveTo>
                <a:lnTo>
                  <a:pt x="30774" y="27310"/>
                </a:lnTo>
                <a:lnTo>
                  <a:pt x="4951" y="77724"/>
                </a:lnTo>
                <a:lnTo>
                  <a:pt x="0" y="120053"/>
                </a:lnTo>
                <a:lnTo>
                  <a:pt x="1233" y="142101"/>
                </a:lnTo>
                <a:lnTo>
                  <a:pt x="11101" y="181096"/>
                </a:lnTo>
                <a:lnTo>
                  <a:pt x="43805" y="224626"/>
                </a:lnTo>
                <a:lnTo>
                  <a:pt x="76542" y="239979"/>
                </a:lnTo>
                <a:lnTo>
                  <a:pt x="79578" y="230238"/>
                </a:lnTo>
                <a:lnTo>
                  <a:pt x="65902" y="224183"/>
                </a:lnTo>
                <a:lnTo>
                  <a:pt x="54100" y="215753"/>
                </a:lnTo>
                <a:lnTo>
                  <a:pt x="29894" y="176449"/>
                </a:lnTo>
                <a:lnTo>
                  <a:pt x="21894" y="118783"/>
                </a:lnTo>
                <a:lnTo>
                  <a:pt x="22783" y="98311"/>
                </a:lnTo>
                <a:lnTo>
                  <a:pt x="36118" y="47752"/>
                </a:lnTo>
                <a:lnTo>
                  <a:pt x="66117" y="15767"/>
                </a:lnTo>
                <a:lnTo>
                  <a:pt x="79959" y="9740"/>
                </a:lnTo>
                <a:lnTo>
                  <a:pt x="76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309359" y="4492694"/>
            <a:ext cx="12268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2738" sz="4200">
                <a:latin typeface="Cambria Math"/>
                <a:cs typeface="Cambria Math"/>
              </a:rPr>
              <a:t>&lt;</a:t>
            </a:r>
            <a:r>
              <a:rPr dirty="0" baseline="-32738" sz="4200" spc="30">
                <a:latin typeface="Cambria Math"/>
                <a:cs typeface="Cambria Math"/>
              </a:rPr>
              <a:t> </a:t>
            </a:r>
            <a:r>
              <a:rPr dirty="0" sz="2050" spc="-75">
                <a:latin typeface="Cambria Math"/>
                <a:cs typeface="Cambria Math"/>
              </a:rPr>
              <a:t>log</a:t>
            </a:r>
            <a:r>
              <a:rPr dirty="0" baseline="-13468" sz="2475" spc="-112">
                <a:latin typeface="Cambria Math"/>
                <a:cs typeface="Cambria Math"/>
              </a:rPr>
              <a:t>𝟐𝟐</a:t>
            </a:r>
            <a:r>
              <a:rPr dirty="0" baseline="-13468" sz="2475" spc="592">
                <a:latin typeface="Cambria Math"/>
                <a:cs typeface="Cambria Math"/>
              </a:rPr>
              <a:t> </a:t>
            </a:r>
            <a:r>
              <a:rPr dirty="0" sz="2050" spc="-650">
                <a:latin typeface="Cambria Math"/>
                <a:cs typeface="Cambria Math"/>
              </a:rPr>
              <a:t>𝟖𝟖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257192" y="5052591"/>
            <a:ext cx="325755" cy="240029"/>
          </a:xfrm>
          <a:custGeom>
            <a:avLst/>
            <a:gdLst/>
            <a:ahLst/>
            <a:cxnLst/>
            <a:rect l="l" t="t" r="r" b="b"/>
            <a:pathLst>
              <a:path w="325754" h="240029">
                <a:moveTo>
                  <a:pt x="249110" y="0"/>
                </a:moveTo>
                <a:lnTo>
                  <a:pt x="245694" y="9740"/>
                </a:lnTo>
                <a:lnTo>
                  <a:pt x="259588" y="15767"/>
                </a:lnTo>
                <a:lnTo>
                  <a:pt x="271537" y="24112"/>
                </a:lnTo>
                <a:lnTo>
                  <a:pt x="295791" y="62793"/>
                </a:lnTo>
                <a:lnTo>
                  <a:pt x="303758" y="118783"/>
                </a:lnTo>
                <a:lnTo>
                  <a:pt x="302869" y="139953"/>
                </a:lnTo>
                <a:lnTo>
                  <a:pt x="289521" y="191782"/>
                </a:lnTo>
                <a:lnTo>
                  <a:pt x="259748" y="224183"/>
                </a:lnTo>
                <a:lnTo>
                  <a:pt x="246075" y="230238"/>
                </a:lnTo>
                <a:lnTo>
                  <a:pt x="249110" y="239979"/>
                </a:lnTo>
                <a:lnTo>
                  <a:pt x="294960" y="212738"/>
                </a:lnTo>
                <a:lnTo>
                  <a:pt x="320706" y="162448"/>
                </a:lnTo>
                <a:lnTo>
                  <a:pt x="325640" y="120053"/>
                </a:lnTo>
                <a:lnTo>
                  <a:pt x="324404" y="98055"/>
                </a:lnTo>
                <a:lnTo>
                  <a:pt x="314507" y="59059"/>
                </a:lnTo>
                <a:lnTo>
                  <a:pt x="281762" y="15382"/>
                </a:lnTo>
                <a:lnTo>
                  <a:pt x="266507" y="6279"/>
                </a:lnTo>
                <a:lnTo>
                  <a:pt x="249110" y="0"/>
                </a:lnTo>
                <a:close/>
              </a:path>
              <a:path w="325754" h="240029">
                <a:moveTo>
                  <a:pt x="76542" y="0"/>
                </a:moveTo>
                <a:lnTo>
                  <a:pt x="30774" y="27310"/>
                </a:lnTo>
                <a:lnTo>
                  <a:pt x="4951" y="77724"/>
                </a:lnTo>
                <a:lnTo>
                  <a:pt x="0" y="120053"/>
                </a:lnTo>
                <a:lnTo>
                  <a:pt x="1233" y="142101"/>
                </a:lnTo>
                <a:lnTo>
                  <a:pt x="11101" y="181096"/>
                </a:lnTo>
                <a:lnTo>
                  <a:pt x="43805" y="224626"/>
                </a:lnTo>
                <a:lnTo>
                  <a:pt x="76542" y="239979"/>
                </a:lnTo>
                <a:lnTo>
                  <a:pt x="79578" y="230238"/>
                </a:lnTo>
                <a:lnTo>
                  <a:pt x="65902" y="224183"/>
                </a:lnTo>
                <a:lnTo>
                  <a:pt x="54100" y="215753"/>
                </a:lnTo>
                <a:lnTo>
                  <a:pt x="29894" y="176449"/>
                </a:lnTo>
                <a:lnTo>
                  <a:pt x="21894" y="118783"/>
                </a:lnTo>
                <a:lnTo>
                  <a:pt x="22783" y="98311"/>
                </a:lnTo>
                <a:lnTo>
                  <a:pt x="36118" y="47752"/>
                </a:lnTo>
                <a:lnTo>
                  <a:pt x="66117" y="15767"/>
                </a:lnTo>
                <a:lnTo>
                  <a:pt x="79959" y="9740"/>
                </a:lnTo>
                <a:lnTo>
                  <a:pt x="76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675226" y="4975772"/>
            <a:ext cx="86106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50" spc="-75">
                <a:latin typeface="Cambria Math"/>
                <a:cs typeface="Cambria Math"/>
              </a:rPr>
              <a:t>log</a:t>
            </a:r>
            <a:r>
              <a:rPr dirty="0" baseline="-13468" sz="2475" spc="-112">
                <a:latin typeface="Cambria Math"/>
                <a:cs typeface="Cambria Math"/>
              </a:rPr>
              <a:t>𝟐𝟐</a:t>
            </a:r>
            <a:r>
              <a:rPr dirty="0" baseline="-13468" sz="2475" spc="405">
                <a:latin typeface="Cambria Math"/>
                <a:cs typeface="Cambria Math"/>
              </a:rPr>
              <a:t> </a:t>
            </a:r>
            <a:r>
              <a:rPr dirty="0" sz="2050" spc="-650">
                <a:latin typeface="Cambria Math"/>
                <a:cs typeface="Cambria Math"/>
              </a:rPr>
              <a:t>𝟐𝟐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111724" y="5413093"/>
            <a:ext cx="454025" cy="328930"/>
          </a:xfrm>
          <a:custGeom>
            <a:avLst/>
            <a:gdLst/>
            <a:ahLst/>
            <a:cxnLst/>
            <a:rect l="l" t="t" r="r" b="b"/>
            <a:pathLst>
              <a:path w="454025" h="328929">
                <a:moveTo>
                  <a:pt x="348869" y="0"/>
                </a:moveTo>
                <a:lnTo>
                  <a:pt x="344182" y="13347"/>
                </a:lnTo>
                <a:lnTo>
                  <a:pt x="363223" y="21612"/>
                </a:lnTo>
                <a:lnTo>
                  <a:pt x="379598" y="33053"/>
                </a:lnTo>
                <a:lnTo>
                  <a:pt x="404355" y="65455"/>
                </a:lnTo>
                <a:lnTo>
                  <a:pt x="418917" y="109167"/>
                </a:lnTo>
                <a:lnTo>
                  <a:pt x="423773" y="162814"/>
                </a:lnTo>
                <a:lnTo>
                  <a:pt x="422554" y="191819"/>
                </a:lnTo>
                <a:lnTo>
                  <a:pt x="412800" y="241839"/>
                </a:lnTo>
                <a:lnTo>
                  <a:pt x="393229" y="280904"/>
                </a:lnTo>
                <a:lnTo>
                  <a:pt x="363448" y="307255"/>
                </a:lnTo>
                <a:lnTo>
                  <a:pt x="344703" y="315556"/>
                </a:lnTo>
                <a:lnTo>
                  <a:pt x="348869" y="328904"/>
                </a:lnTo>
                <a:lnTo>
                  <a:pt x="393733" y="307867"/>
                </a:lnTo>
                <a:lnTo>
                  <a:pt x="426720" y="271437"/>
                </a:lnTo>
                <a:lnTo>
                  <a:pt x="447008" y="222646"/>
                </a:lnTo>
                <a:lnTo>
                  <a:pt x="453770" y="164541"/>
                </a:lnTo>
                <a:lnTo>
                  <a:pt x="452073" y="134387"/>
                </a:lnTo>
                <a:lnTo>
                  <a:pt x="438501" y="80941"/>
                </a:lnTo>
                <a:lnTo>
                  <a:pt x="411598" y="37433"/>
                </a:lnTo>
                <a:lnTo>
                  <a:pt x="372717" y="8610"/>
                </a:lnTo>
                <a:lnTo>
                  <a:pt x="348869" y="0"/>
                </a:lnTo>
                <a:close/>
              </a:path>
              <a:path w="454025" h="328929">
                <a:moveTo>
                  <a:pt x="104901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1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362673" y="5413093"/>
            <a:ext cx="445134" cy="328930"/>
          </a:xfrm>
          <a:custGeom>
            <a:avLst/>
            <a:gdLst/>
            <a:ahLst/>
            <a:cxnLst/>
            <a:rect l="l" t="t" r="r" b="b"/>
            <a:pathLst>
              <a:path w="445135" h="328929">
                <a:moveTo>
                  <a:pt x="339725" y="0"/>
                </a:moveTo>
                <a:lnTo>
                  <a:pt x="335038" y="13347"/>
                </a:lnTo>
                <a:lnTo>
                  <a:pt x="354079" y="21612"/>
                </a:lnTo>
                <a:lnTo>
                  <a:pt x="370454" y="33053"/>
                </a:lnTo>
                <a:lnTo>
                  <a:pt x="395211" y="65455"/>
                </a:lnTo>
                <a:lnTo>
                  <a:pt x="409773" y="109167"/>
                </a:lnTo>
                <a:lnTo>
                  <a:pt x="414629" y="162814"/>
                </a:lnTo>
                <a:lnTo>
                  <a:pt x="413410" y="191819"/>
                </a:lnTo>
                <a:lnTo>
                  <a:pt x="403656" y="241839"/>
                </a:lnTo>
                <a:lnTo>
                  <a:pt x="384085" y="280904"/>
                </a:lnTo>
                <a:lnTo>
                  <a:pt x="354304" y="307255"/>
                </a:lnTo>
                <a:lnTo>
                  <a:pt x="335559" y="315556"/>
                </a:lnTo>
                <a:lnTo>
                  <a:pt x="339725" y="328904"/>
                </a:lnTo>
                <a:lnTo>
                  <a:pt x="384589" y="307867"/>
                </a:lnTo>
                <a:lnTo>
                  <a:pt x="417576" y="271437"/>
                </a:lnTo>
                <a:lnTo>
                  <a:pt x="437864" y="222646"/>
                </a:lnTo>
                <a:lnTo>
                  <a:pt x="444627" y="164541"/>
                </a:lnTo>
                <a:lnTo>
                  <a:pt x="442929" y="134387"/>
                </a:lnTo>
                <a:lnTo>
                  <a:pt x="429357" y="80941"/>
                </a:lnTo>
                <a:lnTo>
                  <a:pt x="402454" y="37433"/>
                </a:lnTo>
                <a:lnTo>
                  <a:pt x="363573" y="8610"/>
                </a:lnTo>
                <a:lnTo>
                  <a:pt x="339725" y="0"/>
                </a:lnTo>
                <a:close/>
              </a:path>
              <a:path w="445135" h="328929">
                <a:moveTo>
                  <a:pt x="104902" y="0"/>
                </a:moveTo>
                <a:lnTo>
                  <a:pt x="60144" y="21088"/>
                </a:lnTo>
                <a:lnTo>
                  <a:pt x="27139" y="57645"/>
                </a:lnTo>
                <a:lnTo>
                  <a:pt x="6783" y="106521"/>
                </a:lnTo>
                <a:lnTo>
                  <a:pt x="0" y="164541"/>
                </a:lnTo>
                <a:lnTo>
                  <a:pt x="1690" y="194759"/>
                </a:lnTo>
                <a:lnTo>
                  <a:pt x="15216" y="248205"/>
                </a:lnTo>
                <a:lnTo>
                  <a:pt x="42060" y="291574"/>
                </a:lnTo>
                <a:lnTo>
                  <a:pt x="80984" y="320311"/>
                </a:lnTo>
                <a:lnTo>
                  <a:pt x="104902" y="328904"/>
                </a:lnTo>
                <a:lnTo>
                  <a:pt x="109054" y="315556"/>
                </a:lnTo>
                <a:lnTo>
                  <a:pt x="90316" y="307255"/>
                </a:lnTo>
                <a:lnTo>
                  <a:pt x="74145" y="295705"/>
                </a:lnTo>
                <a:lnTo>
                  <a:pt x="49504" y="262851"/>
                </a:lnTo>
                <a:lnTo>
                  <a:pt x="34874" y="218162"/>
                </a:lnTo>
                <a:lnTo>
                  <a:pt x="29997" y="162814"/>
                </a:lnTo>
                <a:lnTo>
                  <a:pt x="31216" y="134748"/>
                </a:lnTo>
                <a:lnTo>
                  <a:pt x="40970" y="86070"/>
                </a:lnTo>
                <a:lnTo>
                  <a:pt x="60574" y="47668"/>
                </a:lnTo>
                <a:lnTo>
                  <a:pt x="90611" y="21612"/>
                </a:lnTo>
                <a:lnTo>
                  <a:pt x="109575" y="13347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540" y="4957959"/>
            <a:ext cx="6186805" cy="8051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43180">
              <a:lnSpc>
                <a:spcPct val="100000"/>
              </a:lnSpc>
              <a:spcBef>
                <a:spcPts val="229"/>
              </a:spcBef>
            </a:pPr>
            <a:r>
              <a:rPr dirty="0" sz="2050" spc="-75">
                <a:latin typeface="Cambria Math"/>
                <a:cs typeface="Cambria Math"/>
              </a:rPr>
              <a:t>log</a:t>
            </a:r>
            <a:r>
              <a:rPr dirty="0" baseline="-13468" sz="2475" spc="-112">
                <a:latin typeface="Cambria Math"/>
                <a:cs typeface="Cambria Math"/>
              </a:rPr>
              <a:t>𝟐𝟐</a:t>
            </a:r>
            <a:r>
              <a:rPr dirty="0" baseline="-13468" sz="2475" spc="405">
                <a:latin typeface="Cambria Math"/>
                <a:cs typeface="Cambria Math"/>
              </a:rPr>
              <a:t> </a:t>
            </a:r>
            <a:r>
              <a:rPr dirty="0" sz="2050" spc="-650">
                <a:latin typeface="Cambria Math"/>
                <a:cs typeface="Cambria Math"/>
              </a:rPr>
              <a:t>𝟒𝟒</a:t>
            </a:r>
            <a:endParaRPr sz="2050">
              <a:latin typeface="Cambria Math"/>
              <a:cs typeface="Cambria Math"/>
            </a:endParaRPr>
          </a:p>
          <a:p>
            <a:pPr marL="431165" indent="-342265">
              <a:lnSpc>
                <a:spcPct val="100000"/>
              </a:lnSpc>
              <a:spcBef>
                <a:spcPts val="18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31165" algn="l"/>
                <a:tab pos="1225550" algn="l"/>
                <a:tab pos="1691639" algn="l"/>
                <a:tab pos="3476625" algn="l"/>
                <a:tab pos="3935095" algn="l"/>
              </a:tabLst>
            </a:pPr>
            <a:r>
              <a:rPr dirty="0" sz="2800" spc="-10">
                <a:latin typeface="Cambria Math"/>
                <a:cs typeface="Cambria Math"/>
              </a:rPr>
              <a:t>log</a:t>
            </a:r>
            <a:r>
              <a:rPr dirty="0" baseline="-16260" sz="3075" spc="-15">
                <a:latin typeface="Cambria Math"/>
                <a:cs typeface="Cambria Math"/>
              </a:rPr>
              <a:t>𝟐𝟐</a:t>
            </a:r>
            <a:r>
              <a:rPr dirty="0" baseline="-16260" sz="3075">
                <a:latin typeface="Cambria Math"/>
                <a:cs typeface="Cambria Math"/>
              </a:rPr>
              <a:t>	</a:t>
            </a:r>
            <a:r>
              <a:rPr dirty="0" sz="2800" spc="-915">
                <a:latin typeface="Cambria Math"/>
                <a:cs typeface="Cambria Math"/>
              </a:rPr>
              <a:t>𝒂𝒂</a:t>
            </a:r>
            <a:r>
              <a:rPr dirty="0" sz="2800">
                <a:latin typeface="Cambria Math"/>
                <a:cs typeface="Cambria Math"/>
              </a:rPr>
              <a:t>	&lt;</a:t>
            </a:r>
            <a:r>
              <a:rPr dirty="0" sz="2800" spc="135">
                <a:latin typeface="Cambria Math"/>
                <a:cs typeface="Cambria Math"/>
              </a:rPr>
              <a:t> </a:t>
            </a:r>
            <a:r>
              <a:rPr dirty="0" sz="2800" spc="-855">
                <a:latin typeface="Cambria Math"/>
                <a:cs typeface="Cambria Math"/>
              </a:rPr>
              <a:t>𝟐𝟐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×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20">
                <a:latin typeface="Cambria Math"/>
                <a:cs typeface="Cambria Math"/>
              </a:rPr>
              <a:t>log</a:t>
            </a:r>
            <a:r>
              <a:rPr dirty="0" baseline="-16260" sz="3075" spc="-30">
                <a:latin typeface="Cambria Math"/>
                <a:cs typeface="Cambria Math"/>
              </a:rPr>
              <a:t>𝟐𝟐</a:t>
            </a:r>
            <a:r>
              <a:rPr dirty="0" baseline="-16260" sz="3075">
                <a:latin typeface="Cambria Math"/>
                <a:cs typeface="Cambria Math"/>
              </a:rPr>
              <a:t>	</a:t>
            </a:r>
            <a:r>
              <a:rPr dirty="0" sz="2800" spc="-880">
                <a:latin typeface="Cambria Math"/>
                <a:cs typeface="Cambria Math"/>
              </a:rPr>
              <a:t>𝟖𝟖</a:t>
            </a:r>
            <a:r>
              <a:rPr dirty="0" sz="2800">
                <a:latin typeface="Cambria Math"/>
                <a:cs typeface="Cambria Math"/>
              </a:rPr>
              <a:t>	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420">
                <a:latin typeface="Cambria Math"/>
                <a:cs typeface="Cambria Math"/>
              </a:rPr>
              <a:t>log</a:t>
            </a:r>
            <a:r>
              <a:rPr dirty="0" baseline="-16260" sz="3075" spc="-630">
                <a:latin typeface="Cambria Math"/>
                <a:cs typeface="Cambria Math"/>
              </a:rPr>
              <a:t>𝟐𝟐</a:t>
            </a:r>
            <a:r>
              <a:rPr dirty="0" sz="2800" spc="-420">
                <a:latin typeface="Cambria Math"/>
                <a:cs typeface="Cambria Math"/>
              </a:rPr>
              <a:t>(𝟒𝟒𝟒𝟒)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8739" y="5737193"/>
            <a:ext cx="5734050" cy="9645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spc="-890">
                <a:latin typeface="Cambria Math"/>
                <a:cs typeface="Cambria Math"/>
              </a:rPr>
              <a:t>𝒂𝒂</a:t>
            </a:r>
            <a:r>
              <a:rPr dirty="0" sz="2800" spc="16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130">
                <a:latin typeface="Cambria Math"/>
                <a:cs typeface="Cambria Math"/>
              </a:rPr>
              <a:t> </a:t>
            </a:r>
            <a:r>
              <a:rPr dirty="0" sz="2800" spc="-860">
                <a:latin typeface="Cambria Math"/>
                <a:cs typeface="Cambria Math"/>
              </a:rPr>
              <a:t>𝟒𝟒𝟖𝟖</a:t>
            </a:r>
            <a:r>
              <a:rPr dirty="0" sz="2800" spc="35">
                <a:latin typeface="Cambria Math"/>
                <a:cs typeface="Cambria Math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is the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answer to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this</a:t>
            </a:r>
            <a:r>
              <a:rPr dirty="0" sz="2800" spc="-10" b="1">
                <a:latin typeface="Arial Narrow"/>
                <a:cs typeface="Arial Narrow"/>
              </a:rPr>
              <a:t> question.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Need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to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verify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this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is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indeed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case.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80" y="1303364"/>
            <a:ext cx="8886825" cy="4318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191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When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analyze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running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recursive </a:t>
            </a:r>
            <a:r>
              <a:rPr dirty="0" sz="3200" b="1">
                <a:latin typeface="Arial Narrow"/>
                <a:cs typeface="Arial Narrow"/>
              </a:rPr>
              <a:t>algorithm,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often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end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up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with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recurrence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relation.</a:t>
            </a:r>
            <a:endParaRPr sz="3200">
              <a:latin typeface="Arial Narrow"/>
              <a:cs typeface="Arial Narrow"/>
            </a:endParaRPr>
          </a:p>
          <a:p>
            <a:pPr marL="355600" marR="5080" indent="-342900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universal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solutions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solving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recurrence relations.</a:t>
            </a:r>
            <a:endParaRPr sz="3200">
              <a:latin typeface="Arial Narrow"/>
              <a:cs typeface="Arial Narrow"/>
            </a:endParaRPr>
          </a:p>
          <a:p>
            <a:pPr marL="355600" marR="756285" indent="-342900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However,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standard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methods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solving </a:t>
            </a:r>
            <a:r>
              <a:rPr dirty="0" sz="3200" b="1">
                <a:latin typeface="Arial Narrow"/>
                <a:cs typeface="Arial Narrow"/>
              </a:rPr>
              <a:t>many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commonly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seen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recurrence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relations.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Recurrence</a:t>
            </a:r>
            <a:r>
              <a:rPr dirty="0" spc="-50"/>
              <a:t> </a:t>
            </a:r>
            <a:r>
              <a:rPr dirty="0" spc="-10"/>
              <a:t>Relations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dirty="0" spc="-60"/>
              <a:t> </a:t>
            </a:r>
            <a:r>
              <a:rPr dirty="0" spc="-10"/>
              <a:t>Examples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2496" y="1646702"/>
            <a:ext cx="4021033" cy="344875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262" y="2144813"/>
            <a:ext cx="1938655" cy="3524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(a):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50" b="1"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7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(b):</a:t>
            </a:r>
            <a:r>
              <a:rPr dirty="0" sz="2800" spc="-4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 </a:t>
            </a:r>
            <a:r>
              <a:rPr dirty="0" sz="2800" spc="-50" b="1">
                <a:latin typeface="Arial Narrow"/>
                <a:cs typeface="Arial Narrow"/>
              </a:rPr>
              <a:t>2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7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(c):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3.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7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(d):</a:t>
            </a:r>
            <a:r>
              <a:rPr dirty="0" sz="2800" spc="-4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 </a:t>
            </a:r>
            <a:r>
              <a:rPr dirty="0" sz="2800" spc="-25" b="1">
                <a:latin typeface="Arial Narrow"/>
                <a:cs typeface="Arial Narrow"/>
              </a:rPr>
              <a:t>3.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dirty="0" spc="-60"/>
              <a:t> </a:t>
            </a:r>
            <a:r>
              <a:rPr dirty="0" spc="-10"/>
              <a:t>Examples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5727700"/>
            <a:chOff x="0" y="944880"/>
            <a:chExt cx="9144000" cy="5727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0" y="1235964"/>
              <a:ext cx="3733634" cy="543610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97575" y="5299778"/>
              <a:ext cx="462915" cy="328930"/>
            </a:xfrm>
            <a:custGeom>
              <a:avLst/>
              <a:gdLst/>
              <a:ahLst/>
              <a:cxnLst/>
              <a:rect l="l" t="t" r="r" b="b"/>
              <a:pathLst>
                <a:path w="462915" h="328929">
                  <a:moveTo>
                    <a:pt x="358013" y="0"/>
                  </a:moveTo>
                  <a:lnTo>
                    <a:pt x="353326" y="13347"/>
                  </a:lnTo>
                  <a:lnTo>
                    <a:pt x="372367" y="21612"/>
                  </a:lnTo>
                  <a:lnTo>
                    <a:pt x="388742" y="33053"/>
                  </a:lnTo>
                  <a:lnTo>
                    <a:pt x="413499" y="65455"/>
                  </a:lnTo>
                  <a:lnTo>
                    <a:pt x="428061" y="109167"/>
                  </a:lnTo>
                  <a:lnTo>
                    <a:pt x="432917" y="162813"/>
                  </a:lnTo>
                  <a:lnTo>
                    <a:pt x="431698" y="191819"/>
                  </a:lnTo>
                  <a:lnTo>
                    <a:pt x="421944" y="241839"/>
                  </a:lnTo>
                  <a:lnTo>
                    <a:pt x="402373" y="280904"/>
                  </a:lnTo>
                  <a:lnTo>
                    <a:pt x="372592" y="307255"/>
                  </a:lnTo>
                  <a:lnTo>
                    <a:pt x="353847" y="315556"/>
                  </a:lnTo>
                  <a:lnTo>
                    <a:pt x="358013" y="328904"/>
                  </a:lnTo>
                  <a:lnTo>
                    <a:pt x="402877" y="307867"/>
                  </a:lnTo>
                  <a:lnTo>
                    <a:pt x="435864" y="271437"/>
                  </a:lnTo>
                  <a:lnTo>
                    <a:pt x="456152" y="222646"/>
                  </a:lnTo>
                  <a:lnTo>
                    <a:pt x="462914" y="164541"/>
                  </a:lnTo>
                  <a:lnTo>
                    <a:pt x="461217" y="134387"/>
                  </a:lnTo>
                  <a:lnTo>
                    <a:pt x="447645" y="80941"/>
                  </a:lnTo>
                  <a:lnTo>
                    <a:pt x="420742" y="37433"/>
                  </a:lnTo>
                  <a:lnTo>
                    <a:pt x="381861" y="8610"/>
                  </a:lnTo>
                  <a:lnTo>
                    <a:pt x="358013" y="0"/>
                  </a:lnTo>
                  <a:close/>
                </a:path>
                <a:path w="462915" h="328929">
                  <a:moveTo>
                    <a:pt x="104901" y="0"/>
                  </a:moveTo>
                  <a:lnTo>
                    <a:pt x="60144" y="21088"/>
                  </a:lnTo>
                  <a:lnTo>
                    <a:pt x="27139" y="57645"/>
                  </a:lnTo>
                  <a:lnTo>
                    <a:pt x="6783" y="106521"/>
                  </a:lnTo>
                  <a:lnTo>
                    <a:pt x="0" y="164541"/>
                  </a:lnTo>
                  <a:lnTo>
                    <a:pt x="1690" y="194759"/>
                  </a:lnTo>
                  <a:lnTo>
                    <a:pt x="15216" y="248205"/>
                  </a:lnTo>
                  <a:lnTo>
                    <a:pt x="42060" y="291574"/>
                  </a:lnTo>
                  <a:lnTo>
                    <a:pt x="80984" y="320311"/>
                  </a:lnTo>
                  <a:lnTo>
                    <a:pt x="104901" y="328904"/>
                  </a:lnTo>
                  <a:lnTo>
                    <a:pt x="109054" y="315556"/>
                  </a:lnTo>
                  <a:lnTo>
                    <a:pt x="90316" y="307255"/>
                  </a:lnTo>
                  <a:lnTo>
                    <a:pt x="74145" y="295705"/>
                  </a:lnTo>
                  <a:lnTo>
                    <a:pt x="49504" y="262851"/>
                  </a:lnTo>
                  <a:lnTo>
                    <a:pt x="34874" y="218162"/>
                  </a:lnTo>
                  <a:lnTo>
                    <a:pt x="29997" y="162813"/>
                  </a:lnTo>
                  <a:lnTo>
                    <a:pt x="31216" y="134748"/>
                  </a:lnTo>
                  <a:lnTo>
                    <a:pt x="40970" y="86070"/>
                  </a:lnTo>
                  <a:lnTo>
                    <a:pt x="60574" y="47668"/>
                  </a:lnTo>
                  <a:lnTo>
                    <a:pt x="90611" y="21612"/>
                  </a:lnTo>
                  <a:lnTo>
                    <a:pt x="109575" y="13347"/>
                  </a:lnTo>
                  <a:lnTo>
                    <a:pt x="104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dirty="0" spc="-60"/>
              <a:t> </a:t>
            </a:r>
            <a:r>
              <a:rPr dirty="0" spc="-10"/>
              <a:t>Examples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2862" y="1175322"/>
            <a:ext cx="4331335" cy="44742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(a):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50" b="1">
                <a:latin typeface="Arial Narrow"/>
                <a:cs typeface="Arial Narrow"/>
              </a:rPr>
              <a:t>3</a:t>
            </a:r>
            <a:endParaRPr sz="28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(b):</a:t>
            </a:r>
            <a:r>
              <a:rPr dirty="0" sz="2800" spc="-4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 </a:t>
            </a:r>
            <a:r>
              <a:rPr dirty="0" sz="2800" spc="-50" b="1">
                <a:latin typeface="Arial Narrow"/>
                <a:cs typeface="Arial Narrow"/>
              </a:rPr>
              <a:t>3</a:t>
            </a:r>
            <a:endParaRPr sz="28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(c):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50" b="1">
                <a:latin typeface="Arial Narrow"/>
                <a:cs typeface="Arial Narrow"/>
              </a:rPr>
              <a:t>2</a:t>
            </a:r>
            <a:endParaRPr sz="28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(d):</a:t>
            </a:r>
            <a:r>
              <a:rPr dirty="0" sz="2800" spc="-4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 </a:t>
            </a:r>
            <a:r>
              <a:rPr dirty="0" sz="2800" spc="-50" b="1">
                <a:latin typeface="Arial Narrow"/>
                <a:cs typeface="Arial Narrow"/>
              </a:rPr>
              <a:t>3</a:t>
            </a:r>
            <a:endParaRPr sz="28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(e):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50" b="1"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(f):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</a:t>
            </a:r>
            <a:r>
              <a:rPr dirty="0" sz="2800" spc="10" b="1">
                <a:latin typeface="Arial Narrow"/>
                <a:cs typeface="Arial Narrow"/>
              </a:rPr>
              <a:t> </a:t>
            </a:r>
            <a:r>
              <a:rPr dirty="0" sz="2800" spc="-50" b="1">
                <a:latin typeface="Arial Narrow"/>
                <a:cs typeface="Arial Narrow"/>
              </a:rPr>
              <a:t>2</a:t>
            </a:r>
            <a:endParaRPr sz="2800">
              <a:latin typeface="Arial Narrow"/>
              <a:cs typeface="Arial Narrow"/>
            </a:endParaRPr>
          </a:p>
          <a:p>
            <a:pPr marL="381000" marR="30480" indent="-342900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2800" b="1">
                <a:latin typeface="Arial Narrow"/>
                <a:cs typeface="Arial Narrow"/>
              </a:rPr>
              <a:t>(g):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None of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three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cases. </a:t>
            </a:r>
            <a:r>
              <a:rPr dirty="0" sz="2800" b="1">
                <a:latin typeface="Arial Narrow"/>
                <a:cs typeface="Arial Narrow"/>
              </a:rPr>
              <a:t>However,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we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can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prove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that</a:t>
            </a:r>
            <a:endParaRPr sz="2800">
              <a:latin typeface="Arial Narrow"/>
              <a:cs typeface="Arial Narrow"/>
            </a:endParaRPr>
          </a:p>
          <a:p>
            <a:pPr marL="381000">
              <a:lnSpc>
                <a:spcPct val="100000"/>
              </a:lnSpc>
              <a:spcBef>
                <a:spcPts val="85"/>
              </a:spcBef>
              <a:tabLst>
                <a:tab pos="751205" algn="l"/>
                <a:tab pos="1226185" algn="l"/>
              </a:tabLst>
            </a:pPr>
            <a:r>
              <a:rPr dirty="0" sz="2800" spc="-919">
                <a:latin typeface="Cambria Math"/>
                <a:cs typeface="Cambria Math"/>
              </a:rPr>
              <a:t>𝑻𝑻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50">
                <a:latin typeface="Cambria Math"/>
                <a:cs typeface="Cambria Math"/>
              </a:rPr>
              <a:t>𝒏𝒏</a:t>
            </a:r>
            <a:r>
              <a:rPr dirty="0" sz="2800">
                <a:latin typeface="Cambria Math"/>
                <a:cs typeface="Cambria Math"/>
              </a:rPr>
              <a:t>	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-625">
                <a:latin typeface="Cambria Math"/>
                <a:cs typeface="Cambria Math"/>
              </a:rPr>
              <a:t>𝚯𝚯(𝐧𝐧</a:t>
            </a:r>
            <a:r>
              <a:rPr dirty="0" baseline="27100" sz="3075" spc="-937">
                <a:latin typeface="Cambria Math"/>
                <a:cs typeface="Cambria Math"/>
              </a:rPr>
              <a:t>𝟑𝟑</a:t>
            </a:r>
            <a:r>
              <a:rPr dirty="0" sz="2800" spc="-625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dirty="0" spc="-60"/>
              <a:t> </a:t>
            </a:r>
            <a:r>
              <a:rPr dirty="0" spc="-10"/>
              <a:t>Examples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7676" y="1193292"/>
            <a:ext cx="4109908" cy="5334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dirty="0" spc="-60"/>
              <a:t> </a:t>
            </a:r>
            <a:r>
              <a:rPr dirty="0" spc="-10"/>
              <a:t>Examples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8261" y="1182460"/>
            <a:ext cx="4199890" cy="25857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(a):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50" b="1"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(b):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None of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three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cases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(c):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50" b="1">
                <a:latin typeface="Arial Narrow"/>
                <a:cs typeface="Arial Narrow"/>
              </a:rPr>
              <a:t>3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(d):</a:t>
            </a:r>
            <a:r>
              <a:rPr dirty="0" sz="2800" spc="-4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Case </a:t>
            </a:r>
            <a:r>
              <a:rPr dirty="0" sz="2800" spc="-50" b="1">
                <a:latin typeface="Arial Narrow"/>
                <a:cs typeface="Arial Narrow"/>
              </a:rPr>
              <a:t>2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 Narrow"/>
                <a:cs typeface="Arial Narrow"/>
              </a:rPr>
              <a:t>(e):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None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three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cases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246212" y="3930751"/>
            <a:ext cx="462915" cy="1353185"/>
          </a:xfrm>
          <a:custGeom>
            <a:avLst/>
            <a:gdLst/>
            <a:ahLst/>
            <a:cxnLst/>
            <a:rect l="l" t="t" r="r" b="b"/>
            <a:pathLst>
              <a:path w="462914" h="1353185">
                <a:moveTo>
                  <a:pt x="109575" y="1037475"/>
                </a:moveTo>
                <a:lnTo>
                  <a:pt x="104902" y="1024128"/>
                </a:lnTo>
                <a:lnTo>
                  <a:pt x="81051" y="1032738"/>
                </a:lnTo>
                <a:lnTo>
                  <a:pt x="60134" y="1045210"/>
                </a:lnTo>
                <a:lnTo>
                  <a:pt x="27139" y="1081773"/>
                </a:lnTo>
                <a:lnTo>
                  <a:pt x="6781" y="1130642"/>
                </a:lnTo>
                <a:lnTo>
                  <a:pt x="0" y="1188669"/>
                </a:lnTo>
                <a:lnTo>
                  <a:pt x="1689" y="1218882"/>
                </a:lnTo>
                <a:lnTo>
                  <a:pt x="15214" y="1272336"/>
                </a:lnTo>
                <a:lnTo>
                  <a:pt x="42049" y="1315707"/>
                </a:lnTo>
                <a:lnTo>
                  <a:pt x="80975" y="1344434"/>
                </a:lnTo>
                <a:lnTo>
                  <a:pt x="104902" y="1353032"/>
                </a:lnTo>
                <a:lnTo>
                  <a:pt x="109054" y="1339684"/>
                </a:lnTo>
                <a:lnTo>
                  <a:pt x="90309" y="1331379"/>
                </a:lnTo>
                <a:lnTo>
                  <a:pt x="74142" y="1319834"/>
                </a:lnTo>
                <a:lnTo>
                  <a:pt x="49504" y="1286979"/>
                </a:lnTo>
                <a:lnTo>
                  <a:pt x="34874" y="1242288"/>
                </a:lnTo>
                <a:lnTo>
                  <a:pt x="29997" y="1186942"/>
                </a:lnTo>
                <a:lnTo>
                  <a:pt x="31216" y="1158875"/>
                </a:lnTo>
                <a:lnTo>
                  <a:pt x="40970" y="1110195"/>
                </a:lnTo>
                <a:lnTo>
                  <a:pt x="60566" y="1071791"/>
                </a:lnTo>
                <a:lnTo>
                  <a:pt x="90601" y="1045743"/>
                </a:lnTo>
                <a:lnTo>
                  <a:pt x="109575" y="1037475"/>
                </a:lnTo>
                <a:close/>
              </a:path>
              <a:path w="462914" h="1353185">
                <a:moveTo>
                  <a:pt x="109575" y="525411"/>
                </a:moveTo>
                <a:lnTo>
                  <a:pt x="104902" y="512064"/>
                </a:lnTo>
                <a:lnTo>
                  <a:pt x="81051" y="520674"/>
                </a:lnTo>
                <a:lnTo>
                  <a:pt x="60134" y="533146"/>
                </a:lnTo>
                <a:lnTo>
                  <a:pt x="27139" y="569709"/>
                </a:lnTo>
                <a:lnTo>
                  <a:pt x="6781" y="618578"/>
                </a:lnTo>
                <a:lnTo>
                  <a:pt x="0" y="676605"/>
                </a:lnTo>
                <a:lnTo>
                  <a:pt x="1689" y="706818"/>
                </a:lnTo>
                <a:lnTo>
                  <a:pt x="15214" y="760272"/>
                </a:lnTo>
                <a:lnTo>
                  <a:pt x="42049" y="803643"/>
                </a:lnTo>
                <a:lnTo>
                  <a:pt x="80975" y="832370"/>
                </a:lnTo>
                <a:lnTo>
                  <a:pt x="104902" y="840968"/>
                </a:lnTo>
                <a:lnTo>
                  <a:pt x="109054" y="827620"/>
                </a:lnTo>
                <a:lnTo>
                  <a:pt x="90309" y="819315"/>
                </a:lnTo>
                <a:lnTo>
                  <a:pt x="74142" y="807770"/>
                </a:lnTo>
                <a:lnTo>
                  <a:pt x="49504" y="774915"/>
                </a:lnTo>
                <a:lnTo>
                  <a:pt x="34874" y="730224"/>
                </a:lnTo>
                <a:lnTo>
                  <a:pt x="29997" y="674878"/>
                </a:lnTo>
                <a:lnTo>
                  <a:pt x="31216" y="646811"/>
                </a:lnTo>
                <a:lnTo>
                  <a:pt x="40970" y="598131"/>
                </a:lnTo>
                <a:lnTo>
                  <a:pt x="60566" y="559727"/>
                </a:lnTo>
                <a:lnTo>
                  <a:pt x="90601" y="533679"/>
                </a:lnTo>
                <a:lnTo>
                  <a:pt x="109575" y="525411"/>
                </a:lnTo>
                <a:close/>
              </a:path>
              <a:path w="462914" h="1353185">
                <a:moveTo>
                  <a:pt x="109575" y="13347"/>
                </a:moveTo>
                <a:lnTo>
                  <a:pt x="104902" y="0"/>
                </a:lnTo>
                <a:lnTo>
                  <a:pt x="81051" y="8610"/>
                </a:lnTo>
                <a:lnTo>
                  <a:pt x="60134" y="21082"/>
                </a:lnTo>
                <a:lnTo>
                  <a:pt x="27139" y="57645"/>
                </a:lnTo>
                <a:lnTo>
                  <a:pt x="6781" y="106514"/>
                </a:lnTo>
                <a:lnTo>
                  <a:pt x="0" y="164541"/>
                </a:lnTo>
                <a:lnTo>
                  <a:pt x="1689" y="194754"/>
                </a:lnTo>
                <a:lnTo>
                  <a:pt x="15214" y="248208"/>
                </a:lnTo>
                <a:lnTo>
                  <a:pt x="42049" y="291579"/>
                </a:lnTo>
                <a:lnTo>
                  <a:pt x="80975" y="320306"/>
                </a:lnTo>
                <a:lnTo>
                  <a:pt x="104902" y="328904"/>
                </a:lnTo>
                <a:lnTo>
                  <a:pt x="109054" y="315556"/>
                </a:lnTo>
                <a:lnTo>
                  <a:pt x="90309" y="307251"/>
                </a:lnTo>
                <a:lnTo>
                  <a:pt x="74142" y="295706"/>
                </a:lnTo>
                <a:lnTo>
                  <a:pt x="49504" y="262851"/>
                </a:lnTo>
                <a:lnTo>
                  <a:pt x="34874" y="218160"/>
                </a:lnTo>
                <a:lnTo>
                  <a:pt x="29997" y="162814"/>
                </a:lnTo>
                <a:lnTo>
                  <a:pt x="31216" y="134747"/>
                </a:lnTo>
                <a:lnTo>
                  <a:pt x="40970" y="86067"/>
                </a:lnTo>
                <a:lnTo>
                  <a:pt x="60566" y="47663"/>
                </a:lnTo>
                <a:lnTo>
                  <a:pt x="90601" y="21615"/>
                </a:lnTo>
                <a:lnTo>
                  <a:pt x="109575" y="13347"/>
                </a:lnTo>
                <a:close/>
              </a:path>
              <a:path w="462914" h="1353185">
                <a:moveTo>
                  <a:pt x="462915" y="1188669"/>
                </a:moveTo>
                <a:lnTo>
                  <a:pt x="456120" y="1130642"/>
                </a:lnTo>
                <a:lnTo>
                  <a:pt x="435775" y="1081773"/>
                </a:lnTo>
                <a:lnTo>
                  <a:pt x="402767" y="1045210"/>
                </a:lnTo>
                <a:lnTo>
                  <a:pt x="358013" y="1024128"/>
                </a:lnTo>
                <a:lnTo>
                  <a:pt x="353326" y="1037475"/>
                </a:lnTo>
                <a:lnTo>
                  <a:pt x="372364" y="1045743"/>
                </a:lnTo>
                <a:lnTo>
                  <a:pt x="388734" y="1057186"/>
                </a:lnTo>
                <a:lnTo>
                  <a:pt x="413499" y="1089583"/>
                </a:lnTo>
                <a:lnTo>
                  <a:pt x="428053" y="1133297"/>
                </a:lnTo>
                <a:lnTo>
                  <a:pt x="432917" y="1186942"/>
                </a:lnTo>
                <a:lnTo>
                  <a:pt x="431698" y="1215948"/>
                </a:lnTo>
                <a:lnTo>
                  <a:pt x="421944" y="1265974"/>
                </a:lnTo>
                <a:lnTo>
                  <a:pt x="402374" y="1305026"/>
                </a:lnTo>
                <a:lnTo>
                  <a:pt x="372592" y="1331379"/>
                </a:lnTo>
                <a:lnTo>
                  <a:pt x="353847" y="1339684"/>
                </a:lnTo>
                <a:lnTo>
                  <a:pt x="358013" y="1353032"/>
                </a:lnTo>
                <a:lnTo>
                  <a:pt x="402869" y="1331988"/>
                </a:lnTo>
                <a:lnTo>
                  <a:pt x="435864" y="1295565"/>
                </a:lnTo>
                <a:lnTo>
                  <a:pt x="456145" y="1246771"/>
                </a:lnTo>
                <a:lnTo>
                  <a:pt x="461213" y="1218882"/>
                </a:lnTo>
                <a:lnTo>
                  <a:pt x="462915" y="1188669"/>
                </a:lnTo>
                <a:close/>
              </a:path>
              <a:path w="462914" h="1353185">
                <a:moveTo>
                  <a:pt x="462915" y="676605"/>
                </a:moveTo>
                <a:lnTo>
                  <a:pt x="456120" y="618578"/>
                </a:lnTo>
                <a:lnTo>
                  <a:pt x="435775" y="569709"/>
                </a:lnTo>
                <a:lnTo>
                  <a:pt x="402767" y="533146"/>
                </a:lnTo>
                <a:lnTo>
                  <a:pt x="358013" y="512064"/>
                </a:lnTo>
                <a:lnTo>
                  <a:pt x="353326" y="525411"/>
                </a:lnTo>
                <a:lnTo>
                  <a:pt x="372364" y="533679"/>
                </a:lnTo>
                <a:lnTo>
                  <a:pt x="388734" y="545122"/>
                </a:lnTo>
                <a:lnTo>
                  <a:pt x="413499" y="577519"/>
                </a:lnTo>
                <a:lnTo>
                  <a:pt x="428053" y="621233"/>
                </a:lnTo>
                <a:lnTo>
                  <a:pt x="432917" y="674878"/>
                </a:lnTo>
                <a:lnTo>
                  <a:pt x="431698" y="703884"/>
                </a:lnTo>
                <a:lnTo>
                  <a:pt x="421944" y="753910"/>
                </a:lnTo>
                <a:lnTo>
                  <a:pt x="402374" y="792962"/>
                </a:lnTo>
                <a:lnTo>
                  <a:pt x="372592" y="819315"/>
                </a:lnTo>
                <a:lnTo>
                  <a:pt x="353847" y="827620"/>
                </a:lnTo>
                <a:lnTo>
                  <a:pt x="358013" y="840968"/>
                </a:lnTo>
                <a:lnTo>
                  <a:pt x="402869" y="819924"/>
                </a:lnTo>
                <a:lnTo>
                  <a:pt x="435864" y="783501"/>
                </a:lnTo>
                <a:lnTo>
                  <a:pt x="456145" y="734707"/>
                </a:lnTo>
                <a:lnTo>
                  <a:pt x="461213" y="706818"/>
                </a:lnTo>
                <a:lnTo>
                  <a:pt x="462915" y="676605"/>
                </a:lnTo>
                <a:close/>
              </a:path>
              <a:path w="462914" h="1353185">
                <a:moveTo>
                  <a:pt x="462915" y="164541"/>
                </a:moveTo>
                <a:lnTo>
                  <a:pt x="456120" y="106514"/>
                </a:lnTo>
                <a:lnTo>
                  <a:pt x="435775" y="57645"/>
                </a:lnTo>
                <a:lnTo>
                  <a:pt x="402767" y="21082"/>
                </a:lnTo>
                <a:lnTo>
                  <a:pt x="358013" y="0"/>
                </a:lnTo>
                <a:lnTo>
                  <a:pt x="353326" y="13347"/>
                </a:lnTo>
                <a:lnTo>
                  <a:pt x="372364" y="21615"/>
                </a:lnTo>
                <a:lnTo>
                  <a:pt x="388734" y="33058"/>
                </a:lnTo>
                <a:lnTo>
                  <a:pt x="413499" y="65455"/>
                </a:lnTo>
                <a:lnTo>
                  <a:pt x="428053" y="109169"/>
                </a:lnTo>
                <a:lnTo>
                  <a:pt x="432917" y="162814"/>
                </a:lnTo>
                <a:lnTo>
                  <a:pt x="431698" y="191820"/>
                </a:lnTo>
                <a:lnTo>
                  <a:pt x="421944" y="241846"/>
                </a:lnTo>
                <a:lnTo>
                  <a:pt x="402374" y="280898"/>
                </a:lnTo>
                <a:lnTo>
                  <a:pt x="372592" y="307251"/>
                </a:lnTo>
                <a:lnTo>
                  <a:pt x="353847" y="315556"/>
                </a:lnTo>
                <a:lnTo>
                  <a:pt x="358013" y="328904"/>
                </a:lnTo>
                <a:lnTo>
                  <a:pt x="402869" y="307860"/>
                </a:lnTo>
                <a:lnTo>
                  <a:pt x="435864" y="271437"/>
                </a:lnTo>
                <a:lnTo>
                  <a:pt x="456145" y="222643"/>
                </a:lnTo>
                <a:lnTo>
                  <a:pt x="461213" y="194754"/>
                </a:lnTo>
                <a:lnTo>
                  <a:pt x="462915" y="16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8261" y="3742780"/>
            <a:ext cx="1517015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903605" algn="l"/>
                <a:tab pos="1274445" algn="l"/>
              </a:tabLst>
            </a:pPr>
            <a:r>
              <a:rPr dirty="0" sz="2800" spc="-20" b="1">
                <a:latin typeface="Arial Narrow"/>
                <a:cs typeface="Arial Narrow"/>
              </a:rPr>
              <a:t>(f):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919">
                <a:latin typeface="Cambria Math"/>
                <a:cs typeface="Cambria Math"/>
              </a:rPr>
              <a:t>𝑻𝑻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50">
                <a:latin typeface="Cambria Math"/>
                <a:cs typeface="Cambria Math"/>
              </a:rPr>
              <a:t>𝒏𝒏</a:t>
            </a:r>
            <a:endParaRPr sz="2800">
              <a:latin typeface="Cambria Math"/>
              <a:cs typeface="Cambria Math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1274445" algn="l"/>
              </a:tabLst>
            </a:pPr>
            <a:r>
              <a:rPr dirty="0" sz="2800" b="1">
                <a:latin typeface="Arial Narrow"/>
                <a:cs typeface="Arial Narrow"/>
              </a:rPr>
              <a:t>(g):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930">
                <a:latin typeface="Cambria Math"/>
                <a:cs typeface="Cambria Math"/>
              </a:rPr>
              <a:t>𝑻𝑻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60">
                <a:latin typeface="Cambria Math"/>
                <a:cs typeface="Cambria Math"/>
              </a:rPr>
              <a:t>𝒏𝒏</a:t>
            </a:r>
            <a:endParaRPr sz="2800">
              <a:latin typeface="Cambria Math"/>
              <a:cs typeface="Cambria Math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1274445" algn="l"/>
              </a:tabLst>
            </a:pPr>
            <a:r>
              <a:rPr dirty="0" sz="2800" b="1">
                <a:latin typeface="Arial Narrow"/>
                <a:cs typeface="Arial Narrow"/>
              </a:rPr>
              <a:t>(h):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930">
                <a:latin typeface="Cambria Math"/>
                <a:cs typeface="Cambria Math"/>
              </a:rPr>
              <a:t>𝑻𝑻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960">
                <a:latin typeface="Cambria Math"/>
                <a:cs typeface="Cambria Math"/>
              </a:rPr>
              <a:t>𝒏𝒏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27021" y="3742780"/>
            <a:ext cx="1917700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150">
                <a:latin typeface="Cambria Math"/>
                <a:cs typeface="Cambria Math"/>
              </a:rPr>
              <a:t> </a:t>
            </a:r>
            <a:r>
              <a:rPr dirty="0" sz="2800" spc="-640">
                <a:latin typeface="Cambria Math"/>
                <a:cs typeface="Cambria Math"/>
              </a:rPr>
              <a:t>𝚯𝚯(𝐧𝐧)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345">
                <a:latin typeface="Cambria Math"/>
                <a:cs typeface="Cambria Math"/>
              </a:rPr>
              <a:t>𝚯𝚯(log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610">
                <a:latin typeface="Cambria Math"/>
                <a:cs typeface="Cambria Math"/>
              </a:rPr>
              <a:t>𝐧𝐧)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-665">
                <a:latin typeface="Cambria Math"/>
                <a:cs typeface="Cambria Math"/>
              </a:rPr>
              <a:t>𝚯𝚯(𝐧𝐧𝐧𝐧𝐧</a:t>
            </a:r>
            <a:r>
              <a:rPr dirty="0" sz="2800" spc="-5">
                <a:latin typeface="Cambria Math"/>
                <a:cs typeface="Cambria Math"/>
              </a:rPr>
              <a:t> </a:t>
            </a:r>
            <a:r>
              <a:rPr dirty="0" sz="2800" spc="-610">
                <a:latin typeface="Cambria Math"/>
                <a:cs typeface="Cambria Math"/>
              </a:rPr>
              <a:t>𝐧𝐧)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dirty="0" spc="-60"/>
              <a:t> </a:t>
            </a:r>
            <a:r>
              <a:rPr dirty="0" spc="-10"/>
              <a:t>Examples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It</a:t>
            </a:r>
            <a:r>
              <a:rPr dirty="0" spc="-45"/>
              <a:t> </a:t>
            </a:r>
            <a:r>
              <a:rPr dirty="0"/>
              <a:t>Does</a:t>
            </a:r>
            <a:r>
              <a:rPr dirty="0" spc="-60"/>
              <a:t> </a:t>
            </a:r>
            <a:r>
              <a:rPr dirty="0"/>
              <a:t>Not</a:t>
            </a:r>
            <a:r>
              <a:rPr dirty="0" spc="-40"/>
              <a:t> </a:t>
            </a:r>
            <a:r>
              <a:rPr dirty="0" spc="-10"/>
              <a:t>Work</a:t>
            </a:r>
            <a:r>
              <a:rPr dirty="0" spc="-185"/>
              <a:t> </a:t>
            </a:r>
            <a:r>
              <a:rPr dirty="0"/>
              <a:t>All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 spc="-20"/>
              <a:t>Time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62" y="1202599"/>
            <a:ext cx="8858250" cy="324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some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where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master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method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does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work.</a:t>
            </a:r>
            <a:endParaRPr sz="3200">
              <a:latin typeface="Arial Narrow"/>
              <a:cs typeface="Arial Narrow"/>
            </a:endParaRPr>
          </a:p>
          <a:p>
            <a:pPr marL="355600" marR="288925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Consider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straightforward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method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computing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n-</a:t>
            </a:r>
            <a:r>
              <a:rPr dirty="0" sz="3200" b="1">
                <a:latin typeface="Arial Narrow"/>
                <a:cs typeface="Arial Narrow"/>
              </a:rPr>
              <a:t>th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Fibonacci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number.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T(n-</a:t>
            </a:r>
            <a:r>
              <a:rPr dirty="0" sz="3200" b="1">
                <a:latin typeface="Arial Narrow"/>
                <a:cs typeface="Arial Narrow"/>
              </a:rPr>
              <a:t>1)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T(n-</a:t>
            </a:r>
            <a:r>
              <a:rPr dirty="0" sz="3200" b="1">
                <a:latin typeface="Arial Narrow"/>
                <a:cs typeface="Arial Narrow"/>
              </a:rPr>
              <a:t>2)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Well,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master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method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always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useful.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90"/>
              <a:t> </a:t>
            </a:r>
            <a:r>
              <a:rPr dirty="0"/>
              <a:t>Substitution</a:t>
            </a:r>
            <a:r>
              <a:rPr dirty="0" spc="-80"/>
              <a:t> </a:t>
            </a:r>
            <a:r>
              <a:rPr dirty="0"/>
              <a:t>Method</a:t>
            </a:r>
            <a:r>
              <a:rPr dirty="0" spc="-95"/>
              <a:t> </a:t>
            </a:r>
            <a:r>
              <a:rPr dirty="0"/>
              <a:t>(Section</a:t>
            </a:r>
            <a:r>
              <a:rPr dirty="0" spc="-95"/>
              <a:t> </a:t>
            </a:r>
            <a:r>
              <a:rPr dirty="0" spc="-20"/>
              <a:t>4.3)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T(n)</a:t>
            </a:r>
            <a:r>
              <a:rPr dirty="0" spc="-40"/>
              <a:t> </a:t>
            </a:r>
            <a:r>
              <a:rPr dirty="0"/>
              <a:t>=</a:t>
            </a:r>
            <a:r>
              <a:rPr dirty="0" spc="-25"/>
              <a:t> </a:t>
            </a:r>
            <a:r>
              <a:rPr dirty="0"/>
              <a:t>2T(n/2)</a:t>
            </a:r>
            <a:r>
              <a:rPr dirty="0" spc="-40"/>
              <a:t> </a:t>
            </a:r>
            <a:r>
              <a:rPr dirty="0"/>
              <a:t>+</a:t>
            </a:r>
            <a:r>
              <a:rPr dirty="0" spc="-20"/>
              <a:t> </a:t>
            </a:r>
            <a:r>
              <a:rPr dirty="0" spc="-25"/>
              <a:t>5n</a:t>
            </a: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Guess:</a:t>
            </a:r>
            <a:r>
              <a:rPr dirty="0" spc="-40"/>
              <a:t> </a:t>
            </a:r>
            <a:r>
              <a:rPr dirty="0"/>
              <a:t>T(n)</a:t>
            </a:r>
            <a:r>
              <a:rPr dirty="0" spc="-35"/>
              <a:t> </a:t>
            </a:r>
            <a:r>
              <a:rPr dirty="0"/>
              <a:t>≤</a:t>
            </a:r>
            <a:r>
              <a:rPr dirty="0" spc="-15"/>
              <a:t> </a:t>
            </a:r>
            <a:r>
              <a:rPr dirty="0"/>
              <a:t>c</a:t>
            </a:r>
            <a:r>
              <a:rPr dirty="0" b="0">
                <a:latin typeface="Cambria Math"/>
                <a:cs typeface="Cambria Math"/>
              </a:rPr>
              <a:t>×</a:t>
            </a:r>
            <a:r>
              <a:rPr dirty="0"/>
              <a:t>n</a:t>
            </a:r>
            <a:r>
              <a:rPr dirty="0" spc="-20"/>
              <a:t> </a:t>
            </a:r>
            <a:r>
              <a:rPr dirty="0"/>
              <a:t>lg</a:t>
            </a:r>
            <a:r>
              <a:rPr dirty="0" spc="-30"/>
              <a:t> </a:t>
            </a:r>
            <a:r>
              <a:rPr dirty="0"/>
              <a:t>(n)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all</a:t>
            </a:r>
            <a:r>
              <a:rPr dirty="0" spc="-35"/>
              <a:t> </a:t>
            </a:r>
            <a:r>
              <a:rPr dirty="0"/>
              <a:t>n</a:t>
            </a:r>
            <a:r>
              <a:rPr dirty="0" spc="-20"/>
              <a:t> </a:t>
            </a:r>
            <a:r>
              <a:rPr dirty="0"/>
              <a:t>≥</a:t>
            </a:r>
            <a:r>
              <a:rPr dirty="0" spc="-20"/>
              <a:t> </a:t>
            </a:r>
            <a:r>
              <a:rPr dirty="0"/>
              <a:t>N,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 spc="-1415"/>
              <a:t>c≥5</a:t>
            </a: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Proof: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any</a:t>
            </a:r>
            <a:r>
              <a:rPr dirty="0" spc="-25"/>
              <a:t> </a:t>
            </a:r>
            <a:r>
              <a:rPr dirty="0"/>
              <a:t>n</a:t>
            </a:r>
            <a:r>
              <a:rPr dirty="0" spc="-25"/>
              <a:t> </a:t>
            </a:r>
            <a:r>
              <a:rPr dirty="0"/>
              <a:t>s.t.</a:t>
            </a:r>
            <a:r>
              <a:rPr dirty="0" spc="-45"/>
              <a:t> </a:t>
            </a:r>
            <a:r>
              <a:rPr dirty="0"/>
              <a:t>N</a:t>
            </a:r>
            <a:r>
              <a:rPr dirty="0" spc="-25"/>
              <a:t> </a:t>
            </a:r>
            <a:r>
              <a:rPr dirty="0"/>
              <a:t>&lt;</a:t>
            </a:r>
            <a:r>
              <a:rPr dirty="0" spc="-15"/>
              <a:t> </a:t>
            </a:r>
            <a:r>
              <a:rPr dirty="0"/>
              <a:t>n</a:t>
            </a:r>
            <a:r>
              <a:rPr dirty="0" spc="-25"/>
              <a:t> </a:t>
            </a:r>
            <a:r>
              <a:rPr dirty="0"/>
              <a:t>≤</a:t>
            </a:r>
            <a:r>
              <a:rPr dirty="0" spc="-20"/>
              <a:t> </a:t>
            </a:r>
            <a:r>
              <a:rPr dirty="0"/>
              <a:t>2N,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25"/>
              <a:t> </a:t>
            </a:r>
            <a:r>
              <a:rPr dirty="0" spc="-20"/>
              <a:t>have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24609" y="3499854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8739" y="3384111"/>
            <a:ext cx="224980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779145" algn="l"/>
                <a:tab pos="1322705" algn="l"/>
              </a:tabLst>
            </a:pPr>
            <a:r>
              <a:rPr dirty="0" sz="3200" spc="-1045">
                <a:latin typeface="Cambria Math"/>
                <a:cs typeface="Cambria Math"/>
              </a:rPr>
              <a:t>𝑻𝑻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=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 spc="-1010">
                <a:latin typeface="Cambria Math"/>
                <a:cs typeface="Cambria Math"/>
              </a:rPr>
              <a:t>𝟐𝟐𝑻𝑻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418499" y="3353244"/>
            <a:ext cx="521334" cy="671195"/>
          </a:xfrm>
          <a:custGeom>
            <a:avLst/>
            <a:gdLst/>
            <a:ahLst/>
            <a:cxnLst/>
            <a:rect l="l" t="t" r="r" b="b"/>
            <a:pathLst>
              <a:path w="521335" h="671195">
                <a:moveTo>
                  <a:pt x="151396" y="15900"/>
                </a:moveTo>
                <a:lnTo>
                  <a:pt x="113360" y="20408"/>
                </a:lnTo>
                <a:lnTo>
                  <a:pt x="85267" y="47879"/>
                </a:lnTo>
                <a:lnTo>
                  <a:pt x="60553" y="82397"/>
                </a:lnTo>
                <a:lnTo>
                  <a:pt x="39243" y="123977"/>
                </a:lnTo>
                <a:lnTo>
                  <a:pt x="22072" y="171018"/>
                </a:lnTo>
                <a:lnTo>
                  <a:pt x="9804" y="221932"/>
                </a:lnTo>
                <a:lnTo>
                  <a:pt x="2451" y="276720"/>
                </a:lnTo>
                <a:lnTo>
                  <a:pt x="0" y="335381"/>
                </a:lnTo>
                <a:lnTo>
                  <a:pt x="2451" y="393738"/>
                </a:lnTo>
                <a:lnTo>
                  <a:pt x="9804" y="448424"/>
                </a:lnTo>
                <a:lnTo>
                  <a:pt x="22072" y="499440"/>
                </a:lnTo>
                <a:lnTo>
                  <a:pt x="39243" y="546785"/>
                </a:lnTo>
                <a:lnTo>
                  <a:pt x="60553" y="588683"/>
                </a:lnTo>
                <a:lnTo>
                  <a:pt x="85267" y="623379"/>
                </a:lnTo>
                <a:lnTo>
                  <a:pt x="113360" y="650862"/>
                </a:lnTo>
                <a:lnTo>
                  <a:pt x="144843" y="671156"/>
                </a:lnTo>
                <a:lnTo>
                  <a:pt x="151396" y="655269"/>
                </a:lnTo>
                <a:lnTo>
                  <a:pt x="126136" y="634873"/>
                </a:lnTo>
                <a:lnTo>
                  <a:pt x="103809" y="608266"/>
                </a:lnTo>
                <a:lnTo>
                  <a:pt x="84416" y="575462"/>
                </a:lnTo>
                <a:lnTo>
                  <a:pt x="67957" y="536448"/>
                </a:lnTo>
                <a:lnTo>
                  <a:pt x="54825" y="492315"/>
                </a:lnTo>
                <a:lnTo>
                  <a:pt x="45453" y="444157"/>
                </a:lnTo>
                <a:lnTo>
                  <a:pt x="39814" y="391972"/>
                </a:lnTo>
                <a:lnTo>
                  <a:pt x="37947" y="335775"/>
                </a:lnTo>
                <a:lnTo>
                  <a:pt x="39839" y="278676"/>
                </a:lnTo>
                <a:lnTo>
                  <a:pt x="45516" y="225983"/>
                </a:lnTo>
                <a:lnTo>
                  <a:pt x="54991" y="177698"/>
                </a:lnTo>
                <a:lnTo>
                  <a:pt x="68249" y="133819"/>
                </a:lnTo>
                <a:lnTo>
                  <a:pt x="84810" y="95186"/>
                </a:lnTo>
                <a:lnTo>
                  <a:pt x="126377" y="36220"/>
                </a:lnTo>
                <a:lnTo>
                  <a:pt x="151396" y="15900"/>
                </a:lnTo>
                <a:close/>
              </a:path>
              <a:path w="521335" h="671195">
                <a:moveTo>
                  <a:pt x="356704" y="322453"/>
                </a:moveTo>
                <a:lnTo>
                  <a:pt x="164680" y="322453"/>
                </a:lnTo>
                <a:lnTo>
                  <a:pt x="164680" y="348361"/>
                </a:lnTo>
                <a:lnTo>
                  <a:pt x="356704" y="348361"/>
                </a:lnTo>
                <a:lnTo>
                  <a:pt x="356704" y="322453"/>
                </a:lnTo>
                <a:close/>
              </a:path>
              <a:path w="521335" h="671195">
                <a:moveTo>
                  <a:pt x="521220" y="335381"/>
                </a:moveTo>
                <a:lnTo>
                  <a:pt x="518769" y="276720"/>
                </a:lnTo>
                <a:lnTo>
                  <a:pt x="511403" y="221932"/>
                </a:lnTo>
                <a:lnTo>
                  <a:pt x="499148" y="171018"/>
                </a:lnTo>
                <a:lnTo>
                  <a:pt x="481977" y="123977"/>
                </a:lnTo>
                <a:lnTo>
                  <a:pt x="460641" y="82397"/>
                </a:lnTo>
                <a:lnTo>
                  <a:pt x="435902" y="47879"/>
                </a:lnTo>
                <a:lnTo>
                  <a:pt x="407746" y="20408"/>
                </a:lnTo>
                <a:lnTo>
                  <a:pt x="376174" y="0"/>
                </a:lnTo>
                <a:lnTo>
                  <a:pt x="369811" y="15900"/>
                </a:lnTo>
                <a:lnTo>
                  <a:pt x="394830" y="36220"/>
                </a:lnTo>
                <a:lnTo>
                  <a:pt x="417029" y="62649"/>
                </a:lnTo>
                <a:lnTo>
                  <a:pt x="452970" y="133819"/>
                </a:lnTo>
                <a:lnTo>
                  <a:pt x="466217" y="177698"/>
                </a:lnTo>
                <a:lnTo>
                  <a:pt x="475678" y="225983"/>
                </a:lnTo>
                <a:lnTo>
                  <a:pt x="481368" y="278676"/>
                </a:lnTo>
                <a:lnTo>
                  <a:pt x="483260" y="335775"/>
                </a:lnTo>
                <a:lnTo>
                  <a:pt x="481380" y="391972"/>
                </a:lnTo>
                <a:lnTo>
                  <a:pt x="475729" y="444157"/>
                </a:lnTo>
                <a:lnTo>
                  <a:pt x="466331" y="492315"/>
                </a:lnTo>
                <a:lnTo>
                  <a:pt x="453161" y="536448"/>
                </a:lnTo>
                <a:lnTo>
                  <a:pt x="436664" y="575462"/>
                </a:lnTo>
                <a:lnTo>
                  <a:pt x="417271" y="608266"/>
                </a:lnTo>
                <a:lnTo>
                  <a:pt x="369811" y="655269"/>
                </a:lnTo>
                <a:lnTo>
                  <a:pt x="376174" y="671156"/>
                </a:lnTo>
                <a:lnTo>
                  <a:pt x="435902" y="623379"/>
                </a:lnTo>
                <a:lnTo>
                  <a:pt x="460641" y="588683"/>
                </a:lnTo>
                <a:lnTo>
                  <a:pt x="481977" y="546785"/>
                </a:lnTo>
                <a:lnTo>
                  <a:pt x="499148" y="499440"/>
                </a:lnTo>
                <a:lnTo>
                  <a:pt x="511403" y="448424"/>
                </a:lnTo>
                <a:lnTo>
                  <a:pt x="518769" y="393738"/>
                </a:lnTo>
                <a:lnTo>
                  <a:pt x="521220" y="335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570479" y="3170804"/>
            <a:ext cx="217804" cy="909319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350" spc="-805">
                <a:latin typeface="Cambria Math"/>
                <a:cs typeface="Cambria Math"/>
              </a:rPr>
              <a:t>𝒏𝒏</a:t>
            </a:r>
            <a:endParaRPr sz="235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  <a:spcBef>
                <a:spcPts val="660"/>
              </a:spcBef>
            </a:pPr>
            <a:r>
              <a:rPr dirty="0" sz="2350" spc="-740">
                <a:latin typeface="Cambria Math"/>
                <a:cs typeface="Cambria Math"/>
              </a:rPr>
              <a:t>𝟐𝟐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840137" y="3353234"/>
            <a:ext cx="1833880" cy="671195"/>
          </a:xfrm>
          <a:custGeom>
            <a:avLst/>
            <a:gdLst/>
            <a:ahLst/>
            <a:cxnLst/>
            <a:rect l="l" t="t" r="r" b="b"/>
            <a:pathLst>
              <a:path w="1833879" h="671195">
                <a:moveTo>
                  <a:pt x="1688338" y="0"/>
                </a:moveTo>
                <a:lnTo>
                  <a:pt x="1681975" y="15900"/>
                </a:lnTo>
                <a:lnTo>
                  <a:pt x="1706995" y="36229"/>
                </a:lnTo>
                <a:lnTo>
                  <a:pt x="1729193" y="62658"/>
                </a:lnTo>
                <a:lnTo>
                  <a:pt x="1765134" y="133819"/>
                </a:lnTo>
                <a:lnTo>
                  <a:pt x="1778386" y="177696"/>
                </a:lnTo>
                <a:lnTo>
                  <a:pt x="1787852" y="225982"/>
                </a:lnTo>
                <a:lnTo>
                  <a:pt x="1793531" y="278675"/>
                </a:lnTo>
                <a:lnTo>
                  <a:pt x="1795424" y="335775"/>
                </a:lnTo>
                <a:lnTo>
                  <a:pt x="1793543" y="391979"/>
                </a:lnTo>
                <a:lnTo>
                  <a:pt x="1787899" y="444160"/>
                </a:lnTo>
                <a:lnTo>
                  <a:pt x="1778493" y="492316"/>
                </a:lnTo>
                <a:lnTo>
                  <a:pt x="1765325" y="536448"/>
                </a:lnTo>
                <a:lnTo>
                  <a:pt x="1748828" y="575464"/>
                </a:lnTo>
                <a:lnTo>
                  <a:pt x="1729436" y="608274"/>
                </a:lnTo>
                <a:lnTo>
                  <a:pt x="1681975" y="655269"/>
                </a:lnTo>
                <a:lnTo>
                  <a:pt x="1688338" y="671156"/>
                </a:lnTo>
                <a:lnTo>
                  <a:pt x="1748069" y="623377"/>
                </a:lnTo>
                <a:lnTo>
                  <a:pt x="1772812" y="588684"/>
                </a:lnTo>
                <a:lnTo>
                  <a:pt x="1794141" y="546785"/>
                </a:lnTo>
                <a:lnTo>
                  <a:pt x="1811310" y="499446"/>
                </a:lnTo>
                <a:lnTo>
                  <a:pt x="1823573" y="448432"/>
                </a:lnTo>
                <a:lnTo>
                  <a:pt x="1830932" y="393743"/>
                </a:lnTo>
                <a:lnTo>
                  <a:pt x="1833384" y="335381"/>
                </a:lnTo>
                <a:lnTo>
                  <a:pt x="1830932" y="276719"/>
                </a:lnTo>
                <a:lnTo>
                  <a:pt x="1823573" y="221930"/>
                </a:lnTo>
                <a:lnTo>
                  <a:pt x="1811310" y="171016"/>
                </a:lnTo>
                <a:lnTo>
                  <a:pt x="1794141" y="123977"/>
                </a:lnTo>
                <a:lnTo>
                  <a:pt x="1772812" y="82403"/>
                </a:lnTo>
                <a:lnTo>
                  <a:pt x="1748069" y="47882"/>
                </a:lnTo>
                <a:lnTo>
                  <a:pt x="1719910" y="20414"/>
                </a:lnTo>
                <a:lnTo>
                  <a:pt x="1688338" y="0"/>
                </a:lnTo>
                <a:close/>
              </a:path>
              <a:path w="1833879" h="671195">
                <a:moveTo>
                  <a:pt x="144843" y="0"/>
                </a:moveTo>
                <a:lnTo>
                  <a:pt x="85266" y="47882"/>
                </a:lnTo>
                <a:lnTo>
                  <a:pt x="60559" y="82403"/>
                </a:lnTo>
                <a:lnTo>
                  <a:pt x="39243" y="123977"/>
                </a:lnTo>
                <a:lnTo>
                  <a:pt x="22074" y="171016"/>
                </a:lnTo>
                <a:lnTo>
                  <a:pt x="9810" y="221930"/>
                </a:lnTo>
                <a:lnTo>
                  <a:pt x="2452" y="276719"/>
                </a:lnTo>
                <a:lnTo>
                  <a:pt x="0" y="335381"/>
                </a:lnTo>
                <a:lnTo>
                  <a:pt x="2452" y="393743"/>
                </a:lnTo>
                <a:lnTo>
                  <a:pt x="9810" y="448432"/>
                </a:lnTo>
                <a:lnTo>
                  <a:pt x="22074" y="499446"/>
                </a:lnTo>
                <a:lnTo>
                  <a:pt x="39243" y="546785"/>
                </a:lnTo>
                <a:lnTo>
                  <a:pt x="60559" y="588684"/>
                </a:lnTo>
                <a:lnTo>
                  <a:pt x="85266" y="623377"/>
                </a:lnTo>
                <a:lnTo>
                  <a:pt x="113361" y="650868"/>
                </a:lnTo>
                <a:lnTo>
                  <a:pt x="144843" y="671156"/>
                </a:lnTo>
                <a:lnTo>
                  <a:pt x="151396" y="655269"/>
                </a:lnTo>
                <a:lnTo>
                  <a:pt x="126143" y="634876"/>
                </a:lnTo>
                <a:lnTo>
                  <a:pt x="103819" y="608274"/>
                </a:lnTo>
                <a:lnTo>
                  <a:pt x="84424" y="575464"/>
                </a:lnTo>
                <a:lnTo>
                  <a:pt x="67957" y="536448"/>
                </a:lnTo>
                <a:lnTo>
                  <a:pt x="54830" y="492316"/>
                </a:lnTo>
                <a:lnTo>
                  <a:pt x="45451" y="444160"/>
                </a:lnTo>
                <a:lnTo>
                  <a:pt x="39823" y="391979"/>
                </a:lnTo>
                <a:lnTo>
                  <a:pt x="37947" y="335775"/>
                </a:lnTo>
                <a:lnTo>
                  <a:pt x="39842" y="278675"/>
                </a:lnTo>
                <a:lnTo>
                  <a:pt x="45526" y="225982"/>
                </a:lnTo>
                <a:lnTo>
                  <a:pt x="54996" y="177696"/>
                </a:lnTo>
                <a:lnTo>
                  <a:pt x="68249" y="133819"/>
                </a:lnTo>
                <a:lnTo>
                  <a:pt x="84811" y="95188"/>
                </a:lnTo>
                <a:lnTo>
                  <a:pt x="126383" y="36229"/>
                </a:lnTo>
                <a:lnTo>
                  <a:pt x="151396" y="15900"/>
                </a:lnTo>
                <a:lnTo>
                  <a:pt x="144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050539" y="3384111"/>
            <a:ext cx="217297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53895" algn="l"/>
              </a:tabLst>
            </a:pP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 spc="-1010">
                <a:latin typeface="Cambria Math"/>
                <a:cs typeface="Cambria Math"/>
              </a:rPr>
              <a:t>𝟓𝟓𝒏𝒏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≤</a:t>
            </a:r>
            <a:r>
              <a:rPr dirty="0" sz="3200" spc="185">
                <a:latin typeface="Cambria Math"/>
                <a:cs typeface="Cambria Math"/>
              </a:rPr>
              <a:t> </a:t>
            </a:r>
            <a:r>
              <a:rPr dirty="0" sz="3200" spc="-985">
                <a:latin typeface="Cambria Math"/>
                <a:cs typeface="Cambria Math"/>
              </a:rPr>
              <a:t>𝟐𝟐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835">
                <a:latin typeface="Cambria Math"/>
                <a:cs typeface="Cambria Math"/>
              </a:rPr>
              <a:t>𝒄𝒄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276088" y="3675697"/>
            <a:ext cx="192405" cy="26034"/>
          </a:xfrm>
          <a:custGeom>
            <a:avLst/>
            <a:gdLst/>
            <a:ahLst/>
            <a:cxnLst/>
            <a:rect l="l" t="t" r="r" b="b"/>
            <a:pathLst>
              <a:path w="192404" h="26035">
                <a:moveTo>
                  <a:pt x="192024" y="0"/>
                </a:moveTo>
                <a:lnTo>
                  <a:pt x="0" y="0"/>
                </a:lnTo>
                <a:lnTo>
                  <a:pt x="0" y="25907"/>
                </a:lnTo>
                <a:lnTo>
                  <a:pt x="192024" y="25907"/>
                </a:lnTo>
                <a:lnTo>
                  <a:pt x="192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263388" y="3170804"/>
            <a:ext cx="217804" cy="909319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350" spc="-805">
                <a:latin typeface="Cambria Math"/>
                <a:cs typeface="Cambria Math"/>
              </a:rPr>
              <a:t>𝒏𝒏</a:t>
            </a:r>
            <a:endParaRPr sz="235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  <a:spcBef>
                <a:spcPts val="660"/>
              </a:spcBef>
            </a:pPr>
            <a:r>
              <a:rPr dirty="0" sz="2350" spc="-740">
                <a:latin typeface="Cambria Math"/>
                <a:cs typeface="Cambria Math"/>
              </a:rPr>
              <a:t>𝟐𝟐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23991" y="3384111"/>
            <a:ext cx="3365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>
                <a:latin typeface="Cambria Math"/>
                <a:cs typeface="Cambria Math"/>
              </a:rPr>
              <a:t>lg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952655" y="3353244"/>
            <a:ext cx="521334" cy="671195"/>
          </a:xfrm>
          <a:custGeom>
            <a:avLst/>
            <a:gdLst/>
            <a:ahLst/>
            <a:cxnLst/>
            <a:rect l="l" t="t" r="r" b="b"/>
            <a:pathLst>
              <a:path w="521335" h="671195">
                <a:moveTo>
                  <a:pt x="151396" y="15900"/>
                </a:moveTo>
                <a:lnTo>
                  <a:pt x="113360" y="20408"/>
                </a:lnTo>
                <a:lnTo>
                  <a:pt x="85267" y="47879"/>
                </a:lnTo>
                <a:lnTo>
                  <a:pt x="60553" y="82397"/>
                </a:lnTo>
                <a:lnTo>
                  <a:pt x="39243" y="123977"/>
                </a:lnTo>
                <a:lnTo>
                  <a:pt x="22072" y="171018"/>
                </a:lnTo>
                <a:lnTo>
                  <a:pt x="9804" y="221932"/>
                </a:lnTo>
                <a:lnTo>
                  <a:pt x="2451" y="276720"/>
                </a:lnTo>
                <a:lnTo>
                  <a:pt x="0" y="335381"/>
                </a:lnTo>
                <a:lnTo>
                  <a:pt x="2451" y="393738"/>
                </a:lnTo>
                <a:lnTo>
                  <a:pt x="9804" y="448424"/>
                </a:lnTo>
                <a:lnTo>
                  <a:pt x="22072" y="499440"/>
                </a:lnTo>
                <a:lnTo>
                  <a:pt x="39243" y="546785"/>
                </a:lnTo>
                <a:lnTo>
                  <a:pt x="60553" y="588683"/>
                </a:lnTo>
                <a:lnTo>
                  <a:pt x="85267" y="623379"/>
                </a:lnTo>
                <a:lnTo>
                  <a:pt x="113360" y="650862"/>
                </a:lnTo>
                <a:lnTo>
                  <a:pt x="144843" y="671156"/>
                </a:lnTo>
                <a:lnTo>
                  <a:pt x="151396" y="655269"/>
                </a:lnTo>
                <a:lnTo>
                  <a:pt x="126136" y="634873"/>
                </a:lnTo>
                <a:lnTo>
                  <a:pt x="103809" y="608266"/>
                </a:lnTo>
                <a:lnTo>
                  <a:pt x="84416" y="575462"/>
                </a:lnTo>
                <a:lnTo>
                  <a:pt x="67957" y="536448"/>
                </a:lnTo>
                <a:lnTo>
                  <a:pt x="54825" y="492315"/>
                </a:lnTo>
                <a:lnTo>
                  <a:pt x="45453" y="444157"/>
                </a:lnTo>
                <a:lnTo>
                  <a:pt x="39814" y="391972"/>
                </a:lnTo>
                <a:lnTo>
                  <a:pt x="37947" y="335775"/>
                </a:lnTo>
                <a:lnTo>
                  <a:pt x="39839" y="278676"/>
                </a:lnTo>
                <a:lnTo>
                  <a:pt x="45516" y="225983"/>
                </a:lnTo>
                <a:lnTo>
                  <a:pt x="54991" y="177698"/>
                </a:lnTo>
                <a:lnTo>
                  <a:pt x="68249" y="133819"/>
                </a:lnTo>
                <a:lnTo>
                  <a:pt x="84810" y="95186"/>
                </a:lnTo>
                <a:lnTo>
                  <a:pt x="126377" y="36220"/>
                </a:lnTo>
                <a:lnTo>
                  <a:pt x="151396" y="15900"/>
                </a:lnTo>
                <a:close/>
              </a:path>
              <a:path w="521335" h="671195">
                <a:moveTo>
                  <a:pt x="356704" y="322453"/>
                </a:moveTo>
                <a:lnTo>
                  <a:pt x="164680" y="322453"/>
                </a:lnTo>
                <a:lnTo>
                  <a:pt x="164680" y="348361"/>
                </a:lnTo>
                <a:lnTo>
                  <a:pt x="356704" y="348361"/>
                </a:lnTo>
                <a:lnTo>
                  <a:pt x="356704" y="322453"/>
                </a:lnTo>
                <a:close/>
              </a:path>
              <a:path w="521335" h="671195">
                <a:moveTo>
                  <a:pt x="521220" y="335381"/>
                </a:moveTo>
                <a:lnTo>
                  <a:pt x="518769" y="276720"/>
                </a:lnTo>
                <a:lnTo>
                  <a:pt x="511403" y="221932"/>
                </a:lnTo>
                <a:lnTo>
                  <a:pt x="499148" y="171018"/>
                </a:lnTo>
                <a:lnTo>
                  <a:pt x="481977" y="123977"/>
                </a:lnTo>
                <a:lnTo>
                  <a:pt x="460641" y="82397"/>
                </a:lnTo>
                <a:lnTo>
                  <a:pt x="435902" y="47879"/>
                </a:lnTo>
                <a:lnTo>
                  <a:pt x="407746" y="20408"/>
                </a:lnTo>
                <a:lnTo>
                  <a:pt x="376174" y="0"/>
                </a:lnTo>
                <a:lnTo>
                  <a:pt x="369811" y="15900"/>
                </a:lnTo>
                <a:lnTo>
                  <a:pt x="394830" y="36220"/>
                </a:lnTo>
                <a:lnTo>
                  <a:pt x="417029" y="62649"/>
                </a:lnTo>
                <a:lnTo>
                  <a:pt x="452970" y="133819"/>
                </a:lnTo>
                <a:lnTo>
                  <a:pt x="466217" y="177698"/>
                </a:lnTo>
                <a:lnTo>
                  <a:pt x="475678" y="225983"/>
                </a:lnTo>
                <a:lnTo>
                  <a:pt x="481368" y="278676"/>
                </a:lnTo>
                <a:lnTo>
                  <a:pt x="483260" y="335775"/>
                </a:lnTo>
                <a:lnTo>
                  <a:pt x="481380" y="391972"/>
                </a:lnTo>
                <a:lnTo>
                  <a:pt x="475729" y="444157"/>
                </a:lnTo>
                <a:lnTo>
                  <a:pt x="466331" y="492315"/>
                </a:lnTo>
                <a:lnTo>
                  <a:pt x="453161" y="536448"/>
                </a:lnTo>
                <a:lnTo>
                  <a:pt x="436664" y="575462"/>
                </a:lnTo>
                <a:lnTo>
                  <a:pt x="417271" y="608266"/>
                </a:lnTo>
                <a:lnTo>
                  <a:pt x="369811" y="655269"/>
                </a:lnTo>
                <a:lnTo>
                  <a:pt x="376174" y="671156"/>
                </a:lnTo>
                <a:lnTo>
                  <a:pt x="435902" y="623379"/>
                </a:lnTo>
                <a:lnTo>
                  <a:pt x="460641" y="588683"/>
                </a:lnTo>
                <a:lnTo>
                  <a:pt x="481977" y="546785"/>
                </a:lnTo>
                <a:lnTo>
                  <a:pt x="499148" y="499440"/>
                </a:lnTo>
                <a:lnTo>
                  <a:pt x="511403" y="448424"/>
                </a:lnTo>
                <a:lnTo>
                  <a:pt x="518769" y="393738"/>
                </a:lnTo>
                <a:lnTo>
                  <a:pt x="521220" y="335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104635" y="3170804"/>
            <a:ext cx="217804" cy="909319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350" spc="-805">
                <a:latin typeface="Cambria Math"/>
                <a:cs typeface="Cambria Math"/>
              </a:rPr>
              <a:t>𝒏𝒏</a:t>
            </a:r>
            <a:endParaRPr sz="235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  <a:spcBef>
                <a:spcPts val="660"/>
              </a:spcBef>
            </a:pPr>
            <a:r>
              <a:rPr dirty="0" sz="2350" spc="-740">
                <a:latin typeface="Cambria Math"/>
                <a:cs typeface="Cambria Math"/>
              </a:rPr>
              <a:t>𝟐𝟐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939482" y="4104894"/>
            <a:ext cx="1906905" cy="377190"/>
          </a:xfrm>
          <a:custGeom>
            <a:avLst/>
            <a:gdLst/>
            <a:ahLst/>
            <a:cxnLst/>
            <a:rect l="l" t="t" r="r" b="b"/>
            <a:pathLst>
              <a:path w="1906905" h="377189">
                <a:moveTo>
                  <a:pt x="125564" y="15303"/>
                </a:moveTo>
                <a:lnTo>
                  <a:pt x="120205" y="0"/>
                </a:lnTo>
                <a:lnTo>
                  <a:pt x="92887" y="9855"/>
                </a:lnTo>
                <a:lnTo>
                  <a:pt x="68922" y="24155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43" y="223177"/>
                </a:lnTo>
                <a:lnTo>
                  <a:pt x="17449" y="284416"/>
                </a:lnTo>
                <a:lnTo>
                  <a:pt x="48209" y="334124"/>
                </a:lnTo>
                <a:lnTo>
                  <a:pt x="92798" y="367055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505" y="352094"/>
                </a:lnTo>
                <a:lnTo>
                  <a:pt x="84975" y="338848"/>
                </a:lnTo>
                <a:lnTo>
                  <a:pt x="56730" y="301205"/>
                </a:lnTo>
                <a:lnTo>
                  <a:pt x="39966" y="249999"/>
                </a:lnTo>
                <a:lnTo>
                  <a:pt x="34378" y="186563"/>
                </a:lnTo>
                <a:lnTo>
                  <a:pt x="35775" y="154406"/>
                </a:lnTo>
                <a:lnTo>
                  <a:pt x="46951" y="98628"/>
                </a:lnTo>
                <a:lnTo>
                  <a:pt x="69418" y="54622"/>
                </a:lnTo>
                <a:lnTo>
                  <a:pt x="103835" y="24765"/>
                </a:lnTo>
                <a:lnTo>
                  <a:pt x="125564" y="15303"/>
                </a:lnTo>
                <a:close/>
              </a:path>
              <a:path w="1906905" h="377189">
                <a:moveTo>
                  <a:pt x="605624" y="15303"/>
                </a:moveTo>
                <a:lnTo>
                  <a:pt x="600265" y="0"/>
                </a:lnTo>
                <a:lnTo>
                  <a:pt x="572947" y="9855"/>
                </a:lnTo>
                <a:lnTo>
                  <a:pt x="548982" y="24155"/>
                </a:lnTo>
                <a:lnTo>
                  <a:pt x="511149" y="66065"/>
                </a:lnTo>
                <a:lnTo>
                  <a:pt x="487832" y="122072"/>
                </a:lnTo>
                <a:lnTo>
                  <a:pt x="480060" y="188556"/>
                </a:lnTo>
                <a:lnTo>
                  <a:pt x="482003" y="223177"/>
                </a:lnTo>
                <a:lnTo>
                  <a:pt x="497509" y="284416"/>
                </a:lnTo>
                <a:lnTo>
                  <a:pt x="528269" y="334124"/>
                </a:lnTo>
                <a:lnTo>
                  <a:pt x="572858" y="367055"/>
                </a:lnTo>
                <a:lnTo>
                  <a:pt x="600265" y="376910"/>
                </a:lnTo>
                <a:lnTo>
                  <a:pt x="605040" y="361607"/>
                </a:lnTo>
                <a:lnTo>
                  <a:pt x="583565" y="352094"/>
                </a:lnTo>
                <a:lnTo>
                  <a:pt x="565035" y="338848"/>
                </a:lnTo>
                <a:lnTo>
                  <a:pt x="536790" y="301205"/>
                </a:lnTo>
                <a:lnTo>
                  <a:pt x="520026" y="249999"/>
                </a:lnTo>
                <a:lnTo>
                  <a:pt x="514438" y="186563"/>
                </a:lnTo>
                <a:lnTo>
                  <a:pt x="515835" y="154406"/>
                </a:lnTo>
                <a:lnTo>
                  <a:pt x="527011" y="98628"/>
                </a:lnTo>
                <a:lnTo>
                  <a:pt x="549478" y="54622"/>
                </a:lnTo>
                <a:lnTo>
                  <a:pt x="583895" y="24765"/>
                </a:lnTo>
                <a:lnTo>
                  <a:pt x="605624" y="15303"/>
                </a:lnTo>
                <a:close/>
              </a:path>
              <a:path w="1906905" h="377189">
                <a:moveTo>
                  <a:pt x="1010234" y="188556"/>
                </a:moveTo>
                <a:lnTo>
                  <a:pt x="1002461" y="122072"/>
                </a:lnTo>
                <a:lnTo>
                  <a:pt x="979144" y="66065"/>
                </a:lnTo>
                <a:lnTo>
                  <a:pt x="941311" y="24155"/>
                </a:lnTo>
                <a:lnTo>
                  <a:pt x="890028" y="0"/>
                </a:lnTo>
                <a:lnTo>
                  <a:pt x="884669" y="15303"/>
                </a:lnTo>
                <a:lnTo>
                  <a:pt x="906487" y="24765"/>
                </a:lnTo>
                <a:lnTo>
                  <a:pt x="925258" y="37871"/>
                </a:lnTo>
                <a:lnTo>
                  <a:pt x="953604" y="75006"/>
                </a:lnTo>
                <a:lnTo>
                  <a:pt x="970292" y="125095"/>
                </a:lnTo>
                <a:lnTo>
                  <a:pt x="975855" y="186563"/>
                </a:lnTo>
                <a:lnTo>
                  <a:pt x="974458" y="219798"/>
                </a:lnTo>
                <a:lnTo>
                  <a:pt x="963295" y="277126"/>
                </a:lnTo>
                <a:lnTo>
                  <a:pt x="940866" y="321894"/>
                </a:lnTo>
                <a:lnTo>
                  <a:pt x="906741" y="352094"/>
                </a:lnTo>
                <a:lnTo>
                  <a:pt x="885266" y="361607"/>
                </a:lnTo>
                <a:lnTo>
                  <a:pt x="890028" y="376910"/>
                </a:lnTo>
                <a:lnTo>
                  <a:pt x="941438" y="352793"/>
                </a:lnTo>
                <a:lnTo>
                  <a:pt x="979233" y="311048"/>
                </a:lnTo>
                <a:lnTo>
                  <a:pt x="1002487" y="255130"/>
                </a:lnTo>
                <a:lnTo>
                  <a:pt x="1008303" y="223177"/>
                </a:lnTo>
                <a:lnTo>
                  <a:pt x="1010234" y="188556"/>
                </a:lnTo>
                <a:close/>
              </a:path>
              <a:path w="1906905" h="377189">
                <a:moveTo>
                  <a:pt x="1906346" y="188556"/>
                </a:moveTo>
                <a:lnTo>
                  <a:pt x="1898573" y="122072"/>
                </a:lnTo>
                <a:lnTo>
                  <a:pt x="1875256" y="66065"/>
                </a:lnTo>
                <a:lnTo>
                  <a:pt x="1837423" y="24155"/>
                </a:lnTo>
                <a:lnTo>
                  <a:pt x="1786140" y="0"/>
                </a:lnTo>
                <a:lnTo>
                  <a:pt x="1780781" y="15303"/>
                </a:lnTo>
                <a:lnTo>
                  <a:pt x="1802599" y="24765"/>
                </a:lnTo>
                <a:lnTo>
                  <a:pt x="1821370" y="37871"/>
                </a:lnTo>
                <a:lnTo>
                  <a:pt x="1849716" y="75006"/>
                </a:lnTo>
                <a:lnTo>
                  <a:pt x="1866404" y="125095"/>
                </a:lnTo>
                <a:lnTo>
                  <a:pt x="1871967" y="186563"/>
                </a:lnTo>
                <a:lnTo>
                  <a:pt x="1870570" y="219798"/>
                </a:lnTo>
                <a:lnTo>
                  <a:pt x="1859407" y="277126"/>
                </a:lnTo>
                <a:lnTo>
                  <a:pt x="1836978" y="321894"/>
                </a:lnTo>
                <a:lnTo>
                  <a:pt x="1802853" y="352094"/>
                </a:lnTo>
                <a:lnTo>
                  <a:pt x="1781378" y="361607"/>
                </a:lnTo>
                <a:lnTo>
                  <a:pt x="1786140" y="376910"/>
                </a:lnTo>
                <a:lnTo>
                  <a:pt x="1837550" y="352793"/>
                </a:lnTo>
                <a:lnTo>
                  <a:pt x="1875345" y="311048"/>
                </a:lnTo>
                <a:lnTo>
                  <a:pt x="1898599" y="255130"/>
                </a:lnTo>
                <a:lnTo>
                  <a:pt x="1904415" y="223177"/>
                </a:lnTo>
                <a:lnTo>
                  <a:pt x="1906346" y="188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5686754" y="4104882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2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4" y="24164"/>
                </a:lnTo>
                <a:lnTo>
                  <a:pt x="31102" y="66065"/>
                </a:lnTo>
                <a:lnTo>
                  <a:pt x="7773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2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21519" y="3989184"/>
            <a:ext cx="62382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0875" algn="l"/>
                <a:tab pos="1130935" algn="l"/>
                <a:tab pos="1654175" algn="l"/>
                <a:tab pos="2548255" algn="l"/>
                <a:tab pos="5398135" algn="l"/>
                <a:tab pos="5921375" algn="l"/>
              </a:tabLst>
            </a:pPr>
            <a:r>
              <a:rPr dirty="0" sz="3200" spc="-955">
                <a:latin typeface="Cambria Math"/>
                <a:cs typeface="Cambria Math"/>
              </a:rPr>
              <a:t>𝒄𝒄𝒏𝒏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25">
                <a:latin typeface="Cambria Math"/>
                <a:cs typeface="Cambria Math"/>
              </a:rPr>
              <a:t>lg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−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 spc="-985">
                <a:latin typeface="Cambria Math"/>
                <a:cs typeface="Cambria Math"/>
              </a:rPr>
              <a:t>𝟏𝟏</a:t>
            </a:r>
            <a:r>
              <a:rPr dirty="0" sz="3200">
                <a:latin typeface="Cambria Math"/>
                <a:cs typeface="Cambria Math"/>
              </a:rPr>
              <a:t>	+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 spc="-1010">
                <a:latin typeface="Cambria Math"/>
                <a:cs typeface="Cambria Math"/>
              </a:rPr>
              <a:t>𝟓𝟓𝒏𝒏</a:t>
            </a:r>
            <a:r>
              <a:rPr dirty="0" sz="3200" spc="19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935">
                <a:latin typeface="Cambria Math"/>
                <a:cs typeface="Cambria Math"/>
              </a:rPr>
              <a:t>𝒄𝒄𝒏𝒏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×</a:t>
            </a:r>
            <a:r>
              <a:rPr dirty="0" sz="3200" spc="10">
                <a:latin typeface="Cambria Math"/>
                <a:cs typeface="Cambria Math"/>
              </a:rPr>
              <a:t> </a:t>
            </a:r>
            <a:r>
              <a:rPr dirty="0" sz="3200" spc="-25">
                <a:latin typeface="Cambria Math"/>
                <a:cs typeface="Cambria Math"/>
              </a:rPr>
              <a:t>lg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50">
                <a:latin typeface="Cambria Math"/>
                <a:cs typeface="Cambria Math"/>
              </a:rPr>
              <a:t>+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771841" y="4104882"/>
            <a:ext cx="1199515" cy="377190"/>
          </a:xfrm>
          <a:custGeom>
            <a:avLst/>
            <a:gdLst/>
            <a:ahLst/>
            <a:cxnLst/>
            <a:rect l="l" t="t" r="r" b="b"/>
            <a:pathLst>
              <a:path w="1199515" h="377189">
                <a:moveTo>
                  <a:pt x="1079004" y="0"/>
                </a:moveTo>
                <a:lnTo>
                  <a:pt x="1073645" y="15303"/>
                </a:lnTo>
                <a:lnTo>
                  <a:pt x="1095462" y="24771"/>
                </a:lnTo>
                <a:lnTo>
                  <a:pt x="1114223" y="37877"/>
                </a:lnTo>
                <a:lnTo>
                  <a:pt x="1142580" y="75006"/>
                </a:lnTo>
                <a:lnTo>
                  <a:pt x="1159268" y="125098"/>
                </a:lnTo>
                <a:lnTo>
                  <a:pt x="1164831" y="186562"/>
                </a:lnTo>
                <a:lnTo>
                  <a:pt x="1163435" y="219810"/>
                </a:lnTo>
                <a:lnTo>
                  <a:pt x="1152261" y="277131"/>
                </a:lnTo>
                <a:lnTo>
                  <a:pt x="1129834" y="321896"/>
                </a:lnTo>
                <a:lnTo>
                  <a:pt x="1095716" y="352096"/>
                </a:lnTo>
                <a:lnTo>
                  <a:pt x="1074242" y="361607"/>
                </a:lnTo>
                <a:lnTo>
                  <a:pt x="1079004" y="376910"/>
                </a:lnTo>
                <a:lnTo>
                  <a:pt x="1130412" y="352794"/>
                </a:lnTo>
                <a:lnTo>
                  <a:pt x="1168209" y="311048"/>
                </a:lnTo>
                <a:lnTo>
                  <a:pt x="1191458" y="255136"/>
                </a:lnTo>
                <a:lnTo>
                  <a:pt x="1199210" y="188556"/>
                </a:lnTo>
                <a:lnTo>
                  <a:pt x="1197267" y="154004"/>
                </a:lnTo>
                <a:lnTo>
                  <a:pt x="1181722" y="92759"/>
                </a:lnTo>
                <a:lnTo>
                  <a:pt x="1150885" y="42898"/>
                </a:lnTo>
                <a:lnTo>
                  <a:pt x="1106327" y="9865"/>
                </a:lnTo>
                <a:lnTo>
                  <a:pt x="1079004" y="0"/>
                </a:lnTo>
                <a:close/>
              </a:path>
              <a:path w="1199515" h="377189">
                <a:moveTo>
                  <a:pt x="120205" y="0"/>
                </a:moveTo>
                <a:lnTo>
                  <a:pt x="68924" y="24164"/>
                </a:lnTo>
                <a:lnTo>
                  <a:pt x="31102" y="66065"/>
                </a:lnTo>
                <a:lnTo>
                  <a:pt x="7773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2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784340" y="3267373"/>
            <a:ext cx="1915160" cy="123571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 spc="-1010">
                <a:latin typeface="Cambria Math"/>
                <a:cs typeface="Cambria Math"/>
              </a:rPr>
              <a:t>𝟓𝟓𝒏𝒏</a:t>
            </a:r>
            <a:r>
              <a:rPr dirty="0" sz="3200" spc="195">
                <a:latin typeface="Cambria Math"/>
                <a:cs typeface="Cambria Math"/>
              </a:rPr>
              <a:t> </a:t>
            </a:r>
            <a:r>
              <a:rPr dirty="0" sz="3200" spc="-5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  <a:p>
            <a:pPr marL="120650">
              <a:lnSpc>
                <a:spcPct val="100000"/>
              </a:lnSpc>
              <a:spcBef>
                <a:spcPts val="925"/>
              </a:spcBef>
              <a:tabLst>
                <a:tab pos="1221740" algn="l"/>
              </a:tabLst>
            </a:pPr>
            <a:r>
              <a:rPr dirty="0" sz="3200" spc="-960">
                <a:latin typeface="Cambria Math"/>
                <a:cs typeface="Cambria Math"/>
              </a:rPr>
              <a:t>𝟓𝟓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−</a:t>
            </a:r>
            <a:r>
              <a:rPr dirty="0" sz="3200" spc="10">
                <a:latin typeface="Cambria Math"/>
                <a:cs typeface="Cambria Math"/>
              </a:rPr>
              <a:t> </a:t>
            </a:r>
            <a:r>
              <a:rPr dirty="0" sz="3200" spc="-835">
                <a:latin typeface="Cambria Math"/>
                <a:cs typeface="Cambria Math"/>
              </a:rPr>
              <a:t>𝒄𝒄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60">
                <a:latin typeface="Cambria Math"/>
                <a:cs typeface="Cambria Math"/>
              </a:rPr>
              <a:t>𝒏𝒏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 spc="-50">
                <a:latin typeface="Cambria Math"/>
                <a:cs typeface="Cambria Math"/>
              </a:rPr>
              <a:t>≤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722829" y="4592562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8739" y="4380298"/>
            <a:ext cx="2687320" cy="11957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>
              <a:lnSpc>
                <a:spcPct val="100000"/>
              </a:lnSpc>
              <a:spcBef>
                <a:spcPts val="865"/>
              </a:spcBef>
              <a:tabLst>
                <a:tab pos="1777364" algn="l"/>
              </a:tabLst>
            </a:pPr>
            <a:r>
              <a:rPr dirty="0" sz="3200" spc="-935">
                <a:latin typeface="Cambria Math"/>
                <a:cs typeface="Cambria Math"/>
              </a:rPr>
              <a:t>𝒄𝒄𝒏𝒏</a:t>
            </a:r>
            <a:r>
              <a:rPr dirty="0" sz="3200" spc="1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× </a:t>
            </a:r>
            <a:r>
              <a:rPr dirty="0" sz="3200" spc="-25">
                <a:latin typeface="Cambria Math"/>
                <a:cs typeface="Cambria Math"/>
              </a:rPr>
              <a:t>lg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endParaRPr sz="3200">
              <a:latin typeface="Cambria Math"/>
              <a:cs typeface="Cambria Math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Take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810">
                <a:latin typeface="Cambria Math"/>
                <a:cs typeface="Cambria Math"/>
              </a:rPr>
              <a:t>𝒄𝒄</a:t>
            </a:r>
            <a:r>
              <a:rPr dirty="0" sz="3200" spc="18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=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25">
                <a:latin typeface="Cambria Math"/>
                <a:cs typeface="Cambria Math"/>
              </a:rPr>
              <a:t>max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862656" y="5176989"/>
            <a:ext cx="2493010" cy="379095"/>
          </a:xfrm>
          <a:custGeom>
            <a:avLst/>
            <a:gdLst/>
            <a:ahLst/>
            <a:cxnLst/>
            <a:rect l="l" t="t" r="r" b="b"/>
            <a:pathLst>
              <a:path w="2493010" h="379095">
                <a:moveTo>
                  <a:pt x="126758" y="0"/>
                </a:moveTo>
                <a:lnTo>
                  <a:pt x="121589" y="0"/>
                </a:lnTo>
                <a:lnTo>
                  <a:pt x="99720" y="1638"/>
                </a:lnTo>
                <a:lnTo>
                  <a:pt x="51752" y="21361"/>
                </a:lnTo>
                <a:lnTo>
                  <a:pt x="30048" y="63766"/>
                </a:lnTo>
                <a:lnTo>
                  <a:pt x="28600" y="83045"/>
                </a:lnTo>
                <a:lnTo>
                  <a:pt x="28892" y="91579"/>
                </a:lnTo>
                <a:lnTo>
                  <a:pt x="29768" y="100685"/>
                </a:lnTo>
                <a:lnTo>
                  <a:pt x="31229" y="110363"/>
                </a:lnTo>
                <a:lnTo>
                  <a:pt x="33274" y="120599"/>
                </a:lnTo>
                <a:lnTo>
                  <a:pt x="35318" y="130263"/>
                </a:lnTo>
                <a:lnTo>
                  <a:pt x="36779" y="138188"/>
                </a:lnTo>
                <a:lnTo>
                  <a:pt x="37655" y="144373"/>
                </a:lnTo>
                <a:lnTo>
                  <a:pt x="37947" y="148818"/>
                </a:lnTo>
                <a:lnTo>
                  <a:pt x="37947" y="157949"/>
                </a:lnTo>
                <a:lnTo>
                  <a:pt x="0" y="180403"/>
                </a:lnTo>
                <a:lnTo>
                  <a:pt x="0" y="196697"/>
                </a:lnTo>
                <a:lnTo>
                  <a:pt x="37947" y="219151"/>
                </a:lnTo>
                <a:lnTo>
                  <a:pt x="37947" y="228295"/>
                </a:lnTo>
                <a:lnTo>
                  <a:pt x="37655" y="232740"/>
                </a:lnTo>
                <a:lnTo>
                  <a:pt x="36741" y="239153"/>
                </a:lnTo>
                <a:lnTo>
                  <a:pt x="35318" y="246849"/>
                </a:lnTo>
                <a:lnTo>
                  <a:pt x="33274" y="256501"/>
                </a:lnTo>
                <a:lnTo>
                  <a:pt x="31229" y="266750"/>
                </a:lnTo>
                <a:lnTo>
                  <a:pt x="29768" y="276428"/>
                </a:lnTo>
                <a:lnTo>
                  <a:pt x="28892" y="285521"/>
                </a:lnTo>
                <a:lnTo>
                  <a:pt x="28600" y="294055"/>
                </a:lnTo>
                <a:lnTo>
                  <a:pt x="30048" y="314121"/>
                </a:lnTo>
                <a:lnTo>
                  <a:pt x="51752" y="357530"/>
                </a:lnTo>
                <a:lnTo>
                  <a:pt x="99720" y="377253"/>
                </a:lnTo>
                <a:lnTo>
                  <a:pt x="121589" y="378891"/>
                </a:lnTo>
                <a:lnTo>
                  <a:pt x="126758" y="378891"/>
                </a:lnTo>
                <a:lnTo>
                  <a:pt x="126758" y="363791"/>
                </a:lnTo>
                <a:lnTo>
                  <a:pt x="123774" y="363791"/>
                </a:lnTo>
                <a:lnTo>
                  <a:pt x="110159" y="362851"/>
                </a:lnTo>
                <a:lnTo>
                  <a:pt x="71551" y="339979"/>
                </a:lnTo>
                <a:lnTo>
                  <a:pt x="62382" y="297637"/>
                </a:lnTo>
                <a:lnTo>
                  <a:pt x="62636" y="290271"/>
                </a:lnTo>
                <a:lnTo>
                  <a:pt x="63373" y="282079"/>
                </a:lnTo>
                <a:lnTo>
                  <a:pt x="64617" y="273075"/>
                </a:lnTo>
                <a:lnTo>
                  <a:pt x="66357" y="263258"/>
                </a:lnTo>
                <a:lnTo>
                  <a:pt x="68097" y="253758"/>
                </a:lnTo>
                <a:lnTo>
                  <a:pt x="69342" y="245719"/>
                </a:lnTo>
                <a:lnTo>
                  <a:pt x="70091" y="239153"/>
                </a:lnTo>
                <a:lnTo>
                  <a:pt x="70332" y="234048"/>
                </a:lnTo>
                <a:lnTo>
                  <a:pt x="69710" y="225983"/>
                </a:lnTo>
                <a:lnTo>
                  <a:pt x="43370" y="193281"/>
                </a:lnTo>
                <a:lnTo>
                  <a:pt x="36753" y="190334"/>
                </a:lnTo>
                <a:lnTo>
                  <a:pt x="36753" y="186766"/>
                </a:lnTo>
                <a:lnTo>
                  <a:pt x="67843" y="158432"/>
                </a:lnTo>
                <a:lnTo>
                  <a:pt x="70332" y="143052"/>
                </a:lnTo>
                <a:lnTo>
                  <a:pt x="70091" y="137947"/>
                </a:lnTo>
                <a:lnTo>
                  <a:pt x="69342" y="131381"/>
                </a:lnTo>
                <a:lnTo>
                  <a:pt x="68097" y="123342"/>
                </a:lnTo>
                <a:lnTo>
                  <a:pt x="66357" y="113842"/>
                </a:lnTo>
                <a:lnTo>
                  <a:pt x="64617" y="104025"/>
                </a:lnTo>
                <a:lnTo>
                  <a:pt x="63373" y="95021"/>
                </a:lnTo>
                <a:lnTo>
                  <a:pt x="62636" y="86842"/>
                </a:lnTo>
                <a:lnTo>
                  <a:pt x="62382" y="79476"/>
                </a:lnTo>
                <a:lnTo>
                  <a:pt x="63398" y="63500"/>
                </a:lnTo>
                <a:lnTo>
                  <a:pt x="87604" y="23545"/>
                </a:lnTo>
                <a:lnTo>
                  <a:pt x="123774" y="15100"/>
                </a:lnTo>
                <a:lnTo>
                  <a:pt x="126758" y="15100"/>
                </a:lnTo>
                <a:lnTo>
                  <a:pt x="126758" y="0"/>
                </a:lnTo>
                <a:close/>
              </a:path>
              <a:path w="2493010" h="379095">
                <a:moveTo>
                  <a:pt x="552399" y="16103"/>
                </a:moveTo>
                <a:lnTo>
                  <a:pt x="547039" y="800"/>
                </a:lnTo>
                <a:lnTo>
                  <a:pt x="519722" y="10655"/>
                </a:lnTo>
                <a:lnTo>
                  <a:pt x="495757" y="24955"/>
                </a:lnTo>
                <a:lnTo>
                  <a:pt x="457923" y="66865"/>
                </a:lnTo>
                <a:lnTo>
                  <a:pt x="434606" y="122872"/>
                </a:lnTo>
                <a:lnTo>
                  <a:pt x="426834" y="189357"/>
                </a:lnTo>
                <a:lnTo>
                  <a:pt x="428777" y="223977"/>
                </a:lnTo>
                <a:lnTo>
                  <a:pt x="444284" y="285216"/>
                </a:lnTo>
                <a:lnTo>
                  <a:pt x="475043" y="334924"/>
                </a:lnTo>
                <a:lnTo>
                  <a:pt x="519633" y="367855"/>
                </a:lnTo>
                <a:lnTo>
                  <a:pt x="547039" y="377710"/>
                </a:lnTo>
                <a:lnTo>
                  <a:pt x="551815" y="362407"/>
                </a:lnTo>
                <a:lnTo>
                  <a:pt x="530339" y="352894"/>
                </a:lnTo>
                <a:lnTo>
                  <a:pt x="511810" y="339648"/>
                </a:lnTo>
                <a:lnTo>
                  <a:pt x="483565" y="302006"/>
                </a:lnTo>
                <a:lnTo>
                  <a:pt x="466801" y="250799"/>
                </a:lnTo>
                <a:lnTo>
                  <a:pt x="461213" y="187363"/>
                </a:lnTo>
                <a:lnTo>
                  <a:pt x="462610" y="155206"/>
                </a:lnTo>
                <a:lnTo>
                  <a:pt x="473786" y="99428"/>
                </a:lnTo>
                <a:lnTo>
                  <a:pt x="496252" y="55422"/>
                </a:lnTo>
                <a:lnTo>
                  <a:pt x="530669" y="25565"/>
                </a:lnTo>
                <a:lnTo>
                  <a:pt x="552399" y="16103"/>
                </a:lnTo>
                <a:close/>
              </a:path>
              <a:path w="2493010" h="379095">
                <a:moveTo>
                  <a:pt x="937196" y="189357"/>
                </a:moveTo>
                <a:lnTo>
                  <a:pt x="929424" y="122872"/>
                </a:lnTo>
                <a:lnTo>
                  <a:pt x="906106" y="66865"/>
                </a:lnTo>
                <a:lnTo>
                  <a:pt x="868273" y="24955"/>
                </a:lnTo>
                <a:lnTo>
                  <a:pt x="816991" y="800"/>
                </a:lnTo>
                <a:lnTo>
                  <a:pt x="811631" y="16103"/>
                </a:lnTo>
                <a:lnTo>
                  <a:pt x="833450" y="25565"/>
                </a:lnTo>
                <a:lnTo>
                  <a:pt x="852220" y="38671"/>
                </a:lnTo>
                <a:lnTo>
                  <a:pt x="880567" y="75806"/>
                </a:lnTo>
                <a:lnTo>
                  <a:pt x="897255" y="125895"/>
                </a:lnTo>
                <a:lnTo>
                  <a:pt x="902817" y="187363"/>
                </a:lnTo>
                <a:lnTo>
                  <a:pt x="901420" y="220599"/>
                </a:lnTo>
                <a:lnTo>
                  <a:pt x="890257" y="277926"/>
                </a:lnTo>
                <a:lnTo>
                  <a:pt x="867829" y="322694"/>
                </a:lnTo>
                <a:lnTo>
                  <a:pt x="833704" y="352894"/>
                </a:lnTo>
                <a:lnTo>
                  <a:pt x="812228" y="362407"/>
                </a:lnTo>
                <a:lnTo>
                  <a:pt x="816991" y="377710"/>
                </a:lnTo>
                <a:lnTo>
                  <a:pt x="868400" y="353593"/>
                </a:lnTo>
                <a:lnTo>
                  <a:pt x="906195" y="311848"/>
                </a:lnTo>
                <a:lnTo>
                  <a:pt x="929449" y="255930"/>
                </a:lnTo>
                <a:lnTo>
                  <a:pt x="935266" y="223977"/>
                </a:lnTo>
                <a:lnTo>
                  <a:pt x="937196" y="189357"/>
                </a:lnTo>
                <a:close/>
              </a:path>
              <a:path w="2493010" h="379095">
                <a:moveTo>
                  <a:pt x="1538427" y="16103"/>
                </a:moveTo>
                <a:lnTo>
                  <a:pt x="1533067" y="800"/>
                </a:lnTo>
                <a:lnTo>
                  <a:pt x="1505750" y="10655"/>
                </a:lnTo>
                <a:lnTo>
                  <a:pt x="1481797" y="24955"/>
                </a:lnTo>
                <a:lnTo>
                  <a:pt x="1443964" y="66865"/>
                </a:lnTo>
                <a:lnTo>
                  <a:pt x="1420647" y="122872"/>
                </a:lnTo>
                <a:lnTo>
                  <a:pt x="1412862" y="189357"/>
                </a:lnTo>
                <a:lnTo>
                  <a:pt x="1414805" y="223977"/>
                </a:lnTo>
                <a:lnTo>
                  <a:pt x="1430312" y="285216"/>
                </a:lnTo>
                <a:lnTo>
                  <a:pt x="1461071" y="334924"/>
                </a:lnTo>
                <a:lnTo>
                  <a:pt x="1505661" y="367855"/>
                </a:lnTo>
                <a:lnTo>
                  <a:pt x="1533067" y="377710"/>
                </a:lnTo>
                <a:lnTo>
                  <a:pt x="1537843" y="362407"/>
                </a:lnTo>
                <a:lnTo>
                  <a:pt x="1516367" y="352894"/>
                </a:lnTo>
                <a:lnTo>
                  <a:pt x="1497838" y="339648"/>
                </a:lnTo>
                <a:lnTo>
                  <a:pt x="1469593" y="302006"/>
                </a:lnTo>
                <a:lnTo>
                  <a:pt x="1452829" y="250799"/>
                </a:lnTo>
                <a:lnTo>
                  <a:pt x="1447241" y="187363"/>
                </a:lnTo>
                <a:lnTo>
                  <a:pt x="1448638" y="155206"/>
                </a:lnTo>
                <a:lnTo>
                  <a:pt x="1459814" y="99428"/>
                </a:lnTo>
                <a:lnTo>
                  <a:pt x="1482280" y="55422"/>
                </a:lnTo>
                <a:lnTo>
                  <a:pt x="1516697" y="25565"/>
                </a:lnTo>
                <a:lnTo>
                  <a:pt x="1538427" y="16103"/>
                </a:lnTo>
                <a:close/>
              </a:path>
              <a:path w="2493010" h="379095">
                <a:moveTo>
                  <a:pt x="1923224" y="189357"/>
                </a:moveTo>
                <a:lnTo>
                  <a:pt x="1915452" y="122872"/>
                </a:lnTo>
                <a:lnTo>
                  <a:pt x="1892134" y="66865"/>
                </a:lnTo>
                <a:lnTo>
                  <a:pt x="1854301" y="24955"/>
                </a:lnTo>
                <a:lnTo>
                  <a:pt x="1803019" y="800"/>
                </a:lnTo>
                <a:lnTo>
                  <a:pt x="1797659" y="16103"/>
                </a:lnTo>
                <a:lnTo>
                  <a:pt x="1819478" y="25565"/>
                </a:lnTo>
                <a:lnTo>
                  <a:pt x="1838248" y="38671"/>
                </a:lnTo>
                <a:lnTo>
                  <a:pt x="1866595" y="75806"/>
                </a:lnTo>
                <a:lnTo>
                  <a:pt x="1883283" y="125895"/>
                </a:lnTo>
                <a:lnTo>
                  <a:pt x="1888845" y="187363"/>
                </a:lnTo>
                <a:lnTo>
                  <a:pt x="1887448" y="220599"/>
                </a:lnTo>
                <a:lnTo>
                  <a:pt x="1876285" y="277926"/>
                </a:lnTo>
                <a:lnTo>
                  <a:pt x="1853857" y="322694"/>
                </a:lnTo>
                <a:lnTo>
                  <a:pt x="1819732" y="352894"/>
                </a:lnTo>
                <a:lnTo>
                  <a:pt x="1798256" y="362407"/>
                </a:lnTo>
                <a:lnTo>
                  <a:pt x="1803019" y="377710"/>
                </a:lnTo>
                <a:lnTo>
                  <a:pt x="1854428" y="353593"/>
                </a:lnTo>
                <a:lnTo>
                  <a:pt x="1892223" y="311848"/>
                </a:lnTo>
                <a:lnTo>
                  <a:pt x="1915477" y="255930"/>
                </a:lnTo>
                <a:lnTo>
                  <a:pt x="1921294" y="223977"/>
                </a:lnTo>
                <a:lnTo>
                  <a:pt x="1923224" y="189357"/>
                </a:lnTo>
                <a:close/>
              </a:path>
              <a:path w="2493010" h="379095">
                <a:moveTo>
                  <a:pt x="2492667" y="180606"/>
                </a:moveTo>
                <a:lnTo>
                  <a:pt x="2454719" y="158153"/>
                </a:lnTo>
                <a:lnTo>
                  <a:pt x="2454719" y="149009"/>
                </a:lnTo>
                <a:lnTo>
                  <a:pt x="2455011" y="144564"/>
                </a:lnTo>
                <a:lnTo>
                  <a:pt x="2455938" y="138150"/>
                </a:lnTo>
                <a:lnTo>
                  <a:pt x="2457348" y="130467"/>
                </a:lnTo>
                <a:lnTo>
                  <a:pt x="2459393" y="120802"/>
                </a:lnTo>
                <a:lnTo>
                  <a:pt x="2461437" y="110553"/>
                </a:lnTo>
                <a:lnTo>
                  <a:pt x="2462898" y="100888"/>
                </a:lnTo>
                <a:lnTo>
                  <a:pt x="2463762" y="91782"/>
                </a:lnTo>
                <a:lnTo>
                  <a:pt x="2464054" y="83248"/>
                </a:lnTo>
                <a:lnTo>
                  <a:pt x="2462606" y="63881"/>
                </a:lnTo>
                <a:lnTo>
                  <a:pt x="2440914" y="21361"/>
                </a:lnTo>
                <a:lnTo>
                  <a:pt x="2392959" y="1638"/>
                </a:lnTo>
                <a:lnTo>
                  <a:pt x="2371077" y="0"/>
                </a:lnTo>
                <a:lnTo>
                  <a:pt x="2365908" y="0"/>
                </a:lnTo>
                <a:lnTo>
                  <a:pt x="2365908" y="15100"/>
                </a:lnTo>
                <a:lnTo>
                  <a:pt x="2368893" y="15100"/>
                </a:lnTo>
                <a:lnTo>
                  <a:pt x="2382520" y="16040"/>
                </a:lnTo>
                <a:lnTo>
                  <a:pt x="2421115" y="38823"/>
                </a:lnTo>
                <a:lnTo>
                  <a:pt x="2430284" y="79667"/>
                </a:lnTo>
                <a:lnTo>
                  <a:pt x="2430043" y="87033"/>
                </a:lnTo>
                <a:lnTo>
                  <a:pt x="2429294" y="95224"/>
                </a:lnTo>
                <a:lnTo>
                  <a:pt x="2428049" y="104228"/>
                </a:lnTo>
                <a:lnTo>
                  <a:pt x="2426309" y="114046"/>
                </a:lnTo>
                <a:lnTo>
                  <a:pt x="2424569" y="123545"/>
                </a:lnTo>
                <a:lnTo>
                  <a:pt x="2423325" y="131584"/>
                </a:lnTo>
                <a:lnTo>
                  <a:pt x="2422588" y="138150"/>
                </a:lnTo>
                <a:lnTo>
                  <a:pt x="2422334" y="143256"/>
                </a:lnTo>
                <a:lnTo>
                  <a:pt x="2422956" y="151320"/>
                </a:lnTo>
                <a:lnTo>
                  <a:pt x="2449296" y="184023"/>
                </a:lnTo>
                <a:lnTo>
                  <a:pt x="2455913" y="186956"/>
                </a:lnTo>
                <a:lnTo>
                  <a:pt x="2455913" y="190538"/>
                </a:lnTo>
                <a:lnTo>
                  <a:pt x="2424823" y="218871"/>
                </a:lnTo>
                <a:lnTo>
                  <a:pt x="2422334" y="234251"/>
                </a:lnTo>
                <a:lnTo>
                  <a:pt x="2422588" y="239356"/>
                </a:lnTo>
                <a:lnTo>
                  <a:pt x="2423325" y="245922"/>
                </a:lnTo>
                <a:lnTo>
                  <a:pt x="2424569" y="253961"/>
                </a:lnTo>
                <a:lnTo>
                  <a:pt x="2426309" y="263461"/>
                </a:lnTo>
                <a:lnTo>
                  <a:pt x="2428049" y="273278"/>
                </a:lnTo>
                <a:lnTo>
                  <a:pt x="2429294" y="282282"/>
                </a:lnTo>
                <a:lnTo>
                  <a:pt x="2430043" y="290461"/>
                </a:lnTo>
                <a:lnTo>
                  <a:pt x="2430284" y="297827"/>
                </a:lnTo>
                <a:lnTo>
                  <a:pt x="2429268" y="314502"/>
                </a:lnTo>
                <a:lnTo>
                  <a:pt x="2405062" y="355358"/>
                </a:lnTo>
                <a:lnTo>
                  <a:pt x="2368893" y="363791"/>
                </a:lnTo>
                <a:lnTo>
                  <a:pt x="2365908" y="363791"/>
                </a:lnTo>
                <a:lnTo>
                  <a:pt x="2365908" y="378891"/>
                </a:lnTo>
                <a:lnTo>
                  <a:pt x="2371077" y="378891"/>
                </a:lnTo>
                <a:lnTo>
                  <a:pt x="2392959" y="377253"/>
                </a:lnTo>
                <a:lnTo>
                  <a:pt x="2440914" y="357530"/>
                </a:lnTo>
                <a:lnTo>
                  <a:pt x="2462606" y="314236"/>
                </a:lnTo>
                <a:lnTo>
                  <a:pt x="2464054" y="294259"/>
                </a:lnTo>
                <a:lnTo>
                  <a:pt x="2463762" y="285724"/>
                </a:lnTo>
                <a:lnTo>
                  <a:pt x="2462898" y="276618"/>
                </a:lnTo>
                <a:lnTo>
                  <a:pt x="2461437" y="266954"/>
                </a:lnTo>
                <a:lnTo>
                  <a:pt x="2459393" y="256705"/>
                </a:lnTo>
                <a:lnTo>
                  <a:pt x="2457348" y="247040"/>
                </a:lnTo>
                <a:lnTo>
                  <a:pt x="2455888" y="239115"/>
                </a:lnTo>
                <a:lnTo>
                  <a:pt x="2455011" y="232930"/>
                </a:lnTo>
                <a:lnTo>
                  <a:pt x="2454719" y="228485"/>
                </a:lnTo>
                <a:lnTo>
                  <a:pt x="2454719" y="219354"/>
                </a:lnTo>
                <a:lnTo>
                  <a:pt x="2492667" y="196900"/>
                </a:lnTo>
                <a:lnTo>
                  <a:pt x="2492667" y="18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988055" y="5062035"/>
            <a:ext cx="22415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  <a:tab pos="847725" algn="l"/>
                <a:tab pos="1420495" algn="l"/>
                <a:tab pos="1833245" algn="l"/>
              </a:tabLst>
            </a:pPr>
            <a:r>
              <a:rPr dirty="0" sz="3200" spc="-1045">
                <a:latin typeface="Cambria Math"/>
                <a:cs typeface="Cambria Math"/>
              </a:rPr>
              <a:t>𝑻𝑻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985">
                <a:latin typeface="Cambria Math"/>
                <a:cs typeface="Cambria Math"/>
              </a:rPr>
              <a:t>𝟐𝟐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1045">
                <a:latin typeface="Cambria Math"/>
                <a:cs typeface="Cambria Math"/>
              </a:rPr>
              <a:t>𝑻𝑻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994">
                <a:latin typeface="Cambria Math"/>
                <a:cs typeface="Cambria Math"/>
              </a:rPr>
              <a:t>𝟑𝟑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985">
                <a:latin typeface="Cambria Math"/>
                <a:cs typeface="Cambria Math"/>
              </a:rPr>
              <a:t>𝟓𝟓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24609" y="5762994"/>
            <a:ext cx="510540" cy="377190"/>
          </a:xfrm>
          <a:custGeom>
            <a:avLst/>
            <a:gdLst/>
            <a:ahLst/>
            <a:cxnLst/>
            <a:rect l="l" t="t" r="r" b="b"/>
            <a:pathLst>
              <a:path w="510540" h="377189">
                <a:moveTo>
                  <a:pt x="390156" y="0"/>
                </a:moveTo>
                <a:lnTo>
                  <a:pt x="384797" y="15303"/>
                </a:lnTo>
                <a:lnTo>
                  <a:pt x="406614" y="24771"/>
                </a:lnTo>
                <a:lnTo>
                  <a:pt x="425375" y="37877"/>
                </a:lnTo>
                <a:lnTo>
                  <a:pt x="453732" y="75006"/>
                </a:lnTo>
                <a:lnTo>
                  <a:pt x="470420" y="125098"/>
                </a:lnTo>
                <a:lnTo>
                  <a:pt x="475983" y="186563"/>
                </a:lnTo>
                <a:lnTo>
                  <a:pt x="474587" y="219810"/>
                </a:lnTo>
                <a:lnTo>
                  <a:pt x="463413" y="277131"/>
                </a:lnTo>
                <a:lnTo>
                  <a:pt x="440986" y="321896"/>
                </a:lnTo>
                <a:lnTo>
                  <a:pt x="406868" y="352096"/>
                </a:lnTo>
                <a:lnTo>
                  <a:pt x="385394" y="361607"/>
                </a:lnTo>
                <a:lnTo>
                  <a:pt x="390156" y="376910"/>
                </a:lnTo>
                <a:lnTo>
                  <a:pt x="441564" y="352794"/>
                </a:lnTo>
                <a:lnTo>
                  <a:pt x="479361" y="311048"/>
                </a:lnTo>
                <a:lnTo>
                  <a:pt x="502610" y="255136"/>
                </a:lnTo>
                <a:lnTo>
                  <a:pt x="510362" y="188556"/>
                </a:lnTo>
                <a:lnTo>
                  <a:pt x="508419" y="154004"/>
                </a:lnTo>
                <a:lnTo>
                  <a:pt x="492874" y="92759"/>
                </a:lnTo>
                <a:lnTo>
                  <a:pt x="462037" y="42898"/>
                </a:lnTo>
                <a:lnTo>
                  <a:pt x="417479" y="9865"/>
                </a:lnTo>
                <a:lnTo>
                  <a:pt x="390156" y="0"/>
                </a:lnTo>
                <a:close/>
              </a:path>
              <a:path w="510540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3822901" y="5762994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860745" y="5762994"/>
            <a:ext cx="510540" cy="377190"/>
          </a:xfrm>
          <a:custGeom>
            <a:avLst/>
            <a:gdLst/>
            <a:ahLst/>
            <a:cxnLst/>
            <a:rect l="l" t="t" r="r" b="b"/>
            <a:pathLst>
              <a:path w="510539" h="377189">
                <a:moveTo>
                  <a:pt x="390156" y="0"/>
                </a:moveTo>
                <a:lnTo>
                  <a:pt x="384797" y="15303"/>
                </a:lnTo>
                <a:lnTo>
                  <a:pt x="406614" y="24771"/>
                </a:lnTo>
                <a:lnTo>
                  <a:pt x="425375" y="37877"/>
                </a:lnTo>
                <a:lnTo>
                  <a:pt x="453732" y="75006"/>
                </a:lnTo>
                <a:lnTo>
                  <a:pt x="470420" y="125098"/>
                </a:lnTo>
                <a:lnTo>
                  <a:pt x="475983" y="186563"/>
                </a:lnTo>
                <a:lnTo>
                  <a:pt x="474587" y="219810"/>
                </a:lnTo>
                <a:lnTo>
                  <a:pt x="463413" y="277131"/>
                </a:lnTo>
                <a:lnTo>
                  <a:pt x="440986" y="321896"/>
                </a:lnTo>
                <a:lnTo>
                  <a:pt x="406868" y="352096"/>
                </a:lnTo>
                <a:lnTo>
                  <a:pt x="385394" y="361607"/>
                </a:lnTo>
                <a:lnTo>
                  <a:pt x="390156" y="376910"/>
                </a:lnTo>
                <a:lnTo>
                  <a:pt x="441564" y="352794"/>
                </a:lnTo>
                <a:lnTo>
                  <a:pt x="479361" y="311048"/>
                </a:lnTo>
                <a:lnTo>
                  <a:pt x="502610" y="255136"/>
                </a:lnTo>
                <a:lnTo>
                  <a:pt x="510362" y="188556"/>
                </a:lnTo>
                <a:lnTo>
                  <a:pt x="508419" y="154004"/>
                </a:lnTo>
                <a:lnTo>
                  <a:pt x="492874" y="92759"/>
                </a:lnTo>
                <a:lnTo>
                  <a:pt x="462037" y="42898"/>
                </a:lnTo>
                <a:lnTo>
                  <a:pt x="417479" y="9865"/>
                </a:lnTo>
                <a:lnTo>
                  <a:pt x="390156" y="0"/>
                </a:lnTo>
                <a:close/>
              </a:path>
              <a:path w="510539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8739" y="5647251"/>
            <a:ext cx="517207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779145" algn="l"/>
                <a:tab pos="1301750" algn="l"/>
                <a:tab pos="3877310" algn="l"/>
                <a:tab pos="4308475" algn="l"/>
                <a:tab pos="4914900" algn="l"/>
              </a:tabLst>
            </a:pPr>
            <a:r>
              <a:rPr dirty="0" sz="3200" spc="-1045">
                <a:latin typeface="Cambria Math"/>
                <a:cs typeface="Cambria Math"/>
              </a:rPr>
              <a:t>𝑻𝑻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985">
                <a:latin typeface="Cambria Math"/>
                <a:cs typeface="Cambria Math"/>
              </a:rPr>
              <a:t>𝟐𝟐</a:t>
            </a:r>
            <a:r>
              <a:rPr dirty="0" sz="3200">
                <a:latin typeface="Cambria Math"/>
                <a:cs typeface="Cambria Math"/>
              </a:rPr>
              <a:t>	≤</a:t>
            </a:r>
            <a:r>
              <a:rPr dirty="0" sz="3200" spc="195">
                <a:latin typeface="Cambria Math"/>
                <a:cs typeface="Cambria Math"/>
              </a:rPr>
              <a:t> </a:t>
            </a:r>
            <a:r>
              <a:rPr dirty="0" sz="3200" spc="-810">
                <a:latin typeface="Cambria Math"/>
                <a:cs typeface="Cambria Math"/>
              </a:rPr>
              <a:t>𝒄𝒄</a:t>
            </a:r>
            <a:r>
              <a:rPr dirty="0" sz="3200" spc="17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≤</a:t>
            </a:r>
            <a:r>
              <a:rPr dirty="0" sz="3200" spc="185">
                <a:latin typeface="Cambria Math"/>
                <a:cs typeface="Cambria Math"/>
              </a:rPr>
              <a:t> </a:t>
            </a:r>
            <a:r>
              <a:rPr dirty="0" sz="3200" spc="-935">
                <a:latin typeface="Cambria Math"/>
                <a:cs typeface="Cambria Math"/>
              </a:rPr>
              <a:t>𝒄𝒄𝒏𝒏</a:t>
            </a:r>
            <a:r>
              <a:rPr dirty="0" sz="3200" spc="1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×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 spc="-25">
                <a:latin typeface="Cambria Math"/>
                <a:cs typeface="Cambria Math"/>
              </a:rPr>
              <a:t>lg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b="1">
                <a:latin typeface="Arial Narrow"/>
                <a:cs typeface="Arial Narrow"/>
              </a:rPr>
              <a:t>,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spc="-1045">
                <a:latin typeface="Cambria Math"/>
                <a:cs typeface="Cambria Math"/>
              </a:rPr>
              <a:t>𝑻𝑻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985">
                <a:latin typeface="Cambria Math"/>
                <a:cs typeface="Cambria Math"/>
              </a:rPr>
              <a:t>𝟐𝟐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960562" y="5762994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4" y="24164"/>
                </a:lnTo>
                <a:lnTo>
                  <a:pt x="31102" y="66065"/>
                </a:lnTo>
                <a:lnTo>
                  <a:pt x="7773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6" y="24771"/>
                </a:lnTo>
                <a:lnTo>
                  <a:pt x="125577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5452158" y="4965109"/>
            <a:ext cx="317881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N=2,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have</a:t>
            </a:r>
            <a:endParaRPr sz="3200">
              <a:latin typeface="Arial Narrow"/>
              <a:cs typeface="Arial Narrow"/>
            </a:endParaRPr>
          </a:p>
          <a:p>
            <a:pPr marL="66040">
              <a:lnSpc>
                <a:spcPct val="100000"/>
              </a:lnSpc>
              <a:spcBef>
                <a:spcPts val="770"/>
              </a:spcBef>
              <a:tabLst>
                <a:tab pos="2641600" algn="l"/>
                <a:tab pos="3072765" algn="l"/>
              </a:tabLst>
            </a:pPr>
            <a:r>
              <a:rPr dirty="0" sz="3200">
                <a:latin typeface="Cambria Math"/>
                <a:cs typeface="Cambria Math"/>
              </a:rPr>
              <a:t>≤</a:t>
            </a:r>
            <a:r>
              <a:rPr dirty="0" sz="3200" spc="165">
                <a:latin typeface="Cambria Math"/>
                <a:cs typeface="Cambria Math"/>
              </a:rPr>
              <a:t> </a:t>
            </a:r>
            <a:r>
              <a:rPr dirty="0" sz="3200" spc="-810">
                <a:latin typeface="Cambria Math"/>
                <a:cs typeface="Cambria Math"/>
              </a:rPr>
              <a:t>𝒄𝒄</a:t>
            </a:r>
            <a:r>
              <a:rPr dirty="0" sz="3200" spc="18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≤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935">
                <a:latin typeface="Cambria Math"/>
                <a:cs typeface="Cambria Math"/>
              </a:rPr>
              <a:t>𝒄𝒄𝒏𝒏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×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 spc="-25">
                <a:latin typeface="Cambria Math"/>
                <a:cs typeface="Cambria Math"/>
              </a:rPr>
              <a:t>lg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50" b="1">
                <a:latin typeface="Arial Narrow"/>
                <a:cs typeface="Arial Narrow"/>
              </a:rPr>
              <a:t>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3390086" y="6348210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90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2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90">
                <a:moveTo>
                  <a:pt x="120205" y="0"/>
                </a:moveTo>
                <a:lnTo>
                  <a:pt x="68924" y="24164"/>
                </a:lnTo>
                <a:lnTo>
                  <a:pt x="31102" y="66065"/>
                </a:lnTo>
                <a:lnTo>
                  <a:pt x="7773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2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78739" y="6232468"/>
            <a:ext cx="372110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  <a:tab pos="3444240" algn="l"/>
              </a:tabLst>
            </a:pP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proves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that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45">
                <a:latin typeface="Cambria Math"/>
                <a:cs typeface="Cambria Math"/>
              </a:rPr>
              <a:t>𝑻𝑻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054823" y="6232468"/>
            <a:ext cx="204660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spc="160">
                <a:latin typeface="Cambria Math"/>
                <a:cs typeface="Cambria Math"/>
              </a:rPr>
              <a:t> </a:t>
            </a:r>
            <a:r>
              <a:rPr dirty="0" sz="3200" spc="-905">
                <a:latin typeface="Cambria Math"/>
                <a:cs typeface="Cambria Math"/>
              </a:rPr>
              <a:t>𝑶𝑶(𝒏𝒏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lg</a:t>
            </a:r>
            <a:r>
              <a:rPr dirty="0" sz="3200" spc="-10">
                <a:latin typeface="Cambria Math"/>
                <a:cs typeface="Cambria Math"/>
              </a:rPr>
              <a:t> </a:t>
            </a:r>
            <a:r>
              <a:rPr dirty="0" sz="3200" spc="-735">
                <a:latin typeface="Cambria Math"/>
                <a:cs typeface="Cambria Math"/>
              </a:rPr>
              <a:t>𝒏𝒏)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Recursion</a:t>
            </a:r>
            <a:r>
              <a:rPr dirty="0" spc="-130"/>
              <a:t> </a:t>
            </a:r>
            <a:r>
              <a:rPr dirty="0"/>
              <a:t>Tree</a:t>
            </a:r>
            <a:r>
              <a:rPr dirty="0" spc="-125"/>
              <a:t> </a:t>
            </a:r>
            <a:r>
              <a:rPr dirty="0"/>
              <a:t>(Section</a:t>
            </a:r>
            <a:r>
              <a:rPr dirty="0" spc="-120"/>
              <a:t> </a:t>
            </a:r>
            <a:r>
              <a:rPr dirty="0" spc="-20"/>
              <a:t>4.4)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322" y="3537532"/>
            <a:ext cx="7262420" cy="228962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24609" y="2180070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89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3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339" y="1357801"/>
            <a:ext cx="3703954" cy="122047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96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3T(n/4)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c</a:t>
            </a:r>
            <a:r>
              <a:rPr dirty="0" sz="3200" spc="-20">
                <a:latin typeface="Cambria Math"/>
                <a:cs typeface="Cambria Math"/>
              </a:rPr>
              <a:t>×</a:t>
            </a:r>
            <a:r>
              <a:rPr dirty="0" sz="3200" spc="-20" b="1">
                <a:latin typeface="Arial Narrow"/>
                <a:cs typeface="Arial Narrow"/>
              </a:rPr>
              <a:t>n</a:t>
            </a:r>
            <a:r>
              <a:rPr dirty="0" baseline="25132" sz="3150" spc="-30" b="1">
                <a:latin typeface="Arial Narrow"/>
                <a:cs typeface="Arial Narrow"/>
              </a:rPr>
              <a:t>2</a:t>
            </a:r>
            <a:endParaRPr baseline="25132" sz="315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  <a:tab pos="804545" algn="l"/>
                <a:tab pos="1348105" algn="l"/>
              </a:tabLst>
            </a:pPr>
            <a:r>
              <a:rPr dirty="0" sz="3200" spc="-1045">
                <a:latin typeface="Cambria Math"/>
                <a:cs typeface="Cambria Math"/>
              </a:rPr>
              <a:t>𝑻𝑻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∈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 spc="-740">
                <a:latin typeface="Cambria Math"/>
                <a:cs typeface="Cambria Math"/>
              </a:rPr>
              <a:t>𝑶𝑶(𝒏𝒏</a:t>
            </a:r>
            <a:r>
              <a:rPr dirty="0" baseline="28368" sz="3525" spc="-1110">
                <a:latin typeface="Cambria Math"/>
                <a:cs typeface="Cambria Math"/>
              </a:rPr>
              <a:t>𝟐𝟐</a:t>
            </a:r>
            <a:r>
              <a:rPr dirty="0" sz="3200" spc="-74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436" y="1074420"/>
            <a:ext cx="7489545" cy="45659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Recursion</a:t>
            </a:r>
            <a:r>
              <a:rPr dirty="0" spc="-130"/>
              <a:t> </a:t>
            </a:r>
            <a:r>
              <a:rPr dirty="0"/>
              <a:t>Tree</a:t>
            </a:r>
            <a:r>
              <a:rPr dirty="0" spc="-125"/>
              <a:t> </a:t>
            </a:r>
            <a:r>
              <a:rPr dirty="0"/>
              <a:t>(Section</a:t>
            </a:r>
            <a:r>
              <a:rPr dirty="0" spc="-120"/>
              <a:t> </a:t>
            </a:r>
            <a:r>
              <a:rPr dirty="0" spc="-20"/>
              <a:t>4.4)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565903" y="5897714"/>
            <a:ext cx="565785" cy="26034"/>
          </a:xfrm>
          <a:custGeom>
            <a:avLst/>
            <a:gdLst/>
            <a:ahLst/>
            <a:cxnLst/>
            <a:rect l="l" t="t" r="r" b="b"/>
            <a:pathLst>
              <a:path w="565785" h="26035">
                <a:moveTo>
                  <a:pt x="565403" y="0"/>
                </a:moveTo>
                <a:lnTo>
                  <a:pt x="0" y="0"/>
                </a:lnTo>
                <a:lnTo>
                  <a:pt x="0" y="25908"/>
                </a:lnTo>
                <a:lnTo>
                  <a:pt x="565403" y="25908"/>
                </a:lnTo>
                <a:lnTo>
                  <a:pt x="565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746752" y="5478113"/>
            <a:ext cx="20320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740">
                <a:latin typeface="Cambria Math"/>
                <a:cs typeface="Cambria Math"/>
              </a:rPr>
              <a:t>𝟏𝟏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53287" y="5920020"/>
            <a:ext cx="59182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85">
                <a:latin typeface="Cambria Math"/>
                <a:cs typeface="Cambria Math"/>
              </a:rPr>
              <a:t>𝟏𝟏−𝒙𝒙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85664" y="5606129"/>
            <a:ext cx="829944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mbria Math"/>
                <a:cs typeface="Cambria Math"/>
              </a:rPr>
              <a:t>,</a:t>
            </a:r>
            <a:r>
              <a:rPr dirty="0" sz="3200" spc="-170">
                <a:latin typeface="Cambria Math"/>
                <a:cs typeface="Cambria Math"/>
              </a:rPr>
              <a:t> </a:t>
            </a:r>
            <a:r>
              <a:rPr dirty="0" sz="3200" spc="-944">
                <a:latin typeface="Cambria Math"/>
                <a:cs typeface="Cambria Math"/>
              </a:rPr>
              <a:t>𝒙𝒙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50">
                <a:latin typeface="Cambria Math"/>
                <a:cs typeface="Cambria Math"/>
              </a:rPr>
              <a:t>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114288" y="5897714"/>
            <a:ext cx="355600" cy="26034"/>
          </a:xfrm>
          <a:custGeom>
            <a:avLst/>
            <a:gdLst/>
            <a:ahLst/>
            <a:cxnLst/>
            <a:rect l="l" t="t" r="r" b="b"/>
            <a:pathLst>
              <a:path w="355600" h="26035">
                <a:moveTo>
                  <a:pt x="355091" y="0"/>
                </a:moveTo>
                <a:lnTo>
                  <a:pt x="0" y="0"/>
                </a:lnTo>
                <a:lnTo>
                  <a:pt x="0" y="25908"/>
                </a:lnTo>
                <a:lnTo>
                  <a:pt x="355091" y="25908"/>
                </a:lnTo>
                <a:lnTo>
                  <a:pt x="355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189979" y="5478113"/>
            <a:ext cx="20320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740">
                <a:latin typeface="Cambria Math"/>
                <a:cs typeface="Cambria Math"/>
              </a:rPr>
              <a:t>𝟑𝟑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101717" y="5920020"/>
            <a:ext cx="38227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735">
                <a:latin typeface="Cambria Math"/>
                <a:cs typeface="Cambria Math"/>
              </a:rPr>
              <a:t>𝟏𝟏𝟏𝟏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24609" y="6459487"/>
            <a:ext cx="530225" cy="377190"/>
          </a:xfrm>
          <a:custGeom>
            <a:avLst/>
            <a:gdLst/>
            <a:ahLst/>
            <a:cxnLst/>
            <a:rect l="l" t="t" r="r" b="b"/>
            <a:pathLst>
              <a:path w="530225" h="377190">
                <a:moveTo>
                  <a:pt x="409968" y="0"/>
                </a:moveTo>
                <a:lnTo>
                  <a:pt x="404609" y="15303"/>
                </a:lnTo>
                <a:lnTo>
                  <a:pt x="426426" y="24771"/>
                </a:lnTo>
                <a:lnTo>
                  <a:pt x="445187" y="37877"/>
                </a:lnTo>
                <a:lnTo>
                  <a:pt x="473544" y="75006"/>
                </a:lnTo>
                <a:lnTo>
                  <a:pt x="490232" y="125098"/>
                </a:lnTo>
                <a:lnTo>
                  <a:pt x="495795" y="186562"/>
                </a:lnTo>
                <a:lnTo>
                  <a:pt x="494399" y="219810"/>
                </a:lnTo>
                <a:lnTo>
                  <a:pt x="483225" y="277131"/>
                </a:lnTo>
                <a:lnTo>
                  <a:pt x="460798" y="321896"/>
                </a:lnTo>
                <a:lnTo>
                  <a:pt x="426680" y="352096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6" y="352794"/>
                </a:lnTo>
                <a:lnTo>
                  <a:pt x="499173" y="311048"/>
                </a:lnTo>
                <a:lnTo>
                  <a:pt x="522422" y="255136"/>
                </a:lnTo>
                <a:lnTo>
                  <a:pt x="530174" y="188556"/>
                </a:lnTo>
                <a:lnTo>
                  <a:pt x="528231" y="154004"/>
                </a:lnTo>
                <a:lnTo>
                  <a:pt x="512686" y="92759"/>
                </a:lnTo>
                <a:lnTo>
                  <a:pt x="481849" y="42898"/>
                </a:lnTo>
                <a:lnTo>
                  <a:pt x="437291" y="9865"/>
                </a:lnTo>
                <a:lnTo>
                  <a:pt x="409968" y="0"/>
                </a:lnTo>
                <a:close/>
              </a:path>
              <a:path w="530225" h="377190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2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103831" y="6402871"/>
            <a:ext cx="753110" cy="455295"/>
          </a:xfrm>
          <a:custGeom>
            <a:avLst/>
            <a:gdLst/>
            <a:ahLst/>
            <a:cxnLst/>
            <a:rect l="l" t="t" r="r" b="b"/>
            <a:pathLst>
              <a:path w="753110" h="455295">
                <a:moveTo>
                  <a:pt x="623722" y="0"/>
                </a:moveTo>
                <a:lnTo>
                  <a:pt x="618756" y="16294"/>
                </a:lnTo>
                <a:lnTo>
                  <a:pt x="641338" y="28002"/>
                </a:lnTo>
                <a:lnTo>
                  <a:pt x="661001" y="45051"/>
                </a:lnTo>
                <a:lnTo>
                  <a:pt x="691578" y="95173"/>
                </a:lnTo>
                <a:lnTo>
                  <a:pt x="710123" y="163268"/>
                </a:lnTo>
                <a:lnTo>
                  <a:pt x="714759" y="202794"/>
                </a:lnTo>
                <a:lnTo>
                  <a:pt x="716305" y="245973"/>
                </a:lnTo>
                <a:lnTo>
                  <a:pt x="714759" y="289055"/>
                </a:lnTo>
                <a:lnTo>
                  <a:pt x="710123" y="328499"/>
                </a:lnTo>
                <a:lnTo>
                  <a:pt x="691578" y="396481"/>
                </a:lnTo>
                <a:lnTo>
                  <a:pt x="661001" y="446524"/>
                </a:lnTo>
                <a:lnTo>
                  <a:pt x="651067" y="455128"/>
                </a:lnTo>
                <a:lnTo>
                  <a:pt x="685112" y="455128"/>
                </a:lnTo>
                <a:lnTo>
                  <a:pt x="719289" y="407111"/>
                </a:lnTo>
                <a:lnTo>
                  <a:pt x="733982" y="371468"/>
                </a:lnTo>
                <a:lnTo>
                  <a:pt x="744475" y="332698"/>
                </a:lnTo>
                <a:lnTo>
                  <a:pt x="750770" y="290800"/>
                </a:lnTo>
                <a:lnTo>
                  <a:pt x="752868" y="245770"/>
                </a:lnTo>
                <a:lnTo>
                  <a:pt x="750770" y="200746"/>
                </a:lnTo>
                <a:lnTo>
                  <a:pt x="744475" y="158848"/>
                </a:lnTo>
                <a:lnTo>
                  <a:pt x="733982" y="120079"/>
                </a:lnTo>
                <a:lnTo>
                  <a:pt x="719289" y="84442"/>
                </a:lnTo>
                <a:lnTo>
                  <a:pt x="678607" y="29257"/>
                </a:lnTo>
                <a:lnTo>
                  <a:pt x="652940" y="11386"/>
                </a:lnTo>
                <a:lnTo>
                  <a:pt x="623722" y="0"/>
                </a:lnTo>
                <a:close/>
              </a:path>
              <a:path w="753110" h="455295">
                <a:moveTo>
                  <a:pt x="129146" y="0"/>
                </a:moveTo>
                <a:lnTo>
                  <a:pt x="74261" y="29257"/>
                </a:lnTo>
                <a:lnTo>
                  <a:pt x="33578" y="84442"/>
                </a:lnTo>
                <a:lnTo>
                  <a:pt x="18886" y="120079"/>
                </a:lnTo>
                <a:lnTo>
                  <a:pt x="8393" y="158848"/>
                </a:lnTo>
                <a:lnTo>
                  <a:pt x="2098" y="200746"/>
                </a:lnTo>
                <a:lnTo>
                  <a:pt x="0" y="245770"/>
                </a:lnTo>
                <a:lnTo>
                  <a:pt x="2098" y="290800"/>
                </a:lnTo>
                <a:lnTo>
                  <a:pt x="8393" y="332698"/>
                </a:lnTo>
                <a:lnTo>
                  <a:pt x="18886" y="371468"/>
                </a:lnTo>
                <a:lnTo>
                  <a:pt x="33578" y="407111"/>
                </a:lnTo>
                <a:lnTo>
                  <a:pt x="67756" y="455128"/>
                </a:lnTo>
                <a:lnTo>
                  <a:pt x="101801" y="455128"/>
                </a:lnTo>
                <a:lnTo>
                  <a:pt x="91867" y="446524"/>
                </a:lnTo>
                <a:lnTo>
                  <a:pt x="75120" y="424165"/>
                </a:lnTo>
                <a:lnTo>
                  <a:pt x="50472" y="364308"/>
                </a:lnTo>
                <a:lnTo>
                  <a:pt x="38108" y="289055"/>
                </a:lnTo>
                <a:lnTo>
                  <a:pt x="36563" y="245973"/>
                </a:lnTo>
                <a:lnTo>
                  <a:pt x="38108" y="202794"/>
                </a:lnTo>
                <a:lnTo>
                  <a:pt x="42745" y="163268"/>
                </a:lnTo>
                <a:lnTo>
                  <a:pt x="61290" y="95173"/>
                </a:lnTo>
                <a:lnTo>
                  <a:pt x="91867" y="45051"/>
                </a:lnTo>
                <a:lnTo>
                  <a:pt x="134112" y="16294"/>
                </a:lnTo>
                <a:lnTo>
                  <a:pt x="129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7940" y="5356804"/>
            <a:ext cx="4476115" cy="1501140"/>
          </a:xfrm>
          <a:prstGeom prst="rect">
            <a:avLst/>
          </a:prstGeom>
        </p:spPr>
        <p:txBody>
          <a:bodyPr wrap="square" lIns="0" tIns="262255" rIns="0" bIns="0" rtlCol="0" vert="horz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20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05765" algn="l"/>
                <a:tab pos="4119879" algn="l"/>
              </a:tabLst>
            </a:pPr>
            <a:r>
              <a:rPr dirty="0" sz="3200" spc="-960">
                <a:latin typeface="Cambria Math"/>
                <a:cs typeface="Cambria Math"/>
              </a:rPr>
              <a:t>𝟏𝟏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 spc="-944">
                <a:latin typeface="Cambria Math"/>
                <a:cs typeface="Cambria Math"/>
              </a:rPr>
              <a:t>𝒙𝒙</a:t>
            </a:r>
            <a:r>
              <a:rPr dirty="0" sz="3200" spc="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 spc="-830">
                <a:latin typeface="Cambria Math"/>
                <a:cs typeface="Cambria Math"/>
              </a:rPr>
              <a:t>𝒙𝒙</a:t>
            </a:r>
            <a:r>
              <a:rPr dirty="0" baseline="28368" sz="3525" spc="-1245">
                <a:latin typeface="Cambria Math"/>
                <a:cs typeface="Cambria Math"/>
              </a:rPr>
              <a:t>𝟐𝟐</a:t>
            </a:r>
            <a:r>
              <a:rPr dirty="0" baseline="28368" sz="3525" spc="502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⋯</a:t>
            </a:r>
            <a:r>
              <a:rPr dirty="0" sz="3200" spc="-18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10">
                <a:latin typeface="Cambria Math"/>
                <a:cs typeface="Cambria Math"/>
              </a:rPr>
              <a:t> </a:t>
            </a:r>
            <a:r>
              <a:rPr dirty="0" sz="3200" spc="-860">
                <a:latin typeface="Cambria Math"/>
                <a:cs typeface="Cambria Math"/>
              </a:rPr>
              <a:t>𝒙𝒙</a:t>
            </a:r>
            <a:r>
              <a:rPr dirty="0" baseline="28368" sz="3525" spc="-1289">
                <a:latin typeface="Cambria Math"/>
                <a:cs typeface="Cambria Math"/>
              </a:rPr>
              <a:t>𝒌𝒌</a:t>
            </a:r>
            <a:r>
              <a:rPr dirty="0" baseline="28368" sz="3525">
                <a:latin typeface="Cambria Math"/>
                <a:cs typeface="Cambria Math"/>
              </a:rPr>
              <a:t>	</a:t>
            </a:r>
            <a:r>
              <a:rPr dirty="0" sz="3200" spc="-50">
                <a:latin typeface="Cambria Math"/>
                <a:cs typeface="Cambria Math"/>
              </a:rPr>
              <a:t>≤</a:t>
            </a:r>
            <a:endParaRPr sz="3200">
              <a:latin typeface="Cambria Math"/>
              <a:cs typeface="Cambria Math"/>
            </a:endParaRPr>
          </a:p>
          <a:p>
            <a:pPr marL="405765" indent="-342265">
              <a:lnSpc>
                <a:spcPct val="100000"/>
              </a:lnSpc>
              <a:spcBef>
                <a:spcPts val="19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05765" algn="l"/>
                <a:tab pos="829944" algn="l"/>
                <a:tab pos="1373505" algn="l"/>
                <a:tab pos="2222500" algn="l"/>
                <a:tab pos="2864485" algn="l"/>
              </a:tabLst>
            </a:pPr>
            <a:r>
              <a:rPr dirty="0" sz="3200" spc="-1045">
                <a:latin typeface="Cambria Math"/>
                <a:cs typeface="Cambria Math"/>
              </a:rPr>
              <a:t>𝑻𝑻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1085">
                <a:latin typeface="Cambria Math"/>
                <a:cs typeface="Cambria Math"/>
              </a:rPr>
              <a:t>𝒏𝒏</a:t>
            </a:r>
            <a:r>
              <a:rPr dirty="0" sz="3200">
                <a:latin typeface="Cambria Math"/>
                <a:cs typeface="Cambria Math"/>
              </a:rPr>
              <a:t>	∈</a:t>
            </a:r>
            <a:r>
              <a:rPr dirty="0" sz="3200" spc="170">
                <a:latin typeface="Cambria Math"/>
                <a:cs typeface="Cambria Math"/>
              </a:rPr>
              <a:t> </a:t>
            </a:r>
            <a:r>
              <a:rPr dirty="0" sz="3200" spc="-1225">
                <a:latin typeface="Cambria Math"/>
                <a:cs typeface="Cambria Math"/>
              </a:rPr>
              <a:t>𝑶𝑶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910">
                <a:latin typeface="Cambria Math"/>
                <a:cs typeface="Cambria Math"/>
              </a:rPr>
              <a:t>𝒏𝒏</a:t>
            </a:r>
            <a:r>
              <a:rPr dirty="0" baseline="28368" sz="3525" spc="-1364">
                <a:latin typeface="Cambria Math"/>
                <a:cs typeface="Cambria Math"/>
              </a:rPr>
              <a:t>𝟐𝟐</a:t>
            </a:r>
            <a:r>
              <a:rPr dirty="0" baseline="28368" sz="3525">
                <a:latin typeface="Cambria Math"/>
                <a:cs typeface="Cambria Math"/>
              </a:rPr>
              <a:t>	</a:t>
            </a:r>
            <a:r>
              <a:rPr dirty="0" sz="3200" spc="-50">
                <a:latin typeface="Cambria Math"/>
                <a:cs typeface="Cambria Math"/>
              </a:rPr>
              <a:t>.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</a:t>
            </a:r>
            <a:r>
              <a:rPr dirty="0" spc="-20"/>
              <a:t> Form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43865" y="3381946"/>
            <a:ext cx="5634355" cy="500380"/>
          </a:xfrm>
          <a:custGeom>
            <a:avLst/>
            <a:gdLst/>
            <a:ahLst/>
            <a:cxnLst/>
            <a:rect l="l" t="t" r="r" b="b"/>
            <a:pathLst>
              <a:path w="5634355" h="500379">
                <a:moveTo>
                  <a:pt x="5634228" y="0"/>
                </a:moveTo>
                <a:lnTo>
                  <a:pt x="3902964" y="0"/>
                </a:lnTo>
                <a:lnTo>
                  <a:pt x="3813048" y="0"/>
                </a:lnTo>
                <a:lnTo>
                  <a:pt x="3587496" y="0"/>
                </a:lnTo>
                <a:lnTo>
                  <a:pt x="0" y="0"/>
                </a:lnTo>
                <a:lnTo>
                  <a:pt x="0" y="499884"/>
                </a:lnTo>
                <a:lnTo>
                  <a:pt x="3587496" y="499884"/>
                </a:lnTo>
                <a:lnTo>
                  <a:pt x="3813048" y="499884"/>
                </a:lnTo>
                <a:lnTo>
                  <a:pt x="3902964" y="499884"/>
                </a:lnTo>
                <a:lnTo>
                  <a:pt x="5634228" y="499884"/>
                </a:lnTo>
                <a:lnTo>
                  <a:pt x="563422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0159" y="1324042"/>
            <a:ext cx="8934450" cy="4902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93065" marR="177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Very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often,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complexity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is </a:t>
            </a:r>
            <a:r>
              <a:rPr dirty="0" sz="3200" b="1">
                <a:latin typeface="Arial Narrow"/>
                <a:cs typeface="Arial Narrow"/>
              </a:rPr>
              <a:t>given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by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recurrence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relation.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need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solve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it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to </a:t>
            </a:r>
            <a:r>
              <a:rPr dirty="0" sz="3200" b="1">
                <a:latin typeface="Arial Narrow"/>
                <a:cs typeface="Arial Narrow"/>
              </a:rPr>
              <a:t>get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its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asymptotic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notation.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following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the </a:t>
            </a:r>
            <a:r>
              <a:rPr dirty="0" sz="3200" b="1">
                <a:latin typeface="Arial Narrow"/>
                <a:cs typeface="Arial Narrow"/>
              </a:rPr>
              <a:t>general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form: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T(n/b)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Symbol"/>
                <a:cs typeface="Symbol"/>
              </a:rPr>
              <a:t>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and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&gt;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1.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Example: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T(n/2)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1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Example: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2T(n/2)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where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spc="155">
                <a:latin typeface="Cambria Math"/>
                <a:cs typeface="Cambria Math"/>
              </a:rPr>
              <a:t> </a:t>
            </a:r>
            <a:r>
              <a:rPr dirty="0" sz="3200" spc="-475">
                <a:latin typeface="Cambria Math"/>
                <a:cs typeface="Cambria Math"/>
              </a:rPr>
              <a:t>𝚯𝚯</a:t>
            </a:r>
            <a:r>
              <a:rPr dirty="0" sz="3200" spc="-475" b="1">
                <a:latin typeface="Arial Narrow"/>
                <a:cs typeface="Arial Narrow"/>
              </a:rPr>
              <a:t>(n)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Example: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8T(n/2)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where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spc="155">
                <a:latin typeface="Cambria Math"/>
                <a:cs typeface="Cambria Math"/>
              </a:rPr>
              <a:t> </a:t>
            </a:r>
            <a:r>
              <a:rPr dirty="0" sz="3200" spc="-400">
                <a:latin typeface="Cambria Math"/>
                <a:cs typeface="Cambria Math"/>
              </a:rPr>
              <a:t>𝚯𝚯</a:t>
            </a:r>
            <a:r>
              <a:rPr dirty="0" sz="3200" spc="-400" b="1">
                <a:latin typeface="Arial Narrow"/>
                <a:cs typeface="Arial Narrow"/>
              </a:rPr>
              <a:t>(n</a:t>
            </a:r>
            <a:r>
              <a:rPr dirty="0" baseline="25132" sz="3150" spc="-600" b="1">
                <a:latin typeface="Arial Narrow"/>
                <a:cs typeface="Arial Narrow"/>
              </a:rPr>
              <a:t>2</a:t>
            </a:r>
            <a:r>
              <a:rPr dirty="0" sz="3200" spc="-400" b="1">
                <a:latin typeface="Arial Narrow"/>
                <a:cs typeface="Arial Narrow"/>
              </a:rPr>
              <a:t>)</a:t>
            </a:r>
            <a:endParaRPr sz="32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3200" b="1">
                <a:latin typeface="Arial Narrow"/>
                <a:cs typeface="Arial Narrow"/>
              </a:rPr>
              <a:t>Example: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7T(n/2)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where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f(n)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spc="155">
                <a:latin typeface="Cambria Math"/>
                <a:cs typeface="Cambria Math"/>
              </a:rPr>
              <a:t> </a:t>
            </a:r>
            <a:r>
              <a:rPr dirty="0" sz="3200" spc="-400">
                <a:latin typeface="Cambria Math"/>
                <a:cs typeface="Cambria Math"/>
              </a:rPr>
              <a:t>𝚯𝚯</a:t>
            </a:r>
            <a:r>
              <a:rPr dirty="0" sz="3200" spc="-400" b="1">
                <a:latin typeface="Arial Narrow"/>
                <a:cs typeface="Arial Narrow"/>
              </a:rPr>
              <a:t>(n</a:t>
            </a:r>
            <a:r>
              <a:rPr dirty="0" baseline="25132" sz="3150" spc="-600" b="1">
                <a:latin typeface="Arial Narrow"/>
                <a:cs typeface="Arial Narrow"/>
              </a:rPr>
              <a:t>2</a:t>
            </a:r>
            <a:r>
              <a:rPr dirty="0" sz="3200" spc="-400" b="1">
                <a:latin typeface="Arial Narrow"/>
                <a:cs typeface="Arial Narrow"/>
              </a:rPr>
              <a:t>)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458" y="2529758"/>
            <a:ext cx="6695257" cy="16565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59" y="1352615"/>
            <a:ext cx="8016875" cy="4879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Let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search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sorted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array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n </a:t>
            </a:r>
            <a:r>
              <a:rPr dirty="0" sz="3200" b="1">
                <a:latin typeface="Arial Narrow"/>
                <a:cs typeface="Arial Narrow"/>
              </a:rPr>
              <a:t>elements,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using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binary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search.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have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T(n/2)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1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parameters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general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form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are</a:t>
            </a:r>
            <a:endParaRPr sz="3200">
              <a:latin typeface="Arial Narrow"/>
              <a:cs typeface="Arial Narrow"/>
            </a:endParaRPr>
          </a:p>
          <a:p>
            <a:pPr lvl="1" marL="756285" indent="-342900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dirty="0" sz="2800" spc="-25" b="1">
                <a:latin typeface="Arial Narrow"/>
                <a:cs typeface="Arial Narrow"/>
              </a:rPr>
              <a:t>a=1</a:t>
            </a:r>
            <a:endParaRPr sz="2800">
              <a:latin typeface="Arial Narrow"/>
              <a:cs typeface="Arial Narrow"/>
            </a:endParaRPr>
          </a:p>
          <a:p>
            <a:pPr lvl="1" marL="756285" indent="-342900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dirty="0" sz="2800" spc="-25" b="1">
                <a:latin typeface="Arial Narrow"/>
                <a:cs typeface="Arial Narrow"/>
              </a:rPr>
              <a:t>b=2</a:t>
            </a:r>
            <a:endParaRPr sz="2800">
              <a:latin typeface="Arial Narrow"/>
              <a:cs typeface="Arial Narrow"/>
            </a:endParaRPr>
          </a:p>
          <a:p>
            <a:pPr lvl="1" marL="756285" indent="-342900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756285" algn="l"/>
              </a:tabLst>
            </a:pPr>
            <a:r>
              <a:rPr dirty="0" sz="2800" spc="-10" b="1">
                <a:latin typeface="Arial Narrow"/>
                <a:cs typeface="Arial Narrow"/>
              </a:rPr>
              <a:t>f(n)=1.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859" y="1354140"/>
            <a:ext cx="8972550" cy="4633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marR="120014" indent="-343535">
              <a:lnSpc>
                <a:spcPct val="100000"/>
              </a:lnSpc>
              <a:spcBef>
                <a:spcPts val="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2800" b="1">
                <a:latin typeface="Arial Narrow"/>
                <a:cs typeface="Arial Narrow"/>
              </a:rPr>
              <a:t>Let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an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N-</a:t>
            </a:r>
            <a:r>
              <a:rPr dirty="0" sz="2800" b="1">
                <a:latin typeface="Arial Narrow"/>
                <a:cs typeface="Arial Narrow"/>
              </a:rPr>
              <a:t>by-N</a:t>
            </a:r>
            <a:r>
              <a:rPr dirty="0" sz="2800" spc="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matrix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and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 be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an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N-</a:t>
            </a:r>
            <a:r>
              <a:rPr dirty="0" sz="2800" b="1">
                <a:latin typeface="Arial Narrow"/>
                <a:cs typeface="Arial Narrow"/>
              </a:rPr>
              <a:t>by-N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matrix.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We </a:t>
            </a:r>
            <a:r>
              <a:rPr dirty="0" sz="2800" spc="-25" b="1">
                <a:latin typeface="Arial Narrow"/>
                <a:cs typeface="Arial Narrow"/>
              </a:rPr>
              <a:t>can </a:t>
            </a:r>
            <a:r>
              <a:rPr dirty="0" sz="2800" b="1">
                <a:latin typeface="Arial Narrow"/>
                <a:cs typeface="Arial Narrow"/>
              </a:rPr>
              <a:t>use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block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multiplication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to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get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product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with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B. </a:t>
            </a:r>
            <a:r>
              <a:rPr dirty="0" u="sng" sz="2800" spc="-10" b="1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2"/>
              </a:rPr>
              <a:t>https://en.wikipedia.org/wiki/Matrix_multiplication</a:t>
            </a:r>
            <a:endParaRPr sz="28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u="sng" sz="2800" spc="-10" b="1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3"/>
              </a:rPr>
              <a:t>http://mathworld.wolfram.com/BlockMatrix.html</a:t>
            </a:r>
            <a:endParaRPr sz="2800">
              <a:latin typeface="Arial Narrow"/>
              <a:cs typeface="Arial Narrow"/>
            </a:endParaRPr>
          </a:p>
          <a:p>
            <a:pPr marL="381000" marR="30480" indent="-34353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2800" b="1">
                <a:latin typeface="Arial Narrow"/>
                <a:cs typeface="Arial Narrow"/>
              </a:rPr>
              <a:t>Assume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that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we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partition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into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baseline="-21021" sz="2775" b="1">
                <a:latin typeface="Arial Narrow"/>
                <a:cs typeface="Arial Narrow"/>
              </a:rPr>
              <a:t>11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baseline="-21021" sz="2775" b="1">
                <a:latin typeface="Arial Narrow"/>
                <a:cs typeface="Arial Narrow"/>
              </a:rPr>
              <a:t>12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baseline="-21021" sz="2775" b="1">
                <a:latin typeface="Arial Narrow"/>
                <a:cs typeface="Arial Narrow"/>
              </a:rPr>
              <a:t>21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baseline="-21021" sz="2775" b="1">
                <a:latin typeface="Arial Narrow"/>
                <a:cs typeface="Arial Narrow"/>
              </a:rPr>
              <a:t>22</a:t>
            </a:r>
            <a:r>
              <a:rPr dirty="0" sz="2800" b="1">
                <a:latin typeface="Arial Narrow"/>
                <a:cs typeface="Arial Narrow"/>
              </a:rPr>
              <a:t>.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We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partition </a:t>
            </a:r>
            <a:r>
              <a:rPr dirty="0" sz="2800" b="1">
                <a:latin typeface="Arial Narrow"/>
                <a:cs typeface="Arial Narrow"/>
              </a:rPr>
              <a:t>B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into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</a:t>
            </a:r>
            <a:r>
              <a:rPr dirty="0" baseline="-21021" sz="2775" b="1">
                <a:latin typeface="Arial Narrow"/>
                <a:cs typeface="Arial Narrow"/>
              </a:rPr>
              <a:t>11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</a:t>
            </a:r>
            <a:r>
              <a:rPr dirty="0" baseline="-21021" sz="2775" b="1">
                <a:latin typeface="Arial Narrow"/>
                <a:cs typeface="Arial Narrow"/>
              </a:rPr>
              <a:t>12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</a:t>
            </a:r>
            <a:r>
              <a:rPr dirty="0" baseline="-21021" sz="2775" b="1">
                <a:latin typeface="Arial Narrow"/>
                <a:cs typeface="Arial Narrow"/>
              </a:rPr>
              <a:t>21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</a:t>
            </a:r>
            <a:r>
              <a:rPr dirty="0" baseline="-21021" sz="2775" b="1">
                <a:latin typeface="Arial Narrow"/>
                <a:cs typeface="Arial Narrow"/>
              </a:rPr>
              <a:t>22</a:t>
            </a:r>
            <a:r>
              <a:rPr dirty="0" sz="2800" b="1">
                <a:latin typeface="Arial Narrow"/>
                <a:cs typeface="Arial Narrow"/>
              </a:rPr>
              <a:t>.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Let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 be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product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 with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B.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Then</a:t>
            </a:r>
            <a:endParaRPr sz="2800">
              <a:latin typeface="Arial Narrow"/>
              <a:cs typeface="Arial Narrow"/>
            </a:endParaRPr>
          </a:p>
          <a:p>
            <a:pPr marL="380365">
              <a:lnSpc>
                <a:spcPts val="3354"/>
              </a:lnSpc>
              <a:spcBef>
                <a:spcPts val="680"/>
              </a:spcBef>
            </a:pPr>
            <a:r>
              <a:rPr dirty="0" baseline="13888" sz="4200" b="1">
                <a:latin typeface="Arial Narrow"/>
                <a:cs typeface="Arial Narrow"/>
              </a:rPr>
              <a:t>C</a:t>
            </a:r>
            <a:r>
              <a:rPr dirty="0" sz="1850" b="1">
                <a:latin typeface="Arial Narrow"/>
                <a:cs typeface="Arial Narrow"/>
              </a:rPr>
              <a:t>ij</a:t>
            </a:r>
            <a:r>
              <a:rPr dirty="0" sz="1850" spc="-5" b="1">
                <a:latin typeface="Arial Narrow"/>
                <a:cs typeface="Arial Narrow"/>
              </a:rPr>
              <a:t> </a:t>
            </a:r>
            <a:r>
              <a:rPr dirty="0" baseline="13888" sz="4200" b="1">
                <a:latin typeface="Arial Narrow"/>
                <a:cs typeface="Arial Narrow"/>
              </a:rPr>
              <a:t>=</a:t>
            </a:r>
            <a:r>
              <a:rPr dirty="0" baseline="13888" sz="4200" spc="-22" b="1">
                <a:latin typeface="Arial Narrow"/>
                <a:cs typeface="Arial Narrow"/>
              </a:rPr>
              <a:t> </a:t>
            </a:r>
            <a:r>
              <a:rPr dirty="0" baseline="13888" sz="4200" b="1">
                <a:latin typeface="Arial Narrow"/>
                <a:cs typeface="Arial Narrow"/>
              </a:rPr>
              <a:t>A</a:t>
            </a:r>
            <a:r>
              <a:rPr dirty="0" sz="1850" b="1">
                <a:latin typeface="Arial Narrow"/>
                <a:cs typeface="Arial Narrow"/>
              </a:rPr>
              <a:t>i1 </a:t>
            </a:r>
            <a:r>
              <a:rPr dirty="0" baseline="13888" sz="4200" b="1">
                <a:latin typeface="Arial Narrow"/>
                <a:cs typeface="Arial Narrow"/>
              </a:rPr>
              <a:t>B</a:t>
            </a:r>
            <a:r>
              <a:rPr dirty="0" sz="1850" b="1">
                <a:latin typeface="Arial Narrow"/>
                <a:cs typeface="Arial Narrow"/>
              </a:rPr>
              <a:t>1j</a:t>
            </a:r>
            <a:r>
              <a:rPr dirty="0" sz="1850" spc="-5" b="1">
                <a:latin typeface="Arial Narrow"/>
                <a:cs typeface="Arial Narrow"/>
              </a:rPr>
              <a:t> </a:t>
            </a:r>
            <a:r>
              <a:rPr dirty="0" baseline="13888" sz="4200" b="1">
                <a:latin typeface="Arial Narrow"/>
                <a:cs typeface="Arial Narrow"/>
              </a:rPr>
              <a:t>+</a:t>
            </a:r>
            <a:r>
              <a:rPr dirty="0" baseline="13888" sz="4200" spc="-22" b="1">
                <a:latin typeface="Arial Narrow"/>
                <a:cs typeface="Arial Narrow"/>
              </a:rPr>
              <a:t> </a:t>
            </a:r>
            <a:r>
              <a:rPr dirty="0" baseline="13888" sz="4200" b="1">
                <a:latin typeface="Arial Narrow"/>
                <a:cs typeface="Arial Narrow"/>
              </a:rPr>
              <a:t>A</a:t>
            </a:r>
            <a:r>
              <a:rPr dirty="0" sz="1850" b="1">
                <a:latin typeface="Arial Narrow"/>
                <a:cs typeface="Arial Narrow"/>
              </a:rPr>
              <a:t>i2 </a:t>
            </a:r>
            <a:r>
              <a:rPr dirty="0" baseline="13888" sz="4200" spc="-37" b="1">
                <a:latin typeface="Arial Narrow"/>
                <a:cs typeface="Arial Narrow"/>
              </a:rPr>
              <a:t>B</a:t>
            </a:r>
            <a:r>
              <a:rPr dirty="0" sz="1850" spc="-25" b="1">
                <a:latin typeface="Arial Narrow"/>
                <a:cs typeface="Arial Narrow"/>
              </a:rPr>
              <a:t>2j</a:t>
            </a:r>
            <a:endParaRPr sz="1850">
              <a:latin typeface="Arial Narrow"/>
              <a:cs typeface="Arial Narrow"/>
            </a:endParaRPr>
          </a:p>
          <a:p>
            <a:pPr marL="380365" marR="755015" indent="-342900">
              <a:lnSpc>
                <a:spcPts val="3360"/>
              </a:lnSpc>
              <a:spcBef>
                <a:spcPts val="11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Therefore,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time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complexity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multiplying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two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N-</a:t>
            </a:r>
            <a:r>
              <a:rPr dirty="0" sz="2800" b="1">
                <a:latin typeface="Arial Narrow"/>
                <a:cs typeface="Arial Narrow"/>
              </a:rPr>
              <a:t>by-</a:t>
            </a:r>
            <a:r>
              <a:rPr dirty="0" sz="2800" spc="-50" b="1">
                <a:latin typeface="Arial Narrow"/>
                <a:cs typeface="Arial Narrow"/>
              </a:rPr>
              <a:t>N </a:t>
            </a:r>
            <a:r>
              <a:rPr dirty="0" sz="2800" b="1">
                <a:latin typeface="Arial Narrow"/>
                <a:cs typeface="Arial Narrow"/>
              </a:rPr>
              <a:t>matrices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is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T(N),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where</a:t>
            </a:r>
            <a:endParaRPr sz="28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6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T(n)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=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8T(n/2)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+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</a:t>
            </a:r>
            <a:r>
              <a:rPr dirty="0" baseline="25525" sz="2775" b="1">
                <a:latin typeface="Arial Narrow"/>
                <a:cs typeface="Arial Narrow"/>
              </a:rPr>
              <a:t>2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a=8,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b=2,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f(n)=n</a:t>
            </a:r>
            <a:r>
              <a:rPr dirty="0" baseline="25525" sz="2775" spc="-15" b="1">
                <a:latin typeface="Arial Narrow"/>
                <a:cs typeface="Arial Narrow"/>
              </a:rPr>
              <a:t>2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859" y="1354140"/>
            <a:ext cx="8962390" cy="284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0365" marR="240665" indent="-342900">
              <a:lnSpc>
                <a:spcPct val="100000"/>
              </a:lnSpc>
              <a:spcBef>
                <a:spcPts val="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Volker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Strassen discovered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very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smart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algorithm</a:t>
            </a:r>
            <a:r>
              <a:rPr dirty="0" sz="2800" spc="-4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for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block </a:t>
            </a:r>
            <a:r>
              <a:rPr dirty="0" sz="2800" b="1">
                <a:latin typeface="Arial Narrow"/>
                <a:cs typeface="Arial Narrow"/>
              </a:rPr>
              <a:t>matrix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multiplication.</a:t>
            </a:r>
            <a:endParaRPr sz="28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u="sng" sz="2800" spc="-10" b="1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2"/>
              </a:rPr>
              <a:t>https://en.wikipedia.org/wiki/Strassen_</a:t>
            </a:r>
            <a:endParaRPr sz="2800">
              <a:latin typeface="Arial Narrow"/>
              <a:cs typeface="Arial Narrow"/>
            </a:endParaRPr>
          </a:p>
          <a:p>
            <a:pPr marL="380365" marR="30480" indent="-342900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time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complexity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of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multiplying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two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N-</a:t>
            </a:r>
            <a:r>
              <a:rPr dirty="0" sz="2800" b="1">
                <a:latin typeface="Arial Narrow"/>
                <a:cs typeface="Arial Narrow"/>
              </a:rPr>
              <a:t>by-N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matrices</a:t>
            </a:r>
            <a:r>
              <a:rPr dirty="0" sz="2800" spc="-10" b="1">
                <a:latin typeface="Arial Narrow"/>
                <a:cs typeface="Arial Narrow"/>
              </a:rPr>
              <a:t> using </a:t>
            </a:r>
            <a:r>
              <a:rPr dirty="0" sz="2800" b="1">
                <a:latin typeface="Arial Narrow"/>
                <a:cs typeface="Arial Narrow"/>
              </a:rPr>
              <a:t>Strassen’s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algorithm</a:t>
            </a:r>
            <a:r>
              <a:rPr dirty="0" sz="2800" spc="-3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is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T(n),</a:t>
            </a:r>
            <a:r>
              <a:rPr dirty="0" sz="2800" spc="-4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where</a:t>
            </a:r>
            <a:endParaRPr sz="28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800" b="1">
                <a:latin typeface="Arial Narrow"/>
                <a:cs typeface="Arial Narrow"/>
              </a:rPr>
              <a:t>T(n)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=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7T(n/2)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+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c</a:t>
            </a:r>
            <a:r>
              <a:rPr dirty="0" sz="2800">
                <a:latin typeface="Cambria Math"/>
                <a:cs typeface="Cambria Math"/>
              </a:rPr>
              <a:t>×</a:t>
            </a:r>
            <a:r>
              <a:rPr dirty="0" sz="2800" b="1">
                <a:latin typeface="Arial Narrow"/>
                <a:cs typeface="Arial Narrow"/>
              </a:rPr>
              <a:t>n</a:t>
            </a:r>
            <a:r>
              <a:rPr dirty="0" baseline="25525" sz="2775" b="1">
                <a:latin typeface="Arial Narrow"/>
                <a:cs typeface="Arial Narrow"/>
              </a:rPr>
              <a:t>2</a:t>
            </a:r>
            <a:r>
              <a:rPr dirty="0" sz="2800" b="1">
                <a:latin typeface="Arial Narrow"/>
                <a:cs typeface="Arial Narrow"/>
              </a:rPr>
              <a:t>,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a=7,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b=2,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f(n)=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c</a:t>
            </a:r>
            <a:r>
              <a:rPr dirty="0" sz="2800" spc="-10">
                <a:latin typeface="Cambria Math"/>
                <a:cs typeface="Cambria Math"/>
              </a:rPr>
              <a:t>×</a:t>
            </a:r>
            <a:r>
              <a:rPr dirty="0" sz="2800" spc="-10" b="1">
                <a:latin typeface="Arial Narrow"/>
                <a:cs typeface="Arial Narrow"/>
              </a:rPr>
              <a:t>n</a:t>
            </a:r>
            <a:r>
              <a:rPr dirty="0" baseline="25525" sz="2775" spc="-15" b="1">
                <a:latin typeface="Arial Narrow"/>
                <a:cs typeface="Arial Narrow"/>
              </a:rPr>
              <a:t>2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8259" y="1227115"/>
            <a:ext cx="4464685" cy="41224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Example: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T(n/2)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1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T(1)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constant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T(2)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T(1)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T(4)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T(2)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2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T(1)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T(8)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T(4)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3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T(1)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T(16)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T(8)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4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T(1)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T(32)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T(16)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5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T(1)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259" y="6005770"/>
            <a:ext cx="435102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It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 i="1">
                <a:latin typeface="Arial Narrow"/>
                <a:cs typeface="Arial Narrow"/>
              </a:rPr>
              <a:t>looks</a:t>
            </a:r>
            <a:r>
              <a:rPr dirty="0" sz="3200" spc="-45" b="1" i="1">
                <a:latin typeface="Arial Narrow"/>
                <a:cs typeface="Arial Narrow"/>
              </a:rPr>
              <a:t> </a:t>
            </a:r>
            <a:r>
              <a:rPr dirty="0" sz="3200" b="1" i="1">
                <a:latin typeface="Arial Narrow"/>
                <a:cs typeface="Arial Narrow"/>
              </a:rPr>
              <a:t>like</a:t>
            </a:r>
            <a:r>
              <a:rPr dirty="0" sz="3200" spc="-30" b="1" i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>
                <a:latin typeface="Cambria Math"/>
                <a:cs typeface="Cambria Math"/>
              </a:rPr>
              <a:t>∈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spc="-400">
                <a:latin typeface="Cambria Math"/>
                <a:cs typeface="Cambria Math"/>
              </a:rPr>
              <a:t>𝚯𝚯(log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51749" y="6121513"/>
            <a:ext cx="516890" cy="377190"/>
          </a:xfrm>
          <a:custGeom>
            <a:avLst/>
            <a:gdLst/>
            <a:ahLst/>
            <a:cxnLst/>
            <a:rect l="l" t="t" r="r" b="b"/>
            <a:pathLst>
              <a:path w="516889" h="377189">
                <a:moveTo>
                  <a:pt x="396252" y="0"/>
                </a:moveTo>
                <a:lnTo>
                  <a:pt x="390893" y="15303"/>
                </a:lnTo>
                <a:lnTo>
                  <a:pt x="412710" y="24771"/>
                </a:lnTo>
                <a:lnTo>
                  <a:pt x="431471" y="37877"/>
                </a:lnTo>
                <a:lnTo>
                  <a:pt x="459828" y="75006"/>
                </a:lnTo>
                <a:lnTo>
                  <a:pt x="476516" y="125098"/>
                </a:lnTo>
                <a:lnTo>
                  <a:pt x="482079" y="186563"/>
                </a:lnTo>
                <a:lnTo>
                  <a:pt x="480683" y="219810"/>
                </a:lnTo>
                <a:lnTo>
                  <a:pt x="469509" y="277131"/>
                </a:lnTo>
                <a:lnTo>
                  <a:pt x="447082" y="321896"/>
                </a:lnTo>
                <a:lnTo>
                  <a:pt x="412964" y="352096"/>
                </a:lnTo>
                <a:lnTo>
                  <a:pt x="391490" y="361607"/>
                </a:lnTo>
                <a:lnTo>
                  <a:pt x="396252" y="376910"/>
                </a:lnTo>
                <a:lnTo>
                  <a:pt x="447660" y="352794"/>
                </a:lnTo>
                <a:lnTo>
                  <a:pt x="485457" y="311048"/>
                </a:lnTo>
                <a:lnTo>
                  <a:pt x="508706" y="255136"/>
                </a:lnTo>
                <a:lnTo>
                  <a:pt x="516458" y="188556"/>
                </a:lnTo>
                <a:lnTo>
                  <a:pt x="514515" y="154004"/>
                </a:lnTo>
                <a:lnTo>
                  <a:pt x="498970" y="92759"/>
                </a:lnTo>
                <a:lnTo>
                  <a:pt x="468133" y="42898"/>
                </a:lnTo>
                <a:lnTo>
                  <a:pt x="423575" y="9865"/>
                </a:lnTo>
                <a:lnTo>
                  <a:pt x="396252" y="0"/>
                </a:lnTo>
                <a:close/>
              </a:path>
              <a:path w="516889" h="377189">
                <a:moveTo>
                  <a:pt x="120205" y="0"/>
                </a:moveTo>
                <a:lnTo>
                  <a:pt x="68922" y="24164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38" y="223180"/>
                </a:lnTo>
                <a:lnTo>
                  <a:pt x="17439" y="284426"/>
                </a:lnTo>
                <a:lnTo>
                  <a:pt x="48198" y="334124"/>
                </a:lnTo>
                <a:lnTo>
                  <a:pt x="92799" y="367057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9" y="352096"/>
                </a:lnTo>
                <a:lnTo>
                  <a:pt x="84964" y="338859"/>
                </a:lnTo>
                <a:lnTo>
                  <a:pt x="56730" y="301205"/>
                </a:lnTo>
                <a:lnTo>
                  <a:pt x="39963" y="249999"/>
                </a:lnTo>
                <a:lnTo>
                  <a:pt x="34378" y="186563"/>
                </a:lnTo>
                <a:lnTo>
                  <a:pt x="35774" y="154408"/>
                </a:lnTo>
                <a:lnTo>
                  <a:pt x="46948" y="98630"/>
                </a:lnTo>
                <a:lnTo>
                  <a:pt x="69413" y="54622"/>
                </a:lnTo>
                <a:lnTo>
                  <a:pt x="103831" y="24771"/>
                </a:lnTo>
                <a:lnTo>
                  <a:pt x="125564" y="15303"/>
                </a:lnTo>
                <a:lnTo>
                  <a:pt x="1202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672452" y="6005770"/>
            <a:ext cx="61341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dirty="0" sz="3200" spc="-1015">
                <a:latin typeface="Cambria Math"/>
                <a:cs typeface="Cambria Math"/>
              </a:rPr>
              <a:t>𝐧𝐧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 spc="-50">
                <a:latin typeface="Cambria Math"/>
                <a:cs typeface="Cambria Math"/>
              </a:rPr>
              <a:t>)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459" y="1227115"/>
            <a:ext cx="8782685" cy="45123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3200" b="1">
                <a:latin typeface="Arial Narrow"/>
                <a:cs typeface="Arial Narrow"/>
              </a:rPr>
              <a:t>Example: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T(0.7n)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T(0.2n)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n</a:t>
            </a:r>
            <a:r>
              <a:rPr dirty="0" baseline="25132" sz="3150" spc="-37" b="1">
                <a:latin typeface="Arial Narrow"/>
                <a:cs typeface="Arial Narrow"/>
              </a:rPr>
              <a:t>2</a:t>
            </a:r>
            <a:endParaRPr baseline="25132" sz="3150">
              <a:latin typeface="Arial Narrow"/>
              <a:cs typeface="Arial Narrow"/>
            </a:endParaRPr>
          </a:p>
          <a:p>
            <a:pPr marL="4057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3200" b="1">
                <a:latin typeface="Arial Narrow"/>
                <a:cs typeface="Arial Narrow"/>
              </a:rPr>
              <a:t>T(n)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baseline="25132" sz="3150" spc="3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T(0.7n)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T(0.2n)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baseline="25132" sz="3150" spc="3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(0.7n)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baseline="25132" sz="3150" spc="3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(0.2n)</a:t>
            </a:r>
            <a:r>
              <a:rPr dirty="0" baseline="25132" sz="3150" b="1">
                <a:latin typeface="Arial Narrow"/>
                <a:cs typeface="Arial Narrow"/>
              </a:rPr>
              <a:t>2</a:t>
            </a:r>
            <a:r>
              <a:rPr dirty="0" baseline="25132" sz="3150" spc="330" b="1">
                <a:latin typeface="Arial Narrow"/>
                <a:cs typeface="Arial Narrow"/>
              </a:rPr>
              <a:t> </a:t>
            </a:r>
            <a:r>
              <a:rPr dirty="0" sz="3200" spc="-50" b="1">
                <a:latin typeface="Arial Narrow"/>
                <a:cs typeface="Arial Narrow"/>
              </a:rPr>
              <a:t>+</a:t>
            </a:r>
            <a:endParaRPr sz="3200">
              <a:latin typeface="Arial Narrow"/>
              <a:cs typeface="Arial Narrow"/>
            </a:endParaRPr>
          </a:p>
          <a:p>
            <a:pPr marL="406400">
              <a:lnSpc>
                <a:spcPct val="100000"/>
              </a:lnSpc>
            </a:pPr>
            <a:r>
              <a:rPr dirty="0" sz="3200" b="1">
                <a:latin typeface="Arial Narrow"/>
                <a:cs typeface="Arial Narrow"/>
              </a:rPr>
              <a:t>T(0.49n)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2T(0.14n)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+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T(0.04n)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=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???</a:t>
            </a:r>
            <a:endParaRPr sz="3200">
              <a:latin typeface="Arial Narrow"/>
              <a:cs typeface="Arial Narrow"/>
            </a:endParaRPr>
          </a:p>
          <a:p>
            <a:pPr marL="405765" indent="-342265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3200" b="1">
                <a:latin typeface="Arial Narrow"/>
                <a:cs typeface="Arial Narrow"/>
              </a:rPr>
              <a:t>This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does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seem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easy.</a:t>
            </a:r>
            <a:endParaRPr sz="3200">
              <a:latin typeface="Arial Narrow"/>
              <a:cs typeface="Arial Narrow"/>
            </a:endParaRPr>
          </a:p>
          <a:p>
            <a:pPr marL="405765" marR="17780" indent="-342900">
              <a:lnSpc>
                <a:spcPct val="100000"/>
              </a:lnSpc>
              <a:spcBef>
                <a:spcPts val="53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will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present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very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general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method,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known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the </a:t>
            </a:r>
            <a:r>
              <a:rPr dirty="0" sz="3200" b="1">
                <a:latin typeface="Arial Narrow"/>
                <a:cs typeface="Arial Narrow"/>
              </a:rPr>
              <a:t>Master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Method.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1496" y="1296822"/>
            <a:ext cx="4500245" cy="377190"/>
          </a:xfrm>
          <a:custGeom>
            <a:avLst/>
            <a:gdLst/>
            <a:ahLst/>
            <a:cxnLst/>
            <a:rect l="l" t="t" r="r" b="b"/>
            <a:pathLst>
              <a:path w="4500245" h="377189">
                <a:moveTo>
                  <a:pt x="125564" y="15303"/>
                </a:moveTo>
                <a:lnTo>
                  <a:pt x="120205" y="0"/>
                </a:lnTo>
                <a:lnTo>
                  <a:pt x="92887" y="9855"/>
                </a:lnTo>
                <a:lnTo>
                  <a:pt x="68922" y="24155"/>
                </a:lnTo>
                <a:lnTo>
                  <a:pt x="31089" y="66065"/>
                </a:lnTo>
                <a:lnTo>
                  <a:pt x="7772" y="122072"/>
                </a:lnTo>
                <a:lnTo>
                  <a:pt x="0" y="188556"/>
                </a:lnTo>
                <a:lnTo>
                  <a:pt x="1943" y="223177"/>
                </a:lnTo>
                <a:lnTo>
                  <a:pt x="17437" y="284416"/>
                </a:lnTo>
                <a:lnTo>
                  <a:pt x="48196" y="334124"/>
                </a:lnTo>
                <a:lnTo>
                  <a:pt x="92798" y="367055"/>
                </a:lnTo>
                <a:lnTo>
                  <a:pt x="120205" y="376910"/>
                </a:lnTo>
                <a:lnTo>
                  <a:pt x="124980" y="361607"/>
                </a:lnTo>
                <a:lnTo>
                  <a:pt x="103492" y="352094"/>
                </a:lnTo>
                <a:lnTo>
                  <a:pt x="84963" y="338848"/>
                </a:lnTo>
                <a:lnTo>
                  <a:pt x="56730" y="301205"/>
                </a:lnTo>
                <a:lnTo>
                  <a:pt x="39966" y="249999"/>
                </a:lnTo>
                <a:lnTo>
                  <a:pt x="34378" y="186563"/>
                </a:lnTo>
                <a:lnTo>
                  <a:pt x="35775" y="154406"/>
                </a:lnTo>
                <a:lnTo>
                  <a:pt x="46951" y="98628"/>
                </a:lnTo>
                <a:lnTo>
                  <a:pt x="69418" y="54622"/>
                </a:lnTo>
                <a:lnTo>
                  <a:pt x="103835" y="24765"/>
                </a:lnTo>
                <a:lnTo>
                  <a:pt x="125564" y="15303"/>
                </a:lnTo>
                <a:close/>
              </a:path>
              <a:path w="4500245" h="377189">
                <a:moveTo>
                  <a:pt x="530174" y="188556"/>
                </a:moveTo>
                <a:lnTo>
                  <a:pt x="522401" y="122072"/>
                </a:lnTo>
                <a:lnTo>
                  <a:pt x="499084" y="66065"/>
                </a:lnTo>
                <a:lnTo>
                  <a:pt x="461251" y="24155"/>
                </a:lnTo>
                <a:lnTo>
                  <a:pt x="409968" y="0"/>
                </a:lnTo>
                <a:lnTo>
                  <a:pt x="404609" y="15303"/>
                </a:lnTo>
                <a:lnTo>
                  <a:pt x="426427" y="24765"/>
                </a:lnTo>
                <a:lnTo>
                  <a:pt x="445185" y="37871"/>
                </a:lnTo>
                <a:lnTo>
                  <a:pt x="473544" y="75006"/>
                </a:lnTo>
                <a:lnTo>
                  <a:pt x="490232" y="125095"/>
                </a:lnTo>
                <a:lnTo>
                  <a:pt x="495795" y="186563"/>
                </a:lnTo>
                <a:lnTo>
                  <a:pt x="494398" y="219798"/>
                </a:lnTo>
                <a:lnTo>
                  <a:pt x="483222" y="277126"/>
                </a:lnTo>
                <a:lnTo>
                  <a:pt x="460794" y="321894"/>
                </a:lnTo>
                <a:lnTo>
                  <a:pt x="426681" y="352094"/>
                </a:lnTo>
                <a:lnTo>
                  <a:pt x="405206" y="361607"/>
                </a:lnTo>
                <a:lnTo>
                  <a:pt x="409968" y="376910"/>
                </a:lnTo>
                <a:lnTo>
                  <a:pt x="461378" y="352793"/>
                </a:lnTo>
                <a:lnTo>
                  <a:pt x="499173" y="311048"/>
                </a:lnTo>
                <a:lnTo>
                  <a:pt x="522427" y="255130"/>
                </a:lnTo>
                <a:lnTo>
                  <a:pt x="528231" y="223177"/>
                </a:lnTo>
                <a:lnTo>
                  <a:pt x="530174" y="188556"/>
                </a:lnTo>
                <a:close/>
              </a:path>
              <a:path w="4500245" h="377189">
                <a:moveTo>
                  <a:pt x="4095585" y="15303"/>
                </a:moveTo>
                <a:lnTo>
                  <a:pt x="4090225" y="0"/>
                </a:lnTo>
                <a:lnTo>
                  <a:pt x="4062907" y="9855"/>
                </a:lnTo>
                <a:lnTo>
                  <a:pt x="4038943" y="24155"/>
                </a:lnTo>
                <a:lnTo>
                  <a:pt x="4001109" y="66065"/>
                </a:lnTo>
                <a:lnTo>
                  <a:pt x="3977792" y="122072"/>
                </a:lnTo>
                <a:lnTo>
                  <a:pt x="3970020" y="188556"/>
                </a:lnTo>
                <a:lnTo>
                  <a:pt x="3971963" y="223177"/>
                </a:lnTo>
                <a:lnTo>
                  <a:pt x="3987457" y="284416"/>
                </a:lnTo>
                <a:lnTo>
                  <a:pt x="4018216" y="334124"/>
                </a:lnTo>
                <a:lnTo>
                  <a:pt x="4062819" y="367055"/>
                </a:lnTo>
                <a:lnTo>
                  <a:pt x="4090225" y="376910"/>
                </a:lnTo>
                <a:lnTo>
                  <a:pt x="4095000" y="361607"/>
                </a:lnTo>
                <a:lnTo>
                  <a:pt x="4073512" y="352094"/>
                </a:lnTo>
                <a:lnTo>
                  <a:pt x="4054983" y="338848"/>
                </a:lnTo>
                <a:lnTo>
                  <a:pt x="4026751" y="301205"/>
                </a:lnTo>
                <a:lnTo>
                  <a:pt x="4009987" y="249999"/>
                </a:lnTo>
                <a:lnTo>
                  <a:pt x="4004399" y="186563"/>
                </a:lnTo>
                <a:lnTo>
                  <a:pt x="4005796" y="154406"/>
                </a:lnTo>
                <a:lnTo>
                  <a:pt x="4016972" y="98628"/>
                </a:lnTo>
                <a:lnTo>
                  <a:pt x="4039438" y="54622"/>
                </a:lnTo>
                <a:lnTo>
                  <a:pt x="4073855" y="24765"/>
                </a:lnTo>
                <a:lnTo>
                  <a:pt x="4095585" y="15303"/>
                </a:lnTo>
                <a:close/>
              </a:path>
              <a:path w="4500245" h="377189">
                <a:moveTo>
                  <a:pt x="4500194" y="188556"/>
                </a:moveTo>
                <a:lnTo>
                  <a:pt x="4492422" y="122072"/>
                </a:lnTo>
                <a:lnTo>
                  <a:pt x="4469104" y="66065"/>
                </a:lnTo>
                <a:lnTo>
                  <a:pt x="4431271" y="24155"/>
                </a:lnTo>
                <a:lnTo>
                  <a:pt x="4379988" y="0"/>
                </a:lnTo>
                <a:lnTo>
                  <a:pt x="4374629" y="15303"/>
                </a:lnTo>
                <a:lnTo>
                  <a:pt x="4396448" y="24765"/>
                </a:lnTo>
                <a:lnTo>
                  <a:pt x="4415206" y="37871"/>
                </a:lnTo>
                <a:lnTo>
                  <a:pt x="4443565" y="75006"/>
                </a:lnTo>
                <a:lnTo>
                  <a:pt x="4460252" y="125095"/>
                </a:lnTo>
                <a:lnTo>
                  <a:pt x="4465815" y="186563"/>
                </a:lnTo>
                <a:lnTo>
                  <a:pt x="4464418" y="219798"/>
                </a:lnTo>
                <a:lnTo>
                  <a:pt x="4453242" y="277126"/>
                </a:lnTo>
                <a:lnTo>
                  <a:pt x="4430814" y="321894"/>
                </a:lnTo>
                <a:lnTo>
                  <a:pt x="4396702" y="352094"/>
                </a:lnTo>
                <a:lnTo>
                  <a:pt x="4375226" y="361607"/>
                </a:lnTo>
                <a:lnTo>
                  <a:pt x="4379988" y="376910"/>
                </a:lnTo>
                <a:lnTo>
                  <a:pt x="4431398" y="352793"/>
                </a:lnTo>
                <a:lnTo>
                  <a:pt x="4469193" y="311048"/>
                </a:lnTo>
                <a:lnTo>
                  <a:pt x="4492447" y="255130"/>
                </a:lnTo>
                <a:lnTo>
                  <a:pt x="4498251" y="223177"/>
                </a:lnTo>
                <a:lnTo>
                  <a:pt x="4500194" y="1885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Master</a:t>
            </a:r>
            <a:r>
              <a:rPr dirty="0" spc="-65"/>
              <a:t> </a:t>
            </a:r>
            <a:r>
              <a:rPr dirty="0"/>
              <a:t>Method,</a:t>
            </a:r>
            <a:r>
              <a:rPr dirty="0" spc="-50"/>
              <a:t> </a:t>
            </a:r>
            <a:r>
              <a:rPr dirty="0"/>
              <a:t>Case</a:t>
            </a:r>
            <a:r>
              <a:rPr dirty="0" spc="-60"/>
              <a:t> </a:t>
            </a:r>
            <a:r>
              <a:rPr dirty="0" spc="-50"/>
              <a:t>2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3183" y="1084142"/>
            <a:ext cx="858520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67665" algn="l"/>
                <a:tab pos="1061085" algn="l"/>
                <a:tab pos="1605280" algn="l"/>
                <a:tab pos="5031105" algn="l"/>
                <a:tab pos="5575300" algn="l"/>
              </a:tabLst>
            </a:pP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If</a:t>
            </a:r>
            <a:r>
              <a:rPr dirty="0" sz="3200" spc="-2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935">
                <a:solidFill>
                  <a:srgbClr val="C00000"/>
                </a:solidFill>
                <a:latin typeface="Cambria Math"/>
                <a:cs typeface="Cambria Math"/>
              </a:rPr>
              <a:t>𝒇𝒇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C00000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∈</a:t>
            </a:r>
            <a:r>
              <a:rPr dirty="0" sz="3200" spc="19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445">
                <a:solidFill>
                  <a:srgbClr val="C00000"/>
                </a:solidFill>
                <a:latin typeface="Cambria Math"/>
                <a:cs typeface="Cambria Math"/>
              </a:rPr>
              <a:t>𝚯𝚯(𝐧𝐧</a:t>
            </a:r>
            <a:r>
              <a:rPr dirty="0" baseline="28368" sz="3525" spc="-667">
                <a:solidFill>
                  <a:srgbClr val="C00000"/>
                </a:solidFill>
                <a:latin typeface="Cambria Math"/>
                <a:cs typeface="Cambria Math"/>
              </a:rPr>
              <a:t>log</a:t>
            </a:r>
            <a:r>
              <a:rPr dirty="0" baseline="20467" sz="2850" spc="-667">
                <a:solidFill>
                  <a:srgbClr val="C00000"/>
                </a:solidFill>
                <a:latin typeface="Cambria Math"/>
                <a:cs typeface="Cambria Math"/>
              </a:rPr>
              <a:t>𝐛𝐛</a:t>
            </a:r>
            <a:r>
              <a:rPr dirty="0" baseline="28368" sz="3525" spc="-667">
                <a:solidFill>
                  <a:srgbClr val="C00000"/>
                </a:solidFill>
                <a:latin typeface="Cambria Math"/>
                <a:cs typeface="Cambria Math"/>
              </a:rPr>
              <a:t>𝐚𝐚</a:t>
            </a:r>
            <a:r>
              <a:rPr dirty="0" sz="3200" spc="-445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r>
              <a:rPr dirty="0" sz="3200" spc="-445" b="1">
                <a:solidFill>
                  <a:srgbClr val="C00000"/>
                </a:solidFill>
                <a:latin typeface="Arial Narrow"/>
                <a:cs typeface="Arial Narrow"/>
              </a:rPr>
              <a:t>,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 then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45">
                <a:solidFill>
                  <a:srgbClr val="C00000"/>
                </a:solidFill>
                <a:latin typeface="Cambria Math"/>
                <a:cs typeface="Cambria Math"/>
              </a:rPr>
              <a:t>𝑻𝑻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dirty="0" sz="3200" spc="-1085">
                <a:solidFill>
                  <a:srgbClr val="C00000"/>
                </a:solidFill>
                <a:latin typeface="Cambria Math"/>
                <a:cs typeface="Cambria Math"/>
              </a:rPr>
              <a:t>𝒏𝒏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	∈</a:t>
            </a:r>
            <a:r>
              <a:rPr dirty="0" sz="3200" spc="15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525">
                <a:solidFill>
                  <a:srgbClr val="C00000"/>
                </a:solidFill>
                <a:latin typeface="Cambria Math"/>
                <a:cs typeface="Cambria Math"/>
              </a:rPr>
              <a:t>𝚯𝚯(𝐧𝐧</a:t>
            </a:r>
            <a:r>
              <a:rPr dirty="0" baseline="28368" sz="3525" spc="-787">
                <a:solidFill>
                  <a:srgbClr val="C00000"/>
                </a:solidFill>
                <a:latin typeface="Cambria Math"/>
                <a:cs typeface="Cambria Math"/>
              </a:rPr>
              <a:t>log</a:t>
            </a:r>
            <a:r>
              <a:rPr dirty="0" baseline="20467" sz="2850" spc="-787">
                <a:solidFill>
                  <a:srgbClr val="C00000"/>
                </a:solidFill>
                <a:latin typeface="Cambria Math"/>
                <a:cs typeface="Cambria Math"/>
              </a:rPr>
              <a:t>𝐛𝐛</a:t>
            </a:r>
            <a:r>
              <a:rPr dirty="0" baseline="28368" sz="3525" spc="-787">
                <a:solidFill>
                  <a:srgbClr val="C00000"/>
                </a:solidFill>
                <a:latin typeface="Cambria Math"/>
                <a:cs typeface="Cambria Math"/>
              </a:rPr>
              <a:t>𝐚𝐚</a:t>
            </a:r>
            <a:r>
              <a:rPr dirty="0" baseline="28368" sz="3525" spc="46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C00000"/>
                </a:solidFill>
                <a:latin typeface="Cambria Math"/>
                <a:cs typeface="Cambria Math"/>
              </a:rPr>
              <a:t>log</a:t>
            </a:r>
            <a:r>
              <a:rPr dirty="0" sz="3200" spc="-15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dirty="0" sz="3200" spc="-685">
                <a:solidFill>
                  <a:srgbClr val="C00000"/>
                </a:solidFill>
                <a:latin typeface="Cambria Math"/>
                <a:cs typeface="Cambria Math"/>
              </a:rPr>
              <a:t>𝐧𝐧)</a:t>
            </a:r>
            <a:endParaRPr sz="3200">
              <a:latin typeface="Cambria Math"/>
              <a:cs typeface="Cambria Math"/>
            </a:endParaRPr>
          </a:p>
          <a:p>
            <a:pPr marL="3676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67665" algn="l"/>
              </a:tabLst>
            </a:pPr>
            <a:r>
              <a:rPr dirty="0" sz="3200" b="1">
                <a:latin typeface="Arial Narrow"/>
                <a:cs typeface="Arial Narrow"/>
              </a:rPr>
              <a:t>We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call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above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25" b="1">
                <a:latin typeface="Arial Narrow"/>
                <a:cs typeface="Arial Narrow"/>
              </a:rPr>
              <a:t> 2.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EdPlus at ASU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 Carranza</dc:creator>
  <dc:title>PowerPoint Presentation</dc:title>
  <dcterms:created xsi:type="dcterms:W3CDTF">2023-09-28T17:59:15Z</dcterms:created>
  <dcterms:modified xsi:type="dcterms:W3CDTF">2023-09-28T17:59:15Z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2023-09-18T00:00:00Z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2023-09-28T00:00:00Z</vt:filetime>
  </property>
  <property fmtid="{D5CDD505-2E9C-101B-9397-08002B2CF9AE}" pid="5" name="Producer">
    <vt:lpwstr>Adobe PDF Library 23.3.247</vt:lpwstr>
  </property>
</Properties>
</file>