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14984"/>
            <a:ext cx="9144000" cy="2484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944880"/>
            <a:ext cx="9144000" cy="73660"/>
          </a:xfrm>
          <a:custGeom>
            <a:avLst/>
            <a:gdLst/>
            <a:ahLst/>
            <a:cxnLst/>
            <a:rect l="l" t="t" r="r" b="b"/>
            <a:pathLst>
              <a:path w="9144000" h="73659">
                <a:moveTo>
                  <a:pt x="9144000" y="0"/>
                </a:moveTo>
                <a:lnTo>
                  <a:pt x="0" y="0"/>
                </a:lnTo>
                <a:lnTo>
                  <a:pt x="0" y="73151"/>
                </a:lnTo>
                <a:lnTo>
                  <a:pt x="9144000" y="73151"/>
                </a:lnTo>
                <a:lnTo>
                  <a:pt x="9144000" y="0"/>
                </a:lnTo>
                <a:close/>
              </a:path>
            </a:pathLst>
          </a:custGeom>
          <a:solidFill>
            <a:srgbClr val="FFC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40080"/>
            <a:ext cx="866584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481209"/>
            <a:ext cx="4759325" cy="470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en.wikipedia.org/wiki/John_von_Neumann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83791" y="1650492"/>
            <a:ext cx="6377940" cy="73660"/>
          </a:xfrm>
          <a:custGeom>
            <a:avLst/>
            <a:gdLst/>
            <a:ahLst/>
            <a:cxnLst/>
            <a:rect l="l" t="t" r="r" b="b"/>
            <a:pathLst>
              <a:path w="6377940" h="73660">
                <a:moveTo>
                  <a:pt x="6377940" y="0"/>
                </a:moveTo>
                <a:lnTo>
                  <a:pt x="0" y="0"/>
                </a:lnTo>
                <a:lnTo>
                  <a:pt x="0" y="73151"/>
                </a:lnTo>
                <a:lnTo>
                  <a:pt x="6377940" y="73151"/>
                </a:lnTo>
                <a:lnTo>
                  <a:pt x="6377940" y="0"/>
                </a:lnTo>
                <a:close/>
              </a:path>
            </a:pathLst>
          </a:custGeom>
          <a:solidFill>
            <a:srgbClr val="FFC52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5483352"/>
            <a:ext cx="3486899" cy="11536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2774" y="1911286"/>
            <a:ext cx="5786120" cy="1903730"/>
          </a:xfrm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  <a:tabLst>
                <a:tab pos="2870200" algn="l"/>
                <a:tab pos="2995930" algn="l"/>
              </a:tabLst>
            </a:pPr>
            <a:r>
              <a:rPr dirty="0" sz="4400" spc="-10"/>
              <a:t>Activation</a:t>
            </a:r>
            <a:r>
              <a:rPr dirty="0" sz="4400"/>
              <a:t>	</a:t>
            </a:r>
            <a:r>
              <a:rPr dirty="0" sz="4400" spc="-10"/>
              <a:t>Records, </a:t>
            </a:r>
            <a:r>
              <a:rPr dirty="0" sz="4400"/>
              <a:t>Divide</a:t>
            </a:r>
            <a:r>
              <a:rPr dirty="0" sz="4400" spc="-30"/>
              <a:t> </a:t>
            </a:r>
            <a:r>
              <a:rPr dirty="0" sz="4400" spc="-25"/>
              <a:t>and</a:t>
            </a:r>
            <a:r>
              <a:rPr dirty="0" sz="4400"/>
              <a:t>		</a:t>
            </a:r>
            <a:r>
              <a:rPr dirty="0" sz="4400" spc="-10"/>
              <a:t>Conquer, </a:t>
            </a:r>
            <a:r>
              <a:rPr dirty="0" sz="4400"/>
              <a:t>Recursive</a:t>
            </a:r>
            <a:r>
              <a:rPr dirty="0" sz="4400" spc="-270"/>
              <a:t> </a:t>
            </a:r>
            <a:r>
              <a:rPr dirty="0" sz="4400" spc="-10"/>
              <a:t>Algorithms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81684"/>
            <a:ext cx="2048255" cy="29900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9163" y="6176771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9972"/>
            <a:ext cx="2036063" cy="2971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562600" y="5567171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119371" y="61767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49"/>
                </a:moveTo>
                <a:lnTo>
                  <a:pt x="495300" y="133349"/>
                </a:lnTo>
                <a:lnTo>
                  <a:pt x="495300" y="0"/>
                </a:lnTo>
                <a:lnTo>
                  <a:pt x="762000" y="266699"/>
                </a:lnTo>
                <a:lnTo>
                  <a:pt x="495300" y="533399"/>
                </a:lnTo>
                <a:lnTo>
                  <a:pt x="495300" y="400049"/>
                </a:lnTo>
                <a:lnTo>
                  <a:pt x="0" y="400049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48345" y="6206819"/>
            <a:ext cx="3058160" cy="396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41340" y="6206819"/>
            <a:ext cx="3058160" cy="396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89304"/>
            <a:ext cx="2043683" cy="29824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562600" y="5567171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9163" y="5567171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62600" y="4946903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2)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119371" y="61767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49"/>
                </a:moveTo>
                <a:lnTo>
                  <a:pt x="495300" y="133349"/>
                </a:lnTo>
                <a:lnTo>
                  <a:pt x="495300" y="0"/>
                </a:lnTo>
                <a:lnTo>
                  <a:pt x="762000" y="266699"/>
                </a:lnTo>
                <a:lnTo>
                  <a:pt x="495300" y="533399"/>
                </a:lnTo>
                <a:lnTo>
                  <a:pt x="495300" y="400049"/>
                </a:lnTo>
                <a:lnTo>
                  <a:pt x="0" y="400049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48345" y="6206821"/>
            <a:ext cx="3058160" cy="396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41340" y="6206821"/>
            <a:ext cx="3058160" cy="396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9972"/>
            <a:ext cx="2057399" cy="3002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562600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9163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562600" y="4308347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1)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119371" y="61767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49"/>
                </a:moveTo>
                <a:lnTo>
                  <a:pt x="495300" y="133349"/>
                </a:lnTo>
                <a:lnTo>
                  <a:pt x="495300" y="0"/>
                </a:lnTo>
                <a:lnTo>
                  <a:pt x="762000" y="266699"/>
                </a:lnTo>
                <a:lnTo>
                  <a:pt x="495300" y="533399"/>
                </a:lnTo>
                <a:lnTo>
                  <a:pt x="495300" y="400049"/>
                </a:lnTo>
                <a:lnTo>
                  <a:pt x="0" y="400049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48345" y="4976571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41340" y="4976571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9972"/>
            <a:ext cx="2057399" cy="3002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562600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9163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69163" y="4308347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1)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119371" y="61767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49"/>
                </a:moveTo>
                <a:lnTo>
                  <a:pt x="495300" y="133349"/>
                </a:lnTo>
                <a:lnTo>
                  <a:pt x="495300" y="0"/>
                </a:lnTo>
                <a:lnTo>
                  <a:pt x="762000" y="266699"/>
                </a:lnTo>
                <a:lnTo>
                  <a:pt x="495300" y="533399"/>
                </a:lnTo>
                <a:lnTo>
                  <a:pt x="495300" y="400049"/>
                </a:lnTo>
                <a:lnTo>
                  <a:pt x="0" y="400049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48345" y="4976571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41340" y="4976571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9972"/>
            <a:ext cx="2057399" cy="3002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562600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9163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562600" y="4308347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2,</a:t>
            </a:r>
            <a:r>
              <a:rPr dirty="0" sz="2400" spc="-25">
                <a:latin typeface="Verdana"/>
                <a:cs typeface="Verdana"/>
              </a:rPr>
              <a:t> 2)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119371" y="61767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49"/>
                </a:moveTo>
                <a:lnTo>
                  <a:pt x="495300" y="133349"/>
                </a:lnTo>
                <a:lnTo>
                  <a:pt x="495300" y="0"/>
                </a:lnTo>
                <a:lnTo>
                  <a:pt x="762000" y="266699"/>
                </a:lnTo>
                <a:lnTo>
                  <a:pt x="495300" y="533399"/>
                </a:lnTo>
                <a:lnTo>
                  <a:pt x="495300" y="400049"/>
                </a:lnTo>
                <a:lnTo>
                  <a:pt x="0" y="400049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48345" y="4976571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41340" y="4976571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9972"/>
            <a:ext cx="2057399" cy="3002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562600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9163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69163" y="4326635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2,</a:t>
            </a:r>
            <a:r>
              <a:rPr dirty="0" sz="2400" spc="-25">
                <a:latin typeface="Verdana"/>
                <a:cs typeface="Verdana"/>
              </a:rPr>
              <a:t> 2)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119371" y="61767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49"/>
                </a:moveTo>
                <a:lnTo>
                  <a:pt x="495300" y="133349"/>
                </a:lnTo>
                <a:lnTo>
                  <a:pt x="495300" y="0"/>
                </a:lnTo>
                <a:lnTo>
                  <a:pt x="762000" y="266699"/>
                </a:lnTo>
                <a:lnTo>
                  <a:pt x="495300" y="533399"/>
                </a:lnTo>
                <a:lnTo>
                  <a:pt x="495300" y="400049"/>
                </a:lnTo>
                <a:lnTo>
                  <a:pt x="0" y="400049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48345" y="4976571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41340" y="4976571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9972"/>
            <a:ext cx="2057399" cy="3002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562600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9163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562600" y="4326635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654040" y="4367199"/>
            <a:ext cx="2662555" cy="3708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Verdana"/>
                <a:cs typeface="Verdana"/>
              </a:rPr>
              <a:t>Merge(A,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2)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119371" y="61767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49"/>
                </a:moveTo>
                <a:lnTo>
                  <a:pt x="495300" y="133349"/>
                </a:lnTo>
                <a:lnTo>
                  <a:pt x="495300" y="0"/>
                </a:lnTo>
                <a:lnTo>
                  <a:pt x="762000" y="266699"/>
                </a:lnTo>
                <a:lnTo>
                  <a:pt x="495300" y="533399"/>
                </a:lnTo>
                <a:lnTo>
                  <a:pt x="495300" y="400049"/>
                </a:lnTo>
                <a:lnTo>
                  <a:pt x="0" y="400049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48345" y="4976571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641340" y="4976571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9163" y="4326636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562600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9163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61048" y="4367199"/>
            <a:ext cx="2662555" cy="3708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Verdana"/>
                <a:cs typeface="Verdana"/>
              </a:rPr>
              <a:t>Merge(A,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2)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119371" y="61767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49"/>
                </a:moveTo>
                <a:lnTo>
                  <a:pt x="495300" y="133349"/>
                </a:lnTo>
                <a:lnTo>
                  <a:pt x="495300" y="0"/>
                </a:lnTo>
                <a:lnTo>
                  <a:pt x="762000" y="266699"/>
                </a:lnTo>
                <a:lnTo>
                  <a:pt x="495300" y="533399"/>
                </a:lnTo>
                <a:lnTo>
                  <a:pt x="495300" y="400049"/>
                </a:lnTo>
                <a:lnTo>
                  <a:pt x="0" y="400049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9972"/>
            <a:ext cx="2057399" cy="300227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248345" y="4976571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641340" y="4976571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9972"/>
            <a:ext cx="2057399" cy="3002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69163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119371" y="61767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49"/>
                </a:moveTo>
                <a:lnTo>
                  <a:pt x="495300" y="133349"/>
                </a:lnTo>
                <a:lnTo>
                  <a:pt x="495300" y="0"/>
                </a:lnTo>
                <a:lnTo>
                  <a:pt x="762000" y="266699"/>
                </a:lnTo>
                <a:lnTo>
                  <a:pt x="495300" y="533399"/>
                </a:lnTo>
                <a:lnTo>
                  <a:pt x="495300" y="400049"/>
                </a:lnTo>
                <a:lnTo>
                  <a:pt x="0" y="400049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48345" y="4976562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41340" y="5597222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" y="1303364"/>
            <a:ext cx="8448040" cy="2172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Sorting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process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arranging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sequence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of </a:t>
            </a:r>
            <a:r>
              <a:rPr dirty="0" sz="3200" b="1">
                <a:latin typeface="Arial Narrow"/>
                <a:cs typeface="Arial Narrow"/>
              </a:rPr>
              <a:t>objects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into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order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(either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increasing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decreasing)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53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Mergesort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sorting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algorithm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Sorting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9972"/>
            <a:ext cx="2057399" cy="3002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562600" y="495452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119371" y="61767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49"/>
                </a:moveTo>
                <a:lnTo>
                  <a:pt x="495300" y="133349"/>
                </a:lnTo>
                <a:lnTo>
                  <a:pt x="495300" y="0"/>
                </a:lnTo>
                <a:lnTo>
                  <a:pt x="762000" y="266699"/>
                </a:lnTo>
                <a:lnTo>
                  <a:pt x="495300" y="533399"/>
                </a:lnTo>
                <a:lnTo>
                  <a:pt x="495300" y="400049"/>
                </a:lnTo>
                <a:lnTo>
                  <a:pt x="0" y="400049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641340" y="4983939"/>
            <a:ext cx="3058160" cy="16192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8345" y="5597226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9972"/>
            <a:ext cx="2057399" cy="3002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69163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119371" y="61767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49"/>
                </a:moveTo>
                <a:lnTo>
                  <a:pt x="495300" y="133349"/>
                </a:lnTo>
                <a:lnTo>
                  <a:pt x="495300" y="0"/>
                </a:lnTo>
                <a:lnTo>
                  <a:pt x="762000" y="266699"/>
                </a:lnTo>
                <a:lnTo>
                  <a:pt x="495300" y="533399"/>
                </a:lnTo>
                <a:lnTo>
                  <a:pt x="495300" y="400049"/>
                </a:lnTo>
                <a:lnTo>
                  <a:pt x="0" y="400049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562600" y="49575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562600" y="4347971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3)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8345" y="4976567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41340" y="4987628"/>
            <a:ext cx="3058160" cy="1615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9972"/>
            <a:ext cx="2057399" cy="3002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69163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119371" y="61767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49"/>
                </a:moveTo>
                <a:lnTo>
                  <a:pt x="495300" y="133349"/>
                </a:lnTo>
                <a:lnTo>
                  <a:pt x="495300" y="0"/>
                </a:lnTo>
                <a:lnTo>
                  <a:pt x="762000" y="266699"/>
                </a:lnTo>
                <a:lnTo>
                  <a:pt x="495300" y="533399"/>
                </a:lnTo>
                <a:lnTo>
                  <a:pt x="495300" y="400049"/>
                </a:lnTo>
                <a:lnTo>
                  <a:pt x="0" y="400049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562600" y="49575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69163" y="4325111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3)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8345" y="4976567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41340" y="4987628"/>
            <a:ext cx="3058160" cy="1615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9972"/>
            <a:ext cx="2057399" cy="3002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69163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119371" y="61767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49"/>
                </a:moveTo>
                <a:lnTo>
                  <a:pt x="495300" y="133349"/>
                </a:lnTo>
                <a:lnTo>
                  <a:pt x="495300" y="0"/>
                </a:lnTo>
                <a:lnTo>
                  <a:pt x="762000" y="266699"/>
                </a:lnTo>
                <a:lnTo>
                  <a:pt x="495300" y="533399"/>
                </a:lnTo>
                <a:lnTo>
                  <a:pt x="495300" y="400049"/>
                </a:lnTo>
                <a:lnTo>
                  <a:pt x="0" y="400049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562600" y="49575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562600" y="4347971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4,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8345" y="4976567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41340" y="4987628"/>
            <a:ext cx="3058160" cy="1615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9972"/>
            <a:ext cx="2057399" cy="3002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69163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119371" y="61767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49"/>
                </a:moveTo>
                <a:lnTo>
                  <a:pt x="495300" y="133349"/>
                </a:lnTo>
                <a:lnTo>
                  <a:pt x="495300" y="0"/>
                </a:lnTo>
                <a:lnTo>
                  <a:pt x="762000" y="266699"/>
                </a:lnTo>
                <a:lnTo>
                  <a:pt x="495300" y="533399"/>
                </a:lnTo>
                <a:lnTo>
                  <a:pt x="495300" y="400049"/>
                </a:lnTo>
                <a:lnTo>
                  <a:pt x="0" y="400049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562600" y="49575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69163" y="4325111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4,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8345" y="4976567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41340" y="4987628"/>
            <a:ext cx="3058160" cy="1615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2352"/>
            <a:ext cx="2036063" cy="2971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691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691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595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595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69163" y="4939284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119371" y="6169152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562600" y="49499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5562600" y="43403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654040" y="4382173"/>
            <a:ext cx="2662555" cy="3708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Verdana"/>
                <a:cs typeface="Verdana"/>
              </a:rPr>
              <a:t>Merge(A,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4)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8345" y="4976567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641340" y="4987628"/>
            <a:ext cx="3058160" cy="1615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9163" y="4319015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691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691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595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595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69163" y="4939284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119371" y="6169152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562600" y="49499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61048" y="4360049"/>
            <a:ext cx="2662555" cy="3708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Verdana"/>
                <a:cs typeface="Verdana"/>
              </a:rPr>
              <a:t>Merge(A,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4)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2352"/>
            <a:ext cx="2057399" cy="3002266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248345" y="4976567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641340" y="4987628"/>
            <a:ext cx="3058160" cy="1615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9972"/>
            <a:ext cx="2057399" cy="3002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767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67171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69163" y="4946903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119371" y="61767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49"/>
                </a:moveTo>
                <a:lnTo>
                  <a:pt x="495300" y="133349"/>
                </a:lnTo>
                <a:lnTo>
                  <a:pt x="495300" y="0"/>
                </a:lnTo>
                <a:lnTo>
                  <a:pt x="762000" y="266699"/>
                </a:lnTo>
                <a:lnTo>
                  <a:pt x="495300" y="533399"/>
                </a:lnTo>
                <a:lnTo>
                  <a:pt x="495300" y="400049"/>
                </a:lnTo>
                <a:lnTo>
                  <a:pt x="0" y="400049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48345" y="4976564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41340" y="5597225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2352"/>
            <a:ext cx="2057399" cy="30022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691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691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595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595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5557837" y="4945189"/>
            <a:ext cx="3438525" cy="542925"/>
            <a:chOff x="5557837" y="4945189"/>
            <a:chExt cx="3438525" cy="542925"/>
          </a:xfrm>
        </p:grpSpPr>
        <p:sp>
          <p:nvSpPr>
            <p:cNvPr id="9" name="object 9" descr=""/>
            <p:cNvSpPr/>
            <p:nvPr/>
          </p:nvSpPr>
          <p:spPr>
            <a:xfrm>
              <a:off x="5562600" y="4949952"/>
              <a:ext cx="3429000" cy="533400"/>
            </a:xfrm>
            <a:custGeom>
              <a:avLst/>
              <a:gdLst/>
              <a:ahLst/>
              <a:cxnLst/>
              <a:rect l="l" t="t" r="r" b="b"/>
              <a:pathLst>
                <a:path w="3429000" h="533400">
                  <a:moveTo>
                    <a:pt x="0" y="0"/>
                  </a:moveTo>
                  <a:lnTo>
                    <a:pt x="3429000" y="0"/>
                  </a:lnTo>
                  <a:lnTo>
                    <a:pt x="34290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654039" y="4991773"/>
              <a:ext cx="2662555" cy="370840"/>
            </a:xfrm>
            <a:custGeom>
              <a:avLst/>
              <a:gdLst/>
              <a:ahLst/>
              <a:cxnLst/>
              <a:rect l="l" t="t" r="r" b="b"/>
              <a:pathLst>
                <a:path w="2662554" h="370839">
                  <a:moveTo>
                    <a:pt x="2662427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2662427" y="370331"/>
                  </a:lnTo>
                  <a:lnTo>
                    <a:pt x="26624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119371" y="6169152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641340" y="4980482"/>
            <a:ext cx="3058160" cy="1615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latin typeface="Verdana"/>
                <a:cs typeface="Verdana"/>
              </a:rPr>
              <a:t>Merge(A,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2,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8345" y="5590082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2352"/>
            <a:ext cx="2057399" cy="30022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691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691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595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55595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64401" y="4945189"/>
            <a:ext cx="3438525" cy="542925"/>
            <a:chOff x="164401" y="4945189"/>
            <a:chExt cx="3438525" cy="542925"/>
          </a:xfrm>
        </p:grpSpPr>
        <p:sp>
          <p:nvSpPr>
            <p:cNvPr id="9" name="object 9" descr=""/>
            <p:cNvSpPr/>
            <p:nvPr/>
          </p:nvSpPr>
          <p:spPr>
            <a:xfrm>
              <a:off x="169163" y="4949952"/>
              <a:ext cx="3429000" cy="533400"/>
            </a:xfrm>
            <a:custGeom>
              <a:avLst/>
              <a:gdLst/>
              <a:ahLst/>
              <a:cxnLst/>
              <a:rect l="l" t="t" r="r" b="b"/>
              <a:pathLst>
                <a:path w="3429000" h="533400">
                  <a:moveTo>
                    <a:pt x="0" y="0"/>
                  </a:moveTo>
                  <a:lnTo>
                    <a:pt x="3429000" y="0"/>
                  </a:lnTo>
                  <a:lnTo>
                    <a:pt x="34290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61048" y="4991773"/>
              <a:ext cx="2662555" cy="370840"/>
            </a:xfrm>
            <a:custGeom>
              <a:avLst/>
              <a:gdLst/>
              <a:ahLst/>
              <a:cxnLst/>
              <a:rect l="l" t="t" r="r" b="b"/>
              <a:pathLst>
                <a:path w="2662555" h="370839">
                  <a:moveTo>
                    <a:pt x="2662428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2662428" y="370331"/>
                  </a:lnTo>
                  <a:lnTo>
                    <a:pt x="266242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119371" y="6169152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48345" y="4980483"/>
            <a:ext cx="3058160" cy="1615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latin typeface="Verdana"/>
                <a:cs typeface="Verdana"/>
              </a:rPr>
              <a:t>Merge(A,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2,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41340" y="5590083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Divide</a:t>
            </a:r>
            <a:r>
              <a:rPr dirty="0" sz="3200" spc="-65"/>
              <a:t> </a:t>
            </a:r>
            <a:r>
              <a:rPr dirty="0" sz="3200"/>
              <a:t>and</a:t>
            </a:r>
            <a:r>
              <a:rPr dirty="0" sz="3200" spc="-55"/>
              <a:t> </a:t>
            </a:r>
            <a:r>
              <a:rPr dirty="0" sz="3200" spc="-10"/>
              <a:t>Conquer,</a:t>
            </a:r>
            <a:r>
              <a:rPr dirty="0" sz="3200" spc="-70"/>
              <a:t> </a:t>
            </a:r>
            <a:r>
              <a:rPr dirty="0" sz="3200"/>
              <a:t>Merge</a:t>
            </a:r>
            <a:r>
              <a:rPr dirty="0" sz="3200" spc="-65"/>
              <a:t> </a:t>
            </a:r>
            <a:r>
              <a:rPr dirty="0" sz="3200"/>
              <a:t>Sort,</a:t>
            </a:r>
            <a:r>
              <a:rPr dirty="0" sz="3200" spc="-60"/>
              <a:t> </a:t>
            </a:r>
            <a:r>
              <a:rPr dirty="0" sz="3200" spc="-10"/>
              <a:t>Recursion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368074"/>
            <a:ext cx="8905240" cy="46609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Divide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and</a:t>
            </a:r>
            <a:r>
              <a:rPr dirty="0" sz="3200" spc="-3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Conquer</a:t>
            </a:r>
            <a:endParaRPr sz="3200">
              <a:latin typeface="Arial Narrow"/>
              <a:cs typeface="Arial Narrow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756285" algn="l"/>
              </a:tabLst>
            </a:pPr>
            <a:r>
              <a:rPr dirty="0" sz="2800" b="1">
                <a:solidFill>
                  <a:srgbClr val="C00000"/>
                </a:solidFill>
                <a:latin typeface="Arial Narrow"/>
                <a:cs typeface="Arial Narrow"/>
              </a:rPr>
              <a:t>Divide</a:t>
            </a:r>
            <a:r>
              <a:rPr dirty="0" sz="2800" b="1">
                <a:latin typeface="Arial Narrow"/>
                <a:cs typeface="Arial Narrow"/>
              </a:rPr>
              <a:t>: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break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an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instance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of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problem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into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several </a:t>
            </a:r>
            <a:r>
              <a:rPr dirty="0" sz="2800" spc="-10" b="1">
                <a:latin typeface="Arial Narrow"/>
                <a:cs typeface="Arial Narrow"/>
              </a:rPr>
              <a:t>smaller </a:t>
            </a:r>
            <a:r>
              <a:rPr dirty="0" sz="2800" b="1">
                <a:latin typeface="Arial Narrow"/>
                <a:cs typeface="Arial Narrow"/>
              </a:rPr>
              <a:t>instances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of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same </a:t>
            </a:r>
            <a:r>
              <a:rPr dirty="0" sz="2800" spc="-10" b="1">
                <a:latin typeface="Arial Narrow"/>
                <a:cs typeface="Arial Narrow"/>
              </a:rPr>
              <a:t>problem</a:t>
            </a:r>
            <a:endParaRPr sz="2800">
              <a:latin typeface="Arial Narrow"/>
              <a:cs typeface="Arial Narrow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756285" algn="l"/>
              </a:tabLst>
            </a:pPr>
            <a:r>
              <a:rPr dirty="0" sz="2800" b="1">
                <a:solidFill>
                  <a:srgbClr val="C00000"/>
                </a:solidFill>
                <a:latin typeface="Arial Narrow"/>
                <a:cs typeface="Arial Narrow"/>
              </a:rPr>
              <a:t>Conquer</a:t>
            </a:r>
            <a:r>
              <a:rPr dirty="0" sz="2800" b="1">
                <a:latin typeface="Arial Narrow"/>
                <a:cs typeface="Arial Narrow"/>
              </a:rPr>
              <a:t>: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Compute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solutions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for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smaller</a:t>
            </a:r>
            <a:r>
              <a:rPr dirty="0" sz="2800" spc="-10" b="1">
                <a:latin typeface="Arial Narrow"/>
                <a:cs typeface="Arial Narrow"/>
              </a:rPr>
              <a:t> instances</a:t>
            </a:r>
            <a:endParaRPr sz="2800">
              <a:latin typeface="Arial Narrow"/>
              <a:cs typeface="Arial Narrow"/>
            </a:endParaRPr>
          </a:p>
          <a:p>
            <a:pPr lvl="1" marL="756285" marR="536575" indent="-287020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756285" algn="l"/>
              </a:tabLst>
            </a:pPr>
            <a:r>
              <a:rPr dirty="0" sz="2800" b="1">
                <a:solidFill>
                  <a:srgbClr val="C00000"/>
                </a:solidFill>
                <a:latin typeface="Arial Narrow"/>
                <a:cs typeface="Arial Narrow"/>
              </a:rPr>
              <a:t>Combine</a:t>
            </a:r>
            <a:r>
              <a:rPr dirty="0" sz="2800" b="1">
                <a:latin typeface="Arial Narrow"/>
                <a:cs typeface="Arial Narrow"/>
              </a:rPr>
              <a:t>: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Use the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solutions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to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smaller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instances</a:t>
            </a:r>
            <a:r>
              <a:rPr dirty="0" sz="2800" spc="-25" b="1">
                <a:latin typeface="Arial Narrow"/>
                <a:cs typeface="Arial Narrow"/>
              </a:rPr>
              <a:t> to </a:t>
            </a:r>
            <a:r>
              <a:rPr dirty="0" sz="2800" b="1">
                <a:latin typeface="Arial Narrow"/>
                <a:cs typeface="Arial Narrow"/>
              </a:rPr>
              <a:t>obtain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solution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of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original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instance</a:t>
            </a:r>
            <a:endParaRPr sz="2800">
              <a:latin typeface="Arial Narrow"/>
              <a:cs typeface="Arial Narrow"/>
            </a:endParaRPr>
          </a:p>
          <a:p>
            <a:pPr marL="354965" marR="227329" indent="-342900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Merge</a:t>
            </a:r>
            <a:r>
              <a:rPr dirty="0" sz="3200" spc="-3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Sort</a:t>
            </a:r>
            <a:r>
              <a:rPr dirty="0" sz="3200" b="1">
                <a:latin typeface="Arial Narrow"/>
                <a:cs typeface="Arial Narrow"/>
              </a:rPr>
              <a:t>: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sorting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algorithm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that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uses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divide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and </a:t>
            </a:r>
            <a:r>
              <a:rPr dirty="0" sz="3200" spc="-10" b="1">
                <a:latin typeface="Arial Narrow"/>
                <a:cs typeface="Arial Narrow"/>
              </a:rPr>
              <a:t>conquer.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Recursive</a:t>
            </a:r>
            <a:r>
              <a:rPr dirty="0" sz="3200" spc="-6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Algorithm</a:t>
            </a:r>
            <a:r>
              <a:rPr dirty="0" sz="3200" b="1">
                <a:latin typeface="Arial Narrow"/>
                <a:cs typeface="Arial Narrow"/>
              </a:rPr>
              <a:t>: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algorithm</a:t>
            </a:r>
            <a:r>
              <a:rPr dirty="0" sz="3200" spc="-8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that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calls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itself.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2352"/>
            <a:ext cx="2057399" cy="30022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691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691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163" y="55595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119371" y="6169152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48345" y="5590085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4)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41340" y="6199685"/>
            <a:ext cx="3058160" cy="396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2352"/>
            <a:ext cx="2057399" cy="30022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69163" y="61691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61691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62600" y="555955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119371" y="6169152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641340" y="5590083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8345" y="6199683"/>
            <a:ext cx="3058160" cy="396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2600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163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562600" y="4332732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6)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8345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41340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2600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163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562600" y="433273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69163" y="433273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562600" y="3692652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5)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48345" y="4362197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6)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41340" y="4362197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6)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2600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163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562600" y="433273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69163" y="433273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69163" y="3692652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5)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48345" y="4362197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6)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41340" y="4362197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6)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2600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163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562600" y="433273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69163" y="433273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562600" y="3692652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6,</a:t>
            </a:r>
            <a:r>
              <a:rPr dirty="0" sz="2400" spc="-25">
                <a:latin typeface="Verdana"/>
                <a:cs typeface="Verdana"/>
              </a:rPr>
              <a:t> 6)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48345" y="4362197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6)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41340" y="4362197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6)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2600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163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562600" y="433273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69163" y="433273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69163" y="371094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6,</a:t>
            </a:r>
            <a:r>
              <a:rPr dirty="0" sz="2400" spc="-25">
                <a:latin typeface="Verdana"/>
                <a:cs typeface="Verdana"/>
              </a:rPr>
              <a:t> 6)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48345" y="4362197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6)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41340" y="4362197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6)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9163" y="55626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62600" y="55626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62600" y="49530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9163" y="49530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62600" y="4332732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6)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9163" y="4332732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6)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562600" y="371094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654040" y="3752824"/>
            <a:ext cx="2662555" cy="3708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Verdana"/>
                <a:cs typeface="Verdana"/>
              </a:rPr>
              <a:t>Merge(A,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6)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2600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163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562600" y="4332732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6)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9163" y="4332732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6)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69163" y="371094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61048" y="3752824"/>
            <a:ext cx="2662555" cy="3708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Verdana"/>
                <a:cs typeface="Verdana"/>
              </a:rPr>
              <a:t>Merge(A,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6)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48345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41340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2600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163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69163" y="4332732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6)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8345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41340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Merge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1440" y="3547693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1440" y="3767149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1440" y="3986605"/>
            <a:ext cx="5867400" cy="172720"/>
          </a:xfrm>
          <a:custGeom>
            <a:avLst/>
            <a:gdLst/>
            <a:ahLst/>
            <a:cxnLst/>
            <a:rect l="l" t="t" r="r" b="b"/>
            <a:pathLst>
              <a:path w="5867400" h="172720">
                <a:moveTo>
                  <a:pt x="1842503" y="0"/>
                </a:moveTo>
                <a:lnTo>
                  <a:pt x="1656588" y="0"/>
                </a:lnTo>
                <a:lnTo>
                  <a:pt x="1565148" y="0"/>
                </a:lnTo>
                <a:lnTo>
                  <a:pt x="0" y="0"/>
                </a:lnTo>
                <a:lnTo>
                  <a:pt x="0" y="172212"/>
                </a:lnTo>
                <a:lnTo>
                  <a:pt x="1565148" y="172212"/>
                </a:lnTo>
                <a:lnTo>
                  <a:pt x="1656588" y="172212"/>
                </a:lnTo>
                <a:lnTo>
                  <a:pt x="1842503" y="172212"/>
                </a:lnTo>
                <a:lnTo>
                  <a:pt x="1842503" y="0"/>
                </a:lnTo>
                <a:close/>
              </a:path>
              <a:path w="5867400" h="172720">
                <a:moveTo>
                  <a:pt x="5038331" y="0"/>
                </a:moveTo>
                <a:lnTo>
                  <a:pt x="5038331" y="0"/>
                </a:lnTo>
                <a:lnTo>
                  <a:pt x="1842516" y="0"/>
                </a:lnTo>
                <a:lnTo>
                  <a:pt x="1842516" y="172212"/>
                </a:lnTo>
                <a:lnTo>
                  <a:pt x="5038331" y="172212"/>
                </a:lnTo>
                <a:lnTo>
                  <a:pt x="5038331" y="0"/>
                </a:lnTo>
                <a:close/>
              </a:path>
              <a:path w="5867400" h="172720">
                <a:moveTo>
                  <a:pt x="5867400" y="0"/>
                </a:moveTo>
                <a:lnTo>
                  <a:pt x="5131308" y="0"/>
                </a:lnTo>
                <a:lnTo>
                  <a:pt x="5038344" y="0"/>
                </a:lnTo>
                <a:lnTo>
                  <a:pt x="5038344" y="172212"/>
                </a:lnTo>
                <a:lnTo>
                  <a:pt x="5131308" y="172212"/>
                </a:lnTo>
                <a:lnTo>
                  <a:pt x="5867400" y="172212"/>
                </a:lnTo>
                <a:lnTo>
                  <a:pt x="5867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1440" y="4206062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1440" y="4425518"/>
            <a:ext cx="5867400" cy="172720"/>
          </a:xfrm>
          <a:custGeom>
            <a:avLst/>
            <a:gdLst/>
            <a:ahLst/>
            <a:cxnLst/>
            <a:rect l="l" t="t" r="r" b="b"/>
            <a:pathLst>
              <a:path w="5867400" h="172720">
                <a:moveTo>
                  <a:pt x="5038331" y="0"/>
                </a:moveTo>
                <a:lnTo>
                  <a:pt x="5038331" y="0"/>
                </a:lnTo>
                <a:lnTo>
                  <a:pt x="0" y="0"/>
                </a:lnTo>
                <a:lnTo>
                  <a:pt x="0" y="172212"/>
                </a:lnTo>
                <a:lnTo>
                  <a:pt x="5038331" y="172212"/>
                </a:lnTo>
                <a:lnTo>
                  <a:pt x="5038331" y="0"/>
                </a:lnTo>
                <a:close/>
              </a:path>
              <a:path w="5867400" h="172720">
                <a:moveTo>
                  <a:pt x="5867400" y="0"/>
                </a:moveTo>
                <a:lnTo>
                  <a:pt x="5131308" y="0"/>
                </a:lnTo>
                <a:lnTo>
                  <a:pt x="5038344" y="0"/>
                </a:lnTo>
                <a:lnTo>
                  <a:pt x="5038344" y="172212"/>
                </a:lnTo>
                <a:lnTo>
                  <a:pt x="5131308" y="172212"/>
                </a:lnTo>
                <a:lnTo>
                  <a:pt x="5867400" y="172212"/>
                </a:lnTo>
                <a:lnTo>
                  <a:pt x="5867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1440" y="4644974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1440" y="4864430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1440" y="5083886"/>
            <a:ext cx="7434580" cy="172720"/>
          </a:xfrm>
          <a:custGeom>
            <a:avLst/>
            <a:gdLst/>
            <a:ahLst/>
            <a:cxnLst/>
            <a:rect l="l" t="t" r="r" b="b"/>
            <a:pathLst>
              <a:path w="7434580" h="172720">
                <a:moveTo>
                  <a:pt x="5038331" y="0"/>
                </a:moveTo>
                <a:lnTo>
                  <a:pt x="5038331" y="0"/>
                </a:lnTo>
                <a:lnTo>
                  <a:pt x="0" y="0"/>
                </a:lnTo>
                <a:lnTo>
                  <a:pt x="0" y="172224"/>
                </a:lnTo>
                <a:lnTo>
                  <a:pt x="5038331" y="172224"/>
                </a:lnTo>
                <a:lnTo>
                  <a:pt x="5038331" y="0"/>
                </a:lnTo>
                <a:close/>
              </a:path>
              <a:path w="7434580" h="172720">
                <a:moveTo>
                  <a:pt x="7434072" y="0"/>
                </a:moveTo>
                <a:lnTo>
                  <a:pt x="5131308" y="0"/>
                </a:lnTo>
                <a:lnTo>
                  <a:pt x="5038344" y="0"/>
                </a:lnTo>
                <a:lnTo>
                  <a:pt x="5038344" y="172224"/>
                </a:lnTo>
                <a:lnTo>
                  <a:pt x="5131308" y="172224"/>
                </a:lnTo>
                <a:lnTo>
                  <a:pt x="7434072" y="172224"/>
                </a:lnTo>
                <a:lnTo>
                  <a:pt x="7434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91440" y="5303342"/>
            <a:ext cx="6052185" cy="172720"/>
          </a:xfrm>
          <a:custGeom>
            <a:avLst/>
            <a:gdLst/>
            <a:ahLst/>
            <a:cxnLst/>
            <a:rect l="l" t="t" r="r" b="b"/>
            <a:pathLst>
              <a:path w="6052185" h="172720">
                <a:moveTo>
                  <a:pt x="6051804" y="0"/>
                </a:moveTo>
                <a:lnTo>
                  <a:pt x="6051804" y="0"/>
                </a:lnTo>
                <a:lnTo>
                  <a:pt x="0" y="0"/>
                </a:lnTo>
                <a:lnTo>
                  <a:pt x="0" y="172212"/>
                </a:lnTo>
                <a:lnTo>
                  <a:pt x="6051804" y="172212"/>
                </a:lnTo>
                <a:lnTo>
                  <a:pt x="605180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91440" y="5522798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1440" y="5742254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91440" y="5961710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24"/>
                </a:lnTo>
                <a:lnTo>
                  <a:pt x="3841991" y="172224"/>
                </a:lnTo>
                <a:lnTo>
                  <a:pt x="384199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1440" y="6181166"/>
            <a:ext cx="6052185" cy="172720"/>
          </a:xfrm>
          <a:custGeom>
            <a:avLst/>
            <a:gdLst/>
            <a:ahLst/>
            <a:cxnLst/>
            <a:rect l="l" t="t" r="r" b="b"/>
            <a:pathLst>
              <a:path w="6052185" h="172720">
                <a:moveTo>
                  <a:pt x="6051804" y="0"/>
                </a:moveTo>
                <a:lnTo>
                  <a:pt x="6051804" y="0"/>
                </a:lnTo>
                <a:lnTo>
                  <a:pt x="0" y="0"/>
                </a:lnTo>
                <a:lnTo>
                  <a:pt x="0" y="172224"/>
                </a:lnTo>
                <a:lnTo>
                  <a:pt x="6051804" y="172224"/>
                </a:lnTo>
                <a:lnTo>
                  <a:pt x="605180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91440" y="6400622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1440" y="6620078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8739" y="1457777"/>
            <a:ext cx="306578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9730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Merge(A,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p,</a:t>
            </a:r>
            <a:r>
              <a:rPr dirty="0" sz="1200" spc="-3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q,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spc="-35" b="1">
                <a:latin typeface="Courier New"/>
                <a:cs typeface="Courier New"/>
              </a:rPr>
              <a:t>r) </a:t>
            </a:r>
            <a:r>
              <a:rPr dirty="0" sz="1200" b="1">
                <a:latin typeface="Courier New"/>
                <a:cs typeface="Courier New"/>
              </a:rPr>
              <a:t>01: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nL =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q –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p +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1; </a:t>
            </a:r>
            <a:r>
              <a:rPr dirty="0" sz="1200" b="1">
                <a:latin typeface="Courier New"/>
                <a:cs typeface="Courier New"/>
              </a:rPr>
              <a:t>02: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nR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r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–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q;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03: new </a:t>
            </a:r>
            <a:r>
              <a:rPr dirty="0" sz="1200" spc="-10" b="1">
                <a:latin typeface="Courier New"/>
                <a:cs typeface="Courier New"/>
              </a:rPr>
              <a:t>L[0:nL-</a:t>
            </a:r>
            <a:r>
              <a:rPr dirty="0" sz="1200" b="1">
                <a:latin typeface="Courier New"/>
                <a:cs typeface="Courier New"/>
              </a:rPr>
              <a:t>1]; new </a:t>
            </a:r>
            <a:r>
              <a:rPr dirty="0" sz="1200" spc="-10" b="1">
                <a:latin typeface="Courier New"/>
                <a:cs typeface="Courier New"/>
              </a:rPr>
              <a:t>R[0:nR-</a:t>
            </a:r>
            <a:r>
              <a:rPr dirty="0" sz="1200" spc="-25" b="1">
                <a:latin typeface="Courier New"/>
                <a:cs typeface="Courier New"/>
              </a:rPr>
              <a:t>1];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04: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for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i=0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to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spc="-10" b="1">
                <a:latin typeface="Courier New"/>
                <a:cs typeface="Courier New"/>
              </a:rPr>
              <a:t>nL-</a:t>
            </a:r>
            <a:r>
              <a:rPr dirty="0" sz="1200" spc="-50" b="1"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736340" y="1457777"/>
            <a:ext cx="3707765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//</a:t>
            </a:r>
            <a:r>
              <a:rPr dirty="0" sz="1200" spc="-3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A[p:q]and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A[q+1:r]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are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already</a:t>
            </a:r>
            <a:r>
              <a:rPr dirty="0" sz="1200" spc="-45" b="1">
                <a:latin typeface="Courier New"/>
                <a:cs typeface="Courier New"/>
              </a:rPr>
              <a:t> </a:t>
            </a:r>
            <a:r>
              <a:rPr dirty="0" sz="1200" spc="-10" b="1">
                <a:latin typeface="Courier New"/>
                <a:cs typeface="Courier New"/>
              </a:rPr>
              <a:t>sorted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//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nL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is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the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length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of</a:t>
            </a:r>
            <a:r>
              <a:rPr dirty="0" sz="1200" spc="-10" b="1">
                <a:latin typeface="Courier New"/>
                <a:cs typeface="Courier New"/>
              </a:rPr>
              <a:t> A[p:q]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//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nR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is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the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length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of</a:t>
            </a:r>
            <a:r>
              <a:rPr dirty="0" sz="1200" spc="-10" b="1">
                <a:latin typeface="Courier New"/>
                <a:cs typeface="Courier New"/>
              </a:rPr>
              <a:t> A[q+1:r]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//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two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new</a:t>
            </a:r>
            <a:r>
              <a:rPr dirty="0" sz="1200" spc="-10" b="1">
                <a:latin typeface="Courier New"/>
                <a:cs typeface="Courier New"/>
              </a:rPr>
              <a:t> arrays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25" b="1"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// </a:t>
            </a:r>
            <a:r>
              <a:rPr dirty="0" sz="1200" spc="-10" b="1">
                <a:latin typeface="Courier New"/>
                <a:cs typeface="Courier New"/>
              </a:rPr>
              <a:t>L[0:nL-</a:t>
            </a:r>
            <a:r>
              <a:rPr dirty="0" sz="1200" b="1">
                <a:latin typeface="Courier New"/>
                <a:cs typeface="Courier New"/>
              </a:rPr>
              <a:t>1]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10" b="1">
                <a:latin typeface="Courier New"/>
                <a:cs typeface="Courier New"/>
              </a:rPr>
              <a:t>A[p:q]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25" b="1"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// </a:t>
            </a:r>
            <a:r>
              <a:rPr dirty="0" sz="1200" spc="-10" b="1">
                <a:latin typeface="Courier New"/>
                <a:cs typeface="Courier New"/>
              </a:rPr>
              <a:t>R[0:nR-</a:t>
            </a:r>
            <a:r>
              <a:rPr dirty="0" sz="1200" b="1">
                <a:latin typeface="Courier New"/>
                <a:cs typeface="Courier New"/>
              </a:rPr>
              <a:t>1]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10" b="1">
                <a:latin typeface="Courier New"/>
                <a:cs typeface="Courier New"/>
              </a:rPr>
              <a:t>A[q+1:r]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//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points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to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the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start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of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L[]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//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j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points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to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the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start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of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R[]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//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k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points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to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the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start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of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A[]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8739" y="2372177"/>
            <a:ext cx="1868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880" algn="l"/>
              </a:tabLst>
            </a:pPr>
            <a:r>
              <a:rPr dirty="0" sz="1200" spc="-25" b="1">
                <a:latin typeface="Courier New"/>
                <a:cs typeface="Courier New"/>
              </a:rPr>
              <a:t>05:</a:t>
            </a:r>
            <a:r>
              <a:rPr dirty="0" sz="1200" b="1">
                <a:latin typeface="Courier New"/>
                <a:cs typeface="Courier New"/>
              </a:rPr>
              <a:t>	L[i]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-10" b="1">
                <a:latin typeface="Courier New"/>
                <a:cs typeface="Courier New"/>
              </a:rPr>
              <a:t> A[p+i];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8739" y="2555057"/>
            <a:ext cx="1773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06: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for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j=0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to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spc="-10" b="1">
                <a:latin typeface="Courier New"/>
                <a:cs typeface="Courier New"/>
              </a:rPr>
              <a:t>nR-</a:t>
            </a:r>
            <a:r>
              <a:rPr dirty="0" sz="1200" spc="-50" b="1"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8739" y="2737937"/>
            <a:ext cx="2049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880" algn="l"/>
              </a:tabLst>
            </a:pPr>
            <a:r>
              <a:rPr dirty="0" sz="1200" spc="-25" b="1">
                <a:latin typeface="Courier New"/>
                <a:cs typeface="Courier New"/>
              </a:rPr>
              <a:t>07:</a:t>
            </a:r>
            <a:r>
              <a:rPr dirty="0" sz="1200" b="1">
                <a:latin typeface="Courier New"/>
                <a:cs typeface="Courier New"/>
              </a:rPr>
              <a:t>	R[j]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-10" b="1">
                <a:latin typeface="Courier New"/>
                <a:cs typeface="Courier New"/>
              </a:rPr>
              <a:t> A[q+j+1];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8739" y="2920817"/>
            <a:ext cx="944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08: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8739" y="3103696"/>
            <a:ext cx="944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09: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j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10: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k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p;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736340" y="3506033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8739" y="3469457"/>
            <a:ext cx="251269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563880" algn="l"/>
              </a:tabLst>
            </a:pPr>
            <a:r>
              <a:rPr dirty="0" sz="1200" b="1">
                <a:latin typeface="Courier New"/>
                <a:cs typeface="Courier New"/>
              </a:rPr>
              <a:t>12: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while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&lt; nL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and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j &lt;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nR 13:</a:t>
            </a:r>
            <a:r>
              <a:rPr dirty="0" sz="1200" b="1">
                <a:latin typeface="Courier New"/>
                <a:cs typeface="Courier New"/>
              </a:rPr>
              <a:t>	if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L[i]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&lt;=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spc="-20" b="1">
                <a:latin typeface="Courier New"/>
                <a:cs typeface="Courier New"/>
              </a:rPr>
              <a:t>R[j];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736340" y="3725488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736340" y="3944945"/>
            <a:ext cx="2233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//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L[i]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is</a:t>
            </a:r>
            <a:r>
              <a:rPr dirty="0" sz="1200" spc="-10" b="1">
                <a:latin typeface="Courier New"/>
                <a:cs typeface="Courier New"/>
              </a:rPr>
              <a:t> k-</a:t>
            </a:r>
            <a:r>
              <a:rPr dirty="0" sz="1200" b="1">
                <a:latin typeface="Courier New"/>
                <a:cs typeface="Courier New"/>
              </a:rPr>
              <a:t>th </a:t>
            </a:r>
            <a:r>
              <a:rPr dirty="0" sz="1200" spc="-10" b="1">
                <a:latin typeface="Courier New"/>
                <a:cs typeface="Courier New"/>
              </a:rPr>
              <a:t>smallest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8739" y="3908369"/>
            <a:ext cx="1868170" cy="4648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748665" algn="l"/>
              </a:tabLst>
            </a:pPr>
            <a:r>
              <a:rPr dirty="0" sz="1200" spc="-25" b="1">
                <a:latin typeface="Courier New"/>
                <a:cs typeface="Courier New"/>
              </a:rPr>
              <a:t>14:</a:t>
            </a:r>
            <a:r>
              <a:rPr dirty="0" sz="1200" b="1">
                <a:latin typeface="Courier New"/>
                <a:cs typeface="Courier New"/>
              </a:rPr>
              <a:t>	A[k]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spc="-20" b="1">
                <a:latin typeface="Courier New"/>
                <a:cs typeface="Courier New"/>
              </a:rPr>
              <a:t>L[i];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748665" algn="l"/>
              </a:tabLst>
            </a:pPr>
            <a:r>
              <a:rPr dirty="0" sz="1200" spc="-25" b="1">
                <a:latin typeface="Courier New"/>
                <a:cs typeface="Courier New"/>
              </a:rPr>
              <a:t>15:</a:t>
            </a:r>
            <a:r>
              <a:rPr dirty="0" sz="1200" b="1">
                <a:latin typeface="Courier New"/>
                <a:cs typeface="Courier New"/>
              </a:rPr>
              <a:t>	i =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spc="-20" b="1">
                <a:latin typeface="Courier New"/>
                <a:cs typeface="Courier New"/>
              </a:rPr>
              <a:t>i+1;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736340" y="4164400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736340" y="4383857"/>
            <a:ext cx="2233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//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R[j]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is</a:t>
            </a:r>
            <a:r>
              <a:rPr dirty="0" sz="1200" spc="-10" b="1">
                <a:latin typeface="Courier New"/>
                <a:cs typeface="Courier New"/>
              </a:rPr>
              <a:t> k-</a:t>
            </a:r>
            <a:r>
              <a:rPr dirty="0" sz="1200" b="1">
                <a:latin typeface="Courier New"/>
                <a:cs typeface="Courier New"/>
              </a:rPr>
              <a:t>th </a:t>
            </a:r>
            <a:r>
              <a:rPr dirty="0" sz="1200" spc="-10" b="1">
                <a:latin typeface="Courier New"/>
                <a:cs typeface="Courier New"/>
              </a:rPr>
              <a:t>smallest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8739" y="4347280"/>
            <a:ext cx="2142490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563880" algn="l"/>
                <a:tab pos="748665" algn="l"/>
              </a:tabLst>
            </a:pPr>
            <a:r>
              <a:rPr dirty="0" sz="1200" spc="-25" b="1">
                <a:latin typeface="Courier New"/>
                <a:cs typeface="Courier New"/>
              </a:rPr>
              <a:t>16:</a:t>
            </a:r>
            <a:r>
              <a:rPr dirty="0" sz="1200" b="1">
                <a:latin typeface="Courier New"/>
                <a:cs typeface="Courier New"/>
              </a:rPr>
              <a:t>	else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A[k] =</a:t>
            </a:r>
            <a:r>
              <a:rPr dirty="0" sz="1200" spc="-30" b="1">
                <a:latin typeface="Courier New"/>
                <a:cs typeface="Courier New"/>
              </a:rPr>
              <a:t> </a:t>
            </a:r>
            <a:r>
              <a:rPr dirty="0" sz="1200" spc="-20" b="1">
                <a:latin typeface="Courier New"/>
                <a:cs typeface="Courier New"/>
              </a:rPr>
              <a:t>R[j]; </a:t>
            </a:r>
            <a:r>
              <a:rPr dirty="0" sz="1200" spc="-25" b="1">
                <a:latin typeface="Courier New"/>
                <a:cs typeface="Courier New"/>
              </a:rPr>
              <a:t>17:</a:t>
            </a:r>
            <a:r>
              <a:rPr dirty="0" sz="1200" b="1">
                <a:latin typeface="Courier New"/>
                <a:cs typeface="Courier New"/>
              </a:rPr>
              <a:t>		j =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spc="-20" b="1">
                <a:latin typeface="Courier New"/>
                <a:cs typeface="Courier New"/>
              </a:rPr>
              <a:t>j+1;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736340" y="4603313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736340" y="4822769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8739" y="4786193"/>
            <a:ext cx="1499235" cy="4648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63880" algn="l"/>
              </a:tabLst>
            </a:pPr>
            <a:r>
              <a:rPr dirty="0" sz="1200" spc="-25" b="1">
                <a:latin typeface="Courier New"/>
                <a:cs typeface="Courier New"/>
              </a:rPr>
              <a:t>18:</a:t>
            </a:r>
            <a:r>
              <a:rPr dirty="0" sz="1200" b="1">
                <a:latin typeface="Courier New"/>
                <a:cs typeface="Courier New"/>
              </a:rPr>
              <a:t>	k =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20" b="1">
                <a:latin typeface="Courier New"/>
                <a:cs typeface="Courier New"/>
              </a:rPr>
              <a:t>k+1;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latin typeface="Courier New"/>
                <a:cs typeface="Courier New"/>
              </a:rPr>
              <a:t>20: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while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&lt;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nL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736340" y="5042225"/>
            <a:ext cx="3800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//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spc="-10" b="1">
                <a:latin typeface="Courier New"/>
                <a:cs typeface="Courier New"/>
              </a:rPr>
              <a:t>20-</a:t>
            </a:r>
            <a:r>
              <a:rPr dirty="0" sz="1200" b="1">
                <a:latin typeface="Courier New"/>
                <a:cs typeface="Courier New"/>
              </a:rPr>
              <a:t>23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and</a:t>
            </a:r>
            <a:r>
              <a:rPr dirty="0" sz="1200" spc="-10" b="1">
                <a:latin typeface="Courier New"/>
                <a:cs typeface="Courier New"/>
              </a:rPr>
              <a:t> 24-</a:t>
            </a:r>
            <a:r>
              <a:rPr dirty="0" sz="1200" b="1">
                <a:latin typeface="Courier New"/>
                <a:cs typeface="Courier New"/>
              </a:rPr>
              <a:t>27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are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mutually </a:t>
            </a:r>
            <a:r>
              <a:rPr dirty="0" sz="1200" spc="-10" b="1">
                <a:latin typeface="Courier New"/>
                <a:cs typeface="Courier New"/>
              </a:rPr>
              <a:t>exclusive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736340" y="5261681"/>
            <a:ext cx="2418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//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copy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rest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of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L[]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to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A[]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8739" y="5225105"/>
            <a:ext cx="1682114" cy="4648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63880" algn="l"/>
              </a:tabLst>
            </a:pPr>
            <a:r>
              <a:rPr dirty="0" sz="1200" spc="-25" b="1">
                <a:latin typeface="Courier New"/>
                <a:cs typeface="Courier New"/>
              </a:rPr>
              <a:t>21:</a:t>
            </a:r>
            <a:r>
              <a:rPr dirty="0" sz="1200" b="1">
                <a:latin typeface="Courier New"/>
                <a:cs typeface="Courier New"/>
              </a:rPr>
              <a:t>	A[k]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-10" b="1">
                <a:latin typeface="Courier New"/>
                <a:cs typeface="Courier New"/>
              </a:rPr>
              <a:t> L[i];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63880" algn="l"/>
              </a:tabLst>
            </a:pPr>
            <a:r>
              <a:rPr dirty="0" sz="1200" spc="-25" b="1">
                <a:latin typeface="Courier New"/>
                <a:cs typeface="Courier New"/>
              </a:rPr>
              <a:t>22:</a:t>
            </a:r>
            <a:r>
              <a:rPr dirty="0" sz="1200" b="1">
                <a:latin typeface="Courier New"/>
                <a:cs typeface="Courier New"/>
              </a:rPr>
              <a:t>	i =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20" b="1">
                <a:latin typeface="Courier New"/>
                <a:cs typeface="Courier New"/>
              </a:rPr>
              <a:t>i+1;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736340" y="5481137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736340" y="5700593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78739" y="5664017"/>
            <a:ext cx="1499235" cy="4648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63880" algn="l"/>
              </a:tabLst>
            </a:pPr>
            <a:r>
              <a:rPr dirty="0" sz="1200" spc="-25" b="1">
                <a:latin typeface="Courier New"/>
                <a:cs typeface="Courier New"/>
              </a:rPr>
              <a:t>23:</a:t>
            </a:r>
            <a:r>
              <a:rPr dirty="0" sz="1200" b="1">
                <a:latin typeface="Courier New"/>
                <a:cs typeface="Courier New"/>
              </a:rPr>
              <a:t>	k =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20" b="1">
                <a:latin typeface="Courier New"/>
                <a:cs typeface="Courier New"/>
              </a:rPr>
              <a:t>k+1;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latin typeface="Courier New"/>
                <a:cs typeface="Courier New"/>
              </a:rPr>
              <a:t>24: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while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j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&lt;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nR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736340" y="5920049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3736340" y="6139505"/>
            <a:ext cx="2418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//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copy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rest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of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R[]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to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A[]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8739" y="6102929"/>
            <a:ext cx="1682114" cy="4648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63880" algn="l"/>
              </a:tabLst>
            </a:pPr>
            <a:r>
              <a:rPr dirty="0" sz="1200" spc="-25" b="1">
                <a:latin typeface="Courier New"/>
                <a:cs typeface="Courier New"/>
              </a:rPr>
              <a:t>25:</a:t>
            </a:r>
            <a:r>
              <a:rPr dirty="0" sz="1200" b="1">
                <a:latin typeface="Courier New"/>
                <a:cs typeface="Courier New"/>
              </a:rPr>
              <a:t>	A[k]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-10" b="1">
                <a:latin typeface="Courier New"/>
                <a:cs typeface="Courier New"/>
              </a:rPr>
              <a:t> R[j];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63880" algn="l"/>
              </a:tabLst>
            </a:pPr>
            <a:r>
              <a:rPr dirty="0" sz="1200" spc="-25" b="1">
                <a:latin typeface="Courier New"/>
                <a:cs typeface="Courier New"/>
              </a:rPr>
              <a:t>26:</a:t>
            </a:r>
            <a:r>
              <a:rPr dirty="0" sz="1200" b="1">
                <a:latin typeface="Courier New"/>
                <a:cs typeface="Courier New"/>
              </a:rPr>
              <a:t>	j =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20" b="1">
                <a:latin typeface="Courier New"/>
                <a:cs typeface="Courier New"/>
              </a:rPr>
              <a:t>j+1;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736340" y="6358961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8739" y="6578417"/>
            <a:ext cx="1313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880" algn="l"/>
              </a:tabLst>
            </a:pPr>
            <a:r>
              <a:rPr dirty="0" sz="1200" spc="-25" b="1">
                <a:latin typeface="Courier New"/>
                <a:cs typeface="Courier New"/>
              </a:rPr>
              <a:t>27:</a:t>
            </a:r>
            <a:r>
              <a:rPr dirty="0" sz="1200" b="1">
                <a:latin typeface="Courier New"/>
                <a:cs typeface="Courier New"/>
              </a:rPr>
              <a:t>	k =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20" b="1">
                <a:latin typeface="Courier New"/>
                <a:cs typeface="Courier New"/>
              </a:rPr>
              <a:t>k+1;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736340" y="6578417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2600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163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562600" y="4340352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8345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41340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2600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163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4332732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562600" y="43434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562600" y="37338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7)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8345" y="4362197"/>
            <a:ext cx="3058160" cy="1626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41340" y="4373259"/>
            <a:ext cx="3058160" cy="1615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9163" y="55626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62600" y="55626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62600" y="49530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9163" y="49530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9163" y="4332732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562600" y="43434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69163" y="371094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7)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9163" y="55626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62600" y="55626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62600" y="49530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9163" y="49530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9163" y="4332732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562600" y="43434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562600" y="37338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8,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9163" y="55626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62600" y="55626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62600" y="49530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9163" y="49530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9163" y="4332732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562600" y="43434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69163" y="371094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8,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9163" y="55626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62600" y="55626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62600" y="49530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9163" y="49530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9163" y="4332732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562600" y="43434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562600" y="37338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654040" y="3774947"/>
            <a:ext cx="2662555" cy="3708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Verdana"/>
                <a:cs typeface="Verdana"/>
              </a:rPr>
              <a:t>Merge(A,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2600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163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69163" y="4332732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562600" y="4343400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69163" y="371094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61048" y="3752824"/>
            <a:ext cx="2662555" cy="3708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Verdana"/>
                <a:cs typeface="Verdana"/>
              </a:rPr>
              <a:t>Merge(A,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8345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41340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2600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163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69163" y="4332732"/>
            <a:ext cx="3429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8345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41340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2600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163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562600" y="43434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654040" y="4384547"/>
            <a:ext cx="2662555" cy="3708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Verdana"/>
                <a:cs typeface="Verdana"/>
              </a:rPr>
              <a:t>Merge(A,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6,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48345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41340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2600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62600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163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9163" y="43434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61048" y="4384547"/>
            <a:ext cx="2662555" cy="3708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Verdana"/>
                <a:cs typeface="Verdana"/>
              </a:rPr>
              <a:t>Merge(A,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6,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48345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41340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Merge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552955"/>
            <a:ext cx="7086599" cy="530504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2600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9163" y="49530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48345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41340" y="5592459"/>
            <a:ext cx="3058160" cy="396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2600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5557837" y="4948237"/>
            <a:ext cx="3438525" cy="542925"/>
            <a:chOff x="5557837" y="4948237"/>
            <a:chExt cx="3438525" cy="542925"/>
          </a:xfrm>
        </p:grpSpPr>
        <p:sp>
          <p:nvSpPr>
            <p:cNvPr id="6" name="object 6" descr=""/>
            <p:cNvSpPr/>
            <p:nvPr/>
          </p:nvSpPr>
          <p:spPr>
            <a:xfrm>
              <a:off x="5562600" y="4953000"/>
              <a:ext cx="3429000" cy="533400"/>
            </a:xfrm>
            <a:custGeom>
              <a:avLst/>
              <a:gdLst/>
              <a:ahLst/>
              <a:cxnLst/>
              <a:rect l="l" t="t" r="r" b="b"/>
              <a:pathLst>
                <a:path w="3429000" h="533400">
                  <a:moveTo>
                    <a:pt x="0" y="0"/>
                  </a:moveTo>
                  <a:lnTo>
                    <a:pt x="3429000" y="0"/>
                  </a:lnTo>
                  <a:lnTo>
                    <a:pt x="34290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654039" y="4994148"/>
              <a:ext cx="2662555" cy="370840"/>
            </a:xfrm>
            <a:custGeom>
              <a:avLst/>
              <a:gdLst/>
              <a:ahLst/>
              <a:cxnLst/>
              <a:rect l="l" t="t" r="r" b="b"/>
              <a:pathLst>
                <a:path w="2662554" h="370839">
                  <a:moveTo>
                    <a:pt x="2662427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2662427" y="370331"/>
                  </a:lnTo>
                  <a:lnTo>
                    <a:pt x="26624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641340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latin typeface="Verdana"/>
                <a:cs typeface="Verdana"/>
              </a:rPr>
              <a:t>Merge(A,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4,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8345" y="5592459"/>
            <a:ext cx="3058160" cy="396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62600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64401" y="4948237"/>
            <a:ext cx="3438525" cy="542925"/>
            <a:chOff x="164401" y="4948237"/>
            <a:chExt cx="3438525" cy="542925"/>
          </a:xfrm>
        </p:grpSpPr>
        <p:sp>
          <p:nvSpPr>
            <p:cNvPr id="6" name="object 6" descr=""/>
            <p:cNvSpPr/>
            <p:nvPr/>
          </p:nvSpPr>
          <p:spPr>
            <a:xfrm>
              <a:off x="169163" y="4953000"/>
              <a:ext cx="3429000" cy="533400"/>
            </a:xfrm>
            <a:custGeom>
              <a:avLst/>
              <a:gdLst/>
              <a:ahLst/>
              <a:cxnLst/>
              <a:rect l="l" t="t" r="r" b="b"/>
              <a:pathLst>
                <a:path w="3429000" h="533400">
                  <a:moveTo>
                    <a:pt x="0" y="0"/>
                  </a:moveTo>
                  <a:lnTo>
                    <a:pt x="3429000" y="0"/>
                  </a:lnTo>
                  <a:lnTo>
                    <a:pt x="34290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1048" y="4994148"/>
              <a:ext cx="2662555" cy="370840"/>
            </a:xfrm>
            <a:custGeom>
              <a:avLst/>
              <a:gdLst/>
              <a:ahLst/>
              <a:cxnLst/>
              <a:rect l="l" t="t" r="r" b="b"/>
              <a:pathLst>
                <a:path w="2662555" h="370839">
                  <a:moveTo>
                    <a:pt x="2662428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2662428" y="370331"/>
                  </a:lnTo>
                  <a:lnTo>
                    <a:pt x="266242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8345" y="4982859"/>
            <a:ext cx="3058160" cy="1005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latin typeface="Verdana"/>
                <a:cs typeface="Verdana"/>
              </a:rPr>
              <a:t>Merge(A,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4,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8)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41340" y="5592459"/>
            <a:ext cx="3058160" cy="396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" y="5562600"/>
            <a:ext cx="3429000" cy="533400"/>
          </a:xfrm>
          <a:custGeom>
            <a:avLst/>
            <a:gdLst/>
            <a:ahLst/>
            <a:cxnLst/>
            <a:rect l="l" t="t" r="r" b="b"/>
            <a:pathLst>
              <a:path w="3429000" h="533400">
                <a:moveTo>
                  <a:pt x="0" y="0"/>
                </a:moveTo>
                <a:lnTo>
                  <a:pt x="3429000" y="0"/>
                </a:lnTo>
                <a:lnTo>
                  <a:pt x="3429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119371" y="5562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495300" y="133350"/>
                </a:lnTo>
                <a:lnTo>
                  <a:pt x="495300" y="0"/>
                </a:lnTo>
                <a:lnTo>
                  <a:pt x="762000" y="266700"/>
                </a:lnTo>
                <a:lnTo>
                  <a:pt x="495300" y="533400"/>
                </a:lnTo>
                <a:lnTo>
                  <a:pt x="4953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48345" y="5592459"/>
            <a:ext cx="3058160" cy="396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Verdana"/>
                <a:cs typeface="Verdana"/>
              </a:rPr>
              <a:t>Merge-</a:t>
            </a:r>
            <a:r>
              <a:rPr dirty="0" sz="2400">
                <a:latin typeface="Verdana"/>
                <a:cs typeface="Verdana"/>
              </a:rPr>
              <a:t>Sort(A,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1,</a:t>
            </a:r>
            <a:r>
              <a:rPr dirty="0" sz="2400" spc="-25">
                <a:latin typeface="Verdana"/>
                <a:cs typeface="Verdana"/>
              </a:rPr>
              <a:t> 8)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Running</a:t>
            </a:r>
            <a:r>
              <a:rPr dirty="0" spc="-90"/>
              <a:t> </a:t>
            </a:r>
            <a:r>
              <a:rPr dirty="0"/>
              <a:t>Time</a:t>
            </a:r>
            <a:r>
              <a:rPr dirty="0" spc="-105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 spc="-10"/>
              <a:t>Mergesort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8259" y="1684310"/>
            <a:ext cx="7853680" cy="353695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Time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needed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size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instance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T(n)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base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case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(n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1):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480">
                <a:latin typeface="Cambria Math"/>
                <a:cs typeface="Cambria Math"/>
              </a:rPr>
              <a:t>𝚯𝚯</a:t>
            </a:r>
            <a:r>
              <a:rPr dirty="0" sz="3200" spc="-480" b="1">
                <a:latin typeface="Arial Narrow"/>
                <a:cs typeface="Arial Narrow"/>
              </a:rPr>
              <a:t>(1)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Time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needed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divide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instance: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D(n)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490">
                <a:latin typeface="Cambria Math"/>
                <a:cs typeface="Cambria Math"/>
              </a:rPr>
              <a:t>𝚯𝚯</a:t>
            </a:r>
            <a:r>
              <a:rPr dirty="0" sz="3200" spc="-490" b="1">
                <a:latin typeface="Arial Narrow"/>
                <a:cs typeface="Arial Narrow"/>
              </a:rPr>
              <a:t>(1)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Time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needed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2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sub-</a:t>
            </a:r>
            <a:r>
              <a:rPr dirty="0" sz="3200" b="1">
                <a:latin typeface="Arial Narrow"/>
                <a:cs typeface="Arial Narrow"/>
              </a:rPr>
              <a:t>instances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2T(n/2)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2T(n/2)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50" b="1">
                <a:latin typeface="Arial Narrow"/>
                <a:cs typeface="Arial Narrow"/>
              </a:rPr>
              <a:t>n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spc="-580">
                <a:latin typeface="Cambria Math"/>
                <a:cs typeface="Cambria Math"/>
              </a:rPr>
              <a:t>𝚯𝚯</a:t>
            </a:r>
            <a:r>
              <a:rPr dirty="0" sz="3200" spc="-580" b="1">
                <a:latin typeface="Arial Narrow"/>
                <a:cs typeface="Arial Narrow"/>
              </a:rPr>
              <a:t>(n</a:t>
            </a:r>
            <a:r>
              <a:rPr dirty="0" sz="3200" spc="-10" b="1">
                <a:latin typeface="Arial Narrow"/>
                <a:cs typeface="Arial Narrow"/>
              </a:rPr>
              <a:t> log(n))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458" y="2529758"/>
            <a:ext cx="6695257" cy="16565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Mergesort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8259" y="1461866"/>
            <a:ext cx="2686050" cy="1520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643255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Courier New"/>
                <a:cs typeface="Courier New"/>
              </a:rPr>
              <a:t>Merge-</a:t>
            </a:r>
            <a:r>
              <a:rPr dirty="0" sz="1400" b="1">
                <a:latin typeface="Courier New"/>
                <a:cs typeface="Courier New"/>
              </a:rPr>
              <a:t>Sort(A,</a:t>
            </a:r>
            <a:r>
              <a:rPr dirty="0" sz="1400" spc="-4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p,</a:t>
            </a:r>
            <a:r>
              <a:rPr dirty="0" sz="1400" spc="-15" b="1">
                <a:latin typeface="Courier New"/>
                <a:cs typeface="Courier New"/>
              </a:rPr>
              <a:t> </a:t>
            </a:r>
            <a:r>
              <a:rPr dirty="0" sz="1400" spc="-25" b="1">
                <a:latin typeface="Courier New"/>
                <a:cs typeface="Courier New"/>
              </a:rPr>
              <a:t>r) </a:t>
            </a:r>
            <a:r>
              <a:rPr dirty="0" sz="1400" b="1">
                <a:latin typeface="Courier New"/>
                <a:cs typeface="Courier New"/>
              </a:rPr>
              <a:t>1:</a:t>
            </a:r>
            <a:r>
              <a:rPr dirty="0" sz="1400" spc="-1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if</a:t>
            </a:r>
            <a:r>
              <a:rPr dirty="0" sz="1400" spc="-1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p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&gt;=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50" b="1">
                <a:latin typeface="Courier New"/>
                <a:cs typeface="Courier New"/>
              </a:rPr>
              <a:t>r</a:t>
            </a:r>
            <a:endParaRPr sz="1400">
              <a:latin typeface="Courier New"/>
              <a:cs typeface="Courier New"/>
            </a:endParaRPr>
          </a:p>
          <a:p>
            <a:pPr marL="12700" marR="1069340" indent="-635">
              <a:lnSpc>
                <a:spcPct val="100000"/>
              </a:lnSpc>
              <a:tabLst>
                <a:tab pos="545465" algn="l"/>
              </a:tabLst>
            </a:pPr>
            <a:r>
              <a:rPr dirty="0" sz="1400" spc="-25" b="1">
                <a:latin typeface="Courier New"/>
                <a:cs typeface="Courier New"/>
              </a:rPr>
              <a:t>2:</a:t>
            </a:r>
            <a:r>
              <a:rPr dirty="0" sz="1400" b="1">
                <a:latin typeface="Courier New"/>
                <a:cs typeface="Courier New"/>
              </a:rPr>
              <a:t>	</a:t>
            </a:r>
            <a:r>
              <a:rPr dirty="0" sz="1400" spc="-10" b="1">
                <a:latin typeface="Courier New"/>
                <a:cs typeface="Courier New"/>
              </a:rPr>
              <a:t>return;</a:t>
            </a:r>
            <a:r>
              <a:rPr dirty="0" sz="1400" spc="50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3:</a:t>
            </a:r>
            <a:r>
              <a:rPr dirty="0" sz="1400" spc="-1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q</a:t>
            </a:r>
            <a:r>
              <a:rPr dirty="0" sz="1400" spc="-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15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(p+r)/2;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ourier New"/>
                <a:cs typeface="Courier New"/>
              </a:rPr>
              <a:t>4: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Merge-</a:t>
            </a:r>
            <a:r>
              <a:rPr dirty="0" sz="1400" b="1">
                <a:latin typeface="Courier New"/>
                <a:cs typeface="Courier New"/>
              </a:rPr>
              <a:t>Sort(A,</a:t>
            </a:r>
            <a:r>
              <a:rPr dirty="0" sz="1400" spc="-1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p,</a:t>
            </a:r>
            <a:r>
              <a:rPr dirty="0" sz="1400" spc="-15" b="1">
                <a:latin typeface="Courier New"/>
                <a:cs typeface="Courier New"/>
              </a:rPr>
              <a:t> </a:t>
            </a:r>
            <a:r>
              <a:rPr dirty="0" sz="1400" spc="-25" b="1">
                <a:latin typeface="Courier New"/>
                <a:cs typeface="Courier New"/>
              </a:rPr>
              <a:t>q);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ourier New"/>
                <a:cs typeface="Courier New"/>
              </a:rPr>
              <a:t>5: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Merge-</a:t>
            </a:r>
            <a:r>
              <a:rPr dirty="0" sz="1400" b="1">
                <a:latin typeface="Courier New"/>
                <a:cs typeface="Courier New"/>
              </a:rPr>
              <a:t>Sort(A,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q+1,</a:t>
            </a:r>
            <a:r>
              <a:rPr dirty="0" sz="1400" spc="-30" b="1">
                <a:latin typeface="Courier New"/>
                <a:cs typeface="Courier New"/>
              </a:rPr>
              <a:t> </a:t>
            </a:r>
            <a:r>
              <a:rPr dirty="0" sz="1400" spc="-25" b="1">
                <a:latin typeface="Courier New"/>
                <a:cs typeface="Courier New"/>
              </a:rPr>
              <a:t>r);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ourier New"/>
                <a:cs typeface="Courier New"/>
              </a:rPr>
              <a:t>7:</a:t>
            </a:r>
            <a:r>
              <a:rPr dirty="0" sz="1400" spc="-3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Merge(A,</a:t>
            </a:r>
            <a:r>
              <a:rPr dirty="0" sz="1400" spc="-3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p,</a:t>
            </a:r>
            <a:r>
              <a:rPr dirty="0" sz="1400" spc="-3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q,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25" b="1">
                <a:latin typeface="Courier New"/>
                <a:cs typeface="Courier New"/>
              </a:rPr>
              <a:t>r);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0964" y="3428339"/>
            <a:ext cx="1702435" cy="2012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5"/>
              </a:lnSpc>
            </a:pPr>
            <a:r>
              <a:rPr dirty="0" sz="1400" b="1">
                <a:latin typeface="Courier New"/>
                <a:cs typeface="Courier New"/>
              </a:rPr>
              <a:t>Note</a:t>
            </a:r>
            <a:r>
              <a:rPr dirty="0" sz="1400" spc="-4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for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line</a:t>
            </a:r>
            <a:r>
              <a:rPr dirty="0" sz="1400" spc="-35" b="1">
                <a:latin typeface="Courier New"/>
                <a:cs typeface="Courier New"/>
              </a:rPr>
              <a:t> 1: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259" y="3596035"/>
            <a:ext cx="300418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ourier New"/>
                <a:cs typeface="Courier New"/>
              </a:rPr>
              <a:t>When</a:t>
            </a:r>
            <a:r>
              <a:rPr dirty="0" sz="1400" spc="-3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p=r,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we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have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1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element. </a:t>
            </a:r>
            <a:r>
              <a:rPr dirty="0" sz="1400" b="1">
                <a:latin typeface="Courier New"/>
                <a:cs typeface="Courier New"/>
              </a:rPr>
              <a:t>When</a:t>
            </a:r>
            <a:r>
              <a:rPr dirty="0" sz="1400" spc="-3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p&gt;r,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we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have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0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element.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0964" y="4068419"/>
            <a:ext cx="3416300" cy="2012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5"/>
              </a:lnSpc>
            </a:pPr>
            <a:r>
              <a:rPr dirty="0" sz="1400" b="1">
                <a:latin typeface="Courier New"/>
                <a:cs typeface="Courier New"/>
              </a:rPr>
              <a:t>We</a:t>
            </a:r>
            <a:r>
              <a:rPr dirty="0" sz="1400" spc="-3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may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call</a:t>
            </a:r>
            <a:r>
              <a:rPr dirty="0" sz="1400" spc="-3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Merge-</a:t>
            </a:r>
            <a:r>
              <a:rPr dirty="0" sz="1400" b="1">
                <a:latin typeface="Courier New"/>
                <a:cs typeface="Courier New"/>
              </a:rPr>
              <a:t>Sort</a:t>
            </a:r>
            <a:r>
              <a:rPr dirty="0" sz="1400" spc="-1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with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20" b="1">
                <a:latin typeface="Courier New"/>
                <a:cs typeface="Courier New"/>
              </a:rPr>
              <a:t>p&gt;r.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0964" y="4708499"/>
            <a:ext cx="1702435" cy="2012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5"/>
              </a:lnSpc>
            </a:pPr>
            <a:r>
              <a:rPr dirty="0" sz="1400" b="1">
                <a:latin typeface="Courier New"/>
                <a:cs typeface="Courier New"/>
              </a:rPr>
              <a:t>Note</a:t>
            </a:r>
            <a:r>
              <a:rPr dirty="0" sz="1400" spc="-4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for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line</a:t>
            </a:r>
            <a:r>
              <a:rPr dirty="0" sz="1400" spc="-35" b="1">
                <a:latin typeface="Courier New"/>
                <a:cs typeface="Courier New"/>
              </a:rPr>
              <a:t> 3: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8259" y="4876464"/>
            <a:ext cx="364236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ourier New"/>
                <a:cs typeface="Courier New"/>
              </a:rPr>
              <a:t>q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is</a:t>
            </a:r>
            <a:r>
              <a:rPr dirty="0" sz="1400" spc="-1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the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floor</a:t>
            </a:r>
            <a:r>
              <a:rPr dirty="0" sz="1400" spc="-3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of</a:t>
            </a:r>
            <a:r>
              <a:rPr dirty="0" sz="1400" spc="-15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(p+r)/2.</a:t>
            </a:r>
            <a:r>
              <a:rPr dirty="0" sz="1400" spc="50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Integer</a:t>
            </a:r>
            <a:r>
              <a:rPr dirty="0" sz="1400" spc="-6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division</a:t>
            </a:r>
            <a:r>
              <a:rPr dirty="0" sz="1400" spc="-4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always</a:t>
            </a:r>
            <a:r>
              <a:rPr dirty="0" sz="1400" spc="-4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the</a:t>
            </a:r>
            <a:r>
              <a:rPr dirty="0" sz="1400" spc="-5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floor.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0964" y="5561939"/>
            <a:ext cx="2033905" cy="2012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5"/>
              </a:lnSpc>
            </a:pPr>
            <a:r>
              <a:rPr dirty="0" sz="1400" b="1">
                <a:latin typeface="Courier New"/>
                <a:cs typeface="Courier New"/>
              </a:rPr>
              <a:t>Note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for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lines</a:t>
            </a:r>
            <a:r>
              <a:rPr dirty="0" sz="1400" spc="-35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4-</a:t>
            </a:r>
            <a:r>
              <a:rPr dirty="0" sz="1400" spc="-25" b="1">
                <a:latin typeface="Courier New"/>
                <a:cs typeface="Courier New"/>
              </a:rPr>
              <a:t>5: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8259" y="5730025"/>
            <a:ext cx="35356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ourier New"/>
                <a:cs typeface="Courier New"/>
              </a:rPr>
              <a:t>Conquer</a:t>
            </a:r>
            <a:r>
              <a:rPr dirty="0" sz="1400" spc="-6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left,</a:t>
            </a:r>
            <a:r>
              <a:rPr dirty="0" sz="1400" spc="-5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then</a:t>
            </a:r>
            <a:r>
              <a:rPr dirty="0" sz="1400" spc="-3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conquer</a:t>
            </a:r>
            <a:r>
              <a:rPr dirty="0" sz="1400" spc="-35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right.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2391" y="1357883"/>
            <a:ext cx="3709415" cy="54117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Mergesort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55600" marR="22225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/>
              <a:t>Merge</a:t>
            </a:r>
            <a:r>
              <a:rPr dirty="0" spc="-35"/>
              <a:t> </a:t>
            </a:r>
            <a:r>
              <a:rPr dirty="0"/>
              <a:t>sort</a:t>
            </a:r>
            <a:r>
              <a:rPr dirty="0" spc="-30"/>
              <a:t> </a:t>
            </a:r>
            <a:r>
              <a:rPr dirty="0"/>
              <a:t>was</a:t>
            </a:r>
            <a:r>
              <a:rPr dirty="0" spc="-30"/>
              <a:t> </a:t>
            </a:r>
            <a:r>
              <a:rPr dirty="0"/>
              <a:t>invented</a:t>
            </a:r>
            <a:r>
              <a:rPr dirty="0" spc="-55"/>
              <a:t> </a:t>
            </a:r>
            <a:r>
              <a:rPr dirty="0" spc="-25"/>
              <a:t>by </a:t>
            </a:r>
            <a:r>
              <a:rPr dirty="0">
                <a:solidFill>
                  <a:srgbClr val="C00000"/>
                </a:solidFill>
              </a:rPr>
              <a:t>John</a:t>
            </a:r>
            <a:r>
              <a:rPr dirty="0" spc="-4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von</a:t>
            </a:r>
            <a:r>
              <a:rPr dirty="0" spc="-2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Neumann</a:t>
            </a:r>
            <a:r>
              <a:rPr dirty="0" spc="-30">
                <a:solidFill>
                  <a:srgbClr val="C00000"/>
                </a:solidFill>
              </a:rPr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 spc="-20"/>
              <a:t>1945</a:t>
            </a:r>
          </a:p>
          <a:p>
            <a:pPr marL="355600" marR="200025" indent="-342900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>
                <a:solidFill>
                  <a:srgbClr val="C00000"/>
                </a:solidFill>
              </a:rPr>
              <a:t>Divide</a:t>
            </a:r>
            <a:r>
              <a:rPr dirty="0"/>
              <a:t>:</a:t>
            </a:r>
            <a:r>
              <a:rPr dirty="0" spc="-70"/>
              <a:t> </a:t>
            </a:r>
            <a:r>
              <a:rPr dirty="0"/>
              <a:t>break</a:t>
            </a:r>
            <a:r>
              <a:rPr dirty="0" spc="-65"/>
              <a:t> </a:t>
            </a:r>
            <a:r>
              <a:rPr dirty="0"/>
              <a:t>A[p:r]</a:t>
            </a:r>
            <a:r>
              <a:rPr dirty="0" spc="-45"/>
              <a:t> </a:t>
            </a:r>
            <a:r>
              <a:rPr dirty="0" spc="-20"/>
              <a:t>into </a:t>
            </a:r>
            <a:r>
              <a:rPr dirty="0"/>
              <a:t>A[p:q]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A[q+1:r],</a:t>
            </a:r>
            <a:r>
              <a:rPr dirty="0" spc="-50"/>
              <a:t> </a:t>
            </a:r>
            <a:r>
              <a:rPr dirty="0" spc="-10"/>
              <a:t>where q=(p+r)/2</a:t>
            </a:r>
          </a:p>
          <a:p>
            <a:pPr marL="354965" marR="217804" indent="-342900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>
                <a:solidFill>
                  <a:srgbClr val="C00000"/>
                </a:solidFill>
              </a:rPr>
              <a:t>Conquer</a:t>
            </a:r>
            <a:r>
              <a:rPr dirty="0"/>
              <a:t>:</a:t>
            </a:r>
            <a:r>
              <a:rPr dirty="0" spc="-70"/>
              <a:t> </a:t>
            </a:r>
            <a:r>
              <a:rPr dirty="0"/>
              <a:t>sort</a:t>
            </a:r>
            <a:r>
              <a:rPr dirty="0" spc="-40"/>
              <a:t> </a:t>
            </a:r>
            <a:r>
              <a:rPr dirty="0"/>
              <a:t>A[p:q]</a:t>
            </a:r>
            <a:r>
              <a:rPr dirty="0" spc="-55"/>
              <a:t> </a:t>
            </a:r>
            <a:r>
              <a:rPr dirty="0" spc="-25"/>
              <a:t>and </a:t>
            </a:r>
            <a:r>
              <a:rPr dirty="0"/>
              <a:t>A[q+1:r],</a:t>
            </a:r>
            <a:r>
              <a:rPr dirty="0" spc="-60"/>
              <a:t> </a:t>
            </a:r>
            <a:r>
              <a:rPr dirty="0"/>
              <a:t>using</a:t>
            </a:r>
            <a:r>
              <a:rPr dirty="0" spc="-85"/>
              <a:t> </a:t>
            </a:r>
            <a:r>
              <a:rPr dirty="0"/>
              <a:t>merge</a:t>
            </a:r>
            <a:r>
              <a:rPr dirty="0" spc="-55"/>
              <a:t> </a:t>
            </a:r>
            <a:r>
              <a:rPr dirty="0" spc="-20"/>
              <a:t>sort</a:t>
            </a: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>
                <a:solidFill>
                  <a:srgbClr val="C00000"/>
                </a:solidFill>
              </a:rPr>
              <a:t>Combine</a:t>
            </a:r>
            <a:r>
              <a:rPr dirty="0"/>
              <a:t>:</a:t>
            </a:r>
            <a:r>
              <a:rPr dirty="0" spc="-80"/>
              <a:t> </a:t>
            </a:r>
            <a:r>
              <a:rPr dirty="0"/>
              <a:t>merge</a:t>
            </a:r>
            <a:r>
              <a:rPr dirty="0" spc="-60"/>
              <a:t> </a:t>
            </a:r>
            <a:r>
              <a:rPr dirty="0"/>
              <a:t>A[p:q]</a:t>
            </a:r>
            <a:r>
              <a:rPr dirty="0" spc="-50"/>
              <a:t> </a:t>
            </a:r>
            <a:r>
              <a:rPr dirty="0" spc="-25"/>
              <a:t>and </a:t>
            </a:r>
            <a:r>
              <a:rPr dirty="0" spc="-10"/>
              <a:t>A[q+1:r]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1684" y="1592579"/>
            <a:ext cx="4046219" cy="274319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179379" y="4811241"/>
            <a:ext cx="1823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solidFill>
                  <a:srgbClr val="BB1D40"/>
                </a:solidFill>
                <a:uFill>
                  <a:solidFill>
                    <a:srgbClr val="BB1D40"/>
                  </a:solidFill>
                </a:uFill>
                <a:latin typeface="Calibri"/>
                <a:cs typeface="Calibri"/>
                <a:hlinkClick r:id="rId3"/>
              </a:rPr>
              <a:t>John</a:t>
            </a:r>
            <a:r>
              <a:rPr dirty="0" u="sng" sz="1800" spc="-25">
                <a:solidFill>
                  <a:srgbClr val="BB1D40"/>
                </a:solidFill>
                <a:uFill>
                  <a:solidFill>
                    <a:srgbClr val="BB1D4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sng" sz="1800">
                <a:solidFill>
                  <a:srgbClr val="BB1D40"/>
                </a:solidFill>
                <a:uFill>
                  <a:solidFill>
                    <a:srgbClr val="BB1D40"/>
                  </a:solidFill>
                </a:uFill>
                <a:latin typeface="Calibri"/>
                <a:cs typeface="Calibri"/>
                <a:hlinkClick r:id="rId3"/>
              </a:rPr>
              <a:t>von</a:t>
            </a:r>
            <a:r>
              <a:rPr dirty="0" u="sng" sz="1800" spc="-35">
                <a:solidFill>
                  <a:srgbClr val="BB1D40"/>
                </a:solidFill>
                <a:uFill>
                  <a:solidFill>
                    <a:srgbClr val="BB1D4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sng" sz="1800" spc="-10">
                <a:solidFill>
                  <a:srgbClr val="BB1D40"/>
                </a:solidFill>
                <a:uFill>
                  <a:solidFill>
                    <a:srgbClr val="BB1D40"/>
                  </a:solidFill>
                </a:uFill>
                <a:latin typeface="Calibri"/>
                <a:cs typeface="Calibri"/>
                <a:hlinkClick r:id="rId3"/>
              </a:rPr>
              <a:t>Neumann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8262" y="1677166"/>
            <a:ext cx="7936230" cy="382968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spc="-10" b="1">
                <a:latin typeface="Arial Narrow"/>
                <a:cs typeface="Arial Narrow"/>
              </a:rPr>
              <a:t>Run-</a:t>
            </a:r>
            <a:r>
              <a:rPr dirty="0" sz="3200" b="1">
                <a:latin typeface="Arial Narrow"/>
                <a:cs typeface="Arial Narrow"/>
              </a:rPr>
              <a:t>time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stack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Activation</a:t>
            </a:r>
            <a:r>
              <a:rPr dirty="0" sz="3200" spc="-114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record</a:t>
            </a:r>
            <a:r>
              <a:rPr dirty="0" sz="3200" spc="-10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(AR)</a:t>
            </a:r>
            <a:endParaRPr sz="3200">
              <a:latin typeface="Arial Narrow"/>
              <a:cs typeface="Arial Narrow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756285" algn="l"/>
              </a:tabLst>
            </a:pPr>
            <a:r>
              <a:rPr dirty="0" sz="2800" b="1">
                <a:latin typeface="Arial Narrow"/>
                <a:cs typeface="Arial Narrow"/>
              </a:rPr>
              <a:t>One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activation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record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per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function</a:t>
            </a:r>
            <a:r>
              <a:rPr dirty="0" sz="2800" spc="-4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call</a:t>
            </a:r>
            <a:endParaRPr sz="2800">
              <a:latin typeface="Arial Narrow"/>
              <a:cs typeface="Arial Narrow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756285" algn="l"/>
              </a:tabLst>
            </a:pP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activation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records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are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managed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via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stack</a:t>
            </a:r>
            <a:endParaRPr sz="2800">
              <a:latin typeface="Arial Narrow"/>
              <a:cs typeface="Arial Narrow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756285" algn="l"/>
              </a:tabLst>
            </a:pP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AR</a:t>
            </a:r>
            <a:r>
              <a:rPr dirty="0" sz="2800" spc="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of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callee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is on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top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of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AR of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caller</a:t>
            </a:r>
            <a:endParaRPr sz="2800">
              <a:latin typeface="Arial Narrow"/>
              <a:cs typeface="Arial Narrow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756285" algn="l"/>
              </a:tabLst>
            </a:pPr>
            <a:r>
              <a:rPr dirty="0" sz="2800" b="1">
                <a:latin typeface="Arial Narrow"/>
                <a:cs typeface="Arial Narrow"/>
              </a:rPr>
              <a:t>When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function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completes,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its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AR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is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popped</a:t>
            </a:r>
            <a:r>
              <a:rPr dirty="0" sz="2800" spc="-25" b="1">
                <a:latin typeface="Arial Narrow"/>
                <a:cs typeface="Arial Narrow"/>
              </a:rPr>
              <a:t> off</a:t>
            </a:r>
            <a:endParaRPr sz="28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Recursive</a:t>
            </a:r>
            <a:r>
              <a:rPr dirty="0" sz="3200" spc="-10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vs</a:t>
            </a:r>
            <a:r>
              <a:rPr dirty="0" sz="3200" spc="-9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iterative</a:t>
            </a:r>
            <a:r>
              <a:rPr dirty="0" sz="3200" spc="-9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algorithms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40"/>
              <a:t> </a:t>
            </a:r>
            <a:r>
              <a:rPr dirty="0"/>
              <a:t>Records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Recursive</a:t>
            </a:r>
            <a:r>
              <a:rPr dirty="0" spc="-45"/>
              <a:t> </a:t>
            </a:r>
            <a:r>
              <a:rPr dirty="0" spc="-10"/>
              <a:t>Calls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8259" y="1684315"/>
            <a:ext cx="8442325" cy="451231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each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function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call,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there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activation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record</a:t>
            </a:r>
            <a:endParaRPr sz="3200">
              <a:latin typeface="Arial Narrow"/>
              <a:cs typeface="Arial Narrow"/>
            </a:endParaRPr>
          </a:p>
          <a:p>
            <a:pPr marL="354965" marR="464184" indent="-342900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activation</a:t>
            </a:r>
            <a:r>
              <a:rPr dirty="0" sz="3200" spc="-9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record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reserves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space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the </a:t>
            </a:r>
            <a:r>
              <a:rPr dirty="0" sz="3200" b="1">
                <a:latin typeface="Arial Narrow"/>
                <a:cs typeface="Arial Narrow"/>
              </a:rPr>
              <a:t>program,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variables,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intermediate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results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53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activation</a:t>
            </a:r>
            <a:r>
              <a:rPr dirty="0" sz="3200" spc="-8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records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form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run-</a:t>
            </a:r>
            <a:r>
              <a:rPr dirty="0" sz="3200" b="1">
                <a:latin typeface="Arial Narrow"/>
                <a:cs typeface="Arial Narrow"/>
              </a:rPr>
              <a:t>time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stack</a:t>
            </a:r>
            <a:endParaRPr sz="3200">
              <a:latin typeface="Arial Narrow"/>
              <a:cs typeface="Arial Narrow"/>
            </a:endParaRPr>
          </a:p>
          <a:p>
            <a:pPr marL="354965" marR="510540" indent="-342900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When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function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called,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push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AR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the </a:t>
            </a:r>
            <a:r>
              <a:rPr dirty="0" sz="3200" spc="-10" b="1">
                <a:latin typeface="Arial Narrow"/>
                <a:cs typeface="Arial Narrow"/>
              </a:rPr>
              <a:t>stack.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When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function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completed,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pop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AR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off.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B1D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>EdPlus at ASU</Company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Ron Carranza</dc:creator>
  <dc:title>PowerPoint Presentation</dc:title>
  <dcterms:created xsi:type="dcterms:W3CDTF">2023-09-28T17:59:23Z</dcterms:created>
  <dcterms:modified xsi:type="dcterms:W3CDTF">2023-09-28T17:59:23Z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2023-09-18T00:00:00Z</vt:filetime>
  </property>
  <property fmtid="{D5CDD505-2E9C-101B-9397-08002B2CF9AE}" pid="3" name="Creator">
    <vt:lpwstr>Acrobat PDFMaker 23 for PowerPoint</vt:lpwstr>
  </property>
  <property fmtid="{D5CDD505-2E9C-101B-9397-08002B2CF9AE}" pid="4" name="LastSaved">
    <vt:filetime>2023-09-28T00:00:00Z</vt:filetime>
  </property>
  <property fmtid="{D5CDD505-2E9C-101B-9397-08002B2CF9AE}" pid="5" name="Producer">
    <vt:lpwstr>Adobe PDF Library 23.3.247</vt:lpwstr>
  </property>
</Properties>
</file>