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Default Extension="jpg" ContentType="image/jpg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656043" y="1761629"/>
            <a:ext cx="2833370" cy="4215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458" y="2529758"/>
            <a:ext cx="6695257" cy="165652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014984"/>
            <a:ext cx="9144000" cy="24841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944880"/>
            <a:ext cx="9144000" cy="73660"/>
          </a:xfrm>
          <a:custGeom>
            <a:avLst/>
            <a:gdLst/>
            <a:ahLst/>
            <a:cxnLst/>
            <a:rect l="l" t="t" r="r" b="b"/>
            <a:pathLst>
              <a:path w="9144000" h="73659">
                <a:moveTo>
                  <a:pt x="9144000" y="0"/>
                </a:moveTo>
                <a:lnTo>
                  <a:pt x="0" y="0"/>
                </a:lnTo>
                <a:lnTo>
                  <a:pt x="0" y="73151"/>
                </a:lnTo>
                <a:lnTo>
                  <a:pt x="9144000" y="73151"/>
                </a:lnTo>
                <a:lnTo>
                  <a:pt x="914400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39" y="137033"/>
            <a:ext cx="8330565" cy="5770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C666F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" y="1543983"/>
            <a:ext cx="8299450" cy="202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83791" y="1650492"/>
            <a:ext cx="6377940" cy="73660"/>
          </a:xfrm>
          <a:custGeom>
            <a:avLst/>
            <a:gdLst/>
            <a:ahLst/>
            <a:cxnLst/>
            <a:rect l="l" t="t" r="r" b="b"/>
            <a:pathLst>
              <a:path w="6377940" h="73660">
                <a:moveTo>
                  <a:pt x="6377940" y="0"/>
                </a:moveTo>
                <a:lnTo>
                  <a:pt x="0" y="0"/>
                </a:lnTo>
                <a:lnTo>
                  <a:pt x="0" y="73151"/>
                </a:lnTo>
                <a:lnTo>
                  <a:pt x="6377940" y="73151"/>
                </a:lnTo>
                <a:lnTo>
                  <a:pt x="6377940" y="0"/>
                </a:lnTo>
                <a:close/>
              </a:path>
            </a:pathLst>
          </a:custGeom>
          <a:solidFill>
            <a:srgbClr val="FFC52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5483352"/>
            <a:ext cx="3486899" cy="11536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2774" y="1911286"/>
            <a:ext cx="5737860" cy="1300480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/>
              <a:t>Decision</a:t>
            </a:r>
            <a:r>
              <a:rPr dirty="0" sz="4400" spc="-10"/>
              <a:t> Trees, </a:t>
            </a:r>
            <a:r>
              <a:rPr dirty="0" sz="4400"/>
              <a:t>Sorting</a:t>
            </a:r>
            <a:r>
              <a:rPr dirty="0" sz="4400" spc="-30"/>
              <a:t> </a:t>
            </a:r>
            <a:r>
              <a:rPr dirty="0" sz="4400" spc="-10"/>
              <a:t>Lower-Bound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182361" y="1648205"/>
            <a:ext cx="1219200" cy="673735"/>
          </a:xfrm>
          <a:custGeom>
            <a:avLst/>
            <a:gdLst/>
            <a:ahLst/>
            <a:cxnLst/>
            <a:rect l="l" t="t" r="r" b="b"/>
            <a:pathLst>
              <a:path w="1219200" h="673735">
                <a:moveTo>
                  <a:pt x="0" y="0"/>
                </a:moveTo>
                <a:lnTo>
                  <a:pt x="1219200" y="673696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17136" y="4872901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16"/>
                </a:lnTo>
                <a:lnTo>
                  <a:pt x="204216" y="374916"/>
                </a:lnTo>
                <a:lnTo>
                  <a:pt x="348983" y="374916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517136" y="5750724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04"/>
                </a:lnTo>
                <a:lnTo>
                  <a:pt x="204216" y="374904"/>
                </a:lnTo>
                <a:lnTo>
                  <a:pt x="348983" y="374904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339" y="4790102"/>
            <a:ext cx="2324735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09444" y="487290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58439" y="487290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90544" y="4863254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09444" y="5750724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647" y="5750724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0544" y="5741078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17436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31540" y="169516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30040" y="418202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957637" y="1401889"/>
            <a:ext cx="1228725" cy="491490"/>
            <a:chOff x="3957637" y="1401889"/>
            <a:chExt cx="1228725" cy="491490"/>
          </a:xfrm>
        </p:grpSpPr>
        <p:sp>
          <p:nvSpPr>
            <p:cNvPr id="17" name="object 17" descr=""/>
            <p:cNvSpPr/>
            <p:nvPr/>
          </p:nvSpPr>
          <p:spPr>
            <a:xfrm>
              <a:off x="3962400" y="1406652"/>
              <a:ext cx="1219200" cy="481965"/>
            </a:xfrm>
            <a:custGeom>
              <a:avLst/>
              <a:gdLst/>
              <a:ahLst/>
              <a:cxnLst/>
              <a:rect l="l" t="t" r="r" b="b"/>
              <a:pathLst>
                <a:path w="1219200" h="481964">
                  <a:moveTo>
                    <a:pt x="609600" y="0"/>
                  </a:moveTo>
                  <a:lnTo>
                    <a:pt x="543176" y="1412"/>
                  </a:lnTo>
                  <a:lnTo>
                    <a:pt x="478825" y="5553"/>
                  </a:lnTo>
                  <a:lnTo>
                    <a:pt x="416917" y="12276"/>
                  </a:lnTo>
                  <a:lnTo>
                    <a:pt x="357825" y="21432"/>
                  </a:lnTo>
                  <a:lnTo>
                    <a:pt x="301921" y="32876"/>
                  </a:lnTo>
                  <a:lnTo>
                    <a:pt x="249576" y="46460"/>
                  </a:lnTo>
                  <a:lnTo>
                    <a:pt x="201162" y="62037"/>
                  </a:lnTo>
                  <a:lnTo>
                    <a:pt x="157051" y="79461"/>
                  </a:lnTo>
                  <a:lnTo>
                    <a:pt x="117616" y="98585"/>
                  </a:lnTo>
                  <a:lnTo>
                    <a:pt x="83227" y="119261"/>
                  </a:lnTo>
                  <a:lnTo>
                    <a:pt x="31077" y="164684"/>
                  </a:lnTo>
                  <a:lnTo>
                    <a:pt x="3576" y="214555"/>
                  </a:lnTo>
                  <a:lnTo>
                    <a:pt x="0" y="240791"/>
                  </a:lnTo>
                  <a:lnTo>
                    <a:pt x="3576" y="267028"/>
                  </a:lnTo>
                  <a:lnTo>
                    <a:pt x="31077" y="316899"/>
                  </a:lnTo>
                  <a:lnTo>
                    <a:pt x="83227" y="362322"/>
                  </a:lnTo>
                  <a:lnTo>
                    <a:pt x="117616" y="382998"/>
                  </a:lnTo>
                  <a:lnTo>
                    <a:pt x="157051" y="402122"/>
                  </a:lnTo>
                  <a:lnTo>
                    <a:pt x="201162" y="419546"/>
                  </a:lnTo>
                  <a:lnTo>
                    <a:pt x="249576" y="435123"/>
                  </a:lnTo>
                  <a:lnTo>
                    <a:pt x="301921" y="448707"/>
                  </a:lnTo>
                  <a:lnTo>
                    <a:pt x="357825" y="460151"/>
                  </a:lnTo>
                  <a:lnTo>
                    <a:pt x="416917" y="469307"/>
                  </a:lnTo>
                  <a:lnTo>
                    <a:pt x="478825" y="476030"/>
                  </a:lnTo>
                  <a:lnTo>
                    <a:pt x="543176" y="480171"/>
                  </a:lnTo>
                  <a:lnTo>
                    <a:pt x="609600" y="481583"/>
                  </a:lnTo>
                  <a:lnTo>
                    <a:pt x="676023" y="480171"/>
                  </a:lnTo>
                  <a:lnTo>
                    <a:pt x="740374" y="476030"/>
                  </a:lnTo>
                  <a:lnTo>
                    <a:pt x="802282" y="469307"/>
                  </a:lnTo>
                  <a:lnTo>
                    <a:pt x="861374" y="460151"/>
                  </a:lnTo>
                  <a:lnTo>
                    <a:pt x="917278" y="448707"/>
                  </a:lnTo>
                  <a:lnTo>
                    <a:pt x="969623" y="435123"/>
                  </a:lnTo>
                  <a:lnTo>
                    <a:pt x="1018037" y="419546"/>
                  </a:lnTo>
                  <a:lnTo>
                    <a:pt x="1062148" y="402122"/>
                  </a:lnTo>
                  <a:lnTo>
                    <a:pt x="1101583" y="382998"/>
                  </a:lnTo>
                  <a:lnTo>
                    <a:pt x="1135972" y="362322"/>
                  </a:lnTo>
                  <a:lnTo>
                    <a:pt x="1188122" y="316899"/>
                  </a:lnTo>
                  <a:lnTo>
                    <a:pt x="1215623" y="267028"/>
                  </a:lnTo>
                  <a:lnTo>
                    <a:pt x="1219200" y="240791"/>
                  </a:lnTo>
                  <a:lnTo>
                    <a:pt x="1215623" y="214555"/>
                  </a:lnTo>
                  <a:lnTo>
                    <a:pt x="1188122" y="164684"/>
                  </a:lnTo>
                  <a:lnTo>
                    <a:pt x="1135972" y="119261"/>
                  </a:lnTo>
                  <a:lnTo>
                    <a:pt x="1101583" y="98585"/>
                  </a:lnTo>
                  <a:lnTo>
                    <a:pt x="1062148" y="79461"/>
                  </a:lnTo>
                  <a:lnTo>
                    <a:pt x="1018037" y="62037"/>
                  </a:lnTo>
                  <a:lnTo>
                    <a:pt x="969623" y="46460"/>
                  </a:lnTo>
                  <a:lnTo>
                    <a:pt x="917278" y="32876"/>
                  </a:lnTo>
                  <a:lnTo>
                    <a:pt x="861374" y="21432"/>
                  </a:lnTo>
                  <a:lnTo>
                    <a:pt x="802282" y="12276"/>
                  </a:lnTo>
                  <a:lnTo>
                    <a:pt x="740374" y="5553"/>
                  </a:lnTo>
                  <a:lnTo>
                    <a:pt x="676023" y="141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62400" y="1406652"/>
              <a:ext cx="1219200" cy="481965"/>
            </a:xfrm>
            <a:custGeom>
              <a:avLst/>
              <a:gdLst/>
              <a:ahLst/>
              <a:cxnLst/>
              <a:rect l="l" t="t" r="r" b="b"/>
              <a:pathLst>
                <a:path w="1219200" h="481964">
                  <a:moveTo>
                    <a:pt x="0" y="240791"/>
                  </a:moveTo>
                  <a:lnTo>
                    <a:pt x="14060" y="189137"/>
                  </a:lnTo>
                  <a:lnTo>
                    <a:pt x="54257" y="141343"/>
                  </a:lnTo>
                  <a:lnTo>
                    <a:pt x="117616" y="98585"/>
                  </a:lnTo>
                  <a:lnTo>
                    <a:pt x="157051" y="79461"/>
                  </a:lnTo>
                  <a:lnTo>
                    <a:pt x="201162" y="62037"/>
                  </a:lnTo>
                  <a:lnTo>
                    <a:pt x="249576" y="46460"/>
                  </a:lnTo>
                  <a:lnTo>
                    <a:pt x="301921" y="32876"/>
                  </a:lnTo>
                  <a:lnTo>
                    <a:pt x="357825" y="21432"/>
                  </a:lnTo>
                  <a:lnTo>
                    <a:pt x="416917" y="12276"/>
                  </a:lnTo>
                  <a:lnTo>
                    <a:pt x="478825" y="5553"/>
                  </a:lnTo>
                  <a:lnTo>
                    <a:pt x="543176" y="1412"/>
                  </a:lnTo>
                  <a:lnTo>
                    <a:pt x="609600" y="0"/>
                  </a:lnTo>
                  <a:lnTo>
                    <a:pt x="676023" y="1412"/>
                  </a:lnTo>
                  <a:lnTo>
                    <a:pt x="740374" y="5553"/>
                  </a:lnTo>
                  <a:lnTo>
                    <a:pt x="802282" y="12276"/>
                  </a:lnTo>
                  <a:lnTo>
                    <a:pt x="861374" y="21432"/>
                  </a:lnTo>
                  <a:lnTo>
                    <a:pt x="917278" y="32876"/>
                  </a:lnTo>
                  <a:lnTo>
                    <a:pt x="969623" y="46460"/>
                  </a:lnTo>
                  <a:lnTo>
                    <a:pt x="1018037" y="62037"/>
                  </a:lnTo>
                  <a:lnTo>
                    <a:pt x="1062148" y="79461"/>
                  </a:lnTo>
                  <a:lnTo>
                    <a:pt x="1101583" y="98585"/>
                  </a:lnTo>
                  <a:lnTo>
                    <a:pt x="1135972" y="119261"/>
                  </a:lnTo>
                  <a:lnTo>
                    <a:pt x="1188122" y="164684"/>
                  </a:lnTo>
                  <a:lnTo>
                    <a:pt x="1215623" y="214555"/>
                  </a:lnTo>
                  <a:lnTo>
                    <a:pt x="1219200" y="240791"/>
                  </a:lnTo>
                  <a:lnTo>
                    <a:pt x="1215623" y="267028"/>
                  </a:lnTo>
                  <a:lnTo>
                    <a:pt x="1188122" y="316899"/>
                  </a:lnTo>
                  <a:lnTo>
                    <a:pt x="1135972" y="362322"/>
                  </a:lnTo>
                  <a:lnTo>
                    <a:pt x="1101583" y="382998"/>
                  </a:lnTo>
                  <a:lnTo>
                    <a:pt x="1062148" y="402122"/>
                  </a:lnTo>
                  <a:lnTo>
                    <a:pt x="1018037" y="419546"/>
                  </a:lnTo>
                  <a:lnTo>
                    <a:pt x="969623" y="435123"/>
                  </a:lnTo>
                  <a:lnTo>
                    <a:pt x="917278" y="448707"/>
                  </a:lnTo>
                  <a:lnTo>
                    <a:pt x="861374" y="460151"/>
                  </a:lnTo>
                  <a:lnTo>
                    <a:pt x="802282" y="469307"/>
                  </a:lnTo>
                  <a:lnTo>
                    <a:pt x="740374" y="476030"/>
                  </a:lnTo>
                  <a:lnTo>
                    <a:pt x="676023" y="480171"/>
                  </a:lnTo>
                  <a:lnTo>
                    <a:pt x="609600" y="481583"/>
                  </a:lnTo>
                  <a:lnTo>
                    <a:pt x="543176" y="480171"/>
                  </a:lnTo>
                  <a:lnTo>
                    <a:pt x="478825" y="476030"/>
                  </a:lnTo>
                  <a:lnTo>
                    <a:pt x="416917" y="469307"/>
                  </a:lnTo>
                  <a:lnTo>
                    <a:pt x="357825" y="460151"/>
                  </a:lnTo>
                  <a:lnTo>
                    <a:pt x="301921" y="448707"/>
                  </a:lnTo>
                  <a:lnTo>
                    <a:pt x="249576" y="435123"/>
                  </a:lnTo>
                  <a:lnTo>
                    <a:pt x="201162" y="419546"/>
                  </a:lnTo>
                  <a:lnTo>
                    <a:pt x="157051" y="402122"/>
                  </a:lnTo>
                  <a:lnTo>
                    <a:pt x="117616" y="382998"/>
                  </a:lnTo>
                  <a:lnTo>
                    <a:pt x="83227" y="362322"/>
                  </a:lnTo>
                  <a:lnTo>
                    <a:pt x="31077" y="316899"/>
                  </a:lnTo>
                  <a:lnTo>
                    <a:pt x="3576" y="267028"/>
                  </a:lnTo>
                  <a:lnTo>
                    <a:pt x="0" y="2407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94288" y="150932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128837" y="2316289"/>
            <a:ext cx="1228725" cy="491490"/>
            <a:chOff x="2128837" y="2316289"/>
            <a:chExt cx="1228725" cy="491490"/>
          </a:xfrm>
        </p:grpSpPr>
        <p:sp>
          <p:nvSpPr>
            <p:cNvPr id="21" name="object 21" descr=""/>
            <p:cNvSpPr/>
            <p:nvPr/>
          </p:nvSpPr>
          <p:spPr>
            <a:xfrm>
              <a:off x="2133600" y="2321051"/>
              <a:ext cx="1219200" cy="481965"/>
            </a:xfrm>
            <a:custGeom>
              <a:avLst/>
              <a:gdLst/>
              <a:ahLst/>
              <a:cxnLst/>
              <a:rect l="l" t="t" r="r" b="b"/>
              <a:pathLst>
                <a:path w="1219200" h="481964">
                  <a:moveTo>
                    <a:pt x="609600" y="0"/>
                  </a:moveTo>
                  <a:lnTo>
                    <a:pt x="543176" y="1412"/>
                  </a:lnTo>
                  <a:lnTo>
                    <a:pt x="478825" y="5553"/>
                  </a:lnTo>
                  <a:lnTo>
                    <a:pt x="416917" y="12276"/>
                  </a:lnTo>
                  <a:lnTo>
                    <a:pt x="357825" y="21432"/>
                  </a:lnTo>
                  <a:lnTo>
                    <a:pt x="301921" y="32876"/>
                  </a:lnTo>
                  <a:lnTo>
                    <a:pt x="249576" y="46460"/>
                  </a:lnTo>
                  <a:lnTo>
                    <a:pt x="201162" y="62037"/>
                  </a:lnTo>
                  <a:lnTo>
                    <a:pt x="157051" y="79461"/>
                  </a:lnTo>
                  <a:lnTo>
                    <a:pt x="117616" y="98585"/>
                  </a:lnTo>
                  <a:lnTo>
                    <a:pt x="83227" y="119261"/>
                  </a:lnTo>
                  <a:lnTo>
                    <a:pt x="31077" y="164684"/>
                  </a:lnTo>
                  <a:lnTo>
                    <a:pt x="3576" y="214555"/>
                  </a:lnTo>
                  <a:lnTo>
                    <a:pt x="0" y="240791"/>
                  </a:lnTo>
                  <a:lnTo>
                    <a:pt x="3576" y="267028"/>
                  </a:lnTo>
                  <a:lnTo>
                    <a:pt x="31077" y="316899"/>
                  </a:lnTo>
                  <a:lnTo>
                    <a:pt x="83227" y="362322"/>
                  </a:lnTo>
                  <a:lnTo>
                    <a:pt x="117616" y="382998"/>
                  </a:lnTo>
                  <a:lnTo>
                    <a:pt x="157051" y="402122"/>
                  </a:lnTo>
                  <a:lnTo>
                    <a:pt x="201162" y="419546"/>
                  </a:lnTo>
                  <a:lnTo>
                    <a:pt x="249576" y="435123"/>
                  </a:lnTo>
                  <a:lnTo>
                    <a:pt x="301921" y="448707"/>
                  </a:lnTo>
                  <a:lnTo>
                    <a:pt x="357825" y="460151"/>
                  </a:lnTo>
                  <a:lnTo>
                    <a:pt x="416917" y="469307"/>
                  </a:lnTo>
                  <a:lnTo>
                    <a:pt x="478825" y="476030"/>
                  </a:lnTo>
                  <a:lnTo>
                    <a:pt x="543176" y="480171"/>
                  </a:lnTo>
                  <a:lnTo>
                    <a:pt x="609600" y="481583"/>
                  </a:lnTo>
                  <a:lnTo>
                    <a:pt x="676023" y="480171"/>
                  </a:lnTo>
                  <a:lnTo>
                    <a:pt x="740374" y="476030"/>
                  </a:lnTo>
                  <a:lnTo>
                    <a:pt x="802282" y="469307"/>
                  </a:lnTo>
                  <a:lnTo>
                    <a:pt x="861374" y="460151"/>
                  </a:lnTo>
                  <a:lnTo>
                    <a:pt x="917278" y="448707"/>
                  </a:lnTo>
                  <a:lnTo>
                    <a:pt x="969623" y="435123"/>
                  </a:lnTo>
                  <a:lnTo>
                    <a:pt x="1018037" y="419546"/>
                  </a:lnTo>
                  <a:lnTo>
                    <a:pt x="1062148" y="402122"/>
                  </a:lnTo>
                  <a:lnTo>
                    <a:pt x="1101583" y="382998"/>
                  </a:lnTo>
                  <a:lnTo>
                    <a:pt x="1135972" y="362322"/>
                  </a:lnTo>
                  <a:lnTo>
                    <a:pt x="1188122" y="316899"/>
                  </a:lnTo>
                  <a:lnTo>
                    <a:pt x="1215623" y="267028"/>
                  </a:lnTo>
                  <a:lnTo>
                    <a:pt x="1219200" y="240791"/>
                  </a:lnTo>
                  <a:lnTo>
                    <a:pt x="1215623" y="214555"/>
                  </a:lnTo>
                  <a:lnTo>
                    <a:pt x="1188122" y="164684"/>
                  </a:lnTo>
                  <a:lnTo>
                    <a:pt x="1135972" y="119261"/>
                  </a:lnTo>
                  <a:lnTo>
                    <a:pt x="1101583" y="98585"/>
                  </a:lnTo>
                  <a:lnTo>
                    <a:pt x="1062148" y="79461"/>
                  </a:lnTo>
                  <a:lnTo>
                    <a:pt x="1018037" y="62037"/>
                  </a:lnTo>
                  <a:lnTo>
                    <a:pt x="969623" y="46460"/>
                  </a:lnTo>
                  <a:lnTo>
                    <a:pt x="917278" y="32876"/>
                  </a:lnTo>
                  <a:lnTo>
                    <a:pt x="861374" y="21432"/>
                  </a:lnTo>
                  <a:lnTo>
                    <a:pt x="802282" y="12276"/>
                  </a:lnTo>
                  <a:lnTo>
                    <a:pt x="740374" y="5553"/>
                  </a:lnTo>
                  <a:lnTo>
                    <a:pt x="676023" y="1412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133600" y="2321051"/>
              <a:ext cx="1219200" cy="481965"/>
            </a:xfrm>
            <a:custGeom>
              <a:avLst/>
              <a:gdLst/>
              <a:ahLst/>
              <a:cxnLst/>
              <a:rect l="l" t="t" r="r" b="b"/>
              <a:pathLst>
                <a:path w="1219200" h="481964">
                  <a:moveTo>
                    <a:pt x="0" y="240791"/>
                  </a:moveTo>
                  <a:lnTo>
                    <a:pt x="14060" y="189137"/>
                  </a:lnTo>
                  <a:lnTo>
                    <a:pt x="54257" y="141343"/>
                  </a:lnTo>
                  <a:lnTo>
                    <a:pt x="117616" y="98585"/>
                  </a:lnTo>
                  <a:lnTo>
                    <a:pt x="157051" y="79461"/>
                  </a:lnTo>
                  <a:lnTo>
                    <a:pt x="201162" y="62037"/>
                  </a:lnTo>
                  <a:lnTo>
                    <a:pt x="249576" y="46460"/>
                  </a:lnTo>
                  <a:lnTo>
                    <a:pt x="301921" y="32876"/>
                  </a:lnTo>
                  <a:lnTo>
                    <a:pt x="357825" y="21432"/>
                  </a:lnTo>
                  <a:lnTo>
                    <a:pt x="416917" y="12276"/>
                  </a:lnTo>
                  <a:lnTo>
                    <a:pt x="478825" y="5553"/>
                  </a:lnTo>
                  <a:lnTo>
                    <a:pt x="543176" y="1412"/>
                  </a:lnTo>
                  <a:lnTo>
                    <a:pt x="609600" y="0"/>
                  </a:lnTo>
                  <a:lnTo>
                    <a:pt x="676023" y="1412"/>
                  </a:lnTo>
                  <a:lnTo>
                    <a:pt x="740374" y="5553"/>
                  </a:lnTo>
                  <a:lnTo>
                    <a:pt x="802282" y="12276"/>
                  </a:lnTo>
                  <a:lnTo>
                    <a:pt x="861374" y="21432"/>
                  </a:lnTo>
                  <a:lnTo>
                    <a:pt x="917278" y="32876"/>
                  </a:lnTo>
                  <a:lnTo>
                    <a:pt x="969623" y="46460"/>
                  </a:lnTo>
                  <a:lnTo>
                    <a:pt x="1018037" y="62037"/>
                  </a:lnTo>
                  <a:lnTo>
                    <a:pt x="1062148" y="79461"/>
                  </a:lnTo>
                  <a:lnTo>
                    <a:pt x="1101583" y="98585"/>
                  </a:lnTo>
                  <a:lnTo>
                    <a:pt x="1135972" y="119261"/>
                  </a:lnTo>
                  <a:lnTo>
                    <a:pt x="1188122" y="164684"/>
                  </a:lnTo>
                  <a:lnTo>
                    <a:pt x="1215623" y="214555"/>
                  </a:lnTo>
                  <a:lnTo>
                    <a:pt x="1219200" y="240791"/>
                  </a:lnTo>
                  <a:lnTo>
                    <a:pt x="1215623" y="267028"/>
                  </a:lnTo>
                  <a:lnTo>
                    <a:pt x="1188122" y="316899"/>
                  </a:lnTo>
                  <a:lnTo>
                    <a:pt x="1135972" y="362322"/>
                  </a:lnTo>
                  <a:lnTo>
                    <a:pt x="1101583" y="382998"/>
                  </a:lnTo>
                  <a:lnTo>
                    <a:pt x="1062148" y="402122"/>
                  </a:lnTo>
                  <a:lnTo>
                    <a:pt x="1018037" y="419546"/>
                  </a:lnTo>
                  <a:lnTo>
                    <a:pt x="969623" y="435123"/>
                  </a:lnTo>
                  <a:lnTo>
                    <a:pt x="917278" y="448707"/>
                  </a:lnTo>
                  <a:lnTo>
                    <a:pt x="861374" y="460151"/>
                  </a:lnTo>
                  <a:lnTo>
                    <a:pt x="802282" y="469307"/>
                  </a:lnTo>
                  <a:lnTo>
                    <a:pt x="740374" y="476030"/>
                  </a:lnTo>
                  <a:lnTo>
                    <a:pt x="676023" y="480171"/>
                  </a:lnTo>
                  <a:lnTo>
                    <a:pt x="609600" y="481583"/>
                  </a:lnTo>
                  <a:lnTo>
                    <a:pt x="543176" y="480171"/>
                  </a:lnTo>
                  <a:lnTo>
                    <a:pt x="478825" y="476030"/>
                  </a:lnTo>
                  <a:lnTo>
                    <a:pt x="416917" y="469307"/>
                  </a:lnTo>
                  <a:lnTo>
                    <a:pt x="357825" y="460151"/>
                  </a:lnTo>
                  <a:lnTo>
                    <a:pt x="301921" y="448707"/>
                  </a:lnTo>
                  <a:lnTo>
                    <a:pt x="249576" y="435123"/>
                  </a:lnTo>
                  <a:lnTo>
                    <a:pt x="201162" y="419546"/>
                  </a:lnTo>
                  <a:lnTo>
                    <a:pt x="157051" y="402122"/>
                  </a:lnTo>
                  <a:lnTo>
                    <a:pt x="117616" y="382998"/>
                  </a:lnTo>
                  <a:lnTo>
                    <a:pt x="83227" y="362322"/>
                  </a:lnTo>
                  <a:lnTo>
                    <a:pt x="31077" y="316899"/>
                  </a:lnTo>
                  <a:lnTo>
                    <a:pt x="3576" y="267028"/>
                  </a:lnTo>
                  <a:lnTo>
                    <a:pt x="0" y="24079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365487" y="242372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352800" y="3235451"/>
            <a:ext cx="1219200" cy="481965"/>
          </a:xfrm>
          <a:custGeom>
            <a:avLst/>
            <a:gdLst/>
            <a:ahLst/>
            <a:cxnLst/>
            <a:rect l="l" t="t" r="r" b="b"/>
            <a:pathLst>
              <a:path w="1219200" h="481964">
                <a:moveTo>
                  <a:pt x="0" y="240791"/>
                </a:moveTo>
                <a:lnTo>
                  <a:pt x="14060" y="189137"/>
                </a:lnTo>
                <a:lnTo>
                  <a:pt x="54257" y="141343"/>
                </a:lnTo>
                <a:lnTo>
                  <a:pt x="117616" y="98585"/>
                </a:lnTo>
                <a:lnTo>
                  <a:pt x="157051" y="79461"/>
                </a:lnTo>
                <a:lnTo>
                  <a:pt x="201162" y="62037"/>
                </a:lnTo>
                <a:lnTo>
                  <a:pt x="249576" y="46460"/>
                </a:lnTo>
                <a:lnTo>
                  <a:pt x="301921" y="32876"/>
                </a:lnTo>
                <a:lnTo>
                  <a:pt x="357825" y="21432"/>
                </a:lnTo>
                <a:lnTo>
                  <a:pt x="416917" y="12276"/>
                </a:lnTo>
                <a:lnTo>
                  <a:pt x="478825" y="5553"/>
                </a:lnTo>
                <a:lnTo>
                  <a:pt x="543176" y="1412"/>
                </a:lnTo>
                <a:lnTo>
                  <a:pt x="609600" y="0"/>
                </a:lnTo>
                <a:lnTo>
                  <a:pt x="676023" y="1412"/>
                </a:lnTo>
                <a:lnTo>
                  <a:pt x="740374" y="5553"/>
                </a:lnTo>
                <a:lnTo>
                  <a:pt x="802282" y="12276"/>
                </a:lnTo>
                <a:lnTo>
                  <a:pt x="861374" y="21432"/>
                </a:lnTo>
                <a:lnTo>
                  <a:pt x="917278" y="32876"/>
                </a:lnTo>
                <a:lnTo>
                  <a:pt x="969623" y="46460"/>
                </a:lnTo>
                <a:lnTo>
                  <a:pt x="1018037" y="62037"/>
                </a:lnTo>
                <a:lnTo>
                  <a:pt x="1062148" y="79461"/>
                </a:lnTo>
                <a:lnTo>
                  <a:pt x="1101583" y="98585"/>
                </a:lnTo>
                <a:lnTo>
                  <a:pt x="1135972" y="119261"/>
                </a:lnTo>
                <a:lnTo>
                  <a:pt x="1188122" y="164684"/>
                </a:lnTo>
                <a:lnTo>
                  <a:pt x="1215623" y="214555"/>
                </a:lnTo>
                <a:lnTo>
                  <a:pt x="1219200" y="240791"/>
                </a:lnTo>
                <a:lnTo>
                  <a:pt x="1215623" y="267028"/>
                </a:lnTo>
                <a:lnTo>
                  <a:pt x="1188122" y="316899"/>
                </a:lnTo>
                <a:lnTo>
                  <a:pt x="1135972" y="362322"/>
                </a:lnTo>
                <a:lnTo>
                  <a:pt x="1101583" y="382998"/>
                </a:lnTo>
                <a:lnTo>
                  <a:pt x="1062148" y="402122"/>
                </a:lnTo>
                <a:lnTo>
                  <a:pt x="1018037" y="419546"/>
                </a:lnTo>
                <a:lnTo>
                  <a:pt x="969623" y="435123"/>
                </a:lnTo>
                <a:lnTo>
                  <a:pt x="917278" y="448707"/>
                </a:lnTo>
                <a:lnTo>
                  <a:pt x="861374" y="460151"/>
                </a:lnTo>
                <a:lnTo>
                  <a:pt x="802282" y="469307"/>
                </a:lnTo>
                <a:lnTo>
                  <a:pt x="740374" y="476030"/>
                </a:lnTo>
                <a:lnTo>
                  <a:pt x="676023" y="480171"/>
                </a:lnTo>
                <a:lnTo>
                  <a:pt x="609600" y="481583"/>
                </a:lnTo>
                <a:lnTo>
                  <a:pt x="543176" y="480171"/>
                </a:lnTo>
                <a:lnTo>
                  <a:pt x="478825" y="476030"/>
                </a:lnTo>
                <a:lnTo>
                  <a:pt x="416917" y="469307"/>
                </a:lnTo>
                <a:lnTo>
                  <a:pt x="357825" y="460151"/>
                </a:lnTo>
                <a:lnTo>
                  <a:pt x="301921" y="448707"/>
                </a:lnTo>
                <a:lnTo>
                  <a:pt x="249576" y="435123"/>
                </a:lnTo>
                <a:lnTo>
                  <a:pt x="201162" y="419546"/>
                </a:lnTo>
                <a:lnTo>
                  <a:pt x="157051" y="402122"/>
                </a:lnTo>
                <a:lnTo>
                  <a:pt x="117616" y="382998"/>
                </a:lnTo>
                <a:lnTo>
                  <a:pt x="83227" y="362322"/>
                </a:lnTo>
                <a:lnTo>
                  <a:pt x="31077" y="316899"/>
                </a:lnTo>
                <a:lnTo>
                  <a:pt x="3576" y="267028"/>
                </a:lnTo>
                <a:lnTo>
                  <a:pt x="0" y="240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584688" y="333812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010400" y="3235451"/>
            <a:ext cx="1219200" cy="481965"/>
          </a:xfrm>
          <a:custGeom>
            <a:avLst/>
            <a:gdLst/>
            <a:ahLst/>
            <a:cxnLst/>
            <a:rect l="l" t="t" r="r" b="b"/>
            <a:pathLst>
              <a:path w="1219200" h="481964">
                <a:moveTo>
                  <a:pt x="0" y="240791"/>
                </a:moveTo>
                <a:lnTo>
                  <a:pt x="14060" y="189137"/>
                </a:lnTo>
                <a:lnTo>
                  <a:pt x="54257" y="141343"/>
                </a:lnTo>
                <a:lnTo>
                  <a:pt x="117616" y="98585"/>
                </a:lnTo>
                <a:lnTo>
                  <a:pt x="157051" y="79461"/>
                </a:lnTo>
                <a:lnTo>
                  <a:pt x="201162" y="62037"/>
                </a:lnTo>
                <a:lnTo>
                  <a:pt x="249576" y="46460"/>
                </a:lnTo>
                <a:lnTo>
                  <a:pt x="301921" y="32876"/>
                </a:lnTo>
                <a:lnTo>
                  <a:pt x="357825" y="21432"/>
                </a:lnTo>
                <a:lnTo>
                  <a:pt x="416917" y="12276"/>
                </a:lnTo>
                <a:lnTo>
                  <a:pt x="478825" y="5553"/>
                </a:lnTo>
                <a:lnTo>
                  <a:pt x="543176" y="1412"/>
                </a:lnTo>
                <a:lnTo>
                  <a:pt x="609600" y="0"/>
                </a:lnTo>
                <a:lnTo>
                  <a:pt x="676023" y="1412"/>
                </a:lnTo>
                <a:lnTo>
                  <a:pt x="740374" y="5553"/>
                </a:lnTo>
                <a:lnTo>
                  <a:pt x="802282" y="12276"/>
                </a:lnTo>
                <a:lnTo>
                  <a:pt x="861374" y="21432"/>
                </a:lnTo>
                <a:lnTo>
                  <a:pt x="917278" y="32876"/>
                </a:lnTo>
                <a:lnTo>
                  <a:pt x="969623" y="46460"/>
                </a:lnTo>
                <a:lnTo>
                  <a:pt x="1018037" y="62037"/>
                </a:lnTo>
                <a:lnTo>
                  <a:pt x="1062148" y="79461"/>
                </a:lnTo>
                <a:lnTo>
                  <a:pt x="1101583" y="98585"/>
                </a:lnTo>
                <a:lnTo>
                  <a:pt x="1135972" y="119261"/>
                </a:lnTo>
                <a:lnTo>
                  <a:pt x="1188122" y="164684"/>
                </a:lnTo>
                <a:lnTo>
                  <a:pt x="1215623" y="214555"/>
                </a:lnTo>
                <a:lnTo>
                  <a:pt x="1219200" y="240791"/>
                </a:lnTo>
                <a:lnTo>
                  <a:pt x="1215623" y="267028"/>
                </a:lnTo>
                <a:lnTo>
                  <a:pt x="1188122" y="316899"/>
                </a:lnTo>
                <a:lnTo>
                  <a:pt x="1135972" y="362322"/>
                </a:lnTo>
                <a:lnTo>
                  <a:pt x="1101583" y="382998"/>
                </a:lnTo>
                <a:lnTo>
                  <a:pt x="1062148" y="402122"/>
                </a:lnTo>
                <a:lnTo>
                  <a:pt x="1018037" y="419546"/>
                </a:lnTo>
                <a:lnTo>
                  <a:pt x="969623" y="435123"/>
                </a:lnTo>
                <a:lnTo>
                  <a:pt x="917278" y="448707"/>
                </a:lnTo>
                <a:lnTo>
                  <a:pt x="861374" y="460151"/>
                </a:lnTo>
                <a:lnTo>
                  <a:pt x="802282" y="469307"/>
                </a:lnTo>
                <a:lnTo>
                  <a:pt x="740374" y="476030"/>
                </a:lnTo>
                <a:lnTo>
                  <a:pt x="676023" y="480171"/>
                </a:lnTo>
                <a:lnTo>
                  <a:pt x="609600" y="481583"/>
                </a:lnTo>
                <a:lnTo>
                  <a:pt x="543176" y="480171"/>
                </a:lnTo>
                <a:lnTo>
                  <a:pt x="478825" y="476030"/>
                </a:lnTo>
                <a:lnTo>
                  <a:pt x="416917" y="469307"/>
                </a:lnTo>
                <a:lnTo>
                  <a:pt x="357825" y="460151"/>
                </a:lnTo>
                <a:lnTo>
                  <a:pt x="301921" y="448707"/>
                </a:lnTo>
                <a:lnTo>
                  <a:pt x="249576" y="435123"/>
                </a:lnTo>
                <a:lnTo>
                  <a:pt x="201162" y="419546"/>
                </a:lnTo>
                <a:lnTo>
                  <a:pt x="157051" y="402122"/>
                </a:lnTo>
                <a:lnTo>
                  <a:pt x="117616" y="382998"/>
                </a:lnTo>
                <a:lnTo>
                  <a:pt x="83227" y="362322"/>
                </a:lnTo>
                <a:lnTo>
                  <a:pt x="31077" y="316899"/>
                </a:lnTo>
                <a:lnTo>
                  <a:pt x="3576" y="267028"/>
                </a:lnTo>
                <a:lnTo>
                  <a:pt x="0" y="240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242288" y="333812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791200" y="2321051"/>
            <a:ext cx="1219200" cy="481965"/>
          </a:xfrm>
          <a:custGeom>
            <a:avLst/>
            <a:gdLst/>
            <a:ahLst/>
            <a:cxnLst/>
            <a:rect l="l" t="t" r="r" b="b"/>
            <a:pathLst>
              <a:path w="1219200" h="481964">
                <a:moveTo>
                  <a:pt x="0" y="240791"/>
                </a:moveTo>
                <a:lnTo>
                  <a:pt x="14060" y="189137"/>
                </a:lnTo>
                <a:lnTo>
                  <a:pt x="54257" y="141343"/>
                </a:lnTo>
                <a:lnTo>
                  <a:pt x="117616" y="98585"/>
                </a:lnTo>
                <a:lnTo>
                  <a:pt x="157051" y="79461"/>
                </a:lnTo>
                <a:lnTo>
                  <a:pt x="201162" y="62037"/>
                </a:lnTo>
                <a:lnTo>
                  <a:pt x="249576" y="46460"/>
                </a:lnTo>
                <a:lnTo>
                  <a:pt x="301921" y="32876"/>
                </a:lnTo>
                <a:lnTo>
                  <a:pt x="357825" y="21432"/>
                </a:lnTo>
                <a:lnTo>
                  <a:pt x="416917" y="12276"/>
                </a:lnTo>
                <a:lnTo>
                  <a:pt x="478825" y="5553"/>
                </a:lnTo>
                <a:lnTo>
                  <a:pt x="543176" y="1412"/>
                </a:lnTo>
                <a:lnTo>
                  <a:pt x="609600" y="0"/>
                </a:lnTo>
                <a:lnTo>
                  <a:pt x="676023" y="1412"/>
                </a:lnTo>
                <a:lnTo>
                  <a:pt x="740374" y="5553"/>
                </a:lnTo>
                <a:lnTo>
                  <a:pt x="802282" y="12276"/>
                </a:lnTo>
                <a:lnTo>
                  <a:pt x="861374" y="21432"/>
                </a:lnTo>
                <a:lnTo>
                  <a:pt x="917278" y="32876"/>
                </a:lnTo>
                <a:lnTo>
                  <a:pt x="969623" y="46460"/>
                </a:lnTo>
                <a:lnTo>
                  <a:pt x="1018037" y="62037"/>
                </a:lnTo>
                <a:lnTo>
                  <a:pt x="1062148" y="79461"/>
                </a:lnTo>
                <a:lnTo>
                  <a:pt x="1101583" y="98585"/>
                </a:lnTo>
                <a:lnTo>
                  <a:pt x="1135972" y="119261"/>
                </a:lnTo>
                <a:lnTo>
                  <a:pt x="1188122" y="164684"/>
                </a:lnTo>
                <a:lnTo>
                  <a:pt x="1215623" y="214555"/>
                </a:lnTo>
                <a:lnTo>
                  <a:pt x="1219200" y="240791"/>
                </a:lnTo>
                <a:lnTo>
                  <a:pt x="1215623" y="267028"/>
                </a:lnTo>
                <a:lnTo>
                  <a:pt x="1188122" y="316899"/>
                </a:lnTo>
                <a:lnTo>
                  <a:pt x="1135972" y="362322"/>
                </a:lnTo>
                <a:lnTo>
                  <a:pt x="1101583" y="382998"/>
                </a:lnTo>
                <a:lnTo>
                  <a:pt x="1062148" y="402122"/>
                </a:lnTo>
                <a:lnTo>
                  <a:pt x="1018037" y="419546"/>
                </a:lnTo>
                <a:lnTo>
                  <a:pt x="969623" y="435123"/>
                </a:lnTo>
                <a:lnTo>
                  <a:pt x="917278" y="448707"/>
                </a:lnTo>
                <a:lnTo>
                  <a:pt x="861374" y="460151"/>
                </a:lnTo>
                <a:lnTo>
                  <a:pt x="802282" y="469307"/>
                </a:lnTo>
                <a:lnTo>
                  <a:pt x="740374" y="476030"/>
                </a:lnTo>
                <a:lnTo>
                  <a:pt x="676023" y="480171"/>
                </a:lnTo>
                <a:lnTo>
                  <a:pt x="609600" y="481583"/>
                </a:lnTo>
                <a:lnTo>
                  <a:pt x="543176" y="480171"/>
                </a:lnTo>
                <a:lnTo>
                  <a:pt x="478825" y="476030"/>
                </a:lnTo>
                <a:lnTo>
                  <a:pt x="416917" y="469307"/>
                </a:lnTo>
                <a:lnTo>
                  <a:pt x="357825" y="460151"/>
                </a:lnTo>
                <a:lnTo>
                  <a:pt x="301921" y="448707"/>
                </a:lnTo>
                <a:lnTo>
                  <a:pt x="249576" y="435123"/>
                </a:lnTo>
                <a:lnTo>
                  <a:pt x="201162" y="419546"/>
                </a:lnTo>
                <a:lnTo>
                  <a:pt x="157051" y="402122"/>
                </a:lnTo>
                <a:lnTo>
                  <a:pt x="117616" y="382998"/>
                </a:lnTo>
                <a:lnTo>
                  <a:pt x="83227" y="362322"/>
                </a:lnTo>
                <a:lnTo>
                  <a:pt x="31077" y="316899"/>
                </a:lnTo>
                <a:lnTo>
                  <a:pt x="3576" y="267028"/>
                </a:lnTo>
                <a:lnTo>
                  <a:pt x="0" y="24079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023088" y="242372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91739" y="418202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958794" y="418202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853973" y="326768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196370" y="326762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709927" y="1510283"/>
            <a:ext cx="6587490" cy="2650490"/>
            <a:chOff x="1709927" y="1510283"/>
            <a:chExt cx="6587490" cy="2650490"/>
          </a:xfrm>
        </p:grpSpPr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6" y="1510283"/>
              <a:ext cx="1493507" cy="950975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743961" y="1648205"/>
              <a:ext cx="1219200" cy="673735"/>
            </a:xfrm>
            <a:custGeom>
              <a:avLst/>
              <a:gdLst/>
              <a:ahLst/>
              <a:cxnLst/>
              <a:rect l="l" t="t" r="r" b="b"/>
              <a:pathLst>
                <a:path w="1219200" h="673735">
                  <a:moveTo>
                    <a:pt x="1219200" y="0"/>
                  </a:moveTo>
                  <a:lnTo>
                    <a:pt x="0" y="67369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506980" y="2577845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611874" y="3477005"/>
              <a:ext cx="400050" cy="673735"/>
            </a:xfrm>
            <a:custGeom>
              <a:avLst/>
              <a:gdLst/>
              <a:ahLst/>
              <a:cxnLst/>
              <a:rect l="l" t="t" r="r" b="b"/>
              <a:pathLst>
                <a:path w="400050" h="673735">
                  <a:moveTo>
                    <a:pt x="400050" y="0"/>
                  </a:moveTo>
                  <a:lnTo>
                    <a:pt x="0" y="67369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230361" y="3476999"/>
              <a:ext cx="57150" cy="673735"/>
            </a:xfrm>
            <a:custGeom>
              <a:avLst/>
              <a:gdLst/>
              <a:ahLst/>
              <a:cxnLst/>
              <a:rect l="l" t="t" r="r" b="b"/>
              <a:pathLst>
                <a:path w="57150" h="673735">
                  <a:moveTo>
                    <a:pt x="57150" y="673696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353561" y="2562599"/>
              <a:ext cx="609600" cy="673735"/>
            </a:xfrm>
            <a:custGeom>
              <a:avLst/>
              <a:gdLst/>
              <a:ahLst/>
              <a:cxnLst/>
              <a:rect l="l" t="t" r="r" b="b"/>
              <a:pathLst>
                <a:path w="609600" h="673735">
                  <a:moveTo>
                    <a:pt x="609600" y="673696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11162" y="2562605"/>
              <a:ext cx="609600" cy="673735"/>
            </a:xfrm>
            <a:custGeom>
              <a:avLst/>
              <a:gdLst/>
              <a:ahLst/>
              <a:cxnLst/>
              <a:rect l="l" t="t" r="r" b="b"/>
              <a:pathLst>
                <a:path w="609600" h="673735">
                  <a:moveTo>
                    <a:pt x="0" y="0"/>
                  </a:moveTo>
                  <a:lnTo>
                    <a:pt x="609600" y="67369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429255"/>
              <a:ext cx="563879" cy="94640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1849373" y="2562605"/>
              <a:ext cx="285750" cy="673735"/>
            </a:xfrm>
            <a:custGeom>
              <a:avLst/>
              <a:gdLst/>
              <a:ahLst/>
              <a:cxnLst/>
              <a:rect l="l" t="t" r="r" b="b"/>
              <a:pathLst>
                <a:path w="285750" h="673735">
                  <a:moveTo>
                    <a:pt x="285750" y="0"/>
                  </a:moveTo>
                  <a:lnTo>
                    <a:pt x="0" y="67369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144774" y="3477005"/>
              <a:ext cx="209550" cy="673735"/>
            </a:xfrm>
            <a:custGeom>
              <a:avLst/>
              <a:gdLst/>
              <a:ahLst/>
              <a:cxnLst/>
              <a:rect l="l" t="t" r="r" b="b"/>
              <a:pathLst>
                <a:path w="209550" h="673735">
                  <a:moveTo>
                    <a:pt x="209550" y="0"/>
                  </a:moveTo>
                  <a:lnTo>
                    <a:pt x="0" y="67369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572761" y="3477005"/>
              <a:ext cx="209550" cy="673735"/>
            </a:xfrm>
            <a:custGeom>
              <a:avLst/>
              <a:gdLst/>
              <a:ahLst/>
              <a:cxnLst/>
              <a:rect l="l" t="t" r="r" b="b"/>
              <a:pathLst>
                <a:path w="209550" h="673735">
                  <a:moveTo>
                    <a:pt x="0" y="0"/>
                  </a:moveTo>
                  <a:lnTo>
                    <a:pt x="209550" y="673696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708140" y="352402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571997" y="265808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133598" y="357248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914398" y="260962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507740" y="26096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165340" y="26096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50740" y="35240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308340" y="35240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635240" y="418202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4614671"/>
            <a:ext cx="9144000" cy="2240280"/>
            <a:chOff x="0" y="4614671"/>
            <a:chExt cx="9144000" cy="2240280"/>
          </a:xfrm>
        </p:grpSpPr>
        <p:sp>
          <p:nvSpPr>
            <p:cNvPr id="5" name="object 5" descr=""/>
            <p:cNvSpPr/>
            <p:nvPr/>
          </p:nvSpPr>
          <p:spPr>
            <a:xfrm>
              <a:off x="0" y="4614671"/>
              <a:ext cx="9144000" cy="2240280"/>
            </a:xfrm>
            <a:custGeom>
              <a:avLst/>
              <a:gdLst/>
              <a:ahLst/>
              <a:cxnLst/>
              <a:rect l="l" t="t" r="r" b="b"/>
              <a:pathLst>
                <a:path w="9144000" h="2240279">
                  <a:moveTo>
                    <a:pt x="9144000" y="0"/>
                  </a:moveTo>
                  <a:lnTo>
                    <a:pt x="0" y="0"/>
                  </a:lnTo>
                  <a:lnTo>
                    <a:pt x="0" y="2240279"/>
                  </a:lnTo>
                  <a:lnTo>
                    <a:pt x="9144000" y="22402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17136" y="4651450"/>
              <a:ext cx="349250" cy="1252855"/>
            </a:xfrm>
            <a:custGeom>
              <a:avLst/>
              <a:gdLst/>
              <a:ahLst/>
              <a:cxnLst/>
              <a:rect l="l" t="t" r="r" b="b"/>
              <a:pathLst>
                <a:path w="349250" h="1252854">
                  <a:moveTo>
                    <a:pt x="348983" y="877824"/>
                  </a:moveTo>
                  <a:lnTo>
                    <a:pt x="204216" y="877824"/>
                  </a:lnTo>
                  <a:lnTo>
                    <a:pt x="0" y="877824"/>
                  </a:lnTo>
                  <a:lnTo>
                    <a:pt x="0" y="1252728"/>
                  </a:lnTo>
                  <a:lnTo>
                    <a:pt x="204216" y="1252728"/>
                  </a:lnTo>
                  <a:lnTo>
                    <a:pt x="348983" y="1252728"/>
                  </a:lnTo>
                  <a:lnTo>
                    <a:pt x="348983" y="877824"/>
                  </a:lnTo>
                  <a:close/>
                </a:path>
                <a:path w="349250" h="1252854">
                  <a:moveTo>
                    <a:pt x="348983" y="0"/>
                  </a:moveTo>
                  <a:lnTo>
                    <a:pt x="204216" y="0"/>
                  </a:lnTo>
                  <a:lnTo>
                    <a:pt x="0" y="0"/>
                  </a:lnTo>
                  <a:lnTo>
                    <a:pt x="0" y="374904"/>
                  </a:lnTo>
                  <a:lnTo>
                    <a:pt x="204216" y="374904"/>
                  </a:lnTo>
                  <a:lnTo>
                    <a:pt x="348983" y="374904"/>
                  </a:lnTo>
                  <a:lnTo>
                    <a:pt x="3489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55648" y="6407099"/>
              <a:ext cx="1219200" cy="375285"/>
            </a:xfrm>
            <a:custGeom>
              <a:avLst/>
              <a:gdLst/>
              <a:ahLst/>
              <a:cxnLst/>
              <a:rect l="l" t="t" r="r" b="b"/>
              <a:pathLst>
                <a:path w="1219200" h="375284">
                  <a:moveTo>
                    <a:pt x="1074407" y="0"/>
                  </a:moveTo>
                  <a:lnTo>
                    <a:pt x="1074407" y="0"/>
                  </a:lnTo>
                  <a:lnTo>
                    <a:pt x="0" y="0"/>
                  </a:lnTo>
                  <a:lnTo>
                    <a:pt x="0" y="374916"/>
                  </a:lnTo>
                  <a:lnTo>
                    <a:pt x="1074407" y="374916"/>
                  </a:lnTo>
                  <a:lnTo>
                    <a:pt x="1074407" y="0"/>
                  </a:lnTo>
                  <a:close/>
                </a:path>
                <a:path w="1219200" h="375284">
                  <a:moveTo>
                    <a:pt x="1219200" y="0"/>
                  </a:moveTo>
                  <a:lnTo>
                    <a:pt x="1074420" y="0"/>
                  </a:lnTo>
                  <a:lnTo>
                    <a:pt x="1074420" y="374916"/>
                  </a:lnTo>
                  <a:lnTo>
                    <a:pt x="1219200" y="374916"/>
                  </a:lnTo>
                  <a:lnTo>
                    <a:pt x="121920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409444" y="465145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58439" y="465145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590544" y="4641796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09444" y="5529275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279647" y="5529275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590544" y="5519620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339" y="4568644"/>
            <a:ext cx="2324735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3339" y="6397444"/>
            <a:ext cx="30295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STOP</a:t>
            </a:r>
            <a:r>
              <a:rPr dirty="0" sz="2400" spc="-1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with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7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59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641340" y="15221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431540" y="147370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130040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20" name="object 20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194288" y="12954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24" name="object 24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365487" y="22098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33528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3584688" y="31242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70104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242288" y="31242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791200" y="2100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6023088" y="22098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2491739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958794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853973" y="3046225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143000" y="3014472"/>
            <a:ext cx="1409700" cy="338455"/>
          </a:xfrm>
          <a:custGeom>
            <a:avLst/>
            <a:gdLst/>
            <a:ahLst/>
            <a:cxnLst/>
            <a:rect l="l" t="t" r="r" b="b"/>
            <a:pathLst>
              <a:path w="1409700" h="338454">
                <a:moveTo>
                  <a:pt x="1409700" y="0"/>
                </a:moveTo>
                <a:lnTo>
                  <a:pt x="0" y="0"/>
                </a:lnTo>
                <a:lnTo>
                  <a:pt x="0" y="338327"/>
                </a:lnTo>
                <a:lnTo>
                  <a:pt x="1409700" y="33832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1196339" y="30461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709927" y="1315212"/>
            <a:ext cx="6587490" cy="2624455"/>
            <a:chOff x="1709927" y="1315212"/>
            <a:chExt cx="6587490" cy="2624455"/>
          </a:xfrm>
        </p:grpSpPr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6" y="1315212"/>
              <a:ext cx="1491995" cy="925067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611874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011162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9927" y="2234183"/>
              <a:ext cx="563879" cy="920495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3144774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708140" y="330257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571997" y="243663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133598" y="335103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914398" y="238817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507740" y="23881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165340" y="23881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650740" y="33025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8308340" y="33025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7635240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409444" y="4651438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58439" y="4651438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17135" y="4651438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4568639"/>
            <a:ext cx="227393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09444" y="5090350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79647" y="5090350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15944" y="4568639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517135" y="5090350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28032" y="4568639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641340" y="15221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31540" y="147370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66339" y="3960563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18" name="object 18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194288" y="12954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22" name="object 22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365487" y="22098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33528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3584688" y="31242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0104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242288" y="31242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791200" y="2100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023088" y="22098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53973" y="3046220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6370" y="304616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839848" y="1315212"/>
            <a:ext cx="6457315" cy="2624455"/>
            <a:chOff x="1839848" y="1315212"/>
            <a:chExt cx="6457315" cy="2624455"/>
          </a:xfrm>
        </p:grpSpPr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15212"/>
              <a:ext cx="1491995" cy="92506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8088"/>
              <a:ext cx="885443" cy="92354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708140" y="330256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571997" y="243662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133598" y="335102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914398" y="238816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507740" y="23881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165340" y="23881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650740" y="33025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308340" y="33025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635240" y="396056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17135" y="4651451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15944" y="4568643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17135" y="5090363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28032" y="4568643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4568643"/>
            <a:ext cx="227393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409444" y="4651451"/>
          <a:ext cx="1295400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68579"/>
                <a:gridCol w="349250"/>
                <a:gridCol w="104139"/>
                <a:gridCol w="349250"/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20833" sz="2400" spc="3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78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0833" sz="2400" spc="-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3505"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3590544" y="5519619"/>
            <a:ext cx="164401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 </a:t>
            </a:r>
            <a:r>
              <a:rPr dirty="0" sz="2400" spc="-10" b="1">
                <a:latin typeface="Verdana"/>
                <a:cs typeface="Verdana"/>
              </a:rPr>
              <a:t>a</a:t>
            </a:r>
            <a:r>
              <a:rPr dirty="0" baseline="-20833" sz="2400" spc="-15" b="1">
                <a:latin typeface="Verdana"/>
                <a:cs typeface="Verdana"/>
              </a:rPr>
              <a:t>1</a:t>
            </a:r>
            <a:r>
              <a:rPr dirty="0" sz="2400" spc="-10" b="1">
                <a:latin typeface="Verdana"/>
                <a:cs typeface="Verdana"/>
              </a:rPr>
              <a:t>&gt;a</a:t>
            </a:r>
            <a:r>
              <a:rPr dirty="0" baseline="-20833" sz="2400" spc="-15" b="1">
                <a:latin typeface="Verdana"/>
                <a:cs typeface="Verdana"/>
              </a:rPr>
              <a:t>3</a:t>
            </a:r>
            <a:r>
              <a:rPr dirty="0" sz="2400" spc="-10" b="1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1522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31540" y="147370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466339" y="3960567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16" name="object 16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194288" y="12954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20" name="object 20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365487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24" name="object 24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5846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0104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2422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5791200" y="2100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023088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53973" y="30462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6370" y="3046167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839848" y="1315212"/>
            <a:ext cx="6457315" cy="2624455"/>
            <a:chOff x="1839848" y="1315212"/>
            <a:chExt cx="6457315" cy="2624455"/>
          </a:xfrm>
        </p:grpSpPr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15212"/>
              <a:ext cx="1491995" cy="92506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8088"/>
              <a:ext cx="885443" cy="92354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708140" y="33025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5571997" y="243663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133598" y="335103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914398" y="23881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507740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7165340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4650740" y="33025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308340" y="33025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7635240" y="3960567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45513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07052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80"/>
                </a:lnTo>
                <a:lnTo>
                  <a:pt x="9144000" y="224028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17135" y="4644301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15944" y="4561497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17135" y="5083212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28032" y="4561497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4561497"/>
            <a:ext cx="227393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409444" y="4644301"/>
          <a:ext cx="1295400" cy="1251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68579"/>
                <a:gridCol w="349250"/>
                <a:gridCol w="104139"/>
                <a:gridCol w="349250"/>
              </a:tblGrid>
              <a:tr h="406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20833" sz="2400" spc="3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78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0833" sz="2400" spc="-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06400">
                <a:tc gridSpan="2"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3505"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3590544" y="5512473"/>
            <a:ext cx="20789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1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151502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31540" y="146655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957637" y="1173289"/>
            <a:ext cx="1228725" cy="542925"/>
            <a:chOff x="3957637" y="1173289"/>
            <a:chExt cx="1228725" cy="542925"/>
          </a:xfrm>
        </p:grpSpPr>
        <p:sp>
          <p:nvSpPr>
            <p:cNvPr id="15" name="object 15" descr=""/>
            <p:cNvSpPr/>
            <p:nvPr/>
          </p:nvSpPr>
          <p:spPr>
            <a:xfrm>
              <a:off x="3962400" y="11780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62400" y="11780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194288" y="1288336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128837" y="2087689"/>
            <a:ext cx="1228725" cy="542925"/>
            <a:chOff x="2128837" y="2087689"/>
            <a:chExt cx="1228725" cy="542925"/>
          </a:xfrm>
        </p:grpSpPr>
        <p:sp>
          <p:nvSpPr>
            <p:cNvPr id="19" name="object 19" descr=""/>
            <p:cNvSpPr/>
            <p:nvPr/>
          </p:nvSpPr>
          <p:spPr>
            <a:xfrm>
              <a:off x="2133600" y="20924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33600" y="20924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65487" y="2202736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348037" y="3002089"/>
            <a:ext cx="1228725" cy="542925"/>
            <a:chOff x="3348037" y="3002089"/>
            <a:chExt cx="1228725" cy="542925"/>
          </a:xfrm>
        </p:grpSpPr>
        <p:sp>
          <p:nvSpPr>
            <p:cNvPr id="23" name="object 23" descr=""/>
            <p:cNvSpPr/>
            <p:nvPr/>
          </p:nvSpPr>
          <p:spPr>
            <a:xfrm>
              <a:off x="3352800" y="30068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52800" y="30068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84688" y="3117136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010400" y="30068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242288" y="3117136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791200" y="2092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023088" y="2202736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66339" y="3953422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53973" y="303907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6370" y="303902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839848" y="1307592"/>
            <a:ext cx="6457315" cy="2753995"/>
            <a:chOff x="1839848" y="1307592"/>
            <a:chExt cx="6457315" cy="2753995"/>
          </a:xfrm>
        </p:grpSpPr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07592"/>
              <a:ext cx="1491995" cy="92506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743961" y="144551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06980" y="234924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11873" y="3274314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30361" y="3274314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0467"/>
              <a:ext cx="885443" cy="92354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353561" y="23599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11161" y="23599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49373" y="235991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5328" y="3142488"/>
              <a:ext cx="487679" cy="91897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3144773" y="32743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572761" y="32743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708140" y="329542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571997" y="242948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133598" y="334388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914398" y="238102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507740" y="238102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165340" y="238102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50740" y="329542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308340" y="329542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635240" y="395342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4641794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9444" y="465145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58439" y="465145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17135" y="4651451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5080706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09444" y="5090363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647" y="5090363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15944" y="4568642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17135" y="5090363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28032" y="4568642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739" y="5519618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09444" y="5529275"/>
            <a:ext cx="41783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27020" y="5529275"/>
            <a:ext cx="349250" cy="3752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76016" y="5529275"/>
            <a:ext cx="45275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590544" y="5519618"/>
            <a:ext cx="21488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5145" algn="l"/>
              </a:tabLst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Is</a:t>
            </a:r>
            <a:r>
              <a:rPr dirty="0" sz="2400" b="1">
                <a:latin typeface="Arial Narrow"/>
                <a:cs typeface="Arial Narrow"/>
              </a:rPr>
              <a:t>	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6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739" y="5958530"/>
            <a:ext cx="1622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STOP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20" b="1">
                <a:latin typeface="Arial Narrow"/>
                <a:cs typeface="Arial Narrow"/>
              </a:rPr>
              <a:t>with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755648" y="5968187"/>
            <a:ext cx="121920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22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62148" y="5958530"/>
            <a:ext cx="95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641340" y="1522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3431540" y="147370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26" name="object 26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4194288" y="12954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30" name="object 30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65487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34" name="object 34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584688" y="31242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70104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242288" y="31242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791200" y="2100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6023088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2438400" y="3928871"/>
            <a:ext cx="1409700" cy="338455"/>
          </a:xfrm>
          <a:custGeom>
            <a:avLst/>
            <a:gdLst/>
            <a:ahLst/>
            <a:cxnLst/>
            <a:rect l="l" t="t" r="r" b="b"/>
            <a:pathLst>
              <a:path w="1409700" h="338454">
                <a:moveTo>
                  <a:pt x="1409700" y="0"/>
                </a:moveTo>
                <a:lnTo>
                  <a:pt x="0" y="0"/>
                </a:lnTo>
                <a:lnTo>
                  <a:pt x="0" y="338327"/>
                </a:lnTo>
                <a:lnTo>
                  <a:pt x="1409700" y="33832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2466339" y="3960566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4853973" y="304622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196370" y="304616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1839848" y="1315212"/>
            <a:ext cx="6457315" cy="2753995"/>
            <a:chOff x="1839848" y="1315212"/>
            <a:chExt cx="6457315" cy="2753995"/>
          </a:xfrm>
        </p:grpSpPr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15212"/>
              <a:ext cx="1491995" cy="925067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8088"/>
              <a:ext cx="885443" cy="923543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5328" y="3150107"/>
              <a:ext cx="487679" cy="918971"/>
            </a:xfrm>
            <a:prstGeom prst="rect">
              <a:avLst/>
            </a:prstGeom>
          </p:spPr>
        </p:pic>
        <p:sp>
          <p:nvSpPr>
            <p:cNvPr id="56" name="object 56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708140" y="330256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571997" y="243662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133598" y="335102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914398" y="238816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507740" y="2388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7165340" y="2388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4650740" y="33025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8308340" y="33025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7635240" y="396056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6075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22291"/>
            <a:ext cx="9144000" cy="2235835"/>
          </a:xfrm>
          <a:custGeom>
            <a:avLst/>
            <a:gdLst/>
            <a:ahLst/>
            <a:cxnLst/>
            <a:rect l="l" t="t" r="r" b="b"/>
            <a:pathLst>
              <a:path w="9144000" h="2235834">
                <a:moveTo>
                  <a:pt x="9144000" y="0"/>
                </a:moveTo>
                <a:lnTo>
                  <a:pt x="0" y="0"/>
                </a:lnTo>
                <a:lnTo>
                  <a:pt x="0" y="2235707"/>
                </a:lnTo>
                <a:lnTo>
                  <a:pt x="9144000" y="2235707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517135" y="4658588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15944" y="4575781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517135" y="5097500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28032" y="4575781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4575781"/>
            <a:ext cx="2273935" cy="178117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409444" y="4658588"/>
          <a:ext cx="1295400" cy="1690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250"/>
                <a:gridCol w="68579"/>
                <a:gridCol w="349250"/>
                <a:gridCol w="104139"/>
                <a:gridCol w="349250"/>
              </a:tblGrid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20833" sz="2400" spc="3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254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8784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0833" sz="2400" spc="-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3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438784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6400"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1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68580">
                        <a:lnSpc>
                          <a:spcPts val="2830"/>
                        </a:lnSpc>
                        <a:spcBef>
                          <a:spcPts val="275"/>
                        </a:spcBef>
                      </a:pPr>
                      <a:r>
                        <a:rPr dirty="0" sz="24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0833" sz="2400" spc="39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4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0833" sz="2400" spc="-37" b="1">
                          <a:latin typeface="Verdana"/>
                          <a:cs typeface="Verdana"/>
                        </a:rPr>
                        <a:t>2</a:t>
                      </a:r>
                      <a:endParaRPr baseline="-20833" sz="2400">
                        <a:latin typeface="Verdana"/>
                        <a:cs typeface="Verdana"/>
                      </a:endParaRPr>
                    </a:p>
                  </a:txBody>
                  <a:tcPr marL="0" marR="0" marB="0" marT="34925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1" name="object 11" descr=""/>
          <p:cNvSpPr txBox="1"/>
          <p:nvPr/>
        </p:nvSpPr>
        <p:spPr>
          <a:xfrm>
            <a:off x="3590544" y="5453606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1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spc="-50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152930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31540" y="148084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957637" y="1188529"/>
            <a:ext cx="1228725" cy="542925"/>
            <a:chOff x="3957637" y="1188529"/>
            <a:chExt cx="1228725" cy="542925"/>
          </a:xfrm>
        </p:grpSpPr>
        <p:sp>
          <p:nvSpPr>
            <p:cNvPr id="15" name="object 15" descr=""/>
            <p:cNvSpPr/>
            <p:nvPr/>
          </p:nvSpPr>
          <p:spPr>
            <a:xfrm>
              <a:off x="3962400" y="119329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62400" y="119329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194288" y="130262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128837" y="2102929"/>
            <a:ext cx="1228725" cy="542925"/>
            <a:chOff x="2128837" y="2102929"/>
            <a:chExt cx="1228725" cy="542925"/>
          </a:xfrm>
        </p:grpSpPr>
        <p:sp>
          <p:nvSpPr>
            <p:cNvPr id="19" name="object 19" descr=""/>
            <p:cNvSpPr/>
            <p:nvPr/>
          </p:nvSpPr>
          <p:spPr>
            <a:xfrm>
              <a:off x="2133600" y="210769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33600" y="210769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365487" y="221702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3348037" y="3017329"/>
            <a:ext cx="1228725" cy="542925"/>
            <a:chOff x="3348037" y="3017329"/>
            <a:chExt cx="1228725" cy="542925"/>
          </a:xfrm>
        </p:grpSpPr>
        <p:sp>
          <p:nvSpPr>
            <p:cNvPr id="23" name="object 23" descr=""/>
            <p:cNvSpPr/>
            <p:nvPr/>
          </p:nvSpPr>
          <p:spPr>
            <a:xfrm>
              <a:off x="3352800" y="302209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52800" y="302209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584688" y="313142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010400" y="302209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242288" y="313142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5791200" y="210769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6023088" y="221702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466339" y="3967706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853973" y="30533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196370" y="305330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839848" y="1322832"/>
            <a:ext cx="6457315" cy="2753995"/>
            <a:chOff x="1839848" y="1322832"/>
            <a:chExt cx="6457315" cy="2753995"/>
          </a:xfrm>
        </p:grpSpPr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22832"/>
              <a:ext cx="1491995" cy="925067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2743961" y="146075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506980" y="236448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6611873" y="3289554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230361" y="3289554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35708"/>
              <a:ext cx="885443" cy="923543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3353561" y="237515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11161" y="237515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849373" y="237515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144773" y="328955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4839" y="3157728"/>
              <a:ext cx="486155" cy="918971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572761" y="328955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6708140" y="330970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5571997" y="244376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133598" y="335816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914398" y="239530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507740" y="239530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165340" y="239530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650740" y="330970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308340" y="330970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7635240" y="396770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4641794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9444" y="465145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58439" y="465145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517135" y="4651451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5080706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09444" y="5090363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647" y="5090363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615944" y="4568642"/>
            <a:ext cx="84391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Insert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17135" y="5090363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28032" y="4568642"/>
            <a:ext cx="2190750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739" y="5519618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09444" y="5529275"/>
            <a:ext cx="41783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827020" y="5529275"/>
            <a:ext cx="349250" cy="3752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176016" y="5529275"/>
            <a:ext cx="45275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 marL="103505"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739" y="5958530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09444" y="5968187"/>
            <a:ext cx="349250" cy="3752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758439" y="5968187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590544" y="5446466"/>
            <a:ext cx="298386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1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4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Yes</a:t>
            </a:r>
            <a:endParaRPr sz="24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7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Overwrite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A[1]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with</a:t>
            </a:r>
            <a:r>
              <a:rPr dirty="0" sz="2400" spc="-55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739" y="6397442"/>
            <a:ext cx="1622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STOP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spc="-20" b="1">
                <a:latin typeface="Arial Narrow"/>
                <a:cs typeface="Arial Narrow"/>
              </a:rPr>
              <a:t>with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755648" y="6407099"/>
            <a:ext cx="121920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3</a:t>
            </a:r>
            <a:r>
              <a:rPr dirty="0" baseline="-20833" sz="2400" spc="-22" b="1">
                <a:latin typeface="Verdana"/>
                <a:cs typeface="Verdana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962148" y="6397442"/>
            <a:ext cx="952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641340" y="1522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431540" y="147370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957637" y="1180909"/>
            <a:ext cx="1529080" cy="3086735"/>
            <a:chOff x="3957637" y="1180909"/>
            <a:chExt cx="1529080" cy="3086735"/>
          </a:xfrm>
        </p:grpSpPr>
        <p:sp>
          <p:nvSpPr>
            <p:cNvPr id="29" name="object 29" descr=""/>
            <p:cNvSpPr/>
            <p:nvPr/>
          </p:nvSpPr>
          <p:spPr>
            <a:xfrm>
              <a:off x="3962400" y="1185671"/>
              <a:ext cx="1524000" cy="3081655"/>
            </a:xfrm>
            <a:custGeom>
              <a:avLst/>
              <a:gdLst/>
              <a:ahLst/>
              <a:cxnLst/>
              <a:rect l="l" t="t" r="r" b="b"/>
              <a:pathLst>
                <a:path w="1524000" h="3081654">
                  <a:moveTo>
                    <a:pt x="1219200" y="266700"/>
                  </a:moveTo>
                  <a:lnTo>
                    <a:pt x="1205128" y="209499"/>
                  </a:lnTo>
                  <a:lnTo>
                    <a:pt x="1164932" y="156552"/>
                  </a:lnTo>
                  <a:lnTo>
                    <a:pt x="1101572" y="109194"/>
                  </a:lnTo>
                  <a:lnTo>
                    <a:pt x="1062139" y="88011"/>
                  </a:lnTo>
                  <a:lnTo>
                    <a:pt x="1018032" y="68719"/>
                  </a:lnTo>
                  <a:lnTo>
                    <a:pt x="969619" y="51460"/>
                  </a:lnTo>
                  <a:lnTo>
                    <a:pt x="917270" y="36423"/>
                  </a:lnTo>
                  <a:lnTo>
                    <a:pt x="861364" y="23749"/>
                  </a:lnTo>
                  <a:lnTo>
                    <a:pt x="802271" y="13601"/>
                  </a:lnTo>
                  <a:lnTo>
                    <a:pt x="740371" y="6159"/>
                  </a:lnTo>
                  <a:lnTo>
                    <a:pt x="676021" y="1574"/>
                  </a:lnTo>
                  <a:lnTo>
                    <a:pt x="609600" y="0"/>
                  </a:lnTo>
                  <a:lnTo>
                    <a:pt x="543166" y="1574"/>
                  </a:lnTo>
                  <a:lnTo>
                    <a:pt x="478815" y="6159"/>
                  </a:lnTo>
                  <a:lnTo>
                    <a:pt x="416915" y="13601"/>
                  </a:lnTo>
                  <a:lnTo>
                    <a:pt x="357822" y="23749"/>
                  </a:lnTo>
                  <a:lnTo>
                    <a:pt x="301917" y="36423"/>
                  </a:lnTo>
                  <a:lnTo>
                    <a:pt x="249567" y="51460"/>
                  </a:lnTo>
                  <a:lnTo>
                    <a:pt x="201155" y="68719"/>
                  </a:lnTo>
                  <a:lnTo>
                    <a:pt x="157048" y="88011"/>
                  </a:lnTo>
                  <a:lnTo>
                    <a:pt x="117614" y="109194"/>
                  </a:lnTo>
                  <a:lnTo>
                    <a:pt x="83223" y="132092"/>
                  </a:lnTo>
                  <a:lnTo>
                    <a:pt x="31076" y="182410"/>
                  </a:lnTo>
                  <a:lnTo>
                    <a:pt x="3568" y="237642"/>
                  </a:lnTo>
                  <a:lnTo>
                    <a:pt x="0" y="266700"/>
                  </a:lnTo>
                  <a:lnTo>
                    <a:pt x="3568" y="295770"/>
                  </a:lnTo>
                  <a:lnTo>
                    <a:pt x="31076" y="351002"/>
                  </a:lnTo>
                  <a:lnTo>
                    <a:pt x="83223" y="401320"/>
                  </a:lnTo>
                  <a:lnTo>
                    <a:pt x="117614" y="424218"/>
                  </a:lnTo>
                  <a:lnTo>
                    <a:pt x="157048" y="445401"/>
                  </a:lnTo>
                  <a:lnTo>
                    <a:pt x="201155" y="464693"/>
                  </a:lnTo>
                  <a:lnTo>
                    <a:pt x="249567" y="481952"/>
                  </a:lnTo>
                  <a:lnTo>
                    <a:pt x="301917" y="496989"/>
                  </a:lnTo>
                  <a:lnTo>
                    <a:pt x="357822" y="509663"/>
                  </a:lnTo>
                  <a:lnTo>
                    <a:pt x="416915" y="519811"/>
                  </a:lnTo>
                  <a:lnTo>
                    <a:pt x="478815" y="527253"/>
                  </a:lnTo>
                  <a:lnTo>
                    <a:pt x="543166" y="531837"/>
                  </a:lnTo>
                  <a:lnTo>
                    <a:pt x="609600" y="533400"/>
                  </a:lnTo>
                  <a:lnTo>
                    <a:pt x="676021" y="531837"/>
                  </a:lnTo>
                  <a:lnTo>
                    <a:pt x="740371" y="527253"/>
                  </a:lnTo>
                  <a:lnTo>
                    <a:pt x="802271" y="519811"/>
                  </a:lnTo>
                  <a:lnTo>
                    <a:pt x="861364" y="509663"/>
                  </a:lnTo>
                  <a:lnTo>
                    <a:pt x="917270" y="496989"/>
                  </a:lnTo>
                  <a:lnTo>
                    <a:pt x="969619" y="481952"/>
                  </a:lnTo>
                  <a:lnTo>
                    <a:pt x="1018032" y="464693"/>
                  </a:lnTo>
                  <a:lnTo>
                    <a:pt x="1062139" y="445401"/>
                  </a:lnTo>
                  <a:lnTo>
                    <a:pt x="1101572" y="424218"/>
                  </a:lnTo>
                  <a:lnTo>
                    <a:pt x="1135964" y="401320"/>
                  </a:lnTo>
                  <a:lnTo>
                    <a:pt x="1188110" y="351002"/>
                  </a:lnTo>
                  <a:lnTo>
                    <a:pt x="1215618" y="295770"/>
                  </a:lnTo>
                  <a:lnTo>
                    <a:pt x="1219200" y="266700"/>
                  </a:lnTo>
                  <a:close/>
                </a:path>
                <a:path w="1524000" h="3081654">
                  <a:moveTo>
                    <a:pt x="1524000" y="2743200"/>
                  </a:moveTo>
                  <a:lnTo>
                    <a:pt x="114300" y="2743200"/>
                  </a:lnTo>
                  <a:lnTo>
                    <a:pt x="114300" y="3081528"/>
                  </a:lnTo>
                  <a:lnTo>
                    <a:pt x="1524000" y="3081528"/>
                  </a:lnTo>
                  <a:lnTo>
                    <a:pt x="1524000" y="274320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4194288" y="12954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33" name="object 33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2365487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37" name="object 37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584688" y="31242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0" name="object 40" descr=""/>
          <p:cNvSpPr/>
          <p:nvPr/>
        </p:nvSpPr>
        <p:spPr>
          <a:xfrm>
            <a:off x="7010400" y="30144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 txBox="1"/>
          <p:nvPr/>
        </p:nvSpPr>
        <p:spPr>
          <a:xfrm>
            <a:off x="7242288" y="31242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2" name="object 42" descr=""/>
          <p:cNvSpPr/>
          <p:nvPr/>
        </p:nvSpPr>
        <p:spPr>
          <a:xfrm>
            <a:off x="5791200" y="2100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 txBox="1"/>
          <p:nvPr/>
        </p:nvSpPr>
        <p:spPr>
          <a:xfrm>
            <a:off x="6023088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466339" y="3960566"/>
            <a:ext cx="4773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1701164" algn="l"/>
                <a:tab pos="35299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853973" y="304622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96370" y="304616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1839848" y="1315212"/>
            <a:ext cx="6457315" cy="2753995"/>
            <a:chOff x="1839848" y="1315212"/>
            <a:chExt cx="6457315" cy="2753995"/>
          </a:xfrm>
        </p:grpSpPr>
        <p:pic>
          <p:nvPicPr>
            <p:cNvPr id="48" name="object 4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15212"/>
              <a:ext cx="1491995" cy="925067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8088"/>
              <a:ext cx="885443" cy="923543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4839" y="3150107"/>
              <a:ext cx="486155" cy="918971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708140" y="330256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571997" y="243662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133598" y="335102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914398" y="238816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507740" y="2388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165340" y="23881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650740" y="33025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308340" y="330256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7635240" y="396056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45513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4607052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80"/>
                </a:lnTo>
                <a:lnTo>
                  <a:pt x="9144000" y="2240280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4634648"/>
            <a:ext cx="82562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Arial Narrow"/>
                <a:cs typeface="Arial Narrow"/>
              </a:rPr>
              <a:t>Continue</a:t>
            </a:r>
            <a:r>
              <a:rPr dirty="0" sz="2400" spc="-5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this</a:t>
            </a:r>
            <a:r>
              <a:rPr dirty="0" sz="2400" spc="-5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process,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we</a:t>
            </a:r>
            <a:r>
              <a:rPr dirty="0" sz="2400" spc="-5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can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draw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the</a:t>
            </a:r>
            <a:r>
              <a:rPr dirty="0" sz="2400" spc="-6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complete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decision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tree</a:t>
            </a:r>
            <a:r>
              <a:rPr dirty="0" sz="2400" spc="-55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for </a:t>
            </a:r>
            <a:r>
              <a:rPr dirty="0" sz="2400" b="1">
                <a:latin typeface="Arial Narrow"/>
                <a:cs typeface="Arial Narrow"/>
              </a:rPr>
              <a:t>Insertion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sort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on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three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elements.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1340" y="1515019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540" y="146655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076700" y="3921252"/>
            <a:ext cx="1409700" cy="340360"/>
          </a:xfrm>
          <a:custGeom>
            <a:avLst/>
            <a:gdLst/>
            <a:ahLst/>
            <a:cxnLst/>
            <a:rect l="l" t="t" r="r" b="b"/>
            <a:pathLst>
              <a:path w="1409700" h="340360">
                <a:moveTo>
                  <a:pt x="1409700" y="0"/>
                </a:moveTo>
                <a:lnTo>
                  <a:pt x="0" y="0"/>
                </a:lnTo>
                <a:lnTo>
                  <a:pt x="0" y="339851"/>
                </a:lnTo>
                <a:lnTo>
                  <a:pt x="1409700" y="339851"/>
                </a:lnTo>
                <a:lnTo>
                  <a:pt x="14097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30040" y="3953419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957637" y="1173289"/>
            <a:ext cx="1228725" cy="542925"/>
            <a:chOff x="3957637" y="1173289"/>
            <a:chExt cx="1228725" cy="542925"/>
          </a:xfrm>
        </p:grpSpPr>
        <p:sp>
          <p:nvSpPr>
            <p:cNvPr id="11" name="object 11" descr=""/>
            <p:cNvSpPr/>
            <p:nvPr/>
          </p:nvSpPr>
          <p:spPr>
            <a:xfrm>
              <a:off x="3962400" y="11780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962400" y="11780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194288" y="1288334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128837" y="2087689"/>
            <a:ext cx="1228725" cy="542925"/>
            <a:chOff x="2128837" y="2087689"/>
            <a:chExt cx="1228725" cy="542925"/>
          </a:xfrm>
        </p:grpSpPr>
        <p:sp>
          <p:nvSpPr>
            <p:cNvPr id="15" name="object 15" descr=""/>
            <p:cNvSpPr/>
            <p:nvPr/>
          </p:nvSpPr>
          <p:spPr>
            <a:xfrm>
              <a:off x="2133600" y="20924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133600" y="20924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365487" y="2202734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348037" y="3002089"/>
            <a:ext cx="1228725" cy="542925"/>
            <a:chOff x="3348037" y="3002089"/>
            <a:chExt cx="1228725" cy="542925"/>
          </a:xfrm>
        </p:grpSpPr>
        <p:sp>
          <p:nvSpPr>
            <p:cNvPr id="19" name="object 19" descr=""/>
            <p:cNvSpPr/>
            <p:nvPr/>
          </p:nvSpPr>
          <p:spPr>
            <a:xfrm>
              <a:off x="3352800" y="30068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352800" y="300685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584688" y="3117134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7010400" y="30068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7242288" y="3117134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5791200" y="2092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6023088" y="2202734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91739" y="3953419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958794" y="3953419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853973" y="3039076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96370" y="3039019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1839848" y="1307592"/>
            <a:ext cx="6457315" cy="2753995"/>
            <a:chOff x="1839848" y="1307592"/>
            <a:chExt cx="6457315" cy="2753995"/>
          </a:xfrm>
        </p:grpSpPr>
        <p:pic>
          <p:nvPicPr>
            <p:cNvPr id="31" name="object 3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307592"/>
              <a:ext cx="1491995" cy="92506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2743961" y="144551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506980" y="234924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611873" y="3274314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230361" y="3274314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4115" y="2220467"/>
              <a:ext cx="885443" cy="923543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3353561" y="23599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11161" y="23599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849373" y="235991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144773" y="32743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4839" y="3142488"/>
              <a:ext cx="486155" cy="918971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4572761" y="32743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708140" y="3295421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571997" y="242948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133598" y="334388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914398" y="2381021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507740" y="2381021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165340" y="2381021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650740" y="3295421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308340" y="3295421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635240" y="3953419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339" y="1474057"/>
            <a:ext cx="9029700" cy="41230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962025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3!=6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nodes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for </a:t>
            </a: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8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on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three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elements.</a:t>
            </a:r>
            <a:endParaRPr sz="3200">
              <a:latin typeface="Arial Narrow"/>
              <a:cs typeface="Arial Narrow"/>
            </a:endParaRPr>
          </a:p>
          <a:p>
            <a:pPr marL="381000" marR="3048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Each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root-to-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path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input.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input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18,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10,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15,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sorted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order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is</a:t>
            </a:r>
            <a:endParaRPr sz="3200">
              <a:latin typeface="Arial Narrow"/>
              <a:cs typeface="Arial Narrow"/>
            </a:endParaRPr>
          </a:p>
          <a:p>
            <a:pPr marL="381000" marR="106045" indent="-635">
              <a:lnSpc>
                <a:spcPct val="100000"/>
              </a:lnSpc>
            </a:pP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𝟐𝟐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𝟑𝟑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𝟏𝟏</a:t>
            </a:r>
            <a:r>
              <a:rPr dirty="0" sz="3200" spc="-660" b="1">
                <a:latin typeface="Arial Narrow"/>
                <a:cs typeface="Arial Narrow"/>
              </a:rPr>
              <a:t>.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Therefore,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path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from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root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node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leaf </a:t>
            </a:r>
            <a:r>
              <a:rPr dirty="0" sz="3200" b="1">
                <a:latin typeface="Arial Narrow"/>
                <a:cs typeface="Arial Narrow"/>
              </a:rPr>
              <a:t>node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555" b="1">
                <a:latin typeface="Arial Narrow"/>
                <a:cs typeface="Arial Narrow"/>
              </a:rPr>
              <a:t>&lt;</a:t>
            </a:r>
            <a:r>
              <a:rPr dirty="0" sz="3200" spc="-555">
                <a:latin typeface="Cambria Math"/>
                <a:cs typeface="Cambria Math"/>
              </a:rPr>
              <a:t>𝒂𝒂</a:t>
            </a:r>
            <a:r>
              <a:rPr dirty="0" baseline="-15366" sz="3525" spc="-832">
                <a:latin typeface="Cambria Math"/>
                <a:cs typeface="Cambria Math"/>
              </a:rPr>
              <a:t>𝟐𝟐</a:t>
            </a:r>
            <a:r>
              <a:rPr dirty="0" sz="3200" spc="-555">
                <a:latin typeface="Cambria Math"/>
                <a:cs typeface="Cambria Math"/>
              </a:rPr>
              <a:t>,</a:t>
            </a:r>
            <a:r>
              <a:rPr dirty="0" sz="3200" spc="-16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𝟑𝟑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50">
                <a:latin typeface="Cambria Math"/>
                <a:cs typeface="Cambria Math"/>
              </a:rPr>
              <a:t> </a:t>
            </a:r>
            <a:r>
              <a:rPr dirty="0" sz="3200" spc="-565">
                <a:latin typeface="Cambria Math"/>
                <a:cs typeface="Cambria Math"/>
              </a:rPr>
              <a:t>𝒂𝒂</a:t>
            </a:r>
            <a:r>
              <a:rPr dirty="0" baseline="-15366" sz="3525" spc="-847">
                <a:latin typeface="Cambria Math"/>
                <a:cs typeface="Cambria Math"/>
              </a:rPr>
              <a:t>𝟏𝟏</a:t>
            </a:r>
            <a:r>
              <a:rPr dirty="0" sz="3200" spc="-565" b="1">
                <a:latin typeface="Arial Narrow"/>
                <a:cs typeface="Arial Narrow"/>
              </a:rPr>
              <a:t>&gt;.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Comparison-</a:t>
            </a:r>
            <a:r>
              <a:rPr dirty="0"/>
              <a:t>based</a:t>
            </a:r>
            <a:r>
              <a:rPr dirty="0" spc="-25"/>
              <a:t> </a:t>
            </a:r>
            <a:r>
              <a:rPr dirty="0"/>
              <a:t>sorting </a:t>
            </a:r>
            <a:r>
              <a:rPr dirty="0" spc="-10"/>
              <a:t>algorithms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219980"/>
            <a:ext cx="8397240" cy="339090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Rearrange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elements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by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element-</a:t>
            </a:r>
            <a:r>
              <a:rPr dirty="0" sz="3200" b="1">
                <a:latin typeface="Arial Narrow"/>
                <a:cs typeface="Arial Narrow"/>
              </a:rPr>
              <a:t>wise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comparisons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7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Sort: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A[j]</a:t>
            </a:r>
            <a:r>
              <a:rPr dirty="0" sz="3200" spc="-3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&gt;</a:t>
            </a:r>
            <a:r>
              <a:rPr dirty="0" sz="3200" spc="-30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A[i]?</a:t>
            </a:r>
            <a:endParaRPr sz="32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Quicksort:</a:t>
            </a:r>
            <a:r>
              <a:rPr dirty="0" sz="3200" spc="-85" b="1"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A[j]</a:t>
            </a:r>
            <a:r>
              <a:rPr dirty="0" sz="3200" spc="-5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≤</a:t>
            </a:r>
            <a:r>
              <a:rPr dirty="0" sz="3200" spc="-4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A[r]?</a:t>
            </a:r>
            <a:endParaRPr sz="32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Within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partition,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Key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has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the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same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value</a:t>
            </a:r>
            <a:r>
              <a:rPr dirty="0" sz="2800" spc="-1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as</a:t>
            </a:r>
            <a:r>
              <a:rPr dirty="0" sz="2800" spc="-20" b="1">
                <a:latin typeface="Arial Narrow"/>
                <a:cs typeface="Arial Narrow"/>
              </a:rPr>
              <a:t> A[r]</a:t>
            </a:r>
            <a:endParaRPr sz="28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76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Mergesort: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A[i]</a:t>
            </a:r>
            <a:r>
              <a:rPr dirty="0" sz="3200" spc="-5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b="1">
                <a:solidFill>
                  <a:srgbClr val="C00000"/>
                </a:solidFill>
                <a:latin typeface="Arial Narrow"/>
                <a:cs typeface="Arial Narrow"/>
              </a:rPr>
              <a:t>≤</a:t>
            </a:r>
            <a:r>
              <a:rPr dirty="0" sz="3200" spc="-55" b="1">
                <a:solidFill>
                  <a:srgbClr val="C00000"/>
                </a:solidFill>
                <a:latin typeface="Arial Narrow"/>
                <a:cs typeface="Arial Narrow"/>
              </a:rPr>
              <a:t> </a:t>
            </a:r>
            <a:r>
              <a:rPr dirty="0" sz="3200" spc="-10" b="1">
                <a:solidFill>
                  <a:srgbClr val="C00000"/>
                </a:solidFill>
                <a:latin typeface="Arial Narrow"/>
                <a:cs typeface="Arial Narrow"/>
              </a:rPr>
              <a:t>A[j]?</a:t>
            </a:r>
            <a:endParaRPr sz="3200">
              <a:latin typeface="Arial Narrow"/>
              <a:cs typeface="Arial Narrow"/>
            </a:endParaRPr>
          </a:p>
          <a:p>
            <a:pPr lvl="1" marL="756285" indent="-286385">
              <a:lnSpc>
                <a:spcPct val="100000"/>
              </a:lnSpc>
              <a:spcBef>
                <a:spcPts val="68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56285" algn="l"/>
              </a:tabLst>
            </a:pPr>
            <a:r>
              <a:rPr dirty="0" sz="2800" b="1">
                <a:latin typeface="Arial Narrow"/>
                <a:cs typeface="Arial Narrow"/>
              </a:rPr>
              <a:t>Within</a:t>
            </a:r>
            <a:r>
              <a:rPr dirty="0" sz="2800" spc="-30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merge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4784007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34340" y="4726597"/>
            <a:ext cx="6607175" cy="4648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All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them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10" b="1">
                <a:latin typeface="Arial Narrow"/>
                <a:cs typeface="Arial Narrow"/>
              </a:rPr>
              <a:t> comparison-</a:t>
            </a:r>
            <a:r>
              <a:rPr dirty="0" sz="3200" b="1">
                <a:latin typeface="Arial Narrow"/>
                <a:cs typeface="Arial Narrow"/>
              </a:rPr>
              <a:t>based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sorting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8739" y="5954438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4340" y="5897029"/>
            <a:ext cx="6678930" cy="464820"/>
          </a:xfrm>
          <a:prstGeom prst="rect">
            <a:avLst/>
          </a:prstGeom>
          <a:solidFill>
            <a:srgbClr val="C0C0C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spc="-10" b="1">
                <a:latin typeface="Arial Narrow"/>
                <a:cs typeface="Arial Narrow"/>
              </a:rPr>
              <a:t>Non-comparison-</a:t>
            </a:r>
            <a:r>
              <a:rPr dirty="0" sz="3200" b="1">
                <a:latin typeface="Arial Narrow"/>
                <a:cs typeface="Arial Narrow"/>
              </a:rPr>
              <a:t>based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sorting: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radix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sort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95400"/>
            <a:chOff x="0" y="944880"/>
            <a:chExt cx="9144000" cy="1295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011" y="1315212"/>
              <a:ext cx="1491995" cy="9250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823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0" y="0"/>
                  </a:moveTo>
                  <a:lnTo>
                    <a:pt x="12192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4614671"/>
            <a:ext cx="9144000" cy="2240280"/>
            <a:chOff x="0" y="4614671"/>
            <a:chExt cx="9144000" cy="2240280"/>
          </a:xfrm>
        </p:grpSpPr>
        <p:sp>
          <p:nvSpPr>
            <p:cNvPr id="7" name="object 7" descr=""/>
            <p:cNvSpPr/>
            <p:nvPr/>
          </p:nvSpPr>
          <p:spPr>
            <a:xfrm>
              <a:off x="0" y="4614671"/>
              <a:ext cx="9144000" cy="2240280"/>
            </a:xfrm>
            <a:custGeom>
              <a:avLst/>
              <a:gdLst/>
              <a:ahLst/>
              <a:cxnLst/>
              <a:rect l="l" t="t" r="r" b="b"/>
              <a:pathLst>
                <a:path w="9144000" h="2240279">
                  <a:moveTo>
                    <a:pt x="9144000" y="0"/>
                  </a:moveTo>
                  <a:lnTo>
                    <a:pt x="0" y="0"/>
                  </a:lnTo>
                  <a:lnTo>
                    <a:pt x="0" y="2240279"/>
                  </a:lnTo>
                  <a:lnTo>
                    <a:pt x="9144000" y="224027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EAEA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845052" y="5482030"/>
              <a:ext cx="4168140" cy="349250"/>
            </a:xfrm>
            <a:custGeom>
              <a:avLst/>
              <a:gdLst/>
              <a:ahLst/>
              <a:cxnLst/>
              <a:rect l="l" t="t" r="r" b="b"/>
              <a:pathLst>
                <a:path w="4168140" h="349250">
                  <a:moveTo>
                    <a:pt x="4168140" y="0"/>
                  </a:moveTo>
                  <a:lnTo>
                    <a:pt x="0" y="0"/>
                  </a:lnTo>
                  <a:lnTo>
                    <a:pt x="0" y="348996"/>
                  </a:lnTo>
                  <a:lnTo>
                    <a:pt x="4168140" y="348996"/>
                  </a:lnTo>
                  <a:lnTo>
                    <a:pt x="41681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8739" y="4641796"/>
            <a:ext cx="8458835" cy="119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400" b="1">
                <a:latin typeface="Arial Narrow"/>
                <a:cs typeface="Arial Narrow"/>
              </a:rPr>
              <a:t>For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Insertion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sort,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we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can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grow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the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DT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for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3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elements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to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the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DT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for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50" b="1">
                <a:latin typeface="Arial Narrow"/>
                <a:cs typeface="Arial Narrow"/>
              </a:rPr>
              <a:t>4 </a:t>
            </a:r>
            <a:r>
              <a:rPr dirty="0" sz="2400" spc="-10" b="1">
                <a:latin typeface="Arial Narrow"/>
                <a:cs typeface="Arial Narrow"/>
              </a:rPr>
              <a:t>elements.</a:t>
            </a:r>
            <a:endParaRPr sz="24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The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internal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nodes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will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stay.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The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leaf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nodes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need</a:t>
            </a:r>
            <a:r>
              <a:rPr dirty="0" sz="2400" spc="-2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to</a:t>
            </a:r>
            <a:r>
              <a:rPr dirty="0" sz="2400" spc="-6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be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changed.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739" y="6400492"/>
            <a:ext cx="19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9A0000"/>
                </a:solidFill>
                <a:latin typeface="Wingdings"/>
                <a:cs typeface="Wingdings"/>
              </a:rPr>
              <a:t>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34340" y="6333947"/>
            <a:ext cx="7658100" cy="3752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dirty="0" sz="2400" b="1">
                <a:latin typeface="Arial Narrow"/>
                <a:cs typeface="Arial Narrow"/>
              </a:rPr>
              <a:t>This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growing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process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does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not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work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for</a:t>
            </a:r>
            <a:r>
              <a:rPr dirty="0" sz="2400" spc="-4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Mergesort</a:t>
            </a:r>
            <a:r>
              <a:rPr dirty="0" sz="2400" spc="-45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or</a:t>
            </a:r>
            <a:r>
              <a:rPr dirty="0" sz="2400" spc="-35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Arial Narrow"/>
                <a:cs typeface="Arial Narrow"/>
              </a:rPr>
              <a:t>Quicksort.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41340" y="15221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431540" y="147370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30040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16" name="object 16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4194288" y="12954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20" name="object 20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365487" y="22098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24" name="object 24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584688" y="31242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7005637" y="3009709"/>
            <a:ext cx="1228725" cy="542925"/>
            <a:chOff x="7005637" y="3009709"/>
            <a:chExt cx="1228725" cy="542925"/>
          </a:xfrm>
        </p:grpSpPr>
        <p:sp>
          <p:nvSpPr>
            <p:cNvPr id="28" name="object 28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242288" y="31242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786437" y="2095309"/>
            <a:ext cx="1228725" cy="542925"/>
            <a:chOff x="5786437" y="2095309"/>
            <a:chExt cx="1228725" cy="542925"/>
          </a:xfrm>
        </p:grpSpPr>
        <p:sp>
          <p:nvSpPr>
            <p:cNvPr id="32" name="object 32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023088" y="2209883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491739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958794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853973" y="3046225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196370" y="30461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839848" y="1315212"/>
            <a:ext cx="6457315" cy="2624455"/>
            <a:chOff x="1839848" y="1315212"/>
            <a:chExt cx="6457315" cy="2624455"/>
          </a:xfrm>
        </p:grpSpPr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5" y="1315212"/>
              <a:ext cx="1491995" cy="925067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5" y="2228088"/>
              <a:ext cx="885443" cy="923543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4" y="2231136"/>
              <a:ext cx="885443" cy="92354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6708140" y="330257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571997" y="243663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133598" y="335103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914398" y="238817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507740" y="23881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7165340" y="23881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4650740" y="33025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8308340" y="330257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7635240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95400"/>
            <a:chOff x="0" y="944880"/>
            <a:chExt cx="9144000" cy="1295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011" y="1315212"/>
              <a:ext cx="1491995" cy="9250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823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0" y="0"/>
                  </a:moveTo>
                  <a:lnTo>
                    <a:pt x="12192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1340" y="15221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540" y="147370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9" name="object 9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194288" y="12954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13" name="object 13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365487" y="22098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17" name="object 17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584688" y="31242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005637" y="3009709"/>
            <a:ext cx="1228725" cy="542925"/>
            <a:chOff x="7005637" y="3009709"/>
            <a:chExt cx="1228725" cy="542925"/>
          </a:xfrm>
        </p:grpSpPr>
        <p:sp>
          <p:nvSpPr>
            <p:cNvPr id="21" name="object 21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242288" y="31242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786437" y="2095309"/>
            <a:ext cx="1228725" cy="542925"/>
            <a:chOff x="5786437" y="2095309"/>
            <a:chExt cx="1228725" cy="542925"/>
          </a:xfrm>
        </p:grpSpPr>
        <p:sp>
          <p:nvSpPr>
            <p:cNvPr id="25" name="object 25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023088" y="220987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604516" y="1315212"/>
            <a:ext cx="5156200" cy="1839595"/>
            <a:chOff x="2604516" y="1315212"/>
            <a:chExt cx="5156200" cy="1839595"/>
          </a:xfrm>
        </p:grpSpPr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1315212"/>
              <a:ext cx="1491995" cy="92506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743962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2228088"/>
              <a:ext cx="885443" cy="92354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353562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4" y="2231136"/>
              <a:ext cx="885443" cy="923543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011162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3507740" y="23881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165340" y="238816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310640"/>
            <a:chOff x="0" y="944880"/>
            <a:chExt cx="9144000" cy="13106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011" y="1330452"/>
              <a:ext cx="1491995" cy="9250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82361" y="146837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0" y="0"/>
                  </a:moveTo>
                  <a:lnTo>
                    <a:pt x="12192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4629911"/>
            <a:ext cx="9144000" cy="2228215"/>
          </a:xfrm>
          <a:custGeom>
            <a:avLst/>
            <a:gdLst/>
            <a:ahLst/>
            <a:cxnLst/>
            <a:rect l="l" t="t" r="r" b="b"/>
            <a:pathLst>
              <a:path w="9144000" h="2228215">
                <a:moveTo>
                  <a:pt x="9144000" y="0"/>
                </a:moveTo>
                <a:lnTo>
                  <a:pt x="0" y="0"/>
                </a:lnTo>
                <a:lnTo>
                  <a:pt x="0" y="2228088"/>
                </a:lnTo>
                <a:lnTo>
                  <a:pt x="9144000" y="2228088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8739" y="4657601"/>
            <a:ext cx="1953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75688" y="4667250"/>
            <a:ext cx="291465" cy="31432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1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66772" y="4667250"/>
            <a:ext cx="1103630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55880">
              <a:lnSpc>
                <a:spcPct val="100000"/>
              </a:lnSpc>
              <a:spcBef>
                <a:spcPts val="25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baseline="-21367" sz="1950" spc="397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baseline="-21367" sz="1950" spc="405" b="1">
                <a:latin typeface="Verdana"/>
                <a:cs typeface="Verdana"/>
              </a:rPr>
              <a:t> </a:t>
            </a: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07764" y="4667250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2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5023361"/>
            <a:ext cx="1953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075688" y="5033009"/>
            <a:ext cx="725805" cy="31432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1</a:t>
            </a:r>
            <a:r>
              <a:rPr dirty="0" baseline="-21367" sz="1950" spc="30" b="1">
                <a:latin typeface="Verdana"/>
                <a:cs typeface="Verdana"/>
              </a:rPr>
              <a:t> </a:t>
            </a: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2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01111" y="5033009"/>
            <a:ext cx="669290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baseline="-21367" sz="1950" spc="397" b="1">
                <a:latin typeface="Verdana"/>
                <a:cs typeface="Verdana"/>
              </a:rPr>
              <a:t> </a:t>
            </a: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207764" y="5033009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3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739" y="5389121"/>
            <a:ext cx="1953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75688" y="5398770"/>
            <a:ext cx="1103630" cy="31432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1</a:t>
            </a:r>
            <a:r>
              <a:rPr dirty="0" baseline="-21367" sz="1950" spc="22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baseline="-21367" sz="1950" spc="412" b="1">
                <a:latin typeface="Verdana"/>
                <a:cs typeface="Verdana"/>
              </a:rPr>
              <a:t> </a:t>
            </a:r>
            <a:r>
              <a:rPr dirty="0" sz="2000" spc="-35" b="1">
                <a:latin typeface="Verdana"/>
                <a:cs typeface="Verdana"/>
              </a:rPr>
              <a:t>a</a:t>
            </a:r>
            <a:r>
              <a:rPr dirty="0" baseline="-21367" sz="1950" spc="-52" b="1">
                <a:latin typeface="Verdana"/>
                <a:cs typeface="Verdana"/>
              </a:rPr>
              <a:t>3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179064" y="5398770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57447" y="4597251"/>
            <a:ext cx="708025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4207764" y="5398770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460747" y="4597251"/>
            <a:ext cx="1744980" cy="11226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1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35" b="1">
                <a:latin typeface="Arial Narrow"/>
                <a:cs typeface="Arial Narrow"/>
              </a:rPr>
              <a:t>No</a:t>
            </a:r>
            <a:endParaRPr sz="20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35" b="1">
                <a:latin typeface="Arial Narrow"/>
                <a:cs typeface="Arial Narrow"/>
              </a:rPr>
              <a:t>No</a:t>
            </a:r>
            <a:endParaRPr sz="20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4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35" b="1">
                <a:latin typeface="Arial Narrow"/>
                <a:cs typeface="Arial Narrow"/>
              </a:rPr>
              <a:t>No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739" y="5754881"/>
            <a:ext cx="14122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STOP</a:t>
            </a:r>
            <a:r>
              <a:rPr dirty="0" sz="2000" spc="-60" b="1">
                <a:latin typeface="Arial Narrow"/>
                <a:cs typeface="Arial Narrow"/>
              </a:rPr>
              <a:t> </a:t>
            </a:r>
            <a:r>
              <a:rPr dirty="0" sz="2000" spc="-20" b="1">
                <a:latin typeface="Arial Narrow"/>
                <a:cs typeface="Arial Narrow"/>
              </a:rPr>
              <a:t>with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33144" y="5764529"/>
            <a:ext cx="1394460" cy="31432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1</a:t>
            </a:r>
            <a:r>
              <a:rPr dirty="0" baseline="-21367" sz="1950" spc="22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baseline="-21367" sz="1950" spc="405" b="1">
                <a:latin typeface="Verdana"/>
                <a:cs typeface="Verdana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baseline="-21367" sz="1950" spc="412" b="1">
                <a:latin typeface="Verdana"/>
                <a:cs typeface="Verdana"/>
              </a:rPr>
              <a:t> </a:t>
            </a: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14904" y="5754881"/>
            <a:ext cx="838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 b="1">
                <a:latin typeface="Arial Narrow"/>
                <a:cs typeface="Arial Narrow"/>
              </a:rPr>
              <a:t>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641340" y="1536449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431540" y="148798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957637" y="1196149"/>
            <a:ext cx="1228725" cy="542925"/>
            <a:chOff x="3957637" y="1196149"/>
            <a:chExt cx="1228725" cy="542925"/>
          </a:xfrm>
        </p:grpSpPr>
        <p:sp>
          <p:nvSpPr>
            <p:cNvPr id="27" name="object 27" descr=""/>
            <p:cNvSpPr/>
            <p:nvPr/>
          </p:nvSpPr>
          <p:spPr>
            <a:xfrm>
              <a:off x="3962400" y="12009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62400" y="12009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4194288" y="13097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128837" y="2110549"/>
            <a:ext cx="1228725" cy="542925"/>
            <a:chOff x="2128837" y="2110549"/>
            <a:chExt cx="1228725" cy="542925"/>
          </a:xfrm>
        </p:grpSpPr>
        <p:sp>
          <p:nvSpPr>
            <p:cNvPr id="31" name="object 31" descr=""/>
            <p:cNvSpPr/>
            <p:nvPr/>
          </p:nvSpPr>
          <p:spPr>
            <a:xfrm>
              <a:off x="2133600" y="21153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133600" y="21153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65487" y="22241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8037" y="3024949"/>
            <a:ext cx="1228725" cy="542925"/>
            <a:chOff x="3348037" y="3024949"/>
            <a:chExt cx="1228725" cy="542925"/>
          </a:xfrm>
        </p:grpSpPr>
        <p:sp>
          <p:nvSpPr>
            <p:cNvPr id="35" name="object 35" descr=""/>
            <p:cNvSpPr/>
            <p:nvPr/>
          </p:nvSpPr>
          <p:spPr>
            <a:xfrm>
              <a:off x="33528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528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3584688" y="31385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005637" y="3024949"/>
            <a:ext cx="1228725" cy="542925"/>
            <a:chOff x="7005637" y="3024949"/>
            <a:chExt cx="1228725" cy="542925"/>
          </a:xfrm>
        </p:grpSpPr>
        <p:sp>
          <p:nvSpPr>
            <p:cNvPr id="39" name="object 39" descr=""/>
            <p:cNvSpPr/>
            <p:nvPr/>
          </p:nvSpPr>
          <p:spPr>
            <a:xfrm>
              <a:off x="70104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0104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7242288" y="31385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5786437" y="2110549"/>
            <a:ext cx="1228725" cy="542925"/>
            <a:chOff x="5786437" y="2110549"/>
            <a:chExt cx="1228725" cy="542925"/>
          </a:xfrm>
        </p:grpSpPr>
        <p:sp>
          <p:nvSpPr>
            <p:cNvPr id="43" name="object 43" descr=""/>
            <p:cNvSpPr/>
            <p:nvPr/>
          </p:nvSpPr>
          <p:spPr>
            <a:xfrm>
              <a:off x="5791200" y="21153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791200" y="21153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023088" y="22241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1709927" y="1330452"/>
            <a:ext cx="6587490" cy="2624455"/>
            <a:chOff x="1709927" y="1330452"/>
            <a:chExt cx="6587490" cy="2624455"/>
          </a:xfrm>
        </p:grpSpPr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1330452"/>
              <a:ext cx="1491995" cy="925067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2743961" y="146837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506980" y="2372105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611874" y="329717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230361" y="329717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2243328"/>
              <a:ext cx="885443" cy="923543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3353561" y="2382774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3" y="2246376"/>
              <a:ext cx="885443" cy="923543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7011162" y="2382774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927" y="2249424"/>
              <a:ext cx="563879" cy="920495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1849373" y="2382774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3144774" y="329717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4572761" y="329717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708140" y="331685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5571997" y="245091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3133598" y="336531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914398" y="240245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3507740" y="240245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7165340" y="240245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4650740" y="331685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308340" y="3316850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68" name="object 68" descr=""/>
          <p:cNvGrpSpPr/>
          <p:nvPr/>
        </p:nvGrpSpPr>
        <p:grpSpPr>
          <a:xfrm>
            <a:off x="1214437" y="3024949"/>
            <a:ext cx="1228725" cy="542925"/>
            <a:chOff x="1214437" y="3024949"/>
            <a:chExt cx="1228725" cy="542925"/>
          </a:xfrm>
        </p:grpSpPr>
        <p:sp>
          <p:nvSpPr>
            <p:cNvPr id="69" name="object 69" descr=""/>
            <p:cNvSpPr/>
            <p:nvPr/>
          </p:nvSpPr>
          <p:spPr>
            <a:xfrm>
              <a:off x="12192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1219200" y="302971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 descr=""/>
          <p:cNvSpPr txBox="1"/>
          <p:nvPr/>
        </p:nvSpPr>
        <p:spPr>
          <a:xfrm>
            <a:off x="1451088" y="3138565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4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2" name="object 72" descr=""/>
          <p:cNvGrpSpPr/>
          <p:nvPr/>
        </p:nvGrpSpPr>
        <p:grpSpPr>
          <a:xfrm>
            <a:off x="851916" y="3165348"/>
            <a:ext cx="487680" cy="919480"/>
            <a:chOff x="851916" y="3165348"/>
            <a:chExt cx="487680" cy="919480"/>
          </a:xfrm>
        </p:grpSpPr>
        <p:pic>
          <p:nvPicPr>
            <p:cNvPr id="73" name="object 7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1916" y="3165348"/>
              <a:ext cx="487679" cy="918971"/>
            </a:xfrm>
            <a:prstGeom prst="rect">
              <a:avLst/>
            </a:prstGeom>
          </p:spPr>
        </p:pic>
        <p:sp>
          <p:nvSpPr>
            <p:cNvPr id="74" name="object 74" descr=""/>
            <p:cNvSpPr/>
            <p:nvPr/>
          </p:nvSpPr>
          <p:spPr>
            <a:xfrm>
              <a:off x="991362" y="329717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5" name="object 75" descr=""/>
          <p:cNvSpPr txBox="1"/>
          <p:nvPr/>
        </p:nvSpPr>
        <p:spPr>
          <a:xfrm>
            <a:off x="152400" y="3944111"/>
            <a:ext cx="1714500" cy="338455"/>
          </a:xfrm>
          <a:prstGeom prst="rect">
            <a:avLst/>
          </a:prstGeom>
          <a:solidFill>
            <a:srgbClr val="00AFEF"/>
          </a:solidFill>
        </p:spPr>
        <p:txBody>
          <a:bodyPr wrap="square" lIns="0" tIns="425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4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916939" y="336524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95400"/>
            <a:chOff x="0" y="944880"/>
            <a:chExt cx="9144000" cy="1295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011" y="1315212"/>
              <a:ext cx="1491995" cy="9250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823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0" y="0"/>
                  </a:moveTo>
                  <a:lnTo>
                    <a:pt x="12192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207764" y="4652975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2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07764" y="5018735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3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07764" y="5384495"/>
            <a:ext cx="291465" cy="31432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000" spc="-25" b="1">
                <a:latin typeface="Verdana"/>
                <a:cs typeface="Verdana"/>
              </a:rPr>
              <a:t>a</a:t>
            </a:r>
            <a:r>
              <a:rPr dirty="0" baseline="-21367" sz="1950" spc="-37" b="1">
                <a:latin typeface="Verdana"/>
                <a:cs typeface="Verdana"/>
              </a:rPr>
              <a:t>4</a:t>
            </a:r>
            <a:endParaRPr baseline="-21367" sz="195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739" y="4582969"/>
            <a:ext cx="195389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000" b="1">
                <a:latin typeface="Arial Narrow"/>
                <a:cs typeface="Arial Narrow"/>
              </a:rPr>
              <a:t>Array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content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35" b="1">
                <a:latin typeface="Arial Narrow"/>
                <a:cs typeface="Arial Narrow"/>
              </a:rPr>
              <a:t>is</a:t>
            </a:r>
            <a:endParaRPr sz="2000">
              <a:latin typeface="Arial Narrow"/>
              <a:cs typeface="Arial Narrow"/>
            </a:endParaRPr>
          </a:p>
        </p:txBody>
      </p: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2075688" y="4652975"/>
          <a:ext cx="1470660" cy="1410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0830"/>
                <a:gridCol w="434340"/>
                <a:gridCol w="290830"/>
                <a:gridCol w="86359"/>
                <a:gridCol w="290829"/>
              </a:tblGrid>
              <a:tr h="339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1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21367" sz="1950" spc="397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baseline="-21367" sz="1950" spc="405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4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3175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76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1367" sz="1950" spc="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2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3</a:t>
                      </a:r>
                      <a:r>
                        <a:rPr dirty="0" baseline="-21367" sz="1950" spc="397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4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6512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1367" sz="1950" spc="22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2</a:t>
                      </a:r>
                      <a:r>
                        <a:rPr dirty="0" baseline="-21367" sz="1950" spc="412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3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52" b="1">
                          <a:latin typeface="Verdana"/>
                          <a:cs typeface="Verdana"/>
                        </a:rPr>
                        <a:t>3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4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39725">
                <a:tc gridSpan="2"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  <a:spcBef>
                          <a:spcPts val="229"/>
                        </a:spcBef>
                      </a:pPr>
                      <a:r>
                        <a:rPr dirty="0" sz="2000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b="1">
                          <a:latin typeface="Verdana"/>
                          <a:cs typeface="Verdana"/>
                        </a:rPr>
                        <a:t>1</a:t>
                      </a:r>
                      <a:r>
                        <a:rPr dirty="0" baseline="-21367" sz="1950" spc="30" b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2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345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3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6360">
                        <a:lnSpc>
                          <a:spcPts val="2345"/>
                        </a:lnSpc>
                        <a:spcBef>
                          <a:spcPts val="229"/>
                        </a:spcBef>
                      </a:pPr>
                      <a:r>
                        <a:rPr dirty="0" sz="2000" spc="-25" b="1">
                          <a:latin typeface="Verdana"/>
                          <a:cs typeface="Verdana"/>
                        </a:rPr>
                        <a:t>a</a:t>
                      </a:r>
                      <a:r>
                        <a:rPr dirty="0" baseline="-21367" sz="1950" spc="-37" b="1">
                          <a:latin typeface="Verdana"/>
                          <a:cs typeface="Verdana"/>
                        </a:rPr>
                        <a:t>3</a:t>
                      </a:r>
                      <a:endParaRPr baseline="-21367" sz="1950">
                        <a:latin typeface="Verdana"/>
                        <a:cs typeface="Verdana"/>
                      </a:endParaRPr>
                    </a:p>
                  </a:txBody>
                  <a:tcPr marL="0" marR="0" marB="0" marT="29209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3457447" y="4582969"/>
            <a:ext cx="70802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Insert</a:t>
            </a:r>
            <a:endParaRPr sz="20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2000" spc="-50" b="1">
                <a:latin typeface="Arial Narrow"/>
                <a:cs typeface="Arial Narrow"/>
              </a:rPr>
              <a:t>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60747" y="4582969"/>
            <a:ext cx="1837055" cy="148844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1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35" b="1">
                <a:latin typeface="Arial Narrow"/>
                <a:cs typeface="Arial Narrow"/>
              </a:rPr>
              <a:t>No</a:t>
            </a:r>
            <a:endParaRPr sz="2000">
              <a:latin typeface="Arial Narrow"/>
              <a:cs typeface="Arial Narrow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2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35" b="1">
                <a:latin typeface="Arial Narrow"/>
                <a:cs typeface="Arial Narrow"/>
              </a:rPr>
              <a:t>No</a:t>
            </a:r>
            <a:endParaRPr sz="2000">
              <a:latin typeface="Arial Narrow"/>
              <a:cs typeface="Arial Narrow"/>
            </a:endParaRPr>
          </a:p>
          <a:p>
            <a:pPr marL="153035" marR="30480" indent="-115570">
              <a:lnSpc>
                <a:spcPct val="120000"/>
              </a:lnSpc>
            </a:pPr>
            <a:r>
              <a:rPr dirty="0" sz="2000" b="1">
                <a:latin typeface="Arial Narrow"/>
                <a:cs typeface="Arial Narrow"/>
              </a:rPr>
              <a:t>.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5" b="1">
                <a:latin typeface="Arial Narrow"/>
                <a:cs typeface="Arial Narrow"/>
              </a:rPr>
              <a:t> </a:t>
            </a:r>
            <a:r>
              <a:rPr dirty="0" sz="2000" b="1">
                <a:latin typeface="Verdana"/>
                <a:cs typeface="Verdana"/>
              </a:rPr>
              <a:t>a</a:t>
            </a:r>
            <a:r>
              <a:rPr dirty="0" baseline="-21367" sz="1950" b="1">
                <a:latin typeface="Verdana"/>
                <a:cs typeface="Verdana"/>
              </a:rPr>
              <a:t>3</a:t>
            </a:r>
            <a:r>
              <a:rPr dirty="0" sz="2000" b="1">
                <a:latin typeface="Verdana"/>
                <a:cs typeface="Verdana"/>
              </a:rPr>
              <a:t>&gt;a</a:t>
            </a:r>
            <a:r>
              <a:rPr dirty="0" baseline="-21367" sz="1950" b="1">
                <a:latin typeface="Verdana"/>
                <a:cs typeface="Verdana"/>
              </a:rPr>
              <a:t>4</a:t>
            </a:r>
            <a:r>
              <a:rPr dirty="0" sz="2000" b="1">
                <a:latin typeface="Verdana"/>
                <a:cs typeface="Verdana"/>
              </a:rPr>
              <a:t>? </a:t>
            </a:r>
            <a:r>
              <a:rPr dirty="0" sz="2000" spc="-25" b="1">
                <a:latin typeface="Arial Narrow"/>
                <a:cs typeface="Arial Narrow"/>
              </a:rPr>
              <a:t>Yes </a:t>
            </a:r>
            <a:r>
              <a:rPr dirty="0" sz="2000" b="1">
                <a:latin typeface="Arial Narrow"/>
                <a:cs typeface="Arial Narrow"/>
              </a:rPr>
              <a:t>Is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a</a:t>
            </a:r>
            <a:r>
              <a:rPr dirty="0" baseline="-21367" sz="1950" spc="-15" b="1">
                <a:latin typeface="Verdana"/>
                <a:cs typeface="Verdana"/>
              </a:rPr>
              <a:t>2</a:t>
            </a:r>
            <a:r>
              <a:rPr dirty="0" sz="2000" spc="-10" b="1">
                <a:latin typeface="Verdana"/>
                <a:cs typeface="Verdana"/>
              </a:rPr>
              <a:t>&gt;a</a:t>
            </a:r>
            <a:r>
              <a:rPr dirty="0" baseline="-21367" sz="1950" spc="-15" b="1">
                <a:latin typeface="Verdana"/>
                <a:cs typeface="Verdana"/>
              </a:rPr>
              <a:t>4</a:t>
            </a:r>
            <a:r>
              <a:rPr dirty="0" sz="2000" spc="-10" b="1">
                <a:latin typeface="Verdana"/>
                <a:cs typeface="Verdana"/>
              </a:rPr>
              <a:t>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8739" y="6104833"/>
            <a:ext cx="841756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000" b="1">
                <a:latin typeface="Arial Narrow"/>
                <a:cs typeface="Arial Narrow"/>
              </a:rPr>
              <a:t>The</a:t>
            </a:r>
            <a:r>
              <a:rPr dirty="0" sz="2000" spc="-4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process</a:t>
            </a:r>
            <a:r>
              <a:rPr dirty="0" sz="2000" spc="-2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would</a:t>
            </a:r>
            <a:r>
              <a:rPr dirty="0" sz="2000" spc="-5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continue</a:t>
            </a:r>
            <a:r>
              <a:rPr dirty="0" sz="2000" spc="-6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until</a:t>
            </a:r>
            <a:r>
              <a:rPr dirty="0" sz="2000" spc="-4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we</a:t>
            </a:r>
            <a:r>
              <a:rPr dirty="0" sz="2000" spc="-2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have</a:t>
            </a:r>
            <a:r>
              <a:rPr dirty="0" sz="2000" spc="-2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the</a:t>
            </a:r>
            <a:r>
              <a:rPr dirty="0" sz="2000" spc="-2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complete</a:t>
            </a:r>
            <a:r>
              <a:rPr dirty="0" sz="2000" spc="-5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DT</a:t>
            </a:r>
            <a:r>
              <a:rPr dirty="0" sz="2000" spc="-2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for</a:t>
            </a:r>
            <a:r>
              <a:rPr dirty="0" sz="2000" spc="-2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Insertion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sort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on</a:t>
            </a:r>
            <a:r>
              <a:rPr dirty="0" sz="2000" spc="-30" b="1">
                <a:latin typeface="Arial Narrow"/>
                <a:cs typeface="Arial Narrow"/>
              </a:rPr>
              <a:t> </a:t>
            </a:r>
            <a:r>
              <a:rPr dirty="0" sz="2000" spc="-50" b="1">
                <a:latin typeface="Arial Narrow"/>
                <a:cs typeface="Arial Narrow"/>
              </a:rPr>
              <a:t>4 </a:t>
            </a:r>
            <a:r>
              <a:rPr dirty="0" sz="2000" spc="-10" b="1">
                <a:latin typeface="Arial Narrow"/>
                <a:cs typeface="Arial Narrow"/>
              </a:rPr>
              <a:t>elements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41340" y="1522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431540" y="147370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18" name="object 18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194288" y="12954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22" name="object 22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365487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26" name="object 26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5846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7005637" y="3009709"/>
            <a:ext cx="1228725" cy="542925"/>
            <a:chOff x="7005637" y="3009709"/>
            <a:chExt cx="1228725" cy="542925"/>
          </a:xfrm>
        </p:grpSpPr>
        <p:sp>
          <p:nvSpPr>
            <p:cNvPr id="30" name="object 30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2422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786437" y="2095309"/>
            <a:ext cx="1228725" cy="542925"/>
            <a:chOff x="5786437" y="2095309"/>
            <a:chExt cx="1228725" cy="542925"/>
          </a:xfrm>
        </p:grpSpPr>
        <p:sp>
          <p:nvSpPr>
            <p:cNvPr id="34" name="object 34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023088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1709927" y="1315212"/>
            <a:ext cx="6050280" cy="1839595"/>
            <a:chOff x="1709927" y="1315212"/>
            <a:chExt cx="6050280" cy="1839595"/>
          </a:xfrm>
        </p:grpSpPr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1315212"/>
              <a:ext cx="1491995" cy="925067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2228088"/>
              <a:ext cx="885443" cy="923543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3" y="2231136"/>
              <a:ext cx="885443" cy="92354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7011162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927" y="2234183"/>
              <a:ext cx="563879" cy="920495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914466" y="23881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507808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165408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1214437" y="3009709"/>
            <a:ext cx="1228725" cy="542925"/>
            <a:chOff x="1214437" y="3009709"/>
            <a:chExt cx="1228725" cy="542925"/>
          </a:xfrm>
        </p:grpSpPr>
        <p:sp>
          <p:nvSpPr>
            <p:cNvPr id="50" name="object 50" descr=""/>
            <p:cNvSpPr/>
            <p:nvPr/>
          </p:nvSpPr>
          <p:spPr>
            <a:xfrm>
              <a:off x="12192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2192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14510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4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991361" y="3281934"/>
            <a:ext cx="209550" cy="647700"/>
          </a:xfrm>
          <a:custGeom>
            <a:avLst/>
            <a:gdLst/>
            <a:ahLst/>
            <a:cxnLst/>
            <a:rect l="l" t="t" r="r" b="b"/>
            <a:pathLst>
              <a:path w="209550" h="647700">
                <a:moveTo>
                  <a:pt x="209550" y="0"/>
                </a:moveTo>
                <a:lnTo>
                  <a:pt x="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205740" y="3960567"/>
            <a:ext cx="1573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4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916939" y="33509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2128837" y="3924109"/>
            <a:ext cx="1228725" cy="542925"/>
            <a:chOff x="2128837" y="3924109"/>
            <a:chExt cx="1228725" cy="542925"/>
          </a:xfrm>
        </p:grpSpPr>
        <p:sp>
          <p:nvSpPr>
            <p:cNvPr id="57" name="object 57" descr=""/>
            <p:cNvSpPr/>
            <p:nvPr/>
          </p:nvSpPr>
          <p:spPr>
            <a:xfrm>
              <a:off x="2133600" y="392887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2133600" y="392887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2365487" y="40386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4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301239" y="3148584"/>
            <a:ext cx="582295" cy="920750"/>
            <a:chOff x="2301239" y="3148584"/>
            <a:chExt cx="582295" cy="920750"/>
          </a:xfrm>
        </p:grpSpPr>
        <p:pic>
          <p:nvPicPr>
            <p:cNvPr id="61" name="object 6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1239" y="3148584"/>
              <a:ext cx="582167" cy="92049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2439161" y="3281934"/>
              <a:ext cx="304800" cy="647700"/>
            </a:xfrm>
            <a:custGeom>
              <a:avLst/>
              <a:gdLst/>
              <a:ahLst/>
              <a:cxnLst/>
              <a:rect l="l" t="t" r="r" b="b"/>
              <a:pathLst>
                <a:path w="304800" h="647700">
                  <a:moveTo>
                    <a:pt x="0" y="0"/>
                  </a:moveTo>
                  <a:lnTo>
                    <a:pt x="3048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2517139" y="33025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95400"/>
            <a:chOff x="0" y="944880"/>
            <a:chExt cx="9144000" cy="1295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9011" y="1315212"/>
              <a:ext cx="1491995" cy="92506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823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0" y="0"/>
                  </a:moveTo>
                  <a:lnTo>
                    <a:pt x="12192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1340" y="1522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540" y="147370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957637" y="1180909"/>
            <a:ext cx="1228725" cy="542925"/>
            <a:chOff x="3957637" y="1180909"/>
            <a:chExt cx="1228725" cy="542925"/>
          </a:xfrm>
        </p:grpSpPr>
        <p:sp>
          <p:nvSpPr>
            <p:cNvPr id="9" name="object 9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62400" y="11856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4194288" y="12954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13" name="object 13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365487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17" name="object 17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5846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7005637" y="3009709"/>
            <a:ext cx="1228725" cy="542925"/>
            <a:chOff x="7005637" y="3009709"/>
            <a:chExt cx="1228725" cy="542925"/>
          </a:xfrm>
        </p:grpSpPr>
        <p:sp>
          <p:nvSpPr>
            <p:cNvPr id="21" name="object 21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72422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786437" y="2095309"/>
            <a:ext cx="1228725" cy="542925"/>
            <a:chOff x="5786437" y="2095309"/>
            <a:chExt cx="1228725" cy="542925"/>
          </a:xfrm>
        </p:grpSpPr>
        <p:sp>
          <p:nvSpPr>
            <p:cNvPr id="25" name="object 25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023088" y="2209881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709927" y="1315212"/>
            <a:ext cx="6050280" cy="1839595"/>
            <a:chOff x="1709927" y="1315212"/>
            <a:chExt cx="6050280" cy="1839595"/>
          </a:xfrm>
        </p:grpSpPr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4516" y="1315212"/>
              <a:ext cx="1491995" cy="925067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2743961" y="145313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14116" y="2228088"/>
              <a:ext cx="885443" cy="923543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74763" y="2231136"/>
              <a:ext cx="885443" cy="923543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011162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9927" y="2234183"/>
              <a:ext cx="563879" cy="920495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914466" y="23881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507808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165408" y="2388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214437" y="3009709"/>
            <a:ext cx="1228725" cy="542925"/>
            <a:chOff x="1214437" y="3009709"/>
            <a:chExt cx="1228725" cy="542925"/>
          </a:xfrm>
        </p:grpSpPr>
        <p:sp>
          <p:nvSpPr>
            <p:cNvPr id="41" name="object 41" descr=""/>
            <p:cNvSpPr/>
            <p:nvPr/>
          </p:nvSpPr>
          <p:spPr>
            <a:xfrm>
              <a:off x="12192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2192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14510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4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991361" y="3281934"/>
            <a:ext cx="209550" cy="647700"/>
          </a:xfrm>
          <a:custGeom>
            <a:avLst/>
            <a:gdLst/>
            <a:ahLst/>
            <a:cxnLst/>
            <a:rect l="l" t="t" r="r" b="b"/>
            <a:pathLst>
              <a:path w="209550" h="647700">
                <a:moveTo>
                  <a:pt x="209550" y="0"/>
                </a:moveTo>
                <a:lnTo>
                  <a:pt x="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205740" y="3960567"/>
            <a:ext cx="15735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4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916939" y="335096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2128837" y="3924109"/>
            <a:ext cx="1228725" cy="542925"/>
            <a:chOff x="2128837" y="3924109"/>
            <a:chExt cx="1228725" cy="542925"/>
          </a:xfrm>
        </p:grpSpPr>
        <p:sp>
          <p:nvSpPr>
            <p:cNvPr id="48" name="object 48" descr=""/>
            <p:cNvSpPr/>
            <p:nvPr/>
          </p:nvSpPr>
          <p:spPr>
            <a:xfrm>
              <a:off x="2133600" y="392887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2133600" y="3928871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2365487" y="40386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4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2301239" y="3148584"/>
            <a:ext cx="582295" cy="920750"/>
            <a:chOff x="2301239" y="3148584"/>
            <a:chExt cx="582295" cy="920750"/>
          </a:xfrm>
        </p:grpSpPr>
        <p:pic>
          <p:nvPicPr>
            <p:cNvPr id="52" name="object 5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1239" y="3148584"/>
              <a:ext cx="582167" cy="920495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2439161" y="3281934"/>
              <a:ext cx="304800" cy="647700"/>
            </a:xfrm>
            <a:custGeom>
              <a:avLst/>
              <a:gdLst/>
              <a:ahLst/>
              <a:cxnLst/>
              <a:rect l="l" t="t" r="r" b="b"/>
              <a:pathLst>
                <a:path w="304800" h="647700">
                  <a:moveTo>
                    <a:pt x="0" y="0"/>
                  </a:moveTo>
                  <a:lnTo>
                    <a:pt x="3048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2517139" y="33025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7" y="1151953"/>
            <a:ext cx="7896225" cy="50461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There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n!-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internal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638724" y="2254077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772324" y="129363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744124" y="350343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753524" y="2254077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162724" y="3473277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174740" y="157896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964940" y="2680246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927340" y="27845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774440" y="14495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422140" y="487431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71924" y="3473277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3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&gt;a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4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983811" y="2652450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391324" y="5530677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1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&gt;a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4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943524" y="472263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2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&gt;a</a:t>
            </a:r>
            <a:r>
              <a:rPr dirty="0" baseline="-20833" sz="2400" spc="-15">
                <a:solidFill>
                  <a:srgbClr val="C00000"/>
                </a:solidFill>
                <a:latin typeface="Verdana"/>
                <a:cs typeface="Verdana"/>
              </a:rPr>
              <a:t>4</a:t>
            </a:r>
            <a:r>
              <a:rPr dirty="0" sz="2400" spc="-10">
                <a:solidFill>
                  <a:srgbClr val="C00000"/>
                </a:solidFill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88976" y="4653140"/>
            <a:ext cx="1687195" cy="370840"/>
          </a:xfrm>
          <a:custGeom>
            <a:avLst/>
            <a:gdLst/>
            <a:ahLst/>
            <a:cxnLst/>
            <a:rect l="l" t="t" r="r" b="b"/>
            <a:pathLst>
              <a:path w="1687195" h="370839">
                <a:moveTo>
                  <a:pt x="1687068" y="0"/>
                </a:moveTo>
                <a:lnTo>
                  <a:pt x="1687068" y="0"/>
                </a:lnTo>
                <a:lnTo>
                  <a:pt x="0" y="0"/>
                </a:lnTo>
                <a:lnTo>
                  <a:pt x="0" y="370332"/>
                </a:lnTo>
                <a:lnTo>
                  <a:pt x="1687068" y="370332"/>
                </a:lnTo>
                <a:lnTo>
                  <a:pt x="1687068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916939" y="373355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202939" y="373355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43939" y="5634085"/>
            <a:ext cx="2157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4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-99060" y="4643485"/>
            <a:ext cx="2628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baseline="-20833" sz="2400" spc="375">
                <a:latin typeface="Verdana"/>
                <a:cs typeface="Verdana"/>
              </a:rPr>
              <a:t> 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4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240">
                <a:latin typeface="Verdana"/>
                <a:cs typeface="Verdana"/>
              </a:rPr>
              <a:t> </a:t>
            </a:r>
            <a:r>
              <a:rPr dirty="0" baseline="-47453" sz="3600" spc="-75">
                <a:latin typeface="Verdana"/>
                <a:cs typeface="Verdana"/>
              </a:rPr>
              <a:t>N</a:t>
            </a:r>
            <a:endParaRPr baseline="-47453" sz="3600">
              <a:latin typeface="Verdana"/>
              <a:cs typeface="Verdan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2855976" y="6223177"/>
            <a:ext cx="1582420" cy="370840"/>
          </a:xfrm>
          <a:custGeom>
            <a:avLst/>
            <a:gdLst/>
            <a:ahLst/>
            <a:cxnLst/>
            <a:rect l="l" t="t" r="r" b="b"/>
            <a:pathLst>
              <a:path w="1582420" h="370840">
                <a:moveTo>
                  <a:pt x="1581912" y="0"/>
                </a:moveTo>
                <a:lnTo>
                  <a:pt x="1581912" y="0"/>
                </a:lnTo>
                <a:lnTo>
                  <a:pt x="0" y="0"/>
                </a:lnTo>
                <a:lnTo>
                  <a:pt x="0" y="370344"/>
                </a:lnTo>
                <a:lnTo>
                  <a:pt x="1581912" y="370344"/>
                </a:lnTo>
                <a:lnTo>
                  <a:pt x="158191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2567939" y="6213523"/>
            <a:ext cx="2157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4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675376" y="6227635"/>
            <a:ext cx="1582420" cy="370840"/>
          </a:xfrm>
          <a:custGeom>
            <a:avLst/>
            <a:gdLst/>
            <a:ahLst/>
            <a:cxnLst/>
            <a:rect l="l" t="t" r="r" b="b"/>
            <a:pathLst>
              <a:path w="1582420" h="370840">
                <a:moveTo>
                  <a:pt x="312407" y="0"/>
                </a:moveTo>
                <a:lnTo>
                  <a:pt x="182880" y="0"/>
                </a:lnTo>
                <a:lnTo>
                  <a:pt x="0" y="0"/>
                </a:lnTo>
                <a:lnTo>
                  <a:pt x="0" y="370344"/>
                </a:lnTo>
                <a:lnTo>
                  <a:pt x="182880" y="370344"/>
                </a:lnTo>
                <a:lnTo>
                  <a:pt x="312407" y="370344"/>
                </a:lnTo>
                <a:lnTo>
                  <a:pt x="312407" y="0"/>
                </a:lnTo>
                <a:close/>
              </a:path>
              <a:path w="1582420" h="370840">
                <a:moveTo>
                  <a:pt x="1581912" y="0"/>
                </a:moveTo>
                <a:lnTo>
                  <a:pt x="1581912" y="0"/>
                </a:lnTo>
                <a:lnTo>
                  <a:pt x="312420" y="0"/>
                </a:lnTo>
                <a:lnTo>
                  <a:pt x="312420" y="370344"/>
                </a:lnTo>
                <a:lnTo>
                  <a:pt x="1581912" y="370344"/>
                </a:lnTo>
                <a:lnTo>
                  <a:pt x="158191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5387340" y="6217988"/>
            <a:ext cx="2157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4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622040" y="570714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793740" y="578380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762924" y="350343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&gt;a</a:t>
            </a:r>
            <a:r>
              <a:rPr dirty="0" baseline="-20833" sz="2400" spc="-15">
                <a:latin typeface="Verdana"/>
                <a:cs typeface="Verdana"/>
              </a:rPr>
              <a:t>4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98540" y="2708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82361" y="145313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There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n!-</a:t>
            </a:r>
            <a:r>
              <a:rPr dirty="0">
                <a:latin typeface="Times New Roman"/>
                <a:cs typeface="Times New Roman"/>
              </a:rPr>
              <a:t>1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internal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nodes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0" y="4614671"/>
            <a:ext cx="9144000" cy="2240280"/>
          </a:xfrm>
          <a:custGeom>
            <a:avLst/>
            <a:gdLst/>
            <a:ahLst/>
            <a:cxnLst/>
            <a:rect l="l" t="t" r="r" b="b"/>
            <a:pathLst>
              <a:path w="9144000" h="2240279">
                <a:moveTo>
                  <a:pt x="9144000" y="0"/>
                </a:moveTo>
                <a:lnTo>
                  <a:pt x="0" y="0"/>
                </a:lnTo>
                <a:lnTo>
                  <a:pt x="0" y="2240279"/>
                </a:lnTo>
                <a:lnTo>
                  <a:pt x="9144000" y="2240279"/>
                </a:lnTo>
                <a:lnTo>
                  <a:pt x="9144000" y="0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0640" y="3960568"/>
            <a:ext cx="7212330" cy="1753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89200">
              <a:lnSpc>
                <a:spcPct val="100000"/>
              </a:lnSpc>
              <a:spcBef>
                <a:spcPts val="95"/>
              </a:spcBef>
              <a:tabLst>
                <a:tab pos="4126865" algn="l"/>
                <a:tab pos="5955665" algn="l"/>
              </a:tabLst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r>
              <a:rPr dirty="0" sz="1600" b="1">
                <a:latin typeface="Verdana"/>
                <a:cs typeface="Verdana"/>
              </a:rPr>
              <a:t>	</a:t>
            </a: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600">
              <a:latin typeface="Verdana"/>
              <a:cs typeface="Verdana"/>
            </a:endParaRPr>
          </a:p>
          <a:p>
            <a:pPr marL="393065" indent="-342265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000" b="1">
                <a:latin typeface="Arial Narrow"/>
                <a:cs typeface="Arial Narrow"/>
              </a:rPr>
              <a:t>There</a:t>
            </a:r>
            <a:r>
              <a:rPr dirty="0" sz="2000" spc="-5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are</a:t>
            </a:r>
            <a:r>
              <a:rPr dirty="0" sz="2000" spc="-15" b="1">
                <a:latin typeface="Arial Narrow"/>
                <a:cs typeface="Arial Narrow"/>
              </a:rPr>
              <a:t> </a:t>
            </a:r>
            <a:r>
              <a:rPr dirty="0" sz="2000" spc="-445">
                <a:latin typeface="Cambria Math"/>
                <a:cs typeface="Cambria Math"/>
              </a:rPr>
              <a:t>𝒏𝒏!</a:t>
            </a:r>
            <a:r>
              <a:rPr dirty="0" sz="2000" spc="15">
                <a:latin typeface="Cambria Math"/>
                <a:cs typeface="Cambria Math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internal</a:t>
            </a:r>
            <a:r>
              <a:rPr dirty="0" sz="2000" spc="-50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nodes.</a:t>
            </a:r>
            <a:endParaRPr sz="20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54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000" b="1">
                <a:latin typeface="Arial Narrow"/>
                <a:cs typeface="Arial Narrow"/>
              </a:rPr>
              <a:t>There</a:t>
            </a:r>
            <a:r>
              <a:rPr dirty="0" sz="2000" spc="-4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are</a:t>
            </a:r>
            <a:r>
              <a:rPr dirty="0" sz="2000" spc="-10" b="1">
                <a:latin typeface="Arial Narrow"/>
                <a:cs typeface="Arial Narrow"/>
              </a:rPr>
              <a:t> </a:t>
            </a:r>
            <a:r>
              <a:rPr dirty="0" sz="2000" spc="-450">
                <a:latin typeface="Cambria Math"/>
                <a:cs typeface="Cambria Math"/>
              </a:rPr>
              <a:t>𝑶𝑶(𝒏𝒏</a:t>
            </a:r>
            <a:r>
              <a:rPr dirty="0" baseline="28735" sz="2175" spc="-675">
                <a:latin typeface="Cambria Math"/>
                <a:cs typeface="Cambria Math"/>
              </a:rPr>
              <a:t>𝟐𝟐</a:t>
            </a:r>
            <a:r>
              <a:rPr dirty="0" sz="2000" spc="-450">
                <a:latin typeface="Cambria Math"/>
                <a:cs typeface="Cambria Math"/>
              </a:rPr>
              <a:t>)</a:t>
            </a:r>
            <a:r>
              <a:rPr dirty="0" sz="2000" spc="10">
                <a:latin typeface="Cambria Math"/>
                <a:cs typeface="Cambria Math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possible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comparisons.</a:t>
            </a:r>
            <a:endParaRPr sz="2000">
              <a:latin typeface="Arial Narrow"/>
              <a:cs typeface="Arial Narrow"/>
            </a:endParaRPr>
          </a:p>
          <a:p>
            <a:pPr marL="393065" indent="-342265">
              <a:lnSpc>
                <a:spcPct val="100000"/>
              </a:lnSpc>
              <a:spcBef>
                <a:spcPts val="4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93065" algn="l"/>
              </a:tabLst>
            </a:pPr>
            <a:r>
              <a:rPr dirty="0" sz="2000" b="1">
                <a:latin typeface="Arial Narrow"/>
                <a:cs typeface="Arial Narrow"/>
              </a:rPr>
              <a:t>The</a:t>
            </a:r>
            <a:r>
              <a:rPr dirty="0" sz="2000" spc="-5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same</a:t>
            </a:r>
            <a:r>
              <a:rPr dirty="0" sz="2000" spc="-2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comparison</a:t>
            </a:r>
            <a:r>
              <a:rPr dirty="0" sz="2000" spc="-6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may</a:t>
            </a:r>
            <a:r>
              <a:rPr dirty="0" sz="2000" spc="-2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appear</a:t>
            </a:r>
            <a:r>
              <a:rPr dirty="0" sz="2000" spc="-4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in</a:t>
            </a:r>
            <a:r>
              <a:rPr dirty="0" sz="2000" spc="-40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multiple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b="1">
                <a:latin typeface="Arial Narrow"/>
                <a:cs typeface="Arial Narrow"/>
              </a:rPr>
              <a:t>internal</a:t>
            </a:r>
            <a:r>
              <a:rPr dirty="0" sz="2000" spc="-55" b="1">
                <a:latin typeface="Arial Narrow"/>
                <a:cs typeface="Arial Narrow"/>
              </a:rPr>
              <a:t> </a:t>
            </a:r>
            <a:r>
              <a:rPr dirty="0" sz="2000" spc="-10" b="1">
                <a:latin typeface="Arial Narrow"/>
                <a:cs typeface="Arial Narrow"/>
              </a:rPr>
              <a:t>nodes.</a:t>
            </a:r>
            <a:endParaRPr sz="20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641340" y="1522167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540" y="1473704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962400" y="11856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4194288" y="12954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128837" y="2095309"/>
            <a:ext cx="1228725" cy="542925"/>
            <a:chOff x="2128837" y="2095309"/>
            <a:chExt cx="1228725" cy="542925"/>
          </a:xfrm>
        </p:grpSpPr>
        <p:sp>
          <p:nvSpPr>
            <p:cNvPr id="11" name="object 11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1336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365487" y="22098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348037" y="3009709"/>
            <a:ext cx="1228725" cy="542925"/>
            <a:chOff x="3348037" y="3009709"/>
            <a:chExt cx="1228725" cy="542925"/>
          </a:xfrm>
        </p:grpSpPr>
        <p:sp>
          <p:nvSpPr>
            <p:cNvPr id="15" name="object 15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3528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35846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7005637" y="3009709"/>
            <a:ext cx="1228725" cy="542925"/>
            <a:chOff x="7005637" y="3009709"/>
            <a:chExt cx="1228725" cy="542925"/>
          </a:xfrm>
        </p:grpSpPr>
        <p:sp>
          <p:nvSpPr>
            <p:cNvPr id="19" name="object 19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10400" y="30144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242288" y="31242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786437" y="2095309"/>
            <a:ext cx="1228725" cy="542925"/>
            <a:chOff x="5786437" y="2095309"/>
            <a:chExt cx="1228725" cy="542925"/>
          </a:xfrm>
        </p:grpSpPr>
        <p:sp>
          <p:nvSpPr>
            <p:cNvPr id="23" name="object 23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791200" y="210007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6023088" y="2209882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53973" y="3046225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96370" y="30461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839848" y="1443608"/>
            <a:ext cx="6457315" cy="2495550"/>
            <a:chOff x="1839848" y="1443608"/>
            <a:chExt cx="6457315" cy="2495550"/>
          </a:xfrm>
        </p:grpSpPr>
        <p:sp>
          <p:nvSpPr>
            <p:cNvPr id="29" name="object 29" descr=""/>
            <p:cNvSpPr/>
            <p:nvPr/>
          </p:nvSpPr>
          <p:spPr>
            <a:xfrm>
              <a:off x="2743961" y="145313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06980" y="23568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11873" y="32819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30361" y="32819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535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011161" y="23675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849373" y="23675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144773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72761" y="32819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708140" y="330256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571997" y="243663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133598" y="3351032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914398" y="238816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507740" y="23881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165340" y="23881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50740" y="33025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308340" y="3302568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635240" y="396056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3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4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339" y="1474063"/>
            <a:ext cx="9029700" cy="412305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0" marR="77597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4!=24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nodes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for </a:t>
            </a:r>
            <a:r>
              <a:rPr dirty="0" sz="3200" b="1">
                <a:latin typeface="Arial Narrow"/>
                <a:cs typeface="Arial Narrow"/>
              </a:rPr>
              <a:t>Insertion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four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elements.</a:t>
            </a:r>
            <a:endParaRPr sz="3200">
              <a:latin typeface="Arial Narrow"/>
              <a:cs typeface="Arial Narrow"/>
            </a:endParaRPr>
          </a:p>
          <a:p>
            <a:pPr marL="381000" marR="3048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1000" algn="l"/>
              </a:tabLst>
            </a:pPr>
            <a:r>
              <a:rPr dirty="0" sz="3200" b="1">
                <a:latin typeface="Arial Narrow"/>
                <a:cs typeface="Arial Narrow"/>
              </a:rPr>
              <a:t>Each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root-to-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path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corresponding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input.</a:t>
            </a:r>
            <a:endParaRPr sz="32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3200" b="1">
                <a:latin typeface="Arial Narrow"/>
                <a:cs typeface="Arial Narrow"/>
              </a:rPr>
              <a:t>Example: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input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&lt;2,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4,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6,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1&gt;,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sorted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order</a:t>
            </a:r>
            <a:r>
              <a:rPr dirty="0" sz="3200" spc="-25" b="1">
                <a:latin typeface="Arial Narrow"/>
                <a:cs typeface="Arial Narrow"/>
              </a:rPr>
              <a:t> is</a:t>
            </a:r>
            <a:endParaRPr sz="3200">
              <a:latin typeface="Arial Narrow"/>
              <a:cs typeface="Arial Narrow"/>
            </a:endParaRPr>
          </a:p>
          <a:p>
            <a:pPr marL="380365" marR="160020">
              <a:lnSpc>
                <a:spcPct val="100000"/>
              </a:lnSpc>
            </a:pP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𝟒𝟒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𝟏𝟏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𝟐𝟐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0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𝟑𝟑</a:t>
            </a:r>
            <a:r>
              <a:rPr dirty="0" sz="3200" spc="-660" b="1">
                <a:latin typeface="Arial Narrow"/>
                <a:cs typeface="Arial Narrow"/>
              </a:rPr>
              <a:t>.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Therefore,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execution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the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path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from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root</a:t>
            </a:r>
            <a:r>
              <a:rPr dirty="0" sz="3200" spc="-20" b="1">
                <a:latin typeface="Arial Narrow"/>
                <a:cs typeface="Arial Narrow"/>
              </a:rPr>
              <a:t> node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node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555" b="1">
                <a:latin typeface="Arial Narrow"/>
                <a:cs typeface="Arial Narrow"/>
              </a:rPr>
              <a:t>&lt;</a:t>
            </a:r>
            <a:r>
              <a:rPr dirty="0" sz="3200" spc="-555">
                <a:latin typeface="Cambria Math"/>
                <a:cs typeface="Cambria Math"/>
              </a:rPr>
              <a:t>𝒂𝒂</a:t>
            </a:r>
            <a:r>
              <a:rPr dirty="0" baseline="-15366" sz="3525" spc="-832">
                <a:latin typeface="Cambria Math"/>
                <a:cs typeface="Cambria Math"/>
              </a:rPr>
              <a:t>𝟒𝟒</a:t>
            </a:r>
            <a:r>
              <a:rPr dirty="0" sz="3200" spc="-555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𝟏𝟏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660">
                <a:latin typeface="Cambria Math"/>
                <a:cs typeface="Cambria Math"/>
              </a:rPr>
              <a:t>𝒂𝒂</a:t>
            </a:r>
            <a:r>
              <a:rPr dirty="0" baseline="-15366" sz="3525" spc="-989">
                <a:latin typeface="Cambria Math"/>
                <a:cs typeface="Cambria Math"/>
              </a:rPr>
              <a:t>𝟐𝟐</a:t>
            </a:r>
            <a:r>
              <a:rPr dirty="0" sz="3200" spc="-660">
                <a:latin typeface="Cambria Math"/>
                <a:cs typeface="Cambria Math"/>
              </a:rPr>
              <a:t>,</a:t>
            </a:r>
            <a:r>
              <a:rPr dirty="0" sz="3200" spc="-175">
                <a:latin typeface="Cambria Math"/>
                <a:cs typeface="Cambria Math"/>
              </a:rPr>
              <a:t> </a:t>
            </a:r>
            <a:r>
              <a:rPr dirty="0" sz="3200" spc="-560">
                <a:latin typeface="Cambria Math"/>
                <a:cs typeface="Cambria Math"/>
              </a:rPr>
              <a:t>𝒂𝒂</a:t>
            </a:r>
            <a:r>
              <a:rPr dirty="0" baseline="-15366" sz="3525" spc="-839">
                <a:latin typeface="Cambria Math"/>
                <a:cs typeface="Cambria Math"/>
              </a:rPr>
              <a:t>𝟑𝟑</a:t>
            </a:r>
            <a:r>
              <a:rPr dirty="0" sz="3200" spc="-560" b="1">
                <a:latin typeface="Arial Narrow"/>
                <a:cs typeface="Arial Narrow"/>
              </a:rPr>
              <a:t>&gt;.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0080"/>
            <a:ext cx="299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70"/>
              <a:t> </a:t>
            </a:r>
            <a:r>
              <a:rPr dirty="0" spc="-25"/>
              <a:t>Tree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41247" y="1313599"/>
            <a:ext cx="2613660" cy="455930"/>
          </a:xfrm>
          <a:custGeom>
            <a:avLst/>
            <a:gdLst/>
            <a:ahLst/>
            <a:cxnLst/>
            <a:rect l="l" t="t" r="r" b="b"/>
            <a:pathLst>
              <a:path w="2613660" h="455930">
                <a:moveTo>
                  <a:pt x="2613660" y="0"/>
                </a:moveTo>
                <a:lnTo>
                  <a:pt x="0" y="0"/>
                </a:lnTo>
                <a:lnTo>
                  <a:pt x="0" y="455675"/>
                </a:lnTo>
                <a:lnTo>
                  <a:pt x="2613660" y="455675"/>
                </a:lnTo>
                <a:lnTo>
                  <a:pt x="26136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739" y="1256704"/>
            <a:ext cx="8909050" cy="24644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decision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tree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binary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tree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that </a:t>
            </a:r>
            <a:r>
              <a:rPr dirty="0" sz="3200" b="1">
                <a:latin typeface="Arial"/>
                <a:cs typeface="Arial"/>
              </a:rPr>
              <a:t>represents</a:t>
            </a:r>
            <a:r>
              <a:rPr dirty="0" sz="3200" spc="-9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comparisons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between </a:t>
            </a:r>
            <a:r>
              <a:rPr dirty="0" sz="3200" b="1">
                <a:latin typeface="Arial"/>
                <a:cs typeface="Arial"/>
              </a:rPr>
              <a:t>elements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that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performed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by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particular </a:t>
            </a:r>
            <a:r>
              <a:rPr dirty="0" sz="3200" b="1">
                <a:latin typeface="Arial"/>
                <a:cs typeface="Arial"/>
              </a:rPr>
              <a:t>sorting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algorithm,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operating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input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50" b="1">
                <a:latin typeface="Arial"/>
                <a:cs typeface="Arial"/>
              </a:rPr>
              <a:t>a </a:t>
            </a:r>
            <a:r>
              <a:rPr dirty="0" sz="3200" b="1">
                <a:latin typeface="Arial"/>
                <a:cs typeface="Arial"/>
              </a:rPr>
              <a:t>given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size.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3792639"/>
            <a:ext cx="97916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25" b="1">
                <a:latin typeface="Arial"/>
                <a:cs typeface="Arial"/>
              </a:rPr>
              <a:t>We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56716" y="3849535"/>
            <a:ext cx="6804659" cy="4559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b="1">
                <a:latin typeface="Arial"/>
                <a:cs typeface="Arial"/>
              </a:rPr>
              <a:t>annotate</a:t>
            </a:r>
            <a:r>
              <a:rPr dirty="0" sz="3200" spc="-8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each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internal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node</a:t>
            </a:r>
            <a:r>
              <a:rPr dirty="0" sz="3200" spc="-6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by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the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4340" y="4337215"/>
            <a:ext cx="2413000" cy="45593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spc="-10" b="1">
                <a:latin typeface="Arial"/>
                <a:cs typeface="Arial"/>
              </a:rPr>
              <a:t>comparison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34197" y="4280114"/>
            <a:ext cx="618045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made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at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corresponding</a:t>
            </a:r>
            <a:r>
              <a:rPr dirty="0" sz="3200" spc="-75" b="1">
                <a:latin typeface="Arial"/>
                <a:cs typeface="Arial"/>
              </a:rPr>
              <a:t> </a:t>
            </a:r>
            <a:r>
              <a:rPr dirty="0" sz="3200" spc="-20" b="1">
                <a:latin typeface="Arial"/>
                <a:cs typeface="Arial"/>
              </a:rPr>
              <a:t>step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1640" y="4767590"/>
            <a:ext cx="320611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algorithm.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739" y="5353215"/>
            <a:ext cx="979169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spc="-25" b="1">
                <a:latin typeface="Arial"/>
                <a:cs typeface="Arial"/>
              </a:rPr>
              <a:t>We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56716" y="5410111"/>
            <a:ext cx="5654040" cy="4591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b="1">
                <a:latin typeface="Arial"/>
                <a:cs typeface="Arial"/>
              </a:rPr>
              <a:t>annotate</a:t>
            </a:r>
            <a:r>
              <a:rPr dirty="0" sz="3200" spc="-8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each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leaf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node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by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50" b="1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34340" y="5896267"/>
            <a:ext cx="2458720" cy="4591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95"/>
              </a:lnSpc>
            </a:pPr>
            <a:r>
              <a:rPr dirty="0" sz="3200" spc="-10" b="1">
                <a:latin typeface="Arial"/>
                <a:cs typeface="Arial"/>
              </a:rPr>
              <a:t>permutation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79771" y="5839470"/>
            <a:ext cx="372745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&lt;π(1),</a:t>
            </a:r>
            <a:r>
              <a:rPr dirty="0" sz="3200" spc="-45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π(2),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b="1">
                <a:latin typeface="Times New Roman"/>
                <a:cs typeface="Times New Roman"/>
              </a:rPr>
              <a:t>…,</a:t>
            </a:r>
            <a:r>
              <a:rPr dirty="0" sz="3200" spc="-5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π(n)&gt;</a:t>
            </a:r>
            <a:r>
              <a:rPr dirty="0" sz="3200" spc="-10" b="1">
                <a:latin typeface="Arial"/>
                <a:cs typeface="Arial"/>
              </a:rPr>
              <a:t>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Quicksort</a:t>
            </a:r>
            <a:r>
              <a:rPr dirty="0" spc="-16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043" y="1395231"/>
            <a:ext cx="3476625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1</a:t>
            </a:r>
            <a:r>
              <a:rPr dirty="0" sz="2500">
                <a:latin typeface="Arial"/>
                <a:cs typeface="Arial"/>
              </a:rPr>
              <a:t>	if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&lt;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50">
                <a:latin typeface="Arial"/>
                <a:cs typeface="Arial"/>
              </a:rPr>
              <a:t>r</a:t>
            </a:r>
            <a:endParaRPr sz="2500">
              <a:latin typeface="Arial"/>
              <a:cs typeface="Arial"/>
            </a:endParaRPr>
          </a:p>
          <a:p>
            <a:pPr marL="632460" indent="-619760">
              <a:lnSpc>
                <a:spcPct val="100000"/>
              </a:lnSpc>
              <a:buAutoNum type="arabicPlain" startAt="3"/>
              <a:tabLst>
                <a:tab pos="632460" algn="l"/>
              </a:tabLst>
            </a:pPr>
            <a:r>
              <a:rPr dirty="0" sz="2500">
                <a:latin typeface="Arial"/>
                <a:cs typeface="Arial"/>
              </a:rPr>
              <a:t>q</a:t>
            </a:r>
            <a:r>
              <a:rPr dirty="0" sz="2500" spc="-2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Partition(A,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25">
                <a:latin typeface="Arial"/>
                <a:cs typeface="Arial"/>
              </a:rPr>
              <a:t> r)</a:t>
            </a:r>
            <a:endParaRPr sz="2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lain" startAt="3"/>
              <a:tabLst>
                <a:tab pos="647700" algn="l"/>
              </a:tabLst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30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q-</a:t>
            </a:r>
            <a:r>
              <a:rPr dirty="0" sz="2500" spc="-25">
                <a:latin typeface="Arial"/>
                <a:cs typeface="Arial"/>
              </a:rPr>
              <a:t>1)</a:t>
            </a:r>
            <a:endParaRPr sz="2500">
              <a:latin typeface="Arial"/>
              <a:cs typeface="Arial"/>
            </a:endParaRPr>
          </a:p>
          <a:p>
            <a:pPr marL="647700" indent="-635000">
              <a:lnSpc>
                <a:spcPct val="100000"/>
              </a:lnSpc>
              <a:buAutoNum type="arabicPlain" startAt="3"/>
              <a:tabLst>
                <a:tab pos="647700" algn="l"/>
              </a:tabLst>
            </a:pPr>
            <a:r>
              <a:rPr dirty="0" sz="2500">
                <a:latin typeface="Arial"/>
                <a:cs typeface="Arial"/>
              </a:rPr>
              <a:t>QuickSort(A,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q+1,</a:t>
            </a:r>
            <a:r>
              <a:rPr dirty="0" sz="2500" spc="-50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56043" y="1380605"/>
            <a:ext cx="22491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latin typeface="Arial"/>
                <a:cs typeface="Arial"/>
              </a:rPr>
              <a:t>Partition(A,</a:t>
            </a:r>
            <a:r>
              <a:rPr dirty="0" sz="2500" spc="-3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p,</a:t>
            </a:r>
            <a:r>
              <a:rPr dirty="0" sz="2500" spc="-4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r)</a:t>
            </a:r>
            <a:endParaRPr sz="25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25948" y="3714356"/>
            <a:ext cx="2222500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711200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temp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17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A[i]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25948" y="4095356"/>
            <a:ext cx="1957070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92785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A[i]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16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A[j]</a:t>
            </a:r>
            <a:endParaRPr sz="25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25948" y="4476356"/>
            <a:ext cx="2222500" cy="35369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92785"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A[j] =</a:t>
            </a:r>
            <a:r>
              <a:rPr dirty="0" sz="2500" spc="-1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temp</a:t>
            </a:r>
            <a:endParaRPr sz="25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25948" y="4857356"/>
            <a:ext cx="1873250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temp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155">
                <a:latin typeface="Arial"/>
                <a:cs typeface="Arial"/>
              </a:rPr>
              <a:t> </a:t>
            </a:r>
            <a:r>
              <a:rPr dirty="0" sz="2500" spc="-10">
                <a:latin typeface="Arial"/>
                <a:cs typeface="Arial"/>
              </a:rPr>
              <a:t>A[i+1]</a:t>
            </a:r>
            <a:endParaRPr sz="25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25948" y="5238356"/>
            <a:ext cx="1661160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A[i+1]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15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A[r]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56043" y="1761629"/>
            <a:ext cx="2833370" cy="42157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1</a:t>
            </a:r>
            <a:r>
              <a:rPr dirty="0" sz="2500">
                <a:latin typeface="Arial"/>
                <a:cs typeface="Arial"/>
              </a:rPr>
              <a:t>	x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140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A[r]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455930" algn="l"/>
              </a:tabLst>
            </a:pPr>
            <a:r>
              <a:rPr dirty="0" sz="2500" spc="-50">
                <a:latin typeface="Arial"/>
                <a:cs typeface="Arial"/>
              </a:rPr>
              <a:t>2</a:t>
            </a:r>
            <a:r>
              <a:rPr dirty="0" sz="2500">
                <a:latin typeface="Arial"/>
                <a:cs typeface="Arial"/>
              </a:rPr>
              <a:t>	i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 </a:t>
            </a:r>
            <a:r>
              <a:rPr dirty="0" sz="2500" spc="-10">
                <a:latin typeface="Arial"/>
                <a:cs typeface="Arial"/>
              </a:rPr>
              <a:t>p-</a:t>
            </a:r>
            <a:r>
              <a:rPr dirty="0" sz="2500" spc="-50">
                <a:latin typeface="Arial"/>
                <a:cs typeface="Arial"/>
              </a:rPr>
              <a:t>1</a:t>
            </a:r>
            <a:endParaRPr sz="2500">
              <a:latin typeface="Arial"/>
              <a:cs typeface="Arial"/>
            </a:endParaRPr>
          </a:p>
          <a:p>
            <a:pPr marL="455930" indent="-443230">
              <a:lnSpc>
                <a:spcPct val="100000"/>
              </a:lnSpc>
              <a:buFont typeface="Arial"/>
              <a:buAutoNum type="arabicPlain" startAt="3"/>
              <a:tabLst>
                <a:tab pos="455930" algn="l"/>
              </a:tabLst>
            </a:pPr>
            <a:r>
              <a:rPr dirty="0" sz="2500" b="1">
                <a:latin typeface="Arial"/>
                <a:cs typeface="Arial"/>
              </a:rPr>
              <a:t>for</a:t>
            </a:r>
            <a:r>
              <a:rPr dirty="0" sz="2500" spc="-15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j:=p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to</a:t>
            </a:r>
            <a:r>
              <a:rPr dirty="0" sz="2500" spc="-20">
                <a:latin typeface="Arial"/>
                <a:cs typeface="Arial"/>
              </a:rPr>
              <a:t> r-</a:t>
            </a:r>
            <a:r>
              <a:rPr dirty="0" sz="2500">
                <a:latin typeface="Arial"/>
                <a:cs typeface="Arial"/>
              </a:rPr>
              <a:t>1</a:t>
            </a:r>
            <a:r>
              <a:rPr dirty="0" sz="2500" spc="5">
                <a:latin typeface="Arial"/>
                <a:cs typeface="Arial"/>
              </a:rPr>
              <a:t> </a:t>
            </a:r>
            <a:r>
              <a:rPr dirty="0" sz="2500" spc="-25" b="1">
                <a:latin typeface="Arial"/>
                <a:cs typeface="Arial"/>
              </a:rPr>
              <a:t>do</a:t>
            </a:r>
            <a:endParaRPr sz="2500">
              <a:latin typeface="Arial"/>
              <a:cs typeface="Arial"/>
            </a:endParaRPr>
          </a:p>
          <a:p>
            <a:pPr marL="824865" indent="-812165">
              <a:lnSpc>
                <a:spcPct val="100000"/>
              </a:lnSpc>
              <a:buAutoNum type="arabicPlain" startAt="3"/>
              <a:tabLst>
                <a:tab pos="824865" algn="l"/>
              </a:tabLst>
            </a:pPr>
            <a:r>
              <a:rPr dirty="0" sz="2500" b="1">
                <a:latin typeface="Arial"/>
                <a:cs typeface="Arial"/>
              </a:rPr>
              <a:t>If</a:t>
            </a:r>
            <a:r>
              <a:rPr dirty="0" sz="2500" spc="-140" b="1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A[j] ≤ x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20" b="1">
                <a:latin typeface="Arial"/>
                <a:cs typeface="Arial"/>
              </a:rPr>
              <a:t>then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181100" algn="l"/>
              </a:tabLst>
            </a:pPr>
            <a:r>
              <a:rPr dirty="0" sz="2500" spc="-50">
                <a:latin typeface="Arial"/>
                <a:cs typeface="Arial"/>
              </a:rPr>
              <a:t>5</a:t>
            </a:r>
            <a:r>
              <a:rPr dirty="0" sz="2500">
                <a:latin typeface="Arial"/>
                <a:cs typeface="Arial"/>
              </a:rPr>
              <a:t>	i</a:t>
            </a:r>
            <a:r>
              <a:rPr dirty="0" sz="2500" spc="-20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:=</a:t>
            </a:r>
            <a:r>
              <a:rPr dirty="0" sz="2500" spc="-5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i+1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6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7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8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50">
                <a:latin typeface="Arial"/>
                <a:cs typeface="Arial"/>
              </a:rPr>
              <a:t>9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25">
                <a:latin typeface="Arial"/>
                <a:cs typeface="Arial"/>
              </a:rPr>
              <a:t>10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500" spc="-25">
                <a:latin typeface="Arial"/>
                <a:cs typeface="Arial"/>
              </a:rPr>
              <a:t>11</a:t>
            </a:r>
            <a:endParaRPr sz="2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125948" y="5619356"/>
            <a:ext cx="1565275" cy="35369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20"/>
              </a:lnSpc>
            </a:pPr>
            <a:r>
              <a:rPr dirty="0" sz="2500">
                <a:latin typeface="Arial"/>
                <a:cs typeface="Arial"/>
              </a:rPr>
              <a:t>A[r]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>
                <a:latin typeface="Arial"/>
                <a:cs typeface="Arial"/>
              </a:rPr>
              <a:t>=</a:t>
            </a:r>
            <a:r>
              <a:rPr dirty="0" sz="2500" spc="-15">
                <a:latin typeface="Arial"/>
                <a:cs typeface="Arial"/>
              </a:rPr>
              <a:t> </a:t>
            </a:r>
            <a:r>
              <a:rPr dirty="0" sz="2500" spc="-20">
                <a:latin typeface="Arial"/>
                <a:cs typeface="Arial"/>
              </a:rPr>
              <a:t>temp</a:t>
            </a:r>
            <a:endParaRPr sz="25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656043" y="5952605"/>
            <a:ext cx="1918970" cy="406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500" b="1">
                <a:latin typeface="Arial"/>
                <a:cs typeface="Arial"/>
              </a:rPr>
              <a:t>12</a:t>
            </a:r>
            <a:r>
              <a:rPr dirty="0" sz="2500" spc="70" b="1">
                <a:latin typeface="Arial"/>
                <a:cs typeface="Arial"/>
              </a:rPr>
              <a:t> </a:t>
            </a:r>
            <a:r>
              <a:rPr dirty="0" sz="2500" b="1">
                <a:latin typeface="Arial"/>
                <a:cs typeface="Arial"/>
              </a:rPr>
              <a:t>return</a:t>
            </a:r>
            <a:r>
              <a:rPr dirty="0" sz="2500" spc="-30" b="1">
                <a:latin typeface="Arial"/>
                <a:cs typeface="Arial"/>
              </a:rPr>
              <a:t> </a:t>
            </a:r>
            <a:r>
              <a:rPr dirty="0" sz="2500" spc="-25">
                <a:latin typeface="Arial"/>
                <a:cs typeface="Arial"/>
              </a:rPr>
              <a:t>i+1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240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85800" y="35493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286000" y="1734311"/>
            <a:ext cx="1371600" cy="602615"/>
          </a:xfrm>
          <a:custGeom>
            <a:avLst/>
            <a:gdLst/>
            <a:ahLst/>
            <a:cxnLst/>
            <a:rect l="l" t="t" r="r" b="b"/>
            <a:pathLst>
              <a:path w="1371600" h="602614">
                <a:moveTo>
                  <a:pt x="1371600" y="0"/>
                </a:moveTo>
                <a:lnTo>
                  <a:pt x="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27" name="object 27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42937" y="2683573"/>
            <a:ext cx="7705725" cy="2120265"/>
            <a:chOff x="642937" y="2683573"/>
            <a:chExt cx="7705725" cy="2120265"/>
          </a:xfrm>
        </p:grpSpPr>
        <p:sp>
          <p:nvSpPr>
            <p:cNvPr id="31" name="object 31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240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85800" y="35493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29" name="object 29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42937" y="2683573"/>
            <a:ext cx="7705725" cy="2120265"/>
            <a:chOff x="642937" y="2683573"/>
            <a:chExt cx="7705725" cy="2120265"/>
          </a:xfrm>
        </p:grpSpPr>
        <p:sp>
          <p:nvSpPr>
            <p:cNvPr id="33" name="object 33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2196084"/>
            <a:ext cx="1792605" cy="982980"/>
            <a:chOff x="1389888" y="21960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1960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85800" y="35493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32" name="object 32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42937" y="2683573"/>
            <a:ext cx="7705725" cy="2120265"/>
            <a:chOff x="642937" y="2683573"/>
            <a:chExt cx="7705725" cy="2120265"/>
          </a:xfrm>
        </p:grpSpPr>
        <p:sp>
          <p:nvSpPr>
            <p:cNvPr id="36" name="object 36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2196084"/>
            <a:ext cx="1792605" cy="982980"/>
            <a:chOff x="1389888" y="21960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1960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85800" y="35493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32" name="object 32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42937" y="2558795"/>
            <a:ext cx="7705725" cy="2245360"/>
            <a:chOff x="642937" y="2558795"/>
            <a:chExt cx="7705725" cy="2245360"/>
          </a:xfrm>
        </p:grpSpPr>
        <p:sp>
          <p:nvSpPr>
            <p:cNvPr id="36" name="object 36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87" y="2558795"/>
              <a:ext cx="344423" cy="1124711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2196084"/>
            <a:ext cx="1792605" cy="982980"/>
            <a:chOff x="1389888" y="21960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1960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51687" y="3415284"/>
            <a:ext cx="1792605" cy="982980"/>
            <a:chOff x="551687" y="3415284"/>
            <a:chExt cx="1792605" cy="98298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3415284"/>
              <a:ext cx="1792223" cy="98297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35" name="object 35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42937" y="2558795"/>
            <a:ext cx="7705725" cy="2245360"/>
            <a:chOff x="642937" y="2558795"/>
            <a:chExt cx="7705725" cy="2245360"/>
          </a:xfrm>
        </p:grpSpPr>
        <p:sp>
          <p:nvSpPr>
            <p:cNvPr id="39" name="object 39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87" y="2558795"/>
              <a:ext cx="344423" cy="112471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2196084"/>
            <a:ext cx="1792605" cy="982980"/>
            <a:chOff x="1389888" y="21960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1960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51687" y="3415284"/>
            <a:ext cx="1792605" cy="982980"/>
            <a:chOff x="551687" y="3415284"/>
            <a:chExt cx="1792605" cy="98298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3415284"/>
              <a:ext cx="1792223" cy="98297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-1523" y="4829827"/>
            <a:ext cx="323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Verdana"/>
                <a:cs typeface="Verdana"/>
              </a:rPr>
              <a:t>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10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35" name="object 35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13588" y="2558795"/>
            <a:ext cx="7835265" cy="2374900"/>
            <a:chOff x="513588" y="2558795"/>
            <a:chExt cx="7835265" cy="2374900"/>
          </a:xfrm>
        </p:grpSpPr>
        <p:sp>
          <p:nvSpPr>
            <p:cNvPr id="39" name="object 39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3687" y="2558795"/>
              <a:ext cx="344423" cy="112471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3588" y="3777995"/>
              <a:ext cx="306323" cy="1155191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4880"/>
            <a:ext cx="9144000" cy="1274445"/>
            <a:chOff x="0" y="944880"/>
            <a:chExt cx="9144000" cy="127444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1234440"/>
              <a:ext cx="1792223" cy="98450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657600" y="13685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657600" y="1368553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Quicksort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25">
                <a:latin typeface="Times New Roman"/>
                <a:cs typeface="Times New Roman"/>
              </a:rPr>
              <a:t> 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4124" y="15055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35783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3715370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23301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2196084"/>
            <a:ext cx="1792605" cy="982980"/>
            <a:chOff x="1389888" y="21960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21960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23301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2466009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551687" y="3415284"/>
            <a:ext cx="1792605" cy="982980"/>
            <a:chOff x="551687" y="3415284"/>
            <a:chExt cx="1792605" cy="98298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687" y="3415284"/>
              <a:ext cx="1792223" cy="98297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85799" y="35493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962324" y="3685208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181600" y="1734311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5717540" y="1705521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162800" y="2694432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8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317740" y="2719139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2151888" y="1600200"/>
            <a:ext cx="1637030" cy="870585"/>
            <a:chOff x="2151888" y="1600200"/>
            <a:chExt cx="1637030" cy="870585"/>
          </a:xfrm>
        </p:grpSpPr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1600200"/>
              <a:ext cx="1636775" cy="870203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2286000" y="173431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669539" y="17055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539239" y="4836212"/>
            <a:ext cx="250190" cy="37084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r>
              <a:rPr dirty="0" sz="2400" spc="-50">
                <a:latin typeface="Verdana"/>
                <a:cs typeface="Verdana"/>
              </a:rPr>
              <a:t>&lt;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751311" y="4825148"/>
            <a:ext cx="1485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0" y="4668011"/>
            <a:ext cx="1729739" cy="721360"/>
            <a:chOff x="0" y="4668011"/>
            <a:chExt cx="1729739" cy="721360"/>
          </a:xfrm>
        </p:grpSpPr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668011"/>
              <a:ext cx="1729739" cy="720851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0" y="4797551"/>
              <a:ext cx="1600200" cy="462280"/>
            </a:xfrm>
            <a:custGeom>
              <a:avLst/>
              <a:gdLst/>
              <a:ahLst/>
              <a:cxnLst/>
              <a:rect l="l" t="t" r="r" b="b"/>
              <a:pathLst>
                <a:path w="1600200" h="462279">
                  <a:moveTo>
                    <a:pt x="1600200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1600200" y="461772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-1523" y="4829721"/>
            <a:ext cx="1485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5615940" y="4829721"/>
            <a:ext cx="356425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8662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993139" y="3000921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5184140" y="271928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5367337" y="2689669"/>
            <a:ext cx="1266825" cy="2120900"/>
            <a:chOff x="5367337" y="2689669"/>
            <a:chExt cx="1266825" cy="2120900"/>
          </a:xfrm>
        </p:grpSpPr>
        <p:sp>
          <p:nvSpPr>
            <p:cNvPr id="40" name="object 40" descr=""/>
            <p:cNvSpPr/>
            <p:nvPr/>
          </p:nvSpPr>
          <p:spPr>
            <a:xfrm>
              <a:off x="5372100" y="2694432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515100" y="3944112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308340" y="4215655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513588" y="2558795"/>
            <a:ext cx="7835265" cy="2374900"/>
            <a:chOff x="513588" y="2558795"/>
            <a:chExt cx="7835265" cy="2374900"/>
          </a:xfrm>
        </p:grpSpPr>
        <p:sp>
          <p:nvSpPr>
            <p:cNvPr id="44" name="object 44" descr=""/>
            <p:cNvSpPr/>
            <p:nvPr/>
          </p:nvSpPr>
          <p:spPr>
            <a:xfrm>
              <a:off x="8153400" y="39364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3687" y="2558795"/>
              <a:ext cx="344423" cy="1124711"/>
            </a:xfrm>
            <a:prstGeom prst="rect">
              <a:avLst/>
            </a:prstGeom>
          </p:spPr>
        </p:pic>
        <p:sp>
          <p:nvSpPr>
            <p:cNvPr id="46" name="object 46" descr=""/>
            <p:cNvSpPr/>
            <p:nvPr/>
          </p:nvSpPr>
          <p:spPr>
            <a:xfrm>
              <a:off x="1447800" y="2688335"/>
              <a:ext cx="76200" cy="861694"/>
            </a:xfrm>
            <a:custGeom>
              <a:avLst/>
              <a:gdLst/>
              <a:ahLst/>
              <a:cxnLst/>
              <a:rect l="l" t="t" r="r" b="b"/>
              <a:pathLst>
                <a:path w="76200" h="861695">
                  <a:moveTo>
                    <a:pt x="762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3048000" y="2688335"/>
              <a:ext cx="495300" cy="967740"/>
            </a:xfrm>
            <a:custGeom>
              <a:avLst/>
              <a:gdLst/>
              <a:ahLst/>
              <a:cxnLst/>
              <a:rect l="l" t="t" r="r" b="b"/>
              <a:pathLst>
                <a:path w="495300" h="967739">
                  <a:moveTo>
                    <a:pt x="0" y="0"/>
                  </a:moveTo>
                  <a:lnTo>
                    <a:pt x="49530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588" y="3777995"/>
              <a:ext cx="306323" cy="1155191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647700" y="39075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2209800" y="39075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383540" y="4215655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355340" y="3001027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263139" y="3686827"/>
            <a:ext cx="4267200" cy="924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ts val="2550"/>
              </a:lnSpc>
              <a:spcBef>
                <a:spcPts val="100"/>
              </a:spcBef>
              <a:tabLst>
                <a:tab pos="2247265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  <a:p>
            <a:pPr marL="4000500">
              <a:lnSpc>
                <a:spcPts val="2100"/>
              </a:lnSpc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  <a:p>
            <a:pPr marL="38100">
              <a:lnSpc>
                <a:spcPts val="2430"/>
              </a:lnSpc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Merge</a:t>
            </a:r>
            <a:r>
              <a:rPr dirty="0" spc="-170"/>
              <a:t> </a:t>
            </a:r>
            <a:r>
              <a:rPr dirty="0" spc="-10"/>
              <a:t>Algorithm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91440" y="3247643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1932419" y="0"/>
                </a:moveTo>
                <a:lnTo>
                  <a:pt x="1932419" y="0"/>
                </a:lnTo>
                <a:lnTo>
                  <a:pt x="0" y="0"/>
                </a:lnTo>
                <a:lnTo>
                  <a:pt x="0" y="172224"/>
                </a:lnTo>
                <a:lnTo>
                  <a:pt x="1932419" y="172224"/>
                </a:lnTo>
                <a:lnTo>
                  <a:pt x="1932419" y="0"/>
                </a:lnTo>
                <a:close/>
              </a:path>
              <a:path w="3842385" h="172720">
                <a:moveTo>
                  <a:pt x="3841991" y="0"/>
                </a:moveTo>
                <a:lnTo>
                  <a:pt x="3657600" y="0"/>
                </a:lnTo>
                <a:lnTo>
                  <a:pt x="2743200" y="0"/>
                </a:lnTo>
                <a:lnTo>
                  <a:pt x="2487168" y="0"/>
                </a:lnTo>
                <a:lnTo>
                  <a:pt x="1932432" y="0"/>
                </a:lnTo>
                <a:lnTo>
                  <a:pt x="1932432" y="172224"/>
                </a:lnTo>
                <a:lnTo>
                  <a:pt x="2487168" y="172224"/>
                </a:lnTo>
                <a:lnTo>
                  <a:pt x="2743200" y="172224"/>
                </a:lnTo>
                <a:lnTo>
                  <a:pt x="3657600" y="172224"/>
                </a:lnTo>
                <a:lnTo>
                  <a:pt x="3841991" y="172224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1440" y="3467100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1440" y="3686555"/>
            <a:ext cx="5867400" cy="172720"/>
          </a:xfrm>
          <a:custGeom>
            <a:avLst/>
            <a:gdLst/>
            <a:ahLst/>
            <a:cxnLst/>
            <a:rect l="l" t="t" r="r" b="b"/>
            <a:pathLst>
              <a:path w="5867400" h="172720">
                <a:moveTo>
                  <a:pt x="5867400" y="0"/>
                </a:moveTo>
                <a:lnTo>
                  <a:pt x="5867400" y="0"/>
                </a:lnTo>
                <a:lnTo>
                  <a:pt x="0" y="0"/>
                </a:lnTo>
                <a:lnTo>
                  <a:pt x="0" y="172212"/>
                </a:lnTo>
                <a:lnTo>
                  <a:pt x="5867400" y="172212"/>
                </a:lnTo>
                <a:lnTo>
                  <a:pt x="5867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1440" y="3906011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1440" y="4125467"/>
            <a:ext cx="5867400" cy="172720"/>
          </a:xfrm>
          <a:custGeom>
            <a:avLst/>
            <a:gdLst/>
            <a:ahLst/>
            <a:cxnLst/>
            <a:rect l="l" t="t" r="r" b="b"/>
            <a:pathLst>
              <a:path w="5867400" h="172720">
                <a:moveTo>
                  <a:pt x="5867400" y="0"/>
                </a:moveTo>
                <a:lnTo>
                  <a:pt x="5867400" y="0"/>
                </a:lnTo>
                <a:lnTo>
                  <a:pt x="0" y="0"/>
                </a:lnTo>
                <a:lnTo>
                  <a:pt x="0" y="172212"/>
                </a:lnTo>
                <a:lnTo>
                  <a:pt x="5867400" y="172212"/>
                </a:lnTo>
                <a:lnTo>
                  <a:pt x="5867400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1440" y="4344923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1440" y="4564379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91440" y="4783835"/>
            <a:ext cx="7434580" cy="172720"/>
          </a:xfrm>
          <a:custGeom>
            <a:avLst/>
            <a:gdLst/>
            <a:ahLst/>
            <a:cxnLst/>
            <a:rect l="l" t="t" r="r" b="b"/>
            <a:pathLst>
              <a:path w="7434580" h="172720">
                <a:moveTo>
                  <a:pt x="5038331" y="0"/>
                </a:moveTo>
                <a:lnTo>
                  <a:pt x="5038331" y="0"/>
                </a:lnTo>
                <a:lnTo>
                  <a:pt x="0" y="0"/>
                </a:lnTo>
                <a:lnTo>
                  <a:pt x="0" y="172212"/>
                </a:lnTo>
                <a:lnTo>
                  <a:pt x="5038331" y="172212"/>
                </a:lnTo>
                <a:lnTo>
                  <a:pt x="5038331" y="0"/>
                </a:lnTo>
                <a:close/>
              </a:path>
              <a:path w="7434580" h="172720">
                <a:moveTo>
                  <a:pt x="7434072" y="0"/>
                </a:moveTo>
                <a:lnTo>
                  <a:pt x="5131308" y="0"/>
                </a:lnTo>
                <a:lnTo>
                  <a:pt x="5038344" y="0"/>
                </a:lnTo>
                <a:lnTo>
                  <a:pt x="5038344" y="172212"/>
                </a:lnTo>
                <a:lnTo>
                  <a:pt x="5131308" y="172212"/>
                </a:lnTo>
                <a:lnTo>
                  <a:pt x="7434072" y="172212"/>
                </a:lnTo>
                <a:lnTo>
                  <a:pt x="74340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91440" y="5003291"/>
            <a:ext cx="6052185" cy="172720"/>
          </a:xfrm>
          <a:custGeom>
            <a:avLst/>
            <a:gdLst/>
            <a:ahLst/>
            <a:cxnLst/>
            <a:rect l="l" t="t" r="r" b="b"/>
            <a:pathLst>
              <a:path w="6052185" h="172720">
                <a:moveTo>
                  <a:pt x="6051804" y="0"/>
                </a:moveTo>
                <a:lnTo>
                  <a:pt x="6051804" y="0"/>
                </a:lnTo>
                <a:lnTo>
                  <a:pt x="0" y="0"/>
                </a:lnTo>
                <a:lnTo>
                  <a:pt x="0" y="172212"/>
                </a:lnTo>
                <a:lnTo>
                  <a:pt x="6051804" y="172212"/>
                </a:lnTo>
                <a:lnTo>
                  <a:pt x="605180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1440" y="5222760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1440" y="5442203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91440" y="5661659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1440" y="5881115"/>
            <a:ext cx="6052185" cy="172720"/>
          </a:xfrm>
          <a:custGeom>
            <a:avLst/>
            <a:gdLst/>
            <a:ahLst/>
            <a:cxnLst/>
            <a:rect l="l" t="t" r="r" b="b"/>
            <a:pathLst>
              <a:path w="6052185" h="172720">
                <a:moveTo>
                  <a:pt x="6051804" y="0"/>
                </a:moveTo>
                <a:lnTo>
                  <a:pt x="6051804" y="0"/>
                </a:lnTo>
                <a:lnTo>
                  <a:pt x="0" y="0"/>
                </a:lnTo>
                <a:lnTo>
                  <a:pt x="0" y="172212"/>
                </a:lnTo>
                <a:lnTo>
                  <a:pt x="6051804" y="172212"/>
                </a:lnTo>
                <a:lnTo>
                  <a:pt x="6051804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91440" y="6100571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12"/>
                </a:lnTo>
                <a:lnTo>
                  <a:pt x="3841991" y="172212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91440" y="6320027"/>
            <a:ext cx="3842385" cy="172720"/>
          </a:xfrm>
          <a:custGeom>
            <a:avLst/>
            <a:gdLst/>
            <a:ahLst/>
            <a:cxnLst/>
            <a:rect l="l" t="t" r="r" b="b"/>
            <a:pathLst>
              <a:path w="3842385" h="172720">
                <a:moveTo>
                  <a:pt x="3841991" y="0"/>
                </a:moveTo>
                <a:lnTo>
                  <a:pt x="3841991" y="0"/>
                </a:lnTo>
                <a:lnTo>
                  <a:pt x="0" y="0"/>
                </a:lnTo>
                <a:lnTo>
                  <a:pt x="0" y="172224"/>
                </a:lnTo>
                <a:lnTo>
                  <a:pt x="3841991" y="172224"/>
                </a:lnTo>
                <a:lnTo>
                  <a:pt x="3841991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8739" y="1157737"/>
            <a:ext cx="15906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Merge(A,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p,</a:t>
            </a:r>
            <a:r>
              <a:rPr dirty="0" sz="1200" spc="-3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q,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35" b="1">
                <a:solidFill>
                  <a:srgbClr val="C00000"/>
                </a:solidFill>
                <a:latin typeface="Courier New"/>
                <a:cs typeface="Courier New"/>
              </a:rPr>
              <a:t>r)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736340" y="1157737"/>
            <a:ext cx="37077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3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A[p:q]and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A[q+1:r]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are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already</a:t>
            </a:r>
            <a:r>
              <a:rPr dirty="0" sz="1200" spc="-4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sorted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8739" y="1340617"/>
            <a:ext cx="30657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97305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01: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nL 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q –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p +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1;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02: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nR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r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–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q;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03: </a:t>
            </a:r>
            <a:r>
              <a:rPr dirty="0" sz="1200" b="1">
                <a:latin typeface="Courier New"/>
                <a:cs typeface="Courier New"/>
              </a:rPr>
              <a:t>new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L[0:nL-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1]; </a:t>
            </a:r>
            <a:r>
              <a:rPr dirty="0" sz="1200" b="1">
                <a:latin typeface="Courier New"/>
                <a:cs typeface="Courier New"/>
              </a:rPr>
              <a:t>new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R[0:nR-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04: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i=0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nL-</a:t>
            </a:r>
            <a:r>
              <a:rPr dirty="0" sz="1200" spc="-50" b="1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8739" y="2072137"/>
            <a:ext cx="18669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05: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L[i]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A[p+i];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8739" y="2255017"/>
            <a:ext cx="1773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06: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for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j=0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to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nR-</a:t>
            </a:r>
            <a:r>
              <a:rPr dirty="0" sz="1200" spc="-50" b="1">
                <a:solidFill>
                  <a:srgbClr val="C00000"/>
                </a:solidFill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739" y="2437896"/>
            <a:ext cx="204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07: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R[j]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A[q+j+1];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8739" y="2620777"/>
            <a:ext cx="9448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08: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09: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j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0;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10: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p;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3736340" y="1340617"/>
            <a:ext cx="287845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nL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length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A[p:q]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nR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length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A[q+1:r]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two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new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arrays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L[0:nL-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1]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A[p:q]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R[0:nR-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1]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A[q+1:r]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points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start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L[]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j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points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start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R[]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k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points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the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start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36340" y="3205993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739" y="3169417"/>
            <a:ext cx="2512695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12: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5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&lt; nL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and</a:t>
            </a:r>
            <a:r>
              <a:rPr dirty="0" sz="1200" spc="-2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j &lt;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nR 13: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</a:t>
            </a:r>
            <a:r>
              <a:rPr dirty="0" sz="1200" b="1">
                <a:latin typeface="Courier New"/>
                <a:cs typeface="Courier New"/>
              </a:rPr>
              <a:t>if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L[i]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&lt;=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R[j];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3736340" y="3425449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736340" y="3644905"/>
            <a:ext cx="2233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L[i]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k-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smallest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8739" y="3608328"/>
            <a:ext cx="1866900" cy="464820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748665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14: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A[k]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L[i];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748665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15: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i 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i+1;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3736340" y="3864361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3736340" y="4083817"/>
            <a:ext cx="22339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R[j]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is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k-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th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smallest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8739" y="4047240"/>
            <a:ext cx="2142490" cy="464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tabLst>
                <a:tab pos="563880" algn="l"/>
                <a:tab pos="748665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16: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</a:t>
            </a:r>
            <a:r>
              <a:rPr dirty="0" sz="1200" b="1">
                <a:latin typeface="Courier New"/>
                <a:cs typeface="Courier New"/>
              </a:rPr>
              <a:t>else</a:t>
            </a:r>
            <a:r>
              <a:rPr dirty="0" sz="1200" spc="-15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A[k] =</a:t>
            </a:r>
            <a:r>
              <a:rPr dirty="0" sz="1200" spc="-3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R[j];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17: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	j 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j+1;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736340" y="4303272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3736340" y="4522729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3736340" y="4742184"/>
            <a:ext cx="38004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20-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23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and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24-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27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are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mutually 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exclusive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3736340" y="4961641"/>
            <a:ext cx="2418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copy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rest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L[]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736340" y="5181096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3736340" y="5400553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736340" y="5620008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3736340" y="5839465"/>
            <a:ext cx="2418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copy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rest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of</a:t>
            </a:r>
            <a:r>
              <a:rPr dirty="0" sz="1200" spc="-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R[]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to</a:t>
            </a:r>
            <a:r>
              <a:rPr dirty="0" sz="1200" spc="-1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A[]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736340" y="6058920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8739" y="4486153"/>
            <a:ext cx="1682114" cy="200088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18: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k 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tabLst>
                <a:tab pos="563880" algn="l"/>
              </a:tabLst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20: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i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nL 21: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A[k]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L[i];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22: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i 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i+1;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23: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k 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  <a:p>
            <a:pPr marL="12700" marR="5080">
              <a:lnSpc>
                <a:spcPct val="120000"/>
              </a:lnSpc>
              <a:tabLst>
                <a:tab pos="563880" algn="l"/>
              </a:tabLst>
            </a:pP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24: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latin typeface="Courier New"/>
                <a:cs typeface="Courier New"/>
              </a:rPr>
              <a:t>while</a:t>
            </a:r>
            <a:r>
              <a:rPr dirty="0" sz="1200" spc="-10" b="1"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j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&lt;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nR 25: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A[k]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=</a:t>
            </a:r>
            <a:r>
              <a:rPr dirty="0" sz="1200" spc="-10" b="1">
                <a:solidFill>
                  <a:srgbClr val="C00000"/>
                </a:solidFill>
                <a:latin typeface="Courier New"/>
                <a:cs typeface="Courier New"/>
              </a:rPr>
              <a:t> R[j];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26: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j 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j+1;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63880" algn="l"/>
              </a:tabLst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27:</a:t>
            </a:r>
            <a:r>
              <a:rPr dirty="0" sz="1200" b="1">
                <a:solidFill>
                  <a:srgbClr val="C00000"/>
                </a:solidFill>
                <a:latin typeface="Courier New"/>
                <a:cs typeface="Courier New"/>
              </a:rPr>
              <a:t>	k =</a:t>
            </a:r>
            <a:r>
              <a:rPr dirty="0" sz="1200" spc="5" b="1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dirty="0" sz="1200" spc="-20" b="1">
                <a:solidFill>
                  <a:srgbClr val="C00000"/>
                </a:solidFill>
                <a:latin typeface="Courier New"/>
                <a:cs typeface="Courier New"/>
              </a:rPr>
              <a:t>k+1;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736340" y="6278377"/>
            <a:ext cx="2082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C00000"/>
                </a:solidFill>
                <a:latin typeface="Courier New"/>
                <a:cs typeface="Courier New"/>
              </a:rPr>
              <a:t>//</a:t>
            </a:r>
            <a:endParaRPr sz="1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Mergesort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23488" y="2148840"/>
            <a:ext cx="1792605" cy="984885"/>
            <a:chOff x="3523488" y="2148840"/>
            <a:chExt cx="1792605" cy="984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2148840"/>
              <a:ext cx="1792223" cy="9845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34124" y="24199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44927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46297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240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8005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590800" y="44637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867324" y="45996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181600" y="2641092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717540" y="26199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162800" y="3602735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317740" y="391085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286000" y="2641092"/>
            <a:ext cx="1371600" cy="602615"/>
          </a:xfrm>
          <a:custGeom>
            <a:avLst/>
            <a:gdLst/>
            <a:ahLst/>
            <a:cxnLst/>
            <a:rect l="l" t="t" r="r" b="b"/>
            <a:pathLst>
              <a:path w="1371600" h="602614">
                <a:moveTo>
                  <a:pt x="1371600" y="0"/>
                </a:moveTo>
                <a:lnTo>
                  <a:pt x="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669539" y="26199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472940" y="4596551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3339" y="4601230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93139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184140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367337" y="3597973"/>
            <a:ext cx="1266825" cy="2118995"/>
            <a:chOff x="5367337" y="3597973"/>
            <a:chExt cx="1266825" cy="2118995"/>
          </a:xfrm>
        </p:grpSpPr>
        <p:sp>
          <p:nvSpPr>
            <p:cNvPr id="27" name="object 27" descr=""/>
            <p:cNvSpPr/>
            <p:nvPr/>
          </p:nvSpPr>
          <p:spPr>
            <a:xfrm>
              <a:off x="5372100" y="3602735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15100" y="4850891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603240" y="5134523"/>
            <a:ext cx="35896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00"/>
              </a:spcBef>
              <a:tabLst>
                <a:tab pos="2056764" algn="l"/>
              </a:tabLst>
            </a:pPr>
            <a:r>
              <a:rPr dirty="0" sz="2400" spc="-50">
                <a:latin typeface="Verdana"/>
                <a:cs typeface="Verdana"/>
              </a:rPr>
              <a:t>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75">
                <a:latin typeface="Verdana"/>
                <a:cs typeface="Verdana"/>
              </a:rPr>
              <a:t>Y</a:t>
            </a:r>
            <a:endParaRPr baseline="1157"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  <a:tabLst>
                <a:tab pos="18281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2547937" y="4817173"/>
            <a:ext cx="5800725" cy="901065"/>
            <a:chOff x="2547937" y="4817173"/>
            <a:chExt cx="5800725" cy="901065"/>
          </a:xfrm>
        </p:grpSpPr>
        <p:sp>
          <p:nvSpPr>
            <p:cNvPr id="31" name="object 31" descr=""/>
            <p:cNvSpPr/>
            <p:nvPr/>
          </p:nvSpPr>
          <p:spPr>
            <a:xfrm>
              <a:off x="8153400" y="48508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52700" y="48219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114800" y="48219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3355340" y="3915430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640839" y="5134630"/>
            <a:ext cx="35134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dirty="0" baseline="1157" sz="3600" spc="-75">
                <a:latin typeface="Verdana"/>
                <a:cs typeface="Verdana"/>
              </a:rPr>
              <a:t>N</a:t>
            </a:r>
            <a:r>
              <a:rPr dirty="0" baseline="1157" sz="3600">
                <a:latin typeface="Verdana"/>
                <a:cs typeface="Verdana"/>
              </a:rPr>
              <a:t>	</a:t>
            </a: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947737" y="3597973"/>
            <a:ext cx="2409825" cy="977265"/>
            <a:chOff x="947737" y="3597973"/>
            <a:chExt cx="2409825" cy="977265"/>
          </a:xfrm>
        </p:grpSpPr>
        <p:sp>
          <p:nvSpPr>
            <p:cNvPr id="37" name="object 37" descr=""/>
            <p:cNvSpPr/>
            <p:nvPr/>
          </p:nvSpPr>
          <p:spPr>
            <a:xfrm>
              <a:off x="952500" y="3602735"/>
              <a:ext cx="571500" cy="967740"/>
            </a:xfrm>
            <a:custGeom>
              <a:avLst/>
              <a:gdLst/>
              <a:ahLst/>
              <a:cxnLst/>
              <a:rect l="l" t="t" r="r" b="b"/>
              <a:pathLst>
                <a:path w="571500" h="967739">
                  <a:moveTo>
                    <a:pt x="571500" y="0"/>
                  </a:moveTo>
                  <a:lnTo>
                    <a:pt x="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048000" y="3602735"/>
              <a:ext cx="304800" cy="861694"/>
            </a:xfrm>
            <a:custGeom>
              <a:avLst/>
              <a:gdLst/>
              <a:ahLst/>
              <a:cxnLst/>
              <a:rect l="l" t="t" r="r" b="b"/>
              <a:pathLst>
                <a:path w="304800" h="861695">
                  <a:moveTo>
                    <a:pt x="0" y="0"/>
                  </a:moveTo>
                  <a:lnTo>
                    <a:pt x="3048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0080"/>
            <a:ext cx="299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70"/>
              <a:t> </a:t>
            </a:r>
            <a:r>
              <a:rPr dirty="0" spc="-25"/>
              <a:t>Tree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374049"/>
            <a:ext cx="893064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decision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corresponds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to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sorting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algorithm </a:t>
            </a:r>
            <a:r>
              <a:rPr dirty="0" sz="2800" b="1">
                <a:latin typeface="Arial"/>
                <a:cs typeface="Arial"/>
              </a:rPr>
              <a:t>for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given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length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of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the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input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sequence.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739" y="2824897"/>
            <a:ext cx="35928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"/>
                <a:cs typeface="Arial"/>
              </a:rPr>
              <a:t>Therefore,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we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have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58184" y="2875699"/>
            <a:ext cx="4767580" cy="398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decision</a:t>
            </a:r>
            <a:r>
              <a:rPr dirty="0" sz="2800" spc="-2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for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insertion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4340" y="3302418"/>
            <a:ext cx="3157220" cy="398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b="1">
                <a:latin typeface="Arial"/>
                <a:cs typeface="Arial"/>
              </a:rPr>
              <a:t>sort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on</a:t>
            </a:r>
            <a:r>
              <a:rPr dirty="0" sz="2800" spc="-2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3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66225" y="3251718"/>
            <a:ext cx="16675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Arial"/>
                <a:cs typeface="Arial"/>
              </a:rPr>
              <a:t>.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We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have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20284" y="3302418"/>
            <a:ext cx="3165475" cy="398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55"/>
              </a:lnSpc>
            </a:pP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decision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tree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34340" y="3729139"/>
            <a:ext cx="4286250" cy="39814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60"/>
              </a:lnSpc>
            </a:pPr>
            <a:r>
              <a:rPr dirty="0" sz="2800" b="1">
                <a:latin typeface="Arial"/>
                <a:cs typeface="Arial"/>
              </a:rPr>
              <a:t>quicksort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on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10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elements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96049" y="3678539"/>
            <a:ext cx="8388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Arial"/>
                <a:cs typeface="Arial"/>
              </a:rPr>
              <a:t>,</a:t>
            </a:r>
            <a:r>
              <a:rPr dirty="0" sz="2800" spc="5" b="1">
                <a:latin typeface="Arial"/>
                <a:cs typeface="Arial"/>
              </a:rPr>
              <a:t> </a:t>
            </a:r>
            <a:r>
              <a:rPr dirty="0" sz="2800" spc="-20" b="1">
                <a:latin typeface="Arial"/>
                <a:cs typeface="Arial"/>
              </a:rPr>
              <a:t>etc.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4616512"/>
            <a:ext cx="8638540" cy="147637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800" b="1">
                <a:latin typeface="Arial"/>
                <a:cs typeface="Arial"/>
              </a:rPr>
              <a:t>We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do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not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have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decision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tree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for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insertion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sort.</a:t>
            </a:r>
            <a:endParaRPr sz="2800">
              <a:latin typeface="Arial"/>
              <a:cs typeface="Arial"/>
            </a:endParaRPr>
          </a:p>
          <a:p>
            <a:pPr marL="355600" marR="244475" indent="-342900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2800" b="1">
                <a:latin typeface="Arial"/>
                <a:cs typeface="Arial"/>
              </a:rPr>
              <a:t>We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do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not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have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decision</a:t>
            </a:r>
            <a:r>
              <a:rPr dirty="0" sz="2800" spc="-3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tree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for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quicksort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on </a:t>
            </a:r>
            <a:r>
              <a:rPr dirty="0" sz="2800" b="1">
                <a:latin typeface="Arial"/>
                <a:cs typeface="Arial"/>
              </a:rPr>
              <a:t>the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input</a:t>
            </a:r>
            <a:r>
              <a:rPr dirty="0" sz="2800" spc="-4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sequence</a:t>
            </a:r>
            <a:r>
              <a:rPr dirty="0" sz="2800" spc="-1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3,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5,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25" b="1">
                <a:latin typeface="Arial"/>
                <a:cs typeface="Arial"/>
              </a:rPr>
              <a:t>8.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Mergesort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23488" y="2148840"/>
            <a:ext cx="1792605" cy="984885"/>
            <a:chOff x="3523488" y="2148840"/>
            <a:chExt cx="1792605" cy="984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2148840"/>
              <a:ext cx="1792223" cy="9845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34124" y="24199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44927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46297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5240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8005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590800" y="44637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867324" y="45996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181600" y="2641092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5717540" y="26199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162800" y="3602735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317740" y="391085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151888" y="2506980"/>
            <a:ext cx="1637030" cy="870585"/>
            <a:chOff x="2151888" y="2506980"/>
            <a:chExt cx="1637030" cy="870585"/>
          </a:xfrm>
        </p:grpSpPr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1888" y="2506980"/>
              <a:ext cx="1636775" cy="870203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2286000" y="264109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669539" y="26199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472940" y="4596551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3339" y="4601230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993139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5184140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5367337" y="3597973"/>
            <a:ext cx="1266825" cy="2118995"/>
            <a:chOff x="5367337" y="3597973"/>
            <a:chExt cx="1266825" cy="2118995"/>
          </a:xfrm>
        </p:grpSpPr>
        <p:sp>
          <p:nvSpPr>
            <p:cNvPr id="29" name="object 29" descr=""/>
            <p:cNvSpPr/>
            <p:nvPr/>
          </p:nvSpPr>
          <p:spPr>
            <a:xfrm>
              <a:off x="5372100" y="3602735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15100" y="4850891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603240" y="5134523"/>
            <a:ext cx="35896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00"/>
              </a:spcBef>
              <a:tabLst>
                <a:tab pos="2056764" algn="l"/>
              </a:tabLst>
            </a:pPr>
            <a:r>
              <a:rPr dirty="0" sz="2400" spc="-50">
                <a:latin typeface="Verdana"/>
                <a:cs typeface="Verdana"/>
              </a:rPr>
              <a:t>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75">
                <a:latin typeface="Verdana"/>
                <a:cs typeface="Verdana"/>
              </a:rPr>
              <a:t>Y</a:t>
            </a:r>
            <a:endParaRPr baseline="1157"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  <a:tabLst>
                <a:tab pos="18281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2547937" y="4817173"/>
            <a:ext cx="5800725" cy="901065"/>
            <a:chOff x="2547937" y="4817173"/>
            <a:chExt cx="5800725" cy="901065"/>
          </a:xfrm>
        </p:grpSpPr>
        <p:sp>
          <p:nvSpPr>
            <p:cNvPr id="33" name="object 33" descr=""/>
            <p:cNvSpPr/>
            <p:nvPr/>
          </p:nvSpPr>
          <p:spPr>
            <a:xfrm>
              <a:off x="8153400" y="48508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552700" y="48219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114800" y="48219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3355340" y="3915430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40839" y="5134630"/>
            <a:ext cx="35134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dirty="0" baseline="1157" sz="3600" spc="-75">
                <a:latin typeface="Verdana"/>
                <a:cs typeface="Verdana"/>
              </a:rPr>
              <a:t>N</a:t>
            </a:r>
            <a:r>
              <a:rPr dirty="0" baseline="1157" sz="3600">
                <a:latin typeface="Verdana"/>
                <a:cs typeface="Verdana"/>
              </a:rPr>
              <a:t>	</a:t>
            </a: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947737" y="3597973"/>
            <a:ext cx="2409825" cy="977265"/>
            <a:chOff x="947737" y="3597973"/>
            <a:chExt cx="2409825" cy="977265"/>
          </a:xfrm>
        </p:grpSpPr>
        <p:sp>
          <p:nvSpPr>
            <p:cNvPr id="39" name="object 39" descr=""/>
            <p:cNvSpPr/>
            <p:nvPr/>
          </p:nvSpPr>
          <p:spPr>
            <a:xfrm>
              <a:off x="952500" y="3602735"/>
              <a:ext cx="571500" cy="967740"/>
            </a:xfrm>
            <a:custGeom>
              <a:avLst/>
              <a:gdLst/>
              <a:ahLst/>
              <a:cxnLst/>
              <a:rect l="l" t="t" r="r" b="b"/>
              <a:pathLst>
                <a:path w="571500" h="967739">
                  <a:moveTo>
                    <a:pt x="571500" y="0"/>
                  </a:moveTo>
                  <a:lnTo>
                    <a:pt x="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3048000" y="3602735"/>
              <a:ext cx="304800" cy="861694"/>
            </a:xfrm>
            <a:custGeom>
              <a:avLst/>
              <a:gdLst/>
              <a:ahLst/>
              <a:cxnLst/>
              <a:rect l="l" t="t" r="r" b="b"/>
              <a:pathLst>
                <a:path w="304800" h="861695">
                  <a:moveTo>
                    <a:pt x="0" y="0"/>
                  </a:moveTo>
                  <a:lnTo>
                    <a:pt x="3048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Mergesort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23488" y="2148840"/>
            <a:ext cx="1792605" cy="984885"/>
            <a:chOff x="3523488" y="2148840"/>
            <a:chExt cx="1792605" cy="984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2148840"/>
              <a:ext cx="1792223" cy="9845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34124" y="24199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44927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46297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3110484"/>
            <a:ext cx="1792605" cy="982980"/>
            <a:chOff x="1389888" y="31104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31104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590800" y="44637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867324" y="45996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181600" y="2641092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717540" y="26199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162800" y="3602735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17740" y="391085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51888" y="2506980"/>
            <a:ext cx="1637030" cy="870585"/>
            <a:chOff x="2151888" y="2506980"/>
            <a:chExt cx="1637030" cy="87058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2506980"/>
              <a:ext cx="1636775" cy="8702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86000" y="264109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669539" y="26199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472940" y="4596551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339" y="4601230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3139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84140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67337" y="3597973"/>
            <a:ext cx="1266825" cy="2118995"/>
            <a:chOff x="5367337" y="3597973"/>
            <a:chExt cx="1266825" cy="2118995"/>
          </a:xfrm>
        </p:grpSpPr>
        <p:sp>
          <p:nvSpPr>
            <p:cNvPr id="32" name="object 32" descr=""/>
            <p:cNvSpPr/>
            <p:nvPr/>
          </p:nvSpPr>
          <p:spPr>
            <a:xfrm>
              <a:off x="5372100" y="3602735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5100" y="4850891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603240" y="5134523"/>
            <a:ext cx="35896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00"/>
              </a:spcBef>
              <a:tabLst>
                <a:tab pos="2056764" algn="l"/>
              </a:tabLst>
            </a:pPr>
            <a:r>
              <a:rPr dirty="0" sz="2400" spc="-50">
                <a:latin typeface="Verdana"/>
                <a:cs typeface="Verdana"/>
              </a:rPr>
              <a:t>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75">
                <a:latin typeface="Verdana"/>
                <a:cs typeface="Verdana"/>
              </a:rPr>
              <a:t>Y</a:t>
            </a:r>
            <a:endParaRPr baseline="1157"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  <a:tabLst>
                <a:tab pos="18281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547937" y="4817173"/>
            <a:ext cx="5800725" cy="901065"/>
            <a:chOff x="2547937" y="4817173"/>
            <a:chExt cx="5800725" cy="901065"/>
          </a:xfrm>
        </p:grpSpPr>
        <p:sp>
          <p:nvSpPr>
            <p:cNvPr id="36" name="object 36" descr=""/>
            <p:cNvSpPr/>
            <p:nvPr/>
          </p:nvSpPr>
          <p:spPr>
            <a:xfrm>
              <a:off x="8153400" y="48508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552700" y="48219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114800" y="48219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55340" y="3915430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640839" y="5134630"/>
            <a:ext cx="35134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dirty="0" baseline="1157" sz="3600" spc="-75">
                <a:latin typeface="Verdana"/>
                <a:cs typeface="Verdana"/>
              </a:rPr>
              <a:t>N</a:t>
            </a:r>
            <a:r>
              <a:rPr dirty="0" baseline="1157" sz="3600">
                <a:latin typeface="Verdana"/>
                <a:cs typeface="Verdana"/>
              </a:rPr>
              <a:t>	</a:t>
            </a: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47737" y="3597973"/>
            <a:ext cx="2409825" cy="977265"/>
            <a:chOff x="947737" y="3597973"/>
            <a:chExt cx="2409825" cy="977265"/>
          </a:xfrm>
        </p:grpSpPr>
        <p:sp>
          <p:nvSpPr>
            <p:cNvPr id="42" name="object 42" descr=""/>
            <p:cNvSpPr/>
            <p:nvPr/>
          </p:nvSpPr>
          <p:spPr>
            <a:xfrm>
              <a:off x="952500" y="3602735"/>
              <a:ext cx="571500" cy="967740"/>
            </a:xfrm>
            <a:custGeom>
              <a:avLst/>
              <a:gdLst/>
              <a:ahLst/>
              <a:cxnLst/>
              <a:rect l="l" t="t" r="r" b="b"/>
              <a:pathLst>
                <a:path w="571500" h="967739">
                  <a:moveTo>
                    <a:pt x="571500" y="0"/>
                  </a:moveTo>
                  <a:lnTo>
                    <a:pt x="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48000" y="3602735"/>
              <a:ext cx="304800" cy="861694"/>
            </a:xfrm>
            <a:custGeom>
              <a:avLst/>
              <a:gdLst/>
              <a:ahLst/>
              <a:cxnLst/>
              <a:rect l="l" t="t" r="r" b="b"/>
              <a:pathLst>
                <a:path w="304800" h="861695">
                  <a:moveTo>
                    <a:pt x="0" y="0"/>
                  </a:moveTo>
                  <a:lnTo>
                    <a:pt x="3048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Mergesort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23488" y="2148840"/>
            <a:ext cx="1792605" cy="984885"/>
            <a:chOff x="3523488" y="2148840"/>
            <a:chExt cx="1792605" cy="984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2148840"/>
              <a:ext cx="1792223" cy="9845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34124" y="24199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44927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46297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3110484"/>
            <a:ext cx="1792605" cy="982980"/>
            <a:chOff x="1389888" y="31104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31104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590800" y="44637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867324" y="45996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181600" y="2641092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717540" y="26199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162800" y="3602735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17740" y="391085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51888" y="2506980"/>
            <a:ext cx="1637030" cy="870585"/>
            <a:chOff x="2151888" y="2506980"/>
            <a:chExt cx="1637030" cy="87058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2506980"/>
              <a:ext cx="1636775" cy="8702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86000" y="264109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669539" y="26199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472940" y="4596551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3339" y="4601230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93139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184140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367337" y="3597973"/>
            <a:ext cx="1266825" cy="2118995"/>
            <a:chOff x="5367337" y="3597973"/>
            <a:chExt cx="1266825" cy="2118995"/>
          </a:xfrm>
        </p:grpSpPr>
        <p:sp>
          <p:nvSpPr>
            <p:cNvPr id="32" name="object 32" descr=""/>
            <p:cNvSpPr/>
            <p:nvPr/>
          </p:nvSpPr>
          <p:spPr>
            <a:xfrm>
              <a:off x="5372100" y="3602735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515100" y="4850891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5603240" y="5134523"/>
            <a:ext cx="35896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00"/>
              </a:spcBef>
              <a:tabLst>
                <a:tab pos="2056764" algn="l"/>
              </a:tabLst>
            </a:pPr>
            <a:r>
              <a:rPr dirty="0" sz="2400" spc="-50">
                <a:latin typeface="Verdana"/>
                <a:cs typeface="Verdana"/>
              </a:rPr>
              <a:t>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75">
                <a:latin typeface="Verdana"/>
                <a:cs typeface="Verdana"/>
              </a:rPr>
              <a:t>Y</a:t>
            </a:r>
            <a:endParaRPr baseline="1157"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  <a:tabLst>
                <a:tab pos="18281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2547937" y="4817173"/>
            <a:ext cx="5800725" cy="901065"/>
            <a:chOff x="2547937" y="4817173"/>
            <a:chExt cx="5800725" cy="901065"/>
          </a:xfrm>
        </p:grpSpPr>
        <p:sp>
          <p:nvSpPr>
            <p:cNvPr id="36" name="object 36" descr=""/>
            <p:cNvSpPr/>
            <p:nvPr/>
          </p:nvSpPr>
          <p:spPr>
            <a:xfrm>
              <a:off x="8153400" y="48508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552700" y="48219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114800" y="48219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55340" y="3915430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640839" y="5134630"/>
            <a:ext cx="35134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dirty="0" baseline="1157" sz="3600" spc="-75">
                <a:latin typeface="Verdana"/>
                <a:cs typeface="Verdana"/>
              </a:rPr>
              <a:t>N</a:t>
            </a:r>
            <a:r>
              <a:rPr dirty="0" baseline="1157" sz="3600">
                <a:latin typeface="Verdana"/>
                <a:cs typeface="Verdana"/>
              </a:rPr>
              <a:t>	</a:t>
            </a: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818388" y="3470147"/>
            <a:ext cx="840105" cy="1234440"/>
            <a:chOff x="818388" y="3470147"/>
            <a:chExt cx="840105" cy="1234440"/>
          </a:xfrm>
        </p:grpSpPr>
        <p:pic>
          <p:nvPicPr>
            <p:cNvPr id="42" name="object 4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8" y="3470147"/>
              <a:ext cx="839723" cy="123443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52500" y="3602735"/>
              <a:ext cx="571500" cy="967740"/>
            </a:xfrm>
            <a:custGeom>
              <a:avLst/>
              <a:gdLst/>
              <a:ahLst/>
              <a:cxnLst/>
              <a:rect l="l" t="t" r="r" b="b"/>
              <a:pathLst>
                <a:path w="571500" h="967739">
                  <a:moveTo>
                    <a:pt x="571500" y="0"/>
                  </a:moveTo>
                  <a:lnTo>
                    <a:pt x="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/>
          <p:nvPr/>
        </p:nvSpPr>
        <p:spPr>
          <a:xfrm>
            <a:off x="3048000" y="3602735"/>
            <a:ext cx="304800" cy="861694"/>
          </a:xfrm>
          <a:custGeom>
            <a:avLst/>
            <a:gdLst/>
            <a:ahLst/>
            <a:cxnLst/>
            <a:rect l="l" t="t" r="r" b="b"/>
            <a:pathLst>
              <a:path w="304800" h="861695">
                <a:moveTo>
                  <a:pt x="0" y="0"/>
                </a:moveTo>
                <a:lnTo>
                  <a:pt x="304800" y="861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Mergesort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23488" y="2148840"/>
            <a:ext cx="1792605" cy="984885"/>
            <a:chOff x="3523488" y="2148840"/>
            <a:chExt cx="1792605" cy="9848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8" y="2148840"/>
              <a:ext cx="1792223" cy="9845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762000" y="0"/>
                  </a:moveTo>
                  <a:lnTo>
                    <a:pt x="699504" y="1187"/>
                  </a:lnTo>
                  <a:lnTo>
                    <a:pt x="638399" y="4687"/>
                  </a:lnTo>
                  <a:lnTo>
                    <a:pt x="578882" y="10408"/>
                  </a:lnTo>
                  <a:lnTo>
                    <a:pt x="521149" y="18258"/>
                  </a:lnTo>
                  <a:lnTo>
                    <a:pt x="465395" y="28145"/>
                  </a:lnTo>
                  <a:lnTo>
                    <a:pt x="411817" y="39975"/>
                  </a:lnTo>
                  <a:lnTo>
                    <a:pt x="360611" y="53658"/>
                  </a:lnTo>
                  <a:lnTo>
                    <a:pt x="311973" y="69101"/>
                  </a:lnTo>
                  <a:lnTo>
                    <a:pt x="266099" y="86212"/>
                  </a:lnTo>
                  <a:lnTo>
                    <a:pt x="223185" y="104898"/>
                  </a:lnTo>
                  <a:lnTo>
                    <a:pt x="183427" y="125068"/>
                  </a:lnTo>
                  <a:lnTo>
                    <a:pt x="147022" y="146629"/>
                  </a:lnTo>
                  <a:lnTo>
                    <a:pt x="114165" y="169489"/>
                  </a:lnTo>
                  <a:lnTo>
                    <a:pt x="59881" y="218738"/>
                  </a:lnTo>
                  <a:lnTo>
                    <a:pt x="22145" y="272076"/>
                  </a:lnTo>
                  <a:lnTo>
                    <a:pt x="2526" y="328767"/>
                  </a:lnTo>
                  <a:lnTo>
                    <a:pt x="0" y="358139"/>
                  </a:lnTo>
                  <a:lnTo>
                    <a:pt x="2526" y="387512"/>
                  </a:lnTo>
                  <a:lnTo>
                    <a:pt x="22145" y="444203"/>
                  </a:lnTo>
                  <a:lnTo>
                    <a:pt x="59881" y="497541"/>
                  </a:lnTo>
                  <a:lnTo>
                    <a:pt x="114165" y="546790"/>
                  </a:lnTo>
                  <a:lnTo>
                    <a:pt x="147022" y="569650"/>
                  </a:lnTo>
                  <a:lnTo>
                    <a:pt x="183427" y="591211"/>
                  </a:lnTo>
                  <a:lnTo>
                    <a:pt x="223185" y="611381"/>
                  </a:lnTo>
                  <a:lnTo>
                    <a:pt x="266099" y="630067"/>
                  </a:lnTo>
                  <a:lnTo>
                    <a:pt x="311973" y="647178"/>
                  </a:lnTo>
                  <a:lnTo>
                    <a:pt x="360611" y="662621"/>
                  </a:lnTo>
                  <a:lnTo>
                    <a:pt x="411817" y="676304"/>
                  </a:lnTo>
                  <a:lnTo>
                    <a:pt x="465395" y="688134"/>
                  </a:lnTo>
                  <a:lnTo>
                    <a:pt x="521149" y="698021"/>
                  </a:lnTo>
                  <a:lnTo>
                    <a:pt x="578882" y="705871"/>
                  </a:lnTo>
                  <a:lnTo>
                    <a:pt x="638399" y="711592"/>
                  </a:lnTo>
                  <a:lnTo>
                    <a:pt x="699504" y="715092"/>
                  </a:lnTo>
                  <a:lnTo>
                    <a:pt x="762000" y="716279"/>
                  </a:lnTo>
                  <a:lnTo>
                    <a:pt x="824495" y="715092"/>
                  </a:lnTo>
                  <a:lnTo>
                    <a:pt x="885600" y="711592"/>
                  </a:lnTo>
                  <a:lnTo>
                    <a:pt x="945117" y="705871"/>
                  </a:lnTo>
                  <a:lnTo>
                    <a:pt x="1002850" y="698021"/>
                  </a:lnTo>
                  <a:lnTo>
                    <a:pt x="1058604" y="688134"/>
                  </a:lnTo>
                  <a:lnTo>
                    <a:pt x="1112182" y="676304"/>
                  </a:lnTo>
                  <a:lnTo>
                    <a:pt x="1163388" y="662621"/>
                  </a:lnTo>
                  <a:lnTo>
                    <a:pt x="1212026" y="647178"/>
                  </a:lnTo>
                  <a:lnTo>
                    <a:pt x="1257900" y="630067"/>
                  </a:lnTo>
                  <a:lnTo>
                    <a:pt x="1300814" y="611381"/>
                  </a:lnTo>
                  <a:lnTo>
                    <a:pt x="1340572" y="591211"/>
                  </a:lnTo>
                  <a:lnTo>
                    <a:pt x="1376977" y="569650"/>
                  </a:lnTo>
                  <a:lnTo>
                    <a:pt x="1409834" y="546790"/>
                  </a:lnTo>
                  <a:lnTo>
                    <a:pt x="1464118" y="497541"/>
                  </a:lnTo>
                  <a:lnTo>
                    <a:pt x="1501854" y="444203"/>
                  </a:lnTo>
                  <a:lnTo>
                    <a:pt x="1521473" y="387512"/>
                  </a:lnTo>
                  <a:lnTo>
                    <a:pt x="1524000" y="358139"/>
                  </a:lnTo>
                  <a:lnTo>
                    <a:pt x="1521473" y="328767"/>
                  </a:lnTo>
                  <a:lnTo>
                    <a:pt x="1501854" y="272076"/>
                  </a:lnTo>
                  <a:lnTo>
                    <a:pt x="1464118" y="218738"/>
                  </a:lnTo>
                  <a:lnTo>
                    <a:pt x="1409834" y="169489"/>
                  </a:lnTo>
                  <a:lnTo>
                    <a:pt x="1376977" y="146629"/>
                  </a:lnTo>
                  <a:lnTo>
                    <a:pt x="1340572" y="125068"/>
                  </a:lnTo>
                  <a:lnTo>
                    <a:pt x="1300814" y="104898"/>
                  </a:lnTo>
                  <a:lnTo>
                    <a:pt x="1257900" y="86212"/>
                  </a:lnTo>
                  <a:lnTo>
                    <a:pt x="1212026" y="69101"/>
                  </a:lnTo>
                  <a:lnTo>
                    <a:pt x="1163388" y="53658"/>
                  </a:lnTo>
                  <a:lnTo>
                    <a:pt x="1112182" y="39975"/>
                  </a:lnTo>
                  <a:lnTo>
                    <a:pt x="1058604" y="28145"/>
                  </a:lnTo>
                  <a:lnTo>
                    <a:pt x="1002850" y="18258"/>
                  </a:lnTo>
                  <a:lnTo>
                    <a:pt x="945117" y="10408"/>
                  </a:lnTo>
                  <a:lnTo>
                    <a:pt x="885600" y="4687"/>
                  </a:lnTo>
                  <a:lnTo>
                    <a:pt x="824495" y="1187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657600" y="2282952"/>
              <a:ext cx="1524000" cy="716280"/>
            </a:xfrm>
            <a:custGeom>
              <a:avLst/>
              <a:gdLst/>
              <a:ahLst/>
              <a:cxnLst/>
              <a:rect l="l" t="t" r="r" b="b"/>
              <a:pathLst>
                <a:path w="1524000" h="716280">
                  <a:moveTo>
                    <a:pt x="0" y="358139"/>
                  </a:moveTo>
                  <a:lnTo>
                    <a:pt x="9973" y="300049"/>
                  </a:lnTo>
                  <a:lnTo>
                    <a:pt x="38847" y="244942"/>
                  </a:lnTo>
                  <a:lnTo>
                    <a:pt x="85053" y="193556"/>
                  </a:lnTo>
                  <a:lnTo>
                    <a:pt x="147022" y="146629"/>
                  </a:lnTo>
                  <a:lnTo>
                    <a:pt x="183427" y="125068"/>
                  </a:lnTo>
                  <a:lnTo>
                    <a:pt x="223185" y="104898"/>
                  </a:lnTo>
                  <a:lnTo>
                    <a:pt x="266099" y="86212"/>
                  </a:lnTo>
                  <a:lnTo>
                    <a:pt x="311973" y="69101"/>
                  </a:lnTo>
                  <a:lnTo>
                    <a:pt x="360611" y="53658"/>
                  </a:lnTo>
                  <a:lnTo>
                    <a:pt x="411817" y="39975"/>
                  </a:lnTo>
                  <a:lnTo>
                    <a:pt x="465395" y="28145"/>
                  </a:lnTo>
                  <a:lnTo>
                    <a:pt x="521149" y="18258"/>
                  </a:lnTo>
                  <a:lnTo>
                    <a:pt x="578882" y="10408"/>
                  </a:lnTo>
                  <a:lnTo>
                    <a:pt x="638399" y="4687"/>
                  </a:lnTo>
                  <a:lnTo>
                    <a:pt x="699504" y="1187"/>
                  </a:lnTo>
                  <a:lnTo>
                    <a:pt x="762000" y="0"/>
                  </a:lnTo>
                  <a:lnTo>
                    <a:pt x="824495" y="1187"/>
                  </a:lnTo>
                  <a:lnTo>
                    <a:pt x="885600" y="4687"/>
                  </a:lnTo>
                  <a:lnTo>
                    <a:pt x="945117" y="10408"/>
                  </a:lnTo>
                  <a:lnTo>
                    <a:pt x="1002850" y="18258"/>
                  </a:lnTo>
                  <a:lnTo>
                    <a:pt x="1058604" y="28145"/>
                  </a:lnTo>
                  <a:lnTo>
                    <a:pt x="1112182" y="39975"/>
                  </a:lnTo>
                  <a:lnTo>
                    <a:pt x="1163388" y="53658"/>
                  </a:lnTo>
                  <a:lnTo>
                    <a:pt x="1212026" y="69101"/>
                  </a:lnTo>
                  <a:lnTo>
                    <a:pt x="1257900" y="86212"/>
                  </a:lnTo>
                  <a:lnTo>
                    <a:pt x="1300814" y="104898"/>
                  </a:lnTo>
                  <a:lnTo>
                    <a:pt x="1340572" y="125068"/>
                  </a:lnTo>
                  <a:lnTo>
                    <a:pt x="1376977" y="146629"/>
                  </a:lnTo>
                  <a:lnTo>
                    <a:pt x="1409834" y="169489"/>
                  </a:lnTo>
                  <a:lnTo>
                    <a:pt x="1464118" y="218738"/>
                  </a:lnTo>
                  <a:lnTo>
                    <a:pt x="1501854" y="272076"/>
                  </a:lnTo>
                  <a:lnTo>
                    <a:pt x="1521473" y="328767"/>
                  </a:lnTo>
                  <a:lnTo>
                    <a:pt x="1524000" y="358139"/>
                  </a:lnTo>
                  <a:lnTo>
                    <a:pt x="1521473" y="387512"/>
                  </a:lnTo>
                  <a:lnTo>
                    <a:pt x="1501854" y="444203"/>
                  </a:lnTo>
                  <a:lnTo>
                    <a:pt x="1464118" y="497541"/>
                  </a:lnTo>
                  <a:lnTo>
                    <a:pt x="1409834" y="546790"/>
                  </a:lnTo>
                  <a:lnTo>
                    <a:pt x="1376977" y="569650"/>
                  </a:lnTo>
                  <a:lnTo>
                    <a:pt x="1340572" y="591211"/>
                  </a:lnTo>
                  <a:lnTo>
                    <a:pt x="1300814" y="611381"/>
                  </a:lnTo>
                  <a:lnTo>
                    <a:pt x="1257900" y="630067"/>
                  </a:lnTo>
                  <a:lnTo>
                    <a:pt x="1212026" y="647178"/>
                  </a:lnTo>
                  <a:lnTo>
                    <a:pt x="1163388" y="662621"/>
                  </a:lnTo>
                  <a:lnTo>
                    <a:pt x="1112182" y="676304"/>
                  </a:lnTo>
                  <a:lnTo>
                    <a:pt x="1058604" y="688134"/>
                  </a:lnTo>
                  <a:lnTo>
                    <a:pt x="1002850" y="698021"/>
                  </a:lnTo>
                  <a:lnTo>
                    <a:pt x="945117" y="705871"/>
                  </a:lnTo>
                  <a:lnTo>
                    <a:pt x="885600" y="711592"/>
                  </a:lnTo>
                  <a:lnTo>
                    <a:pt x="824495" y="715092"/>
                  </a:lnTo>
                  <a:lnTo>
                    <a:pt x="762000" y="716279"/>
                  </a:lnTo>
                  <a:lnTo>
                    <a:pt x="699504" y="715092"/>
                  </a:lnTo>
                  <a:lnTo>
                    <a:pt x="638399" y="711592"/>
                  </a:lnTo>
                  <a:lnTo>
                    <a:pt x="578882" y="705871"/>
                  </a:lnTo>
                  <a:lnTo>
                    <a:pt x="521149" y="698021"/>
                  </a:lnTo>
                  <a:lnTo>
                    <a:pt x="465395" y="688134"/>
                  </a:lnTo>
                  <a:lnTo>
                    <a:pt x="411817" y="676304"/>
                  </a:lnTo>
                  <a:lnTo>
                    <a:pt x="360611" y="662621"/>
                  </a:lnTo>
                  <a:lnTo>
                    <a:pt x="311973" y="647178"/>
                  </a:lnTo>
                  <a:lnTo>
                    <a:pt x="266099" y="630067"/>
                  </a:lnTo>
                  <a:lnTo>
                    <a:pt x="223185" y="611381"/>
                  </a:lnTo>
                  <a:lnTo>
                    <a:pt x="183427" y="591211"/>
                  </a:lnTo>
                  <a:lnTo>
                    <a:pt x="147022" y="569650"/>
                  </a:lnTo>
                  <a:lnTo>
                    <a:pt x="114165" y="546790"/>
                  </a:lnTo>
                  <a:lnTo>
                    <a:pt x="59881" y="497541"/>
                  </a:lnTo>
                  <a:lnTo>
                    <a:pt x="22145" y="444203"/>
                  </a:lnTo>
                  <a:lnTo>
                    <a:pt x="2526" y="387512"/>
                  </a:lnTo>
                  <a:lnTo>
                    <a:pt x="0" y="35813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34124" y="24199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629400" y="4492752"/>
            <a:ext cx="1524000" cy="716280"/>
          </a:xfrm>
          <a:custGeom>
            <a:avLst/>
            <a:gdLst/>
            <a:ahLst/>
            <a:cxnLst/>
            <a:rect l="l" t="t" r="r" b="b"/>
            <a:pathLst>
              <a:path w="1524000" h="716279">
                <a:moveTo>
                  <a:pt x="0" y="358140"/>
                </a:moveTo>
                <a:lnTo>
                  <a:pt x="9973" y="300049"/>
                </a:lnTo>
                <a:lnTo>
                  <a:pt x="38847" y="244942"/>
                </a:lnTo>
                <a:lnTo>
                  <a:pt x="85053" y="193556"/>
                </a:lnTo>
                <a:lnTo>
                  <a:pt x="147022" y="146629"/>
                </a:lnTo>
                <a:lnTo>
                  <a:pt x="183427" y="125068"/>
                </a:lnTo>
                <a:lnTo>
                  <a:pt x="223185" y="104898"/>
                </a:lnTo>
                <a:lnTo>
                  <a:pt x="266099" y="86212"/>
                </a:lnTo>
                <a:lnTo>
                  <a:pt x="311973" y="69101"/>
                </a:lnTo>
                <a:lnTo>
                  <a:pt x="360611" y="53658"/>
                </a:lnTo>
                <a:lnTo>
                  <a:pt x="411817" y="39975"/>
                </a:lnTo>
                <a:lnTo>
                  <a:pt x="465395" y="28145"/>
                </a:lnTo>
                <a:lnTo>
                  <a:pt x="521149" y="18258"/>
                </a:lnTo>
                <a:lnTo>
                  <a:pt x="578882" y="10408"/>
                </a:lnTo>
                <a:lnTo>
                  <a:pt x="638399" y="4687"/>
                </a:lnTo>
                <a:lnTo>
                  <a:pt x="699504" y="1187"/>
                </a:lnTo>
                <a:lnTo>
                  <a:pt x="762000" y="0"/>
                </a:lnTo>
                <a:lnTo>
                  <a:pt x="824495" y="1187"/>
                </a:lnTo>
                <a:lnTo>
                  <a:pt x="885600" y="4687"/>
                </a:lnTo>
                <a:lnTo>
                  <a:pt x="945117" y="10408"/>
                </a:lnTo>
                <a:lnTo>
                  <a:pt x="1002850" y="18258"/>
                </a:lnTo>
                <a:lnTo>
                  <a:pt x="1058604" y="28145"/>
                </a:lnTo>
                <a:lnTo>
                  <a:pt x="1112182" y="39975"/>
                </a:lnTo>
                <a:lnTo>
                  <a:pt x="1163388" y="53658"/>
                </a:lnTo>
                <a:lnTo>
                  <a:pt x="1212026" y="69101"/>
                </a:lnTo>
                <a:lnTo>
                  <a:pt x="1257900" y="86212"/>
                </a:lnTo>
                <a:lnTo>
                  <a:pt x="1300814" y="104898"/>
                </a:lnTo>
                <a:lnTo>
                  <a:pt x="1340572" y="125068"/>
                </a:lnTo>
                <a:lnTo>
                  <a:pt x="1376977" y="146629"/>
                </a:lnTo>
                <a:lnTo>
                  <a:pt x="1409834" y="169489"/>
                </a:lnTo>
                <a:lnTo>
                  <a:pt x="1464118" y="218738"/>
                </a:lnTo>
                <a:lnTo>
                  <a:pt x="1501854" y="272076"/>
                </a:lnTo>
                <a:lnTo>
                  <a:pt x="1521473" y="328767"/>
                </a:lnTo>
                <a:lnTo>
                  <a:pt x="1524000" y="358140"/>
                </a:lnTo>
                <a:lnTo>
                  <a:pt x="1521473" y="387512"/>
                </a:lnTo>
                <a:lnTo>
                  <a:pt x="1501854" y="444203"/>
                </a:lnTo>
                <a:lnTo>
                  <a:pt x="1464118" y="497541"/>
                </a:lnTo>
                <a:lnTo>
                  <a:pt x="1409834" y="546790"/>
                </a:lnTo>
                <a:lnTo>
                  <a:pt x="1376977" y="569650"/>
                </a:lnTo>
                <a:lnTo>
                  <a:pt x="1340572" y="591211"/>
                </a:lnTo>
                <a:lnTo>
                  <a:pt x="1300814" y="611381"/>
                </a:lnTo>
                <a:lnTo>
                  <a:pt x="1257900" y="630067"/>
                </a:lnTo>
                <a:lnTo>
                  <a:pt x="1212026" y="647178"/>
                </a:lnTo>
                <a:lnTo>
                  <a:pt x="1163388" y="662621"/>
                </a:lnTo>
                <a:lnTo>
                  <a:pt x="1112182" y="676304"/>
                </a:lnTo>
                <a:lnTo>
                  <a:pt x="1058604" y="688134"/>
                </a:lnTo>
                <a:lnTo>
                  <a:pt x="1002850" y="698021"/>
                </a:lnTo>
                <a:lnTo>
                  <a:pt x="945117" y="705871"/>
                </a:lnTo>
                <a:lnTo>
                  <a:pt x="885600" y="711592"/>
                </a:lnTo>
                <a:lnTo>
                  <a:pt x="824495" y="715092"/>
                </a:lnTo>
                <a:lnTo>
                  <a:pt x="762000" y="716280"/>
                </a:lnTo>
                <a:lnTo>
                  <a:pt x="699504" y="715092"/>
                </a:lnTo>
                <a:lnTo>
                  <a:pt x="638399" y="711592"/>
                </a:lnTo>
                <a:lnTo>
                  <a:pt x="578882" y="705871"/>
                </a:lnTo>
                <a:lnTo>
                  <a:pt x="521149" y="698021"/>
                </a:lnTo>
                <a:lnTo>
                  <a:pt x="465395" y="688134"/>
                </a:lnTo>
                <a:lnTo>
                  <a:pt x="411817" y="676304"/>
                </a:lnTo>
                <a:lnTo>
                  <a:pt x="360611" y="662621"/>
                </a:lnTo>
                <a:lnTo>
                  <a:pt x="311973" y="647178"/>
                </a:lnTo>
                <a:lnTo>
                  <a:pt x="266099" y="630067"/>
                </a:lnTo>
                <a:lnTo>
                  <a:pt x="223185" y="611381"/>
                </a:lnTo>
                <a:lnTo>
                  <a:pt x="183427" y="591211"/>
                </a:lnTo>
                <a:lnTo>
                  <a:pt x="147022" y="569650"/>
                </a:lnTo>
                <a:lnTo>
                  <a:pt x="114165" y="546790"/>
                </a:lnTo>
                <a:lnTo>
                  <a:pt x="59881" y="497541"/>
                </a:lnTo>
                <a:lnTo>
                  <a:pt x="22145" y="444203"/>
                </a:lnTo>
                <a:lnTo>
                  <a:pt x="2526" y="387512"/>
                </a:lnTo>
                <a:lnTo>
                  <a:pt x="0" y="35814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905924" y="4629773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638800" y="3244595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9153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389888" y="3110484"/>
            <a:ext cx="1792605" cy="982980"/>
            <a:chOff x="1389888" y="3110484"/>
            <a:chExt cx="1792605" cy="982980"/>
          </a:xfrm>
        </p:grpSpPr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9888" y="3110484"/>
              <a:ext cx="1792223" cy="98297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762000" y="0"/>
                  </a:moveTo>
                  <a:lnTo>
                    <a:pt x="699504" y="1184"/>
                  </a:lnTo>
                  <a:lnTo>
                    <a:pt x="638399" y="4677"/>
                  </a:lnTo>
                  <a:lnTo>
                    <a:pt x="578882" y="10386"/>
                  </a:lnTo>
                  <a:lnTo>
                    <a:pt x="521149" y="18219"/>
                  </a:lnTo>
                  <a:lnTo>
                    <a:pt x="465395" y="28085"/>
                  </a:lnTo>
                  <a:lnTo>
                    <a:pt x="411817" y="39890"/>
                  </a:lnTo>
                  <a:lnTo>
                    <a:pt x="360611" y="53544"/>
                  </a:lnTo>
                  <a:lnTo>
                    <a:pt x="311973" y="68954"/>
                  </a:lnTo>
                  <a:lnTo>
                    <a:pt x="266099" y="86028"/>
                  </a:lnTo>
                  <a:lnTo>
                    <a:pt x="223185" y="104674"/>
                  </a:lnTo>
                  <a:lnTo>
                    <a:pt x="183427" y="124801"/>
                  </a:lnTo>
                  <a:lnTo>
                    <a:pt x="147022" y="146316"/>
                  </a:lnTo>
                  <a:lnTo>
                    <a:pt x="114165" y="169128"/>
                  </a:lnTo>
                  <a:lnTo>
                    <a:pt x="59881" y="218271"/>
                  </a:lnTo>
                  <a:lnTo>
                    <a:pt x="22145" y="271497"/>
                  </a:lnTo>
                  <a:lnTo>
                    <a:pt x="2526" y="328067"/>
                  </a:lnTo>
                  <a:lnTo>
                    <a:pt x="0" y="357377"/>
                  </a:lnTo>
                  <a:lnTo>
                    <a:pt x="2526" y="386688"/>
                  </a:lnTo>
                  <a:lnTo>
                    <a:pt x="22145" y="443258"/>
                  </a:lnTo>
                  <a:lnTo>
                    <a:pt x="59881" y="496484"/>
                  </a:lnTo>
                  <a:lnTo>
                    <a:pt x="114165" y="545627"/>
                  </a:lnTo>
                  <a:lnTo>
                    <a:pt x="147022" y="568439"/>
                  </a:lnTo>
                  <a:lnTo>
                    <a:pt x="183427" y="589954"/>
                  </a:lnTo>
                  <a:lnTo>
                    <a:pt x="223185" y="610081"/>
                  </a:lnTo>
                  <a:lnTo>
                    <a:pt x="266099" y="628727"/>
                  </a:lnTo>
                  <a:lnTo>
                    <a:pt x="311973" y="645801"/>
                  </a:lnTo>
                  <a:lnTo>
                    <a:pt x="360611" y="661211"/>
                  </a:lnTo>
                  <a:lnTo>
                    <a:pt x="411817" y="674865"/>
                  </a:lnTo>
                  <a:lnTo>
                    <a:pt x="465395" y="686670"/>
                  </a:lnTo>
                  <a:lnTo>
                    <a:pt x="521149" y="696536"/>
                  </a:lnTo>
                  <a:lnTo>
                    <a:pt x="578882" y="704369"/>
                  </a:lnTo>
                  <a:lnTo>
                    <a:pt x="638399" y="710078"/>
                  </a:lnTo>
                  <a:lnTo>
                    <a:pt x="699504" y="713571"/>
                  </a:lnTo>
                  <a:lnTo>
                    <a:pt x="762000" y="714755"/>
                  </a:lnTo>
                  <a:lnTo>
                    <a:pt x="824495" y="713571"/>
                  </a:lnTo>
                  <a:lnTo>
                    <a:pt x="885600" y="710078"/>
                  </a:lnTo>
                  <a:lnTo>
                    <a:pt x="945117" y="704369"/>
                  </a:lnTo>
                  <a:lnTo>
                    <a:pt x="1002850" y="696536"/>
                  </a:lnTo>
                  <a:lnTo>
                    <a:pt x="1058604" y="686670"/>
                  </a:lnTo>
                  <a:lnTo>
                    <a:pt x="1112182" y="674865"/>
                  </a:lnTo>
                  <a:lnTo>
                    <a:pt x="1163388" y="661211"/>
                  </a:lnTo>
                  <a:lnTo>
                    <a:pt x="1212026" y="645801"/>
                  </a:lnTo>
                  <a:lnTo>
                    <a:pt x="1257900" y="628727"/>
                  </a:lnTo>
                  <a:lnTo>
                    <a:pt x="1300814" y="610081"/>
                  </a:lnTo>
                  <a:lnTo>
                    <a:pt x="1340572" y="589954"/>
                  </a:lnTo>
                  <a:lnTo>
                    <a:pt x="1376977" y="568439"/>
                  </a:lnTo>
                  <a:lnTo>
                    <a:pt x="1409834" y="545627"/>
                  </a:lnTo>
                  <a:lnTo>
                    <a:pt x="1464118" y="496484"/>
                  </a:lnTo>
                  <a:lnTo>
                    <a:pt x="1501854" y="443258"/>
                  </a:lnTo>
                  <a:lnTo>
                    <a:pt x="1521473" y="386688"/>
                  </a:lnTo>
                  <a:lnTo>
                    <a:pt x="1524000" y="357377"/>
                  </a:lnTo>
                  <a:lnTo>
                    <a:pt x="1521473" y="328067"/>
                  </a:lnTo>
                  <a:lnTo>
                    <a:pt x="1501854" y="271497"/>
                  </a:lnTo>
                  <a:lnTo>
                    <a:pt x="1464118" y="218271"/>
                  </a:lnTo>
                  <a:lnTo>
                    <a:pt x="1409834" y="169128"/>
                  </a:lnTo>
                  <a:lnTo>
                    <a:pt x="1376977" y="146316"/>
                  </a:lnTo>
                  <a:lnTo>
                    <a:pt x="1340572" y="124801"/>
                  </a:lnTo>
                  <a:lnTo>
                    <a:pt x="1300814" y="104674"/>
                  </a:lnTo>
                  <a:lnTo>
                    <a:pt x="1257900" y="86028"/>
                  </a:lnTo>
                  <a:lnTo>
                    <a:pt x="1212026" y="68954"/>
                  </a:lnTo>
                  <a:lnTo>
                    <a:pt x="1163388" y="53544"/>
                  </a:lnTo>
                  <a:lnTo>
                    <a:pt x="1112182" y="39890"/>
                  </a:lnTo>
                  <a:lnTo>
                    <a:pt x="1058604" y="28085"/>
                  </a:lnTo>
                  <a:lnTo>
                    <a:pt x="1002850" y="18219"/>
                  </a:lnTo>
                  <a:lnTo>
                    <a:pt x="945117" y="10386"/>
                  </a:lnTo>
                  <a:lnTo>
                    <a:pt x="885600" y="4677"/>
                  </a:lnTo>
                  <a:lnTo>
                    <a:pt x="824495" y="1184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524000" y="3244596"/>
              <a:ext cx="1524000" cy="715010"/>
            </a:xfrm>
            <a:custGeom>
              <a:avLst/>
              <a:gdLst/>
              <a:ahLst/>
              <a:cxnLst/>
              <a:rect l="l" t="t" r="r" b="b"/>
              <a:pathLst>
                <a:path w="1524000" h="715010">
                  <a:moveTo>
                    <a:pt x="0" y="357377"/>
                  </a:moveTo>
                  <a:lnTo>
                    <a:pt x="9973" y="299410"/>
                  </a:lnTo>
                  <a:lnTo>
                    <a:pt x="38847" y="244420"/>
                  </a:lnTo>
                  <a:lnTo>
                    <a:pt x="85053" y="193143"/>
                  </a:lnTo>
                  <a:lnTo>
                    <a:pt x="147022" y="146316"/>
                  </a:lnTo>
                  <a:lnTo>
                    <a:pt x="183427" y="124801"/>
                  </a:lnTo>
                  <a:lnTo>
                    <a:pt x="223185" y="104674"/>
                  </a:lnTo>
                  <a:lnTo>
                    <a:pt x="266099" y="86028"/>
                  </a:lnTo>
                  <a:lnTo>
                    <a:pt x="311973" y="68954"/>
                  </a:lnTo>
                  <a:lnTo>
                    <a:pt x="360611" y="53544"/>
                  </a:lnTo>
                  <a:lnTo>
                    <a:pt x="411817" y="39890"/>
                  </a:lnTo>
                  <a:lnTo>
                    <a:pt x="465395" y="28085"/>
                  </a:lnTo>
                  <a:lnTo>
                    <a:pt x="521149" y="18219"/>
                  </a:lnTo>
                  <a:lnTo>
                    <a:pt x="578882" y="10386"/>
                  </a:lnTo>
                  <a:lnTo>
                    <a:pt x="638399" y="4677"/>
                  </a:lnTo>
                  <a:lnTo>
                    <a:pt x="699504" y="1184"/>
                  </a:lnTo>
                  <a:lnTo>
                    <a:pt x="762000" y="0"/>
                  </a:lnTo>
                  <a:lnTo>
                    <a:pt x="824495" y="1184"/>
                  </a:lnTo>
                  <a:lnTo>
                    <a:pt x="885600" y="4677"/>
                  </a:lnTo>
                  <a:lnTo>
                    <a:pt x="945117" y="10386"/>
                  </a:lnTo>
                  <a:lnTo>
                    <a:pt x="1002850" y="18219"/>
                  </a:lnTo>
                  <a:lnTo>
                    <a:pt x="1058604" y="28085"/>
                  </a:lnTo>
                  <a:lnTo>
                    <a:pt x="1112182" y="39890"/>
                  </a:lnTo>
                  <a:lnTo>
                    <a:pt x="1163388" y="53544"/>
                  </a:lnTo>
                  <a:lnTo>
                    <a:pt x="1212026" y="68954"/>
                  </a:lnTo>
                  <a:lnTo>
                    <a:pt x="1257900" y="86028"/>
                  </a:lnTo>
                  <a:lnTo>
                    <a:pt x="1300814" y="104674"/>
                  </a:lnTo>
                  <a:lnTo>
                    <a:pt x="1340572" y="124801"/>
                  </a:lnTo>
                  <a:lnTo>
                    <a:pt x="1376977" y="146316"/>
                  </a:lnTo>
                  <a:lnTo>
                    <a:pt x="1409834" y="169128"/>
                  </a:lnTo>
                  <a:lnTo>
                    <a:pt x="1464118" y="218271"/>
                  </a:lnTo>
                  <a:lnTo>
                    <a:pt x="1501854" y="271497"/>
                  </a:lnTo>
                  <a:lnTo>
                    <a:pt x="1521473" y="328067"/>
                  </a:lnTo>
                  <a:lnTo>
                    <a:pt x="1524000" y="357377"/>
                  </a:lnTo>
                  <a:lnTo>
                    <a:pt x="1521473" y="386688"/>
                  </a:lnTo>
                  <a:lnTo>
                    <a:pt x="1501854" y="443258"/>
                  </a:lnTo>
                  <a:lnTo>
                    <a:pt x="1464118" y="496484"/>
                  </a:lnTo>
                  <a:lnTo>
                    <a:pt x="1409834" y="545627"/>
                  </a:lnTo>
                  <a:lnTo>
                    <a:pt x="1376977" y="568439"/>
                  </a:lnTo>
                  <a:lnTo>
                    <a:pt x="1340572" y="589954"/>
                  </a:lnTo>
                  <a:lnTo>
                    <a:pt x="1300814" y="610081"/>
                  </a:lnTo>
                  <a:lnTo>
                    <a:pt x="1257900" y="628727"/>
                  </a:lnTo>
                  <a:lnTo>
                    <a:pt x="1212026" y="645801"/>
                  </a:lnTo>
                  <a:lnTo>
                    <a:pt x="1163388" y="661211"/>
                  </a:lnTo>
                  <a:lnTo>
                    <a:pt x="1112182" y="674865"/>
                  </a:lnTo>
                  <a:lnTo>
                    <a:pt x="1058604" y="686670"/>
                  </a:lnTo>
                  <a:lnTo>
                    <a:pt x="1002850" y="696536"/>
                  </a:lnTo>
                  <a:lnTo>
                    <a:pt x="945117" y="704369"/>
                  </a:lnTo>
                  <a:lnTo>
                    <a:pt x="885600" y="710078"/>
                  </a:lnTo>
                  <a:lnTo>
                    <a:pt x="824495" y="713571"/>
                  </a:lnTo>
                  <a:lnTo>
                    <a:pt x="762000" y="714755"/>
                  </a:lnTo>
                  <a:lnTo>
                    <a:pt x="699504" y="713571"/>
                  </a:lnTo>
                  <a:lnTo>
                    <a:pt x="638399" y="710078"/>
                  </a:lnTo>
                  <a:lnTo>
                    <a:pt x="578882" y="704369"/>
                  </a:lnTo>
                  <a:lnTo>
                    <a:pt x="521149" y="696536"/>
                  </a:lnTo>
                  <a:lnTo>
                    <a:pt x="465395" y="686670"/>
                  </a:lnTo>
                  <a:lnTo>
                    <a:pt x="411817" y="674865"/>
                  </a:lnTo>
                  <a:lnTo>
                    <a:pt x="360611" y="661211"/>
                  </a:lnTo>
                  <a:lnTo>
                    <a:pt x="311973" y="645801"/>
                  </a:lnTo>
                  <a:lnTo>
                    <a:pt x="266099" y="628727"/>
                  </a:lnTo>
                  <a:lnTo>
                    <a:pt x="223185" y="610081"/>
                  </a:lnTo>
                  <a:lnTo>
                    <a:pt x="183427" y="589954"/>
                  </a:lnTo>
                  <a:lnTo>
                    <a:pt x="147022" y="568439"/>
                  </a:lnTo>
                  <a:lnTo>
                    <a:pt x="114165" y="545627"/>
                  </a:lnTo>
                  <a:lnTo>
                    <a:pt x="59881" y="496484"/>
                  </a:lnTo>
                  <a:lnTo>
                    <a:pt x="22145" y="443258"/>
                  </a:lnTo>
                  <a:lnTo>
                    <a:pt x="2526" y="386688"/>
                  </a:lnTo>
                  <a:lnTo>
                    <a:pt x="0" y="35737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800524" y="33804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590800" y="4463796"/>
            <a:ext cx="1524000" cy="715010"/>
          </a:xfrm>
          <a:custGeom>
            <a:avLst/>
            <a:gdLst/>
            <a:ahLst/>
            <a:cxnLst/>
            <a:rect l="l" t="t" r="r" b="b"/>
            <a:pathLst>
              <a:path w="1524000" h="715010">
                <a:moveTo>
                  <a:pt x="0" y="357377"/>
                </a:moveTo>
                <a:lnTo>
                  <a:pt x="9973" y="299410"/>
                </a:lnTo>
                <a:lnTo>
                  <a:pt x="38847" y="244420"/>
                </a:lnTo>
                <a:lnTo>
                  <a:pt x="85053" y="193143"/>
                </a:lnTo>
                <a:lnTo>
                  <a:pt x="147022" y="146316"/>
                </a:lnTo>
                <a:lnTo>
                  <a:pt x="183427" y="124801"/>
                </a:lnTo>
                <a:lnTo>
                  <a:pt x="223185" y="104674"/>
                </a:lnTo>
                <a:lnTo>
                  <a:pt x="266099" y="86028"/>
                </a:lnTo>
                <a:lnTo>
                  <a:pt x="311973" y="68954"/>
                </a:lnTo>
                <a:lnTo>
                  <a:pt x="360611" y="53544"/>
                </a:lnTo>
                <a:lnTo>
                  <a:pt x="411817" y="39890"/>
                </a:lnTo>
                <a:lnTo>
                  <a:pt x="465395" y="28085"/>
                </a:lnTo>
                <a:lnTo>
                  <a:pt x="521149" y="18219"/>
                </a:lnTo>
                <a:lnTo>
                  <a:pt x="578882" y="10386"/>
                </a:lnTo>
                <a:lnTo>
                  <a:pt x="638399" y="4677"/>
                </a:lnTo>
                <a:lnTo>
                  <a:pt x="699504" y="1184"/>
                </a:lnTo>
                <a:lnTo>
                  <a:pt x="762000" y="0"/>
                </a:lnTo>
                <a:lnTo>
                  <a:pt x="824495" y="1184"/>
                </a:lnTo>
                <a:lnTo>
                  <a:pt x="885600" y="4677"/>
                </a:lnTo>
                <a:lnTo>
                  <a:pt x="945117" y="10386"/>
                </a:lnTo>
                <a:lnTo>
                  <a:pt x="1002850" y="18219"/>
                </a:lnTo>
                <a:lnTo>
                  <a:pt x="1058604" y="28085"/>
                </a:lnTo>
                <a:lnTo>
                  <a:pt x="1112182" y="39890"/>
                </a:lnTo>
                <a:lnTo>
                  <a:pt x="1163388" y="53544"/>
                </a:lnTo>
                <a:lnTo>
                  <a:pt x="1212026" y="68954"/>
                </a:lnTo>
                <a:lnTo>
                  <a:pt x="1257900" y="86028"/>
                </a:lnTo>
                <a:lnTo>
                  <a:pt x="1300814" y="104674"/>
                </a:lnTo>
                <a:lnTo>
                  <a:pt x="1340572" y="124801"/>
                </a:lnTo>
                <a:lnTo>
                  <a:pt x="1376977" y="146316"/>
                </a:lnTo>
                <a:lnTo>
                  <a:pt x="1409834" y="169128"/>
                </a:lnTo>
                <a:lnTo>
                  <a:pt x="1464118" y="218271"/>
                </a:lnTo>
                <a:lnTo>
                  <a:pt x="1501854" y="271497"/>
                </a:lnTo>
                <a:lnTo>
                  <a:pt x="1521473" y="328067"/>
                </a:lnTo>
                <a:lnTo>
                  <a:pt x="1524000" y="357377"/>
                </a:lnTo>
                <a:lnTo>
                  <a:pt x="1521473" y="386688"/>
                </a:lnTo>
                <a:lnTo>
                  <a:pt x="1501854" y="443258"/>
                </a:lnTo>
                <a:lnTo>
                  <a:pt x="1464118" y="496484"/>
                </a:lnTo>
                <a:lnTo>
                  <a:pt x="1409834" y="545627"/>
                </a:lnTo>
                <a:lnTo>
                  <a:pt x="1376977" y="568439"/>
                </a:lnTo>
                <a:lnTo>
                  <a:pt x="1340572" y="589954"/>
                </a:lnTo>
                <a:lnTo>
                  <a:pt x="1300814" y="610081"/>
                </a:lnTo>
                <a:lnTo>
                  <a:pt x="1257900" y="628727"/>
                </a:lnTo>
                <a:lnTo>
                  <a:pt x="1212026" y="645801"/>
                </a:lnTo>
                <a:lnTo>
                  <a:pt x="1163388" y="661211"/>
                </a:lnTo>
                <a:lnTo>
                  <a:pt x="1112182" y="674865"/>
                </a:lnTo>
                <a:lnTo>
                  <a:pt x="1058604" y="686670"/>
                </a:lnTo>
                <a:lnTo>
                  <a:pt x="1002850" y="696536"/>
                </a:lnTo>
                <a:lnTo>
                  <a:pt x="945117" y="704369"/>
                </a:lnTo>
                <a:lnTo>
                  <a:pt x="885600" y="710078"/>
                </a:lnTo>
                <a:lnTo>
                  <a:pt x="824495" y="713571"/>
                </a:lnTo>
                <a:lnTo>
                  <a:pt x="762000" y="714755"/>
                </a:lnTo>
                <a:lnTo>
                  <a:pt x="699504" y="713571"/>
                </a:lnTo>
                <a:lnTo>
                  <a:pt x="638399" y="710078"/>
                </a:lnTo>
                <a:lnTo>
                  <a:pt x="578882" y="704369"/>
                </a:lnTo>
                <a:lnTo>
                  <a:pt x="521149" y="696536"/>
                </a:lnTo>
                <a:lnTo>
                  <a:pt x="465395" y="686670"/>
                </a:lnTo>
                <a:lnTo>
                  <a:pt x="411817" y="674865"/>
                </a:lnTo>
                <a:lnTo>
                  <a:pt x="360611" y="661211"/>
                </a:lnTo>
                <a:lnTo>
                  <a:pt x="311973" y="645801"/>
                </a:lnTo>
                <a:lnTo>
                  <a:pt x="266099" y="628727"/>
                </a:lnTo>
                <a:lnTo>
                  <a:pt x="223185" y="610081"/>
                </a:lnTo>
                <a:lnTo>
                  <a:pt x="183427" y="589954"/>
                </a:lnTo>
                <a:lnTo>
                  <a:pt x="147022" y="568439"/>
                </a:lnTo>
                <a:lnTo>
                  <a:pt x="114165" y="545627"/>
                </a:lnTo>
                <a:lnTo>
                  <a:pt x="59881" y="496484"/>
                </a:lnTo>
                <a:lnTo>
                  <a:pt x="22145" y="443258"/>
                </a:lnTo>
                <a:lnTo>
                  <a:pt x="2526" y="386688"/>
                </a:lnTo>
                <a:lnTo>
                  <a:pt x="0" y="35737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867324" y="4599612"/>
            <a:ext cx="1117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≤a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181600" y="2641092"/>
            <a:ext cx="1219200" cy="602615"/>
          </a:xfrm>
          <a:custGeom>
            <a:avLst/>
            <a:gdLst/>
            <a:ahLst/>
            <a:cxnLst/>
            <a:rect l="l" t="t" r="r" b="b"/>
            <a:pathLst>
              <a:path w="1219200" h="602614">
                <a:moveTo>
                  <a:pt x="0" y="0"/>
                </a:moveTo>
                <a:lnTo>
                  <a:pt x="1219200" y="602462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5717540" y="2619923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7162800" y="3602735"/>
            <a:ext cx="228600" cy="891540"/>
          </a:xfrm>
          <a:custGeom>
            <a:avLst/>
            <a:gdLst/>
            <a:ahLst/>
            <a:cxnLst/>
            <a:rect l="l" t="t" r="r" b="b"/>
            <a:pathLst>
              <a:path w="228600" h="891539">
                <a:moveTo>
                  <a:pt x="0" y="0"/>
                </a:moveTo>
                <a:lnTo>
                  <a:pt x="228600" y="89137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317740" y="3910858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2151888" y="2506980"/>
            <a:ext cx="1637030" cy="870585"/>
            <a:chOff x="2151888" y="2506980"/>
            <a:chExt cx="1637030" cy="870585"/>
          </a:xfrm>
        </p:grpSpPr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2506980"/>
              <a:ext cx="1636775" cy="870203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2286000" y="2641092"/>
              <a:ext cx="1371600" cy="602615"/>
            </a:xfrm>
            <a:custGeom>
              <a:avLst/>
              <a:gdLst/>
              <a:ahLst/>
              <a:cxnLst/>
              <a:rect l="l" t="t" r="r" b="b"/>
              <a:pathLst>
                <a:path w="1371600" h="602614">
                  <a:moveTo>
                    <a:pt x="1371600" y="0"/>
                  </a:moveTo>
                  <a:lnTo>
                    <a:pt x="0" y="602462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2669539" y="26199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472940" y="4596551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0" y="4568952"/>
            <a:ext cx="1905000" cy="462280"/>
          </a:xfrm>
          <a:custGeom>
            <a:avLst/>
            <a:gdLst/>
            <a:ahLst/>
            <a:cxnLst/>
            <a:rect l="l" t="t" r="r" b="b"/>
            <a:pathLst>
              <a:path w="1905000" h="462279">
                <a:moveTo>
                  <a:pt x="1905000" y="0"/>
                </a:moveTo>
                <a:lnTo>
                  <a:pt x="0" y="0"/>
                </a:lnTo>
                <a:lnTo>
                  <a:pt x="0" y="461772"/>
                </a:lnTo>
                <a:lnTo>
                  <a:pt x="1905000" y="461772"/>
                </a:lnTo>
                <a:lnTo>
                  <a:pt x="1905000" y="0"/>
                </a:lnTo>
                <a:close/>
              </a:path>
            </a:pathLst>
          </a:custGeom>
          <a:solidFill>
            <a:srgbClr val="FF7E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53339" y="4601123"/>
            <a:ext cx="1735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3139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184140" y="3915323"/>
            <a:ext cx="25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N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5367337" y="3597973"/>
            <a:ext cx="1266825" cy="2118995"/>
            <a:chOff x="5367337" y="3597973"/>
            <a:chExt cx="1266825" cy="2118995"/>
          </a:xfrm>
        </p:grpSpPr>
        <p:sp>
          <p:nvSpPr>
            <p:cNvPr id="33" name="object 33" descr=""/>
            <p:cNvSpPr/>
            <p:nvPr/>
          </p:nvSpPr>
          <p:spPr>
            <a:xfrm>
              <a:off x="5372100" y="3602735"/>
              <a:ext cx="266700" cy="963294"/>
            </a:xfrm>
            <a:custGeom>
              <a:avLst/>
              <a:gdLst/>
              <a:ahLst/>
              <a:cxnLst/>
              <a:rect l="l" t="t" r="r" b="b"/>
              <a:pathLst>
                <a:path w="266700" h="963295">
                  <a:moveTo>
                    <a:pt x="266700" y="0"/>
                  </a:moveTo>
                  <a:lnTo>
                    <a:pt x="0" y="9631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515100" y="4850891"/>
              <a:ext cx="114300" cy="861694"/>
            </a:xfrm>
            <a:custGeom>
              <a:avLst/>
              <a:gdLst/>
              <a:ahLst/>
              <a:cxnLst/>
              <a:rect l="l" t="t" r="r" b="b"/>
              <a:pathLst>
                <a:path w="114300" h="861695">
                  <a:moveTo>
                    <a:pt x="114300" y="0"/>
                  </a:moveTo>
                  <a:lnTo>
                    <a:pt x="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603240" y="5134523"/>
            <a:ext cx="35896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5875">
              <a:lnSpc>
                <a:spcPct val="100000"/>
              </a:lnSpc>
              <a:spcBef>
                <a:spcPts val="100"/>
              </a:spcBef>
              <a:tabLst>
                <a:tab pos="2056764" algn="l"/>
              </a:tabLst>
            </a:pPr>
            <a:r>
              <a:rPr dirty="0" sz="2400" spc="-50">
                <a:latin typeface="Verdana"/>
                <a:cs typeface="Verdana"/>
              </a:rPr>
              <a:t>N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baseline="1157" sz="3600" spc="-75">
                <a:latin typeface="Verdana"/>
                <a:cs typeface="Verdana"/>
              </a:rPr>
              <a:t>Y</a:t>
            </a:r>
            <a:endParaRPr baseline="1157" sz="3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920"/>
              </a:spcBef>
              <a:tabLst>
                <a:tab pos="1828164" algn="l"/>
              </a:tabLst>
            </a:pP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&gt;</a:t>
            </a:r>
            <a:r>
              <a:rPr dirty="0" sz="2400">
                <a:latin typeface="Verdana"/>
                <a:cs typeface="Verdana"/>
              </a:rPr>
              <a:t>	</a:t>
            </a:r>
            <a:r>
              <a:rPr dirty="0" sz="2400" spc="-10">
                <a:latin typeface="Verdana"/>
                <a:cs typeface="Verdana"/>
              </a:rPr>
              <a:t>&lt;a</a:t>
            </a:r>
            <a:r>
              <a:rPr dirty="0" baseline="-20833" sz="2400" spc="-15">
                <a:latin typeface="Verdana"/>
                <a:cs typeface="Verdana"/>
              </a:rPr>
              <a:t>1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2</a:t>
            </a:r>
            <a:r>
              <a:rPr dirty="0" sz="2400" spc="-10">
                <a:latin typeface="Verdana"/>
                <a:cs typeface="Verdana"/>
              </a:rPr>
              <a:t>,a</a:t>
            </a:r>
            <a:r>
              <a:rPr dirty="0" baseline="-20833" sz="2400" spc="-15">
                <a:latin typeface="Verdana"/>
                <a:cs typeface="Verdana"/>
              </a:rPr>
              <a:t>3</a:t>
            </a:r>
            <a:r>
              <a:rPr dirty="0" sz="2400" spc="-10">
                <a:latin typeface="Verdana"/>
                <a:cs typeface="Verdana"/>
              </a:rPr>
              <a:t>&gt;</a:t>
            </a:r>
            <a:endParaRPr sz="2400">
              <a:latin typeface="Verdana"/>
              <a:cs typeface="Verdana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2547937" y="4817173"/>
            <a:ext cx="5800725" cy="901065"/>
            <a:chOff x="2547937" y="4817173"/>
            <a:chExt cx="5800725" cy="901065"/>
          </a:xfrm>
        </p:grpSpPr>
        <p:sp>
          <p:nvSpPr>
            <p:cNvPr id="37" name="object 37" descr=""/>
            <p:cNvSpPr/>
            <p:nvPr/>
          </p:nvSpPr>
          <p:spPr>
            <a:xfrm>
              <a:off x="8153400" y="4850891"/>
              <a:ext cx="190500" cy="861694"/>
            </a:xfrm>
            <a:custGeom>
              <a:avLst/>
              <a:gdLst/>
              <a:ahLst/>
              <a:cxnLst/>
              <a:rect l="l" t="t" r="r" b="b"/>
              <a:pathLst>
                <a:path w="190500" h="861695">
                  <a:moveTo>
                    <a:pt x="0" y="0"/>
                  </a:moveTo>
                  <a:lnTo>
                    <a:pt x="190500" y="861225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552700" y="4821935"/>
              <a:ext cx="38100" cy="891540"/>
            </a:xfrm>
            <a:custGeom>
              <a:avLst/>
              <a:gdLst/>
              <a:ahLst/>
              <a:cxnLst/>
              <a:rect l="l" t="t" r="r" b="b"/>
              <a:pathLst>
                <a:path w="38100" h="891539">
                  <a:moveTo>
                    <a:pt x="38100" y="0"/>
                  </a:moveTo>
                  <a:lnTo>
                    <a:pt x="0" y="8913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114800" y="4821935"/>
              <a:ext cx="190500" cy="887094"/>
            </a:xfrm>
            <a:custGeom>
              <a:avLst/>
              <a:gdLst/>
              <a:ahLst/>
              <a:cxnLst/>
              <a:rect l="l" t="t" r="r" b="b"/>
              <a:pathLst>
                <a:path w="190500" h="887095">
                  <a:moveTo>
                    <a:pt x="0" y="0"/>
                  </a:moveTo>
                  <a:lnTo>
                    <a:pt x="190500" y="88691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3355340" y="3915430"/>
            <a:ext cx="213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640839" y="5134630"/>
            <a:ext cx="3513454" cy="1000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>
              <a:lnSpc>
                <a:spcPct val="100000"/>
              </a:lnSpc>
              <a:spcBef>
                <a:spcPts val="100"/>
              </a:spcBef>
              <a:tabLst>
                <a:tab pos="2564765" algn="l"/>
              </a:tabLst>
            </a:pPr>
            <a:r>
              <a:rPr dirty="0" baseline="1157" sz="3600" spc="-75">
                <a:latin typeface="Verdana"/>
                <a:cs typeface="Verdana"/>
              </a:rPr>
              <a:t>N</a:t>
            </a:r>
            <a:r>
              <a:rPr dirty="0" baseline="1157" sz="3600">
                <a:latin typeface="Verdana"/>
                <a:cs typeface="Verdana"/>
              </a:rPr>
              <a:t>	</a:t>
            </a:r>
            <a:r>
              <a:rPr dirty="0" sz="2400" spc="-50"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1920"/>
              </a:spcBef>
            </a:pPr>
            <a:r>
              <a:rPr dirty="0" sz="2400">
                <a:latin typeface="Verdana"/>
                <a:cs typeface="Verdana"/>
              </a:rPr>
              <a:t>&lt;a</a:t>
            </a:r>
            <a:r>
              <a:rPr dirty="0" baseline="-20833" sz="2400">
                <a:latin typeface="Verdana"/>
                <a:cs typeface="Verdana"/>
              </a:rPr>
              <a:t>2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3</a:t>
            </a:r>
            <a:r>
              <a:rPr dirty="0" sz="2400">
                <a:latin typeface="Verdana"/>
                <a:cs typeface="Verdana"/>
              </a:rPr>
              <a:t>,a</a:t>
            </a:r>
            <a:r>
              <a:rPr dirty="0" baseline="-20833" sz="2400">
                <a:latin typeface="Verdana"/>
                <a:cs typeface="Verdana"/>
              </a:rPr>
              <a:t>1</a:t>
            </a:r>
            <a:r>
              <a:rPr dirty="0" sz="2400">
                <a:latin typeface="Verdana"/>
                <a:cs typeface="Verdana"/>
              </a:rPr>
              <a:t>&gt;</a:t>
            </a:r>
            <a:r>
              <a:rPr dirty="0" sz="2400" spc="-105">
                <a:latin typeface="Verdana"/>
                <a:cs typeface="Verdana"/>
              </a:rPr>
              <a:t> </a:t>
            </a:r>
            <a:r>
              <a:rPr dirty="0" baseline="1157" sz="3600" spc="-15">
                <a:latin typeface="Verdana"/>
                <a:cs typeface="Verdana"/>
              </a:rPr>
              <a:t>&lt;a</a:t>
            </a:r>
            <a:r>
              <a:rPr dirty="0" baseline="-19097" sz="2400" spc="-15">
                <a:latin typeface="Verdana"/>
                <a:cs typeface="Verdana"/>
              </a:rPr>
              <a:t>2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1</a:t>
            </a:r>
            <a:r>
              <a:rPr dirty="0" baseline="1157" sz="3600" spc="-15">
                <a:latin typeface="Verdana"/>
                <a:cs typeface="Verdana"/>
              </a:rPr>
              <a:t>,a</a:t>
            </a:r>
            <a:r>
              <a:rPr dirty="0" baseline="-19097" sz="2400" spc="-15">
                <a:latin typeface="Verdana"/>
                <a:cs typeface="Verdana"/>
              </a:rPr>
              <a:t>3</a:t>
            </a:r>
            <a:r>
              <a:rPr dirty="0" baseline="1157" sz="3600" spc="-15">
                <a:latin typeface="Verdana"/>
                <a:cs typeface="Verdana"/>
              </a:rPr>
              <a:t>&gt;</a:t>
            </a:r>
            <a:endParaRPr baseline="1157" sz="3600">
              <a:latin typeface="Verdana"/>
              <a:cs typeface="Verdana"/>
            </a:endParaRPr>
          </a:p>
        </p:txBody>
      </p:sp>
      <p:grpSp>
        <p:nvGrpSpPr>
          <p:cNvPr id="42" name="object 42" descr=""/>
          <p:cNvGrpSpPr/>
          <p:nvPr/>
        </p:nvGrpSpPr>
        <p:grpSpPr>
          <a:xfrm>
            <a:off x="818388" y="3470147"/>
            <a:ext cx="840105" cy="1234440"/>
            <a:chOff x="818388" y="3470147"/>
            <a:chExt cx="840105" cy="1234440"/>
          </a:xfrm>
        </p:grpSpPr>
        <p:pic>
          <p:nvPicPr>
            <p:cNvPr id="43" name="object 4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88" y="3470147"/>
              <a:ext cx="839723" cy="1234439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952500" y="3602735"/>
              <a:ext cx="571500" cy="967740"/>
            </a:xfrm>
            <a:custGeom>
              <a:avLst/>
              <a:gdLst/>
              <a:ahLst/>
              <a:cxnLst/>
              <a:rect l="l" t="t" r="r" b="b"/>
              <a:pathLst>
                <a:path w="571500" h="967739">
                  <a:moveTo>
                    <a:pt x="571500" y="0"/>
                  </a:moveTo>
                  <a:lnTo>
                    <a:pt x="0" y="96757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/>
          <p:nvPr/>
        </p:nvSpPr>
        <p:spPr>
          <a:xfrm>
            <a:off x="3048000" y="3602735"/>
            <a:ext cx="304800" cy="861694"/>
          </a:xfrm>
          <a:custGeom>
            <a:avLst/>
            <a:gdLst/>
            <a:ahLst/>
            <a:cxnLst/>
            <a:rect l="l" t="t" r="r" b="b"/>
            <a:pathLst>
              <a:path w="304800" h="861695">
                <a:moveTo>
                  <a:pt x="0" y="0"/>
                </a:moveTo>
                <a:lnTo>
                  <a:pt x="304800" y="86122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Sorting</a:t>
            </a:r>
            <a:r>
              <a:rPr dirty="0" spc="-50"/>
              <a:t> </a:t>
            </a:r>
            <a:r>
              <a:rPr dirty="0" spc="-10"/>
              <a:t>lower-bound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545499"/>
            <a:ext cx="8948420" cy="2562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length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longest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path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from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root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0" b="1">
                <a:latin typeface="Arial Narrow"/>
                <a:cs typeface="Arial Narrow"/>
              </a:rPr>
              <a:t> leaf</a:t>
            </a:r>
            <a:r>
              <a:rPr dirty="0" sz="3200" b="1">
                <a:latin typeface="Arial Narrow"/>
                <a:cs typeface="Arial Narrow"/>
              </a:rPr>
              <a:t> in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represents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worst-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number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comparisons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performs.</a:t>
            </a:r>
            <a:endParaRPr sz="3200">
              <a:latin typeface="Arial Narrow"/>
              <a:cs typeface="Arial Narrow"/>
            </a:endParaRPr>
          </a:p>
          <a:p>
            <a:pPr marL="355600" marR="37846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spc="-10" b="1">
                <a:latin typeface="Arial Narrow"/>
                <a:cs typeface="Arial Narrow"/>
              </a:rPr>
              <a:t>Worst-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number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comparisons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to </a:t>
            </a:r>
            <a:r>
              <a:rPr dirty="0" sz="3200" b="1">
                <a:latin typeface="Arial Narrow"/>
                <a:cs typeface="Arial Narrow"/>
              </a:rPr>
              <a:t>height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algorithm.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Height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Binary</a:t>
            </a:r>
            <a:r>
              <a:rPr dirty="0" spc="-35"/>
              <a:t> </a:t>
            </a:r>
            <a:r>
              <a:rPr dirty="0" spc="-20"/>
              <a:t>Tree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782055" y="5735485"/>
            <a:ext cx="315595" cy="464820"/>
          </a:xfrm>
          <a:custGeom>
            <a:avLst/>
            <a:gdLst/>
            <a:ahLst/>
            <a:cxnLst/>
            <a:rect l="l" t="t" r="r" b="b"/>
            <a:pathLst>
              <a:path w="315595" h="464820">
                <a:moveTo>
                  <a:pt x="315467" y="0"/>
                </a:moveTo>
                <a:lnTo>
                  <a:pt x="0" y="0"/>
                </a:lnTo>
                <a:lnTo>
                  <a:pt x="0" y="464820"/>
                </a:lnTo>
                <a:lnTo>
                  <a:pt x="315467" y="464820"/>
                </a:lnTo>
                <a:lnTo>
                  <a:pt x="315467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80365" marR="30480" indent="-342900">
              <a:lnSpc>
                <a:spcPct val="100299"/>
              </a:lnSpc>
              <a:spcBef>
                <a:spcPts val="9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/>
              <a:t>Minimum</a:t>
            </a:r>
            <a:r>
              <a:rPr dirty="0" spc="-60"/>
              <a:t> </a:t>
            </a:r>
            <a:r>
              <a:rPr dirty="0"/>
              <a:t>height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</a:t>
            </a:r>
            <a:r>
              <a:rPr dirty="0" spc="-30"/>
              <a:t> </a:t>
            </a:r>
            <a:r>
              <a:rPr dirty="0"/>
              <a:t>binary</a:t>
            </a:r>
            <a:r>
              <a:rPr dirty="0" spc="-50"/>
              <a:t> </a:t>
            </a:r>
            <a:r>
              <a:rPr dirty="0"/>
              <a:t>tree</a:t>
            </a:r>
            <a:r>
              <a:rPr dirty="0" b="0">
                <a:latin typeface="Wingdings"/>
                <a:cs typeface="Wingdings"/>
              </a:rPr>
              <a:t>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binary</a:t>
            </a:r>
            <a:r>
              <a:rPr dirty="0" spc="-40"/>
              <a:t> </a:t>
            </a:r>
            <a:r>
              <a:rPr dirty="0"/>
              <a:t>tree</a:t>
            </a:r>
            <a:r>
              <a:rPr dirty="0" spc="-15"/>
              <a:t> </a:t>
            </a:r>
            <a:r>
              <a:rPr dirty="0" spc="-25"/>
              <a:t>of </a:t>
            </a:r>
            <a:r>
              <a:rPr dirty="0"/>
              <a:t>height</a:t>
            </a:r>
            <a:r>
              <a:rPr dirty="0" spc="-40"/>
              <a:t> </a:t>
            </a:r>
            <a:r>
              <a:rPr dirty="0"/>
              <a:t>k</a:t>
            </a:r>
            <a:r>
              <a:rPr dirty="0" spc="-10"/>
              <a:t> </a:t>
            </a:r>
            <a:r>
              <a:rPr dirty="0"/>
              <a:t>has</a:t>
            </a:r>
            <a:r>
              <a:rPr dirty="0" spc="-25"/>
              <a:t> </a:t>
            </a:r>
            <a:r>
              <a:rPr dirty="0"/>
              <a:t>at most</a:t>
            </a:r>
            <a:r>
              <a:rPr dirty="0" spc="-25"/>
              <a:t> </a:t>
            </a:r>
            <a:r>
              <a:rPr dirty="0" spc="-10"/>
              <a:t>2</a:t>
            </a:r>
            <a:r>
              <a:rPr dirty="0" baseline="25132" sz="3150" spc="-15"/>
              <a:t>k+1</a:t>
            </a:r>
            <a:r>
              <a:rPr dirty="0" sz="3200" spc="-10"/>
              <a:t>-</a:t>
            </a:r>
            <a:r>
              <a:rPr dirty="0" sz="3200"/>
              <a:t>1</a:t>
            </a:r>
            <a:r>
              <a:rPr dirty="0" sz="3200" spc="-5"/>
              <a:t> </a:t>
            </a:r>
            <a:r>
              <a:rPr dirty="0" sz="3200" spc="-10"/>
              <a:t>nodes.</a:t>
            </a:r>
            <a:endParaRPr sz="3200">
              <a:latin typeface="Wingdings"/>
              <a:cs typeface="Wingdings"/>
            </a:endParaRPr>
          </a:p>
          <a:p>
            <a:pPr lvl="1" marL="781685" indent="-286385">
              <a:lnSpc>
                <a:spcPct val="100000"/>
              </a:lnSpc>
              <a:spcBef>
                <a:spcPts val="68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81685" algn="l"/>
              </a:tabLst>
            </a:pPr>
            <a:r>
              <a:rPr dirty="0" sz="2800" b="1">
                <a:latin typeface="Arial Narrow"/>
                <a:cs typeface="Arial Narrow"/>
              </a:rPr>
              <a:t>At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most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2</a:t>
            </a:r>
            <a:r>
              <a:rPr dirty="0" baseline="25525" sz="2775" b="1">
                <a:latin typeface="Arial Narrow"/>
                <a:cs typeface="Arial Narrow"/>
              </a:rPr>
              <a:t>k-1</a:t>
            </a:r>
            <a:r>
              <a:rPr dirty="0" baseline="25525" sz="2775" spc="284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nodes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at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level k-</a:t>
            </a:r>
            <a:r>
              <a:rPr dirty="0" sz="2800" spc="-50" b="1">
                <a:latin typeface="Arial Narrow"/>
                <a:cs typeface="Arial Narrow"/>
              </a:rPr>
              <a:t>1</a:t>
            </a:r>
            <a:endParaRPr sz="2800">
              <a:latin typeface="Arial Narrow"/>
              <a:cs typeface="Arial Narrow"/>
            </a:endParaRPr>
          </a:p>
          <a:p>
            <a:pPr lvl="1" marL="781685" indent="-286385">
              <a:lnSpc>
                <a:spcPct val="100000"/>
              </a:lnSpc>
              <a:spcBef>
                <a:spcPts val="670"/>
              </a:spcBef>
              <a:buClr>
                <a:srgbClr val="9A0000"/>
              </a:buClr>
              <a:buSzPct val="69642"/>
              <a:buFont typeface="Wingdings"/>
              <a:buChar char=""/>
              <a:tabLst>
                <a:tab pos="781685" algn="l"/>
              </a:tabLst>
            </a:pPr>
            <a:r>
              <a:rPr dirty="0" sz="2800" b="1">
                <a:latin typeface="Arial Narrow"/>
                <a:cs typeface="Arial Narrow"/>
              </a:rPr>
              <a:t>At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most</a:t>
            </a:r>
            <a:r>
              <a:rPr dirty="0" sz="2800" spc="-5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2</a:t>
            </a:r>
            <a:r>
              <a:rPr dirty="0" baseline="25525" sz="2775" b="1">
                <a:latin typeface="Arial Narrow"/>
                <a:cs typeface="Arial Narrow"/>
              </a:rPr>
              <a:t>k+1</a:t>
            </a:r>
            <a:r>
              <a:rPr dirty="0" sz="2800" b="1">
                <a:latin typeface="Arial Narrow"/>
                <a:cs typeface="Arial Narrow"/>
              </a:rPr>
              <a:t>-1</a:t>
            </a:r>
            <a:r>
              <a:rPr dirty="0" sz="2800" spc="-20" b="1">
                <a:latin typeface="Arial Narrow"/>
                <a:cs typeface="Arial Narrow"/>
              </a:rPr>
              <a:t> </a:t>
            </a:r>
            <a:r>
              <a:rPr dirty="0" sz="2800" b="1">
                <a:latin typeface="Arial Narrow"/>
                <a:cs typeface="Arial Narrow"/>
              </a:rPr>
              <a:t>nodes</a:t>
            </a:r>
            <a:r>
              <a:rPr dirty="0" sz="2800" spc="-15" b="1">
                <a:latin typeface="Arial Narrow"/>
                <a:cs typeface="Arial Narrow"/>
              </a:rPr>
              <a:t> </a:t>
            </a:r>
            <a:r>
              <a:rPr dirty="0" sz="2800" spc="-10" b="1">
                <a:latin typeface="Arial Narrow"/>
                <a:cs typeface="Arial Narrow"/>
              </a:rPr>
              <a:t>total.</a:t>
            </a:r>
            <a:endParaRPr sz="2800">
              <a:latin typeface="Arial Narrow"/>
              <a:cs typeface="Arial Narro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8739" y="3642531"/>
            <a:ext cx="2168525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result,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24100" y="3687229"/>
            <a:ext cx="6494145" cy="464820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590"/>
              </a:lnSpc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minimum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height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binary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with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34340" y="4152049"/>
            <a:ext cx="3810635" cy="487680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770"/>
              </a:lnSpc>
            </a:pP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nodes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floor(log(N)).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4715427"/>
            <a:ext cx="8740775" cy="148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In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 for</a:t>
            </a:r>
            <a:r>
              <a:rPr dirty="0" sz="3200" spc="-1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using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0" b="1">
                <a:latin typeface="Arial Narrow"/>
                <a:cs typeface="Arial Narrow"/>
              </a:rPr>
              <a:t> comparison-based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elements,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there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are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n!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20" b="1">
                <a:latin typeface="Arial Narrow"/>
                <a:cs typeface="Arial Narrow"/>
              </a:rPr>
              <a:t>leaf </a:t>
            </a:r>
            <a:r>
              <a:rPr dirty="0" sz="3200" b="1">
                <a:latin typeface="Arial Narrow"/>
                <a:cs typeface="Arial Narrow"/>
              </a:rPr>
              <a:t>nodes.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Hence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height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Ω(log(n!)).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Sorting</a:t>
            </a:r>
            <a:r>
              <a:rPr dirty="0" spc="-50"/>
              <a:t> </a:t>
            </a:r>
            <a:r>
              <a:rPr dirty="0" spc="-10"/>
              <a:t>lower-bound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45" y="2120626"/>
            <a:ext cx="8858766" cy="287882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Sorting</a:t>
            </a:r>
            <a:r>
              <a:rPr dirty="0" spc="-50"/>
              <a:t> </a:t>
            </a:r>
            <a:r>
              <a:rPr dirty="0" spc="-10"/>
              <a:t>lower-bound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538356"/>
            <a:ext cx="8700135" cy="5195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DT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for</a:t>
            </a:r>
            <a:r>
              <a:rPr dirty="0" sz="3200" spc="-1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10" b="1">
                <a:latin typeface="Arial Narrow"/>
                <a:cs typeface="Arial Narrow"/>
              </a:rPr>
              <a:t> comparison-</a:t>
            </a:r>
            <a:r>
              <a:rPr dirty="0" sz="3200" b="1">
                <a:latin typeface="Arial Narrow"/>
                <a:cs typeface="Arial Narrow"/>
              </a:rPr>
              <a:t>based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on </a:t>
            </a:r>
            <a:r>
              <a:rPr dirty="0" sz="3200" b="1">
                <a:latin typeface="Arial Narrow"/>
                <a:cs typeface="Arial Narrow"/>
              </a:rPr>
              <a:t>n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elements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n!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leaf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nodes.</a:t>
            </a:r>
            <a:endParaRPr sz="3200">
              <a:latin typeface="Arial Narrow"/>
              <a:cs typeface="Arial Narrow"/>
            </a:endParaRPr>
          </a:p>
          <a:p>
            <a:pPr marL="355600" marR="64135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height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decision</a:t>
            </a:r>
            <a:r>
              <a:rPr dirty="0" sz="3200" spc="-7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tree</a:t>
            </a:r>
            <a:r>
              <a:rPr dirty="0" sz="3200" spc="-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corresponds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to</a:t>
            </a:r>
            <a:r>
              <a:rPr dirty="0" sz="3200" spc="-25" b="1">
                <a:latin typeface="Arial Narrow"/>
                <a:cs typeface="Arial Narrow"/>
              </a:rPr>
              <a:t> the </a:t>
            </a:r>
            <a:r>
              <a:rPr dirty="0" sz="3200" spc="-10" b="1">
                <a:latin typeface="Arial Narrow"/>
                <a:cs typeface="Arial Narrow"/>
              </a:rPr>
              <a:t>worst-</a:t>
            </a:r>
            <a:r>
              <a:rPr dirty="0" sz="3200" b="1">
                <a:latin typeface="Arial Narrow"/>
                <a:cs typeface="Arial Narrow"/>
              </a:rPr>
              <a:t>case</a:t>
            </a:r>
            <a:r>
              <a:rPr dirty="0" sz="3200" spc="-5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time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complexity</a:t>
            </a:r>
            <a:r>
              <a:rPr dirty="0" sz="3200" spc="-6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corresponding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algorithm,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when</a:t>
            </a:r>
            <a:r>
              <a:rPr dirty="0" sz="3200" spc="-4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given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number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spc="-25" b="1">
                <a:latin typeface="Arial Narrow"/>
                <a:cs typeface="Arial Narrow"/>
              </a:rPr>
              <a:t>of </a:t>
            </a:r>
            <a:r>
              <a:rPr dirty="0" sz="3200" spc="-10" b="1">
                <a:latin typeface="Arial Narrow"/>
                <a:cs typeface="Arial Narrow"/>
              </a:rPr>
              <a:t>elements.</a:t>
            </a:r>
            <a:endParaRPr sz="3200">
              <a:latin typeface="Arial Narrow"/>
              <a:cs typeface="Arial Narrow"/>
            </a:endParaRPr>
          </a:p>
          <a:p>
            <a:pPr marL="355600" marR="94615" indent="-342900">
              <a:lnSpc>
                <a:spcPct val="100000"/>
              </a:lnSpc>
              <a:spcBef>
                <a:spcPts val="77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height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of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the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DT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lower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bounded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by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80" b="1">
                <a:latin typeface="Arial Narrow"/>
                <a:cs typeface="Arial Narrow"/>
              </a:rPr>
              <a:t>Ω(log(n!)), </a:t>
            </a:r>
            <a:r>
              <a:rPr dirty="0" sz="3200" b="1">
                <a:latin typeface="Arial Narrow"/>
                <a:cs typeface="Arial Narrow"/>
              </a:rPr>
              <a:t>which</a:t>
            </a:r>
            <a:r>
              <a:rPr dirty="0" sz="3200" spc="-4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is</a:t>
            </a:r>
            <a:r>
              <a:rPr dirty="0" sz="3200" spc="-20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Ω(n*log(n)).</a:t>
            </a:r>
            <a:endParaRPr sz="3200">
              <a:latin typeface="Arial Narrow"/>
              <a:cs typeface="Arial Narrow"/>
            </a:endParaRPr>
          </a:p>
          <a:p>
            <a:pPr marL="354965" marR="664210" indent="-342900">
              <a:lnSpc>
                <a:spcPct val="100000"/>
              </a:lnSpc>
              <a:spcBef>
                <a:spcPts val="76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 Narrow"/>
                <a:cs typeface="Arial Narrow"/>
              </a:rPr>
              <a:t>Comparison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based</a:t>
            </a:r>
            <a:r>
              <a:rPr dirty="0" sz="3200" spc="-3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sorting</a:t>
            </a:r>
            <a:r>
              <a:rPr dirty="0" sz="3200" spc="-5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has</a:t>
            </a:r>
            <a:r>
              <a:rPr dirty="0" sz="3200" spc="-30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Ω(n*log(n))</a:t>
            </a:r>
            <a:r>
              <a:rPr dirty="0" sz="3200" spc="-6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as</a:t>
            </a:r>
            <a:r>
              <a:rPr dirty="0" sz="3200" spc="-25" b="1">
                <a:latin typeface="Arial Narrow"/>
                <a:cs typeface="Arial Narrow"/>
              </a:rPr>
              <a:t> </a:t>
            </a:r>
            <a:r>
              <a:rPr dirty="0" sz="3200" spc="-520" b="1">
                <a:latin typeface="Arial Narrow"/>
                <a:cs typeface="Arial Narrow"/>
              </a:rPr>
              <a:t>an </a:t>
            </a:r>
            <a:r>
              <a:rPr dirty="0" sz="3200" b="1">
                <a:latin typeface="Arial Narrow"/>
                <a:cs typeface="Arial Narrow"/>
              </a:rPr>
              <a:t>asymptotic</a:t>
            </a:r>
            <a:r>
              <a:rPr dirty="0" sz="3200" spc="-105" b="1">
                <a:latin typeface="Arial Narrow"/>
                <a:cs typeface="Arial Narrow"/>
              </a:rPr>
              <a:t> </a:t>
            </a:r>
            <a:r>
              <a:rPr dirty="0" sz="3200" b="1">
                <a:latin typeface="Arial Narrow"/>
                <a:cs typeface="Arial Narrow"/>
              </a:rPr>
              <a:t>lower</a:t>
            </a:r>
            <a:r>
              <a:rPr dirty="0" sz="3200" spc="-95" b="1">
                <a:latin typeface="Arial Narrow"/>
                <a:cs typeface="Arial Narrow"/>
              </a:rPr>
              <a:t> </a:t>
            </a:r>
            <a:r>
              <a:rPr dirty="0" sz="3200" spc="-10" b="1">
                <a:latin typeface="Arial Narrow"/>
                <a:cs typeface="Arial Narrow"/>
              </a:rPr>
              <a:t>bound.</a:t>
            </a:r>
            <a:endParaRPr sz="3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0080"/>
            <a:ext cx="29991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Decision</a:t>
            </a:r>
            <a:r>
              <a:rPr dirty="0" spc="-70"/>
              <a:t> </a:t>
            </a:r>
            <a:r>
              <a:rPr dirty="0" spc="-25"/>
              <a:t>Tree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1356714"/>
            <a:ext cx="8956040" cy="4122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5600" algn="l"/>
              </a:tabLst>
            </a:pPr>
            <a:r>
              <a:rPr dirty="0" sz="3200" b="1">
                <a:latin typeface="Arial"/>
                <a:cs typeface="Arial"/>
              </a:rPr>
              <a:t>Each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path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from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root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node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to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leaf</a:t>
            </a:r>
            <a:r>
              <a:rPr dirty="0" sz="3200" spc="-20" b="1">
                <a:latin typeface="Arial"/>
                <a:cs typeface="Arial"/>
              </a:rPr>
              <a:t> node </a:t>
            </a:r>
            <a:r>
              <a:rPr dirty="0" sz="3200" b="1">
                <a:latin typeface="Arial"/>
                <a:cs typeface="Arial"/>
              </a:rPr>
              <a:t>represents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execution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of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algorithm</a:t>
            </a:r>
            <a:r>
              <a:rPr dirty="0" sz="3200" spc="-6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on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particular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input.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  <a:buClr>
                <a:srgbClr val="9A0000"/>
              </a:buClr>
              <a:buFont typeface="Wingdings"/>
              <a:buChar char=""/>
            </a:pPr>
            <a:endParaRPr sz="3200">
              <a:latin typeface="Arial"/>
              <a:cs typeface="Arial"/>
            </a:endParaRPr>
          </a:p>
          <a:p>
            <a:pPr marL="354965" marR="451484" indent="-342900">
              <a:lnSpc>
                <a:spcPct val="100000"/>
              </a:lnSpc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3200" b="1">
                <a:latin typeface="Arial"/>
                <a:cs typeface="Arial"/>
              </a:rPr>
              <a:t>Since</a:t>
            </a:r>
            <a:r>
              <a:rPr dirty="0" sz="3200" spc="-7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there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spc="-710">
                <a:latin typeface="Cambria Math"/>
                <a:cs typeface="Cambria Math"/>
              </a:rPr>
              <a:t>𝒏𝒏!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b="1">
                <a:latin typeface="Arial"/>
                <a:cs typeface="Arial"/>
              </a:rPr>
              <a:t>possible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results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for </a:t>
            </a:r>
            <a:r>
              <a:rPr dirty="0" sz="3200" b="1">
                <a:latin typeface="Arial"/>
                <a:cs typeface="Arial"/>
              </a:rPr>
              <a:t>sorting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an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spc="-710">
                <a:latin typeface="Cambria Math"/>
                <a:cs typeface="Cambria Math"/>
              </a:rPr>
              <a:t>𝒏𝒏</a:t>
            </a:r>
            <a:r>
              <a:rPr dirty="0" sz="3200" spc="-710" b="1">
                <a:latin typeface="Arial"/>
                <a:cs typeface="Arial"/>
              </a:rPr>
              <a:t>-</a:t>
            </a:r>
            <a:r>
              <a:rPr dirty="0" sz="3200" b="1">
                <a:latin typeface="Arial"/>
                <a:cs typeface="Arial"/>
              </a:rPr>
              <a:t>elements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array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A[1],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A[2],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spc="-25" b="1">
                <a:latin typeface="Arial"/>
                <a:cs typeface="Arial"/>
              </a:rPr>
              <a:t>…, </a:t>
            </a:r>
            <a:r>
              <a:rPr dirty="0" sz="3200" b="1">
                <a:latin typeface="Arial"/>
                <a:cs typeface="Arial"/>
              </a:rPr>
              <a:t>A[n],</a:t>
            </a:r>
            <a:r>
              <a:rPr dirty="0" sz="3200" spc="-5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there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are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710">
                <a:latin typeface="Cambria Math"/>
                <a:cs typeface="Cambria Math"/>
              </a:rPr>
              <a:t>𝒏𝒏!</a:t>
            </a:r>
            <a:r>
              <a:rPr dirty="0" sz="3200" spc="180">
                <a:latin typeface="Cambria Math"/>
                <a:cs typeface="Cambria Math"/>
              </a:rPr>
              <a:t> </a:t>
            </a:r>
            <a:r>
              <a:rPr dirty="0" sz="3200" b="1">
                <a:latin typeface="Arial"/>
                <a:cs typeface="Arial"/>
              </a:rPr>
              <a:t>leaf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nodes</a:t>
            </a:r>
            <a:r>
              <a:rPr dirty="0" sz="3200" spc="-3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in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20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decision </a:t>
            </a:r>
            <a:r>
              <a:rPr dirty="0" sz="3200" b="1">
                <a:latin typeface="Arial"/>
                <a:cs typeface="Arial"/>
              </a:rPr>
              <a:t>tree</a:t>
            </a:r>
            <a:r>
              <a:rPr dirty="0" sz="3200" spc="-4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for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</a:t>
            </a:r>
            <a:r>
              <a:rPr dirty="0" sz="3200" spc="-35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sorting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algorithm</a:t>
            </a:r>
            <a:r>
              <a:rPr dirty="0" sz="3200" spc="-5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on</a:t>
            </a:r>
            <a:r>
              <a:rPr dirty="0" sz="3200" spc="-40" b="1">
                <a:latin typeface="Arial"/>
                <a:cs typeface="Arial"/>
              </a:rPr>
              <a:t> </a:t>
            </a:r>
            <a:r>
              <a:rPr dirty="0" sz="3200" b="1">
                <a:latin typeface="Arial"/>
                <a:cs typeface="Arial"/>
              </a:rPr>
              <a:t>n</a:t>
            </a:r>
            <a:r>
              <a:rPr dirty="0" sz="3200" spc="-25" b="1">
                <a:latin typeface="Arial"/>
                <a:cs typeface="Arial"/>
              </a:rPr>
              <a:t> </a:t>
            </a:r>
            <a:r>
              <a:rPr dirty="0" sz="3200" spc="-10" b="1">
                <a:latin typeface="Arial"/>
                <a:cs typeface="Arial"/>
              </a:rPr>
              <a:t>elements.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Insertion</a:t>
            </a:r>
            <a:r>
              <a:rPr dirty="0" spc="-90"/>
              <a:t> </a:t>
            </a:r>
            <a:r>
              <a:rPr dirty="0" spc="-20"/>
              <a:t>Sort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14287" y="1261355"/>
            <a:ext cx="324294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>
                <a:latin typeface="Arial"/>
                <a:cs typeface="Arial"/>
              </a:rPr>
              <a:t>Insertion-</a:t>
            </a:r>
            <a:r>
              <a:rPr dirty="0" sz="3000">
                <a:latin typeface="Arial"/>
                <a:cs typeface="Arial"/>
              </a:rPr>
              <a:t>Sort(A,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n)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33716" y="4118854"/>
            <a:ext cx="1960245" cy="98551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3000">
                <a:latin typeface="Arial"/>
                <a:cs typeface="Arial"/>
              </a:rPr>
              <a:t>A[j+1]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130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A[j]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3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-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4287" y="1718554"/>
            <a:ext cx="6158865" cy="3865879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497205" indent="-484505">
              <a:lnSpc>
                <a:spcPct val="100000"/>
              </a:lnSpc>
              <a:spcBef>
                <a:spcPts val="280"/>
              </a:spcBef>
              <a:buFont typeface="Arial"/>
              <a:buAutoNum type="arabicPlain"/>
              <a:tabLst>
                <a:tab pos="497205" algn="l"/>
              </a:tabLst>
            </a:pPr>
            <a:r>
              <a:rPr dirty="0" sz="3000" b="1">
                <a:latin typeface="Arial"/>
                <a:cs typeface="Arial"/>
              </a:rPr>
              <a:t>for</a:t>
            </a:r>
            <a:r>
              <a:rPr dirty="0" sz="3000" spc="-15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29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2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n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do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AutoNum type="arabicPlain"/>
              <a:tabLst>
                <a:tab pos="979805" algn="l"/>
              </a:tabLst>
            </a:pPr>
            <a:r>
              <a:rPr dirty="0" sz="3000">
                <a:latin typeface="Arial"/>
                <a:cs typeface="Arial"/>
              </a:rPr>
              <a:t>key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14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A[i]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Clr>
                <a:srgbClr val="000000"/>
              </a:buClr>
              <a:buAutoNum type="arabicPlain"/>
              <a:tabLst>
                <a:tab pos="979805" algn="l"/>
              </a:tabLst>
            </a:pP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//</a:t>
            </a:r>
            <a:r>
              <a:rPr dirty="0" sz="3000" spc="-1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insert</a:t>
            </a:r>
            <a:r>
              <a:rPr dirty="0" sz="3000" spc="-19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A[i]</a:t>
            </a:r>
            <a:r>
              <a:rPr dirty="0" sz="3000" spc="-2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into</a:t>
            </a:r>
            <a:r>
              <a:rPr dirty="0" sz="3000" spc="-3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>
                <a:solidFill>
                  <a:srgbClr val="0000FF"/>
                </a:solidFill>
                <a:latin typeface="Arial"/>
                <a:cs typeface="Arial"/>
              </a:rPr>
              <a:t>sorted</a:t>
            </a:r>
            <a:r>
              <a:rPr dirty="0" sz="3000" spc="-185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3000" spc="-10">
                <a:solidFill>
                  <a:srgbClr val="0000FF"/>
                </a:solidFill>
                <a:latin typeface="Arial"/>
                <a:cs typeface="Arial"/>
              </a:rPr>
              <a:t>A[1..i-</a:t>
            </a:r>
            <a:r>
              <a:rPr dirty="0" sz="3000" spc="-25">
                <a:solidFill>
                  <a:srgbClr val="0000FF"/>
                </a:solidFill>
                <a:latin typeface="Arial"/>
                <a:cs typeface="Arial"/>
              </a:rPr>
              <a:t>1]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AutoNum type="arabicPlain"/>
              <a:tabLst>
                <a:tab pos="979805" algn="l"/>
              </a:tabLst>
            </a:pP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30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5">
                <a:latin typeface="Arial"/>
                <a:cs typeface="Arial"/>
              </a:rPr>
              <a:t>-</a:t>
            </a:r>
            <a:r>
              <a:rPr dirty="0" sz="3000" spc="-50">
                <a:latin typeface="Arial"/>
                <a:cs typeface="Arial"/>
              </a:rPr>
              <a:t>1</a:t>
            </a:r>
            <a:endParaRPr sz="3000">
              <a:latin typeface="Arial"/>
              <a:cs typeface="Arial"/>
            </a:endParaRPr>
          </a:p>
          <a:p>
            <a:pPr marL="979805" indent="-967105">
              <a:lnSpc>
                <a:spcPct val="100000"/>
              </a:lnSpc>
              <a:spcBef>
                <a:spcPts val="180"/>
              </a:spcBef>
              <a:buFont typeface="Arial"/>
              <a:buAutoNum type="arabicPlain"/>
              <a:tabLst>
                <a:tab pos="979805" algn="l"/>
              </a:tabLst>
            </a:pPr>
            <a:r>
              <a:rPr dirty="0" sz="3000" b="1">
                <a:latin typeface="Arial"/>
                <a:cs typeface="Arial"/>
              </a:rPr>
              <a:t>while</a:t>
            </a:r>
            <a:r>
              <a:rPr dirty="0" sz="3000" spc="10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j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&gt;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0</a:t>
            </a:r>
            <a:r>
              <a:rPr dirty="0" sz="3000" spc="-10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and</a:t>
            </a:r>
            <a:r>
              <a:rPr dirty="0" sz="3000" spc="-175" b="1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A[j]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&gt;</a:t>
            </a:r>
            <a:r>
              <a:rPr dirty="0" sz="3000" spc="-3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key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3000" spc="-25" b="1">
                <a:latin typeface="Arial"/>
                <a:cs typeface="Arial"/>
              </a:rPr>
              <a:t>do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Arial"/>
                <a:cs typeface="Arial"/>
              </a:rPr>
              <a:t>6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3000" spc="-50">
                <a:latin typeface="Arial"/>
                <a:cs typeface="Arial"/>
              </a:rPr>
              <a:t>7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  <a:tabLst>
                <a:tab pos="979805" algn="l"/>
              </a:tabLst>
            </a:pPr>
            <a:r>
              <a:rPr dirty="0" sz="3000" spc="-50">
                <a:latin typeface="Arial"/>
                <a:cs typeface="Arial"/>
              </a:rPr>
              <a:t>8</a:t>
            </a:r>
            <a:r>
              <a:rPr dirty="0" sz="3000">
                <a:latin typeface="Arial"/>
                <a:cs typeface="Arial"/>
              </a:rPr>
              <a:t>	A[j+1]</a:t>
            </a:r>
            <a:r>
              <a:rPr dirty="0" sz="3000" spc="-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:=</a:t>
            </a:r>
            <a:r>
              <a:rPr dirty="0" sz="1900" spc="290">
                <a:latin typeface="Arial"/>
                <a:cs typeface="Arial"/>
              </a:rPr>
              <a:t> </a:t>
            </a:r>
            <a:r>
              <a:rPr dirty="0" sz="3000" spc="-25">
                <a:latin typeface="Arial"/>
                <a:cs typeface="Arial"/>
              </a:rPr>
              <a:t>key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4288" y="5674859"/>
            <a:ext cx="71202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Arial"/>
                <a:cs typeface="Arial"/>
              </a:rPr>
              <a:t>Trace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the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algorithm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using</a:t>
            </a:r>
            <a:r>
              <a:rPr dirty="0" sz="3000" spc="-5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inputs:</a:t>
            </a:r>
            <a:r>
              <a:rPr dirty="0" sz="3000" spc="-4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3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5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2</a:t>
            </a:r>
            <a:r>
              <a:rPr dirty="0" sz="3000" spc="-3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8</a:t>
            </a:r>
            <a:r>
              <a:rPr dirty="0" sz="3000" spc="-20">
                <a:latin typeface="Arial"/>
                <a:cs typeface="Arial"/>
              </a:rPr>
              <a:t> </a:t>
            </a:r>
            <a:r>
              <a:rPr dirty="0" sz="3000" spc="-50"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517903" y="2354579"/>
            <a:ext cx="0" cy="3144520"/>
          </a:xfrm>
          <a:custGeom>
            <a:avLst/>
            <a:gdLst/>
            <a:ahLst/>
            <a:cxnLst/>
            <a:rect l="l" t="t" r="r" b="b"/>
            <a:pathLst>
              <a:path w="0" h="3144520">
                <a:moveTo>
                  <a:pt x="0" y="0"/>
                </a:moveTo>
                <a:lnTo>
                  <a:pt x="0" y="3144012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162555" y="4207764"/>
            <a:ext cx="0" cy="807720"/>
          </a:xfrm>
          <a:custGeom>
            <a:avLst/>
            <a:gdLst/>
            <a:ahLst/>
            <a:cxnLst/>
            <a:rect l="l" t="t" r="r" b="b"/>
            <a:pathLst>
              <a:path w="0" h="807720">
                <a:moveTo>
                  <a:pt x="0" y="0"/>
                </a:moveTo>
                <a:lnTo>
                  <a:pt x="0" y="807720"/>
                </a:lnTo>
              </a:path>
            </a:pathLst>
          </a:custGeom>
          <a:ln w="9525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182361" y="1681733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17136" y="4880038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04"/>
                </a:lnTo>
                <a:lnTo>
                  <a:pt x="204216" y="374904"/>
                </a:lnTo>
                <a:lnTo>
                  <a:pt x="348983" y="374904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8739" y="4870390"/>
            <a:ext cx="2273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549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9444" y="4880038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58439" y="4880038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90544" y="4870390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1340" y="1750762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31540" y="170229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30040" y="41891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962400" y="14142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194288" y="152407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2133600" y="23286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365487" y="243847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352800" y="3243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3584688" y="335287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7010400" y="32430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7242288" y="335287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791200" y="2328672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023088" y="2438477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91739" y="41891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58794" y="41891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853973" y="3274818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96370" y="32747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839848" y="1672208"/>
            <a:ext cx="6457315" cy="2495550"/>
            <a:chOff x="1839848" y="1672208"/>
            <a:chExt cx="6457315" cy="2495550"/>
          </a:xfrm>
        </p:grpSpPr>
        <p:sp>
          <p:nvSpPr>
            <p:cNvPr id="27" name="object 27" descr=""/>
            <p:cNvSpPr/>
            <p:nvPr/>
          </p:nvSpPr>
          <p:spPr>
            <a:xfrm>
              <a:off x="2743961" y="168173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506980" y="258546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611873" y="3510533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230361" y="3510533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353561" y="25961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011161" y="259613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849373" y="259613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3144773" y="35105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572761" y="3510533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708140" y="353116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5571997" y="266522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3133598" y="3579627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914398" y="2616763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507740" y="26167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7165340" y="26167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4650740" y="35311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308340" y="353116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7635240" y="4189162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182361" y="167411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17136" y="4872901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16"/>
                </a:lnTo>
                <a:lnTo>
                  <a:pt x="204216" y="374916"/>
                </a:lnTo>
                <a:lnTo>
                  <a:pt x="348983" y="374916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339" y="4790101"/>
            <a:ext cx="2324735" cy="90360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20" b="1">
                <a:latin typeface="Arial Narrow"/>
                <a:cs typeface="Arial Narrow"/>
              </a:rPr>
              <a:t> </a:t>
            </a:r>
            <a:r>
              <a:rPr dirty="0" sz="2400" spc="-10" b="1">
                <a:latin typeface="Verdana"/>
                <a:cs typeface="Verdana"/>
              </a:rPr>
              <a:t>a</a:t>
            </a:r>
            <a:r>
              <a:rPr dirty="0" baseline="-20833" sz="2400" spc="-15" b="1">
                <a:latin typeface="Verdana"/>
                <a:cs typeface="Verdana"/>
              </a:rPr>
              <a:t>1</a:t>
            </a:r>
            <a:r>
              <a:rPr dirty="0" sz="2400" spc="-10" b="1">
                <a:latin typeface="Verdana"/>
                <a:cs typeface="Verdana"/>
              </a:rPr>
              <a:t>&gt;a</a:t>
            </a:r>
            <a:r>
              <a:rPr dirty="0" baseline="-20833" sz="2400" spc="-15" b="1">
                <a:latin typeface="Verdana"/>
                <a:cs typeface="Verdana"/>
              </a:rPr>
              <a:t>2</a:t>
            </a:r>
            <a:r>
              <a:rPr dirty="0" sz="2400" spc="-10" b="1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09444" y="487290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58439" y="487290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90544" y="4863252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641340" y="1743624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431540" y="1695161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30040" y="4182024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957637" y="1401889"/>
            <a:ext cx="1228725" cy="542925"/>
            <a:chOff x="3957637" y="1401889"/>
            <a:chExt cx="1228725" cy="542925"/>
          </a:xfrm>
        </p:grpSpPr>
        <p:sp>
          <p:nvSpPr>
            <p:cNvPr id="13" name="object 13" descr=""/>
            <p:cNvSpPr/>
            <p:nvPr/>
          </p:nvSpPr>
          <p:spPr>
            <a:xfrm>
              <a:off x="3962400" y="14066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962400" y="14066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194288" y="1516939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2133600" y="23210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365487" y="2431339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352800" y="3235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584688" y="3345739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7010400" y="3235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7242288" y="3345739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5791200" y="23210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6023088" y="2431339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91739" y="4182024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958794" y="4182024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853973" y="3267681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196370" y="3267624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1839848" y="1664589"/>
            <a:ext cx="6457315" cy="2495550"/>
            <a:chOff x="1839848" y="1664589"/>
            <a:chExt cx="6457315" cy="2495550"/>
          </a:xfrm>
        </p:grpSpPr>
        <p:sp>
          <p:nvSpPr>
            <p:cNvPr id="29" name="object 29" descr=""/>
            <p:cNvSpPr/>
            <p:nvPr/>
          </p:nvSpPr>
          <p:spPr>
            <a:xfrm>
              <a:off x="2743961" y="1674114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06980" y="257784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11873" y="3502914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230361" y="3502914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3353561" y="2588514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011161" y="2588514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849373" y="2588514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144773" y="35029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72761" y="35029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6708140" y="352402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571997" y="265808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133598" y="3572489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914398" y="2609626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507740" y="26096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165340" y="26096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650740" y="35240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308340" y="3524026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7635240" y="4182024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DT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Insertion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Sort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&lt;a</a:t>
            </a:r>
            <a:r>
              <a:rPr dirty="0" baseline="-20833" sz="3600">
                <a:latin typeface="Times New Roman"/>
                <a:cs typeface="Times New Roman"/>
              </a:rPr>
              <a:t>1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45">
                <a:latin typeface="Times New Roman"/>
                <a:cs typeface="Times New Roman"/>
              </a:rPr>
              <a:t> </a:t>
            </a:r>
            <a:r>
              <a:rPr dirty="0" sz="3600">
                <a:latin typeface="Times New Roman"/>
                <a:cs typeface="Times New Roman"/>
              </a:rPr>
              <a:t>a</a:t>
            </a:r>
            <a:r>
              <a:rPr dirty="0" baseline="-20833" sz="3600">
                <a:latin typeface="Times New Roman"/>
                <a:cs typeface="Times New Roman"/>
              </a:rPr>
              <a:t>2</a:t>
            </a:r>
            <a:r>
              <a:rPr dirty="0" sz="3600">
                <a:latin typeface="Times New Roman"/>
                <a:cs typeface="Times New Roman"/>
              </a:rPr>
              <a:t>,</a:t>
            </a:r>
            <a:r>
              <a:rPr dirty="0" sz="3600" spc="-30">
                <a:latin typeface="Times New Roman"/>
                <a:cs typeface="Times New Roman"/>
              </a:rPr>
              <a:t> </a:t>
            </a:r>
            <a:r>
              <a:rPr dirty="0" sz="3600" spc="-25">
                <a:latin typeface="Times New Roman"/>
                <a:cs typeface="Times New Roman"/>
              </a:rPr>
              <a:t>a</a:t>
            </a:r>
            <a:r>
              <a:rPr dirty="0" baseline="-20833" sz="3600" spc="-37">
                <a:latin typeface="Times New Roman"/>
                <a:cs typeface="Times New Roman"/>
              </a:rPr>
              <a:t>3</a:t>
            </a:r>
            <a:r>
              <a:rPr dirty="0" sz="3600" spc="-25">
                <a:latin typeface="Times New Roman"/>
                <a:cs typeface="Times New Roman"/>
              </a:rPr>
              <a:t>&gt;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182361" y="1674114"/>
            <a:ext cx="1219200" cy="647700"/>
          </a:xfrm>
          <a:custGeom>
            <a:avLst/>
            <a:gdLst/>
            <a:ahLst/>
            <a:cxnLst/>
            <a:rect l="l" t="t" r="r" b="b"/>
            <a:pathLst>
              <a:path w="1219200" h="647700">
                <a:moveTo>
                  <a:pt x="0" y="0"/>
                </a:moveTo>
                <a:lnTo>
                  <a:pt x="1219200" y="64770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517136" y="4872901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16"/>
                </a:lnTo>
                <a:lnTo>
                  <a:pt x="204216" y="374916"/>
                </a:lnTo>
                <a:lnTo>
                  <a:pt x="348983" y="374916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517136" y="5750724"/>
            <a:ext cx="349250" cy="375285"/>
          </a:xfrm>
          <a:custGeom>
            <a:avLst/>
            <a:gdLst/>
            <a:ahLst/>
            <a:cxnLst/>
            <a:rect l="l" t="t" r="r" b="b"/>
            <a:pathLst>
              <a:path w="349250" h="375285">
                <a:moveTo>
                  <a:pt x="348983" y="0"/>
                </a:moveTo>
                <a:lnTo>
                  <a:pt x="204216" y="0"/>
                </a:lnTo>
                <a:lnTo>
                  <a:pt x="0" y="0"/>
                </a:lnTo>
                <a:lnTo>
                  <a:pt x="0" y="374904"/>
                </a:lnTo>
                <a:lnTo>
                  <a:pt x="204216" y="374904"/>
                </a:lnTo>
                <a:lnTo>
                  <a:pt x="348983" y="374904"/>
                </a:lnTo>
                <a:lnTo>
                  <a:pt x="348983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339" y="4790099"/>
            <a:ext cx="2324735" cy="134239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6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Is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sz="2400" b="1">
                <a:latin typeface="Verdana"/>
                <a:cs typeface="Verdana"/>
              </a:rPr>
              <a:t>&gt;a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sz="2400" b="1">
                <a:latin typeface="Verdana"/>
                <a:cs typeface="Verdana"/>
              </a:rPr>
              <a:t>?</a:t>
            </a:r>
            <a:r>
              <a:rPr dirty="0" sz="2400" spc="-55" b="1">
                <a:latin typeface="Verdana"/>
                <a:cs typeface="Verdana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No</a:t>
            </a:r>
            <a:endParaRPr sz="2400">
              <a:latin typeface="Arial Narrow"/>
              <a:cs typeface="Arial Narrow"/>
            </a:endParaRPr>
          </a:p>
          <a:p>
            <a:pPr marL="380365" indent="-342265">
              <a:lnSpc>
                <a:spcPct val="100000"/>
              </a:lnSpc>
              <a:spcBef>
                <a:spcPts val="575"/>
              </a:spcBef>
              <a:buClr>
                <a:srgbClr val="9A0000"/>
              </a:buClr>
              <a:buSzPct val="75000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 Narrow"/>
                <a:cs typeface="Arial Narrow"/>
              </a:rPr>
              <a:t>Array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content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Arial Narrow"/>
                <a:cs typeface="Arial Narrow"/>
              </a:rPr>
              <a:t>is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09444" y="4872901"/>
            <a:ext cx="349250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1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758439" y="4872901"/>
            <a:ext cx="870585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2</a:t>
            </a:r>
            <a:r>
              <a:rPr dirty="0" baseline="-20833" sz="2400" spc="39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90544" y="4863251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409444" y="5750724"/>
            <a:ext cx="870585" cy="375285"/>
          </a:xfrm>
          <a:prstGeom prst="rect">
            <a:avLst/>
          </a:prstGeom>
          <a:solidFill>
            <a:srgbClr val="00FF0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b="1">
                <a:latin typeface="Verdana"/>
                <a:cs typeface="Verdana"/>
              </a:rPr>
              <a:t>a</a:t>
            </a:r>
            <a:r>
              <a:rPr dirty="0" baseline="-20833" sz="2400" b="1">
                <a:latin typeface="Verdana"/>
                <a:cs typeface="Verdana"/>
              </a:rPr>
              <a:t>1</a:t>
            </a:r>
            <a:r>
              <a:rPr dirty="0" baseline="-20833" sz="2400" spc="-30" b="1">
                <a:latin typeface="Verdana"/>
                <a:cs typeface="Verdana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2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279647" y="5750724"/>
            <a:ext cx="349250" cy="375285"/>
          </a:xfrm>
          <a:prstGeom prst="rect">
            <a:avLst/>
          </a:prstGeom>
          <a:solidFill>
            <a:srgbClr val="C0C0C0"/>
          </a:solidFill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endParaRPr baseline="-20833" sz="2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90544" y="5741075"/>
            <a:ext cx="13836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 Narrow"/>
                <a:cs typeface="Arial Narrow"/>
              </a:rPr>
              <a:t>.</a:t>
            </a:r>
            <a:r>
              <a:rPr dirty="0" sz="2400" spc="-50" b="1">
                <a:latin typeface="Arial Narrow"/>
                <a:cs typeface="Arial Narrow"/>
              </a:rPr>
              <a:t> </a:t>
            </a:r>
            <a:r>
              <a:rPr dirty="0" sz="2400" b="1">
                <a:latin typeface="Arial Narrow"/>
                <a:cs typeface="Arial Narrow"/>
              </a:rPr>
              <a:t>Insert</a:t>
            </a:r>
            <a:r>
              <a:rPr dirty="0" sz="2400" spc="-30" b="1">
                <a:latin typeface="Arial Narrow"/>
                <a:cs typeface="Arial Narrow"/>
              </a:rPr>
              <a:t> </a:t>
            </a:r>
            <a:r>
              <a:rPr dirty="0" sz="2400" spc="-25" b="1">
                <a:latin typeface="Verdana"/>
                <a:cs typeface="Verdana"/>
              </a:rPr>
              <a:t>a</a:t>
            </a:r>
            <a:r>
              <a:rPr dirty="0" baseline="-20833" sz="2400" spc="-37" b="1">
                <a:latin typeface="Verdana"/>
                <a:cs typeface="Verdana"/>
              </a:rPr>
              <a:t>3</a:t>
            </a:r>
            <a:r>
              <a:rPr dirty="0" sz="2400" spc="-25" b="1">
                <a:latin typeface="Arial Narrow"/>
                <a:cs typeface="Arial Narrow"/>
              </a:rPr>
              <a:t>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641340" y="1743623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431540" y="1695160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130040" y="41820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957637" y="1401889"/>
            <a:ext cx="1228725" cy="542925"/>
            <a:chOff x="3957637" y="1401889"/>
            <a:chExt cx="1228725" cy="542925"/>
          </a:xfrm>
        </p:grpSpPr>
        <p:sp>
          <p:nvSpPr>
            <p:cNvPr id="17" name="object 17" descr=""/>
            <p:cNvSpPr/>
            <p:nvPr/>
          </p:nvSpPr>
          <p:spPr>
            <a:xfrm>
              <a:off x="3962400" y="14066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609600" y="0"/>
                  </a:moveTo>
                  <a:lnTo>
                    <a:pt x="543176" y="1564"/>
                  </a:lnTo>
                  <a:lnTo>
                    <a:pt x="478825" y="6151"/>
                  </a:lnTo>
                  <a:lnTo>
                    <a:pt x="416917" y="13596"/>
                  </a:lnTo>
                  <a:lnTo>
                    <a:pt x="357825" y="23737"/>
                  </a:lnTo>
                  <a:lnTo>
                    <a:pt x="301921" y="36412"/>
                  </a:lnTo>
                  <a:lnTo>
                    <a:pt x="249576" y="51457"/>
                  </a:lnTo>
                  <a:lnTo>
                    <a:pt x="201162" y="68710"/>
                  </a:lnTo>
                  <a:lnTo>
                    <a:pt x="157051" y="88009"/>
                  </a:lnTo>
                  <a:lnTo>
                    <a:pt x="117616" y="109190"/>
                  </a:lnTo>
                  <a:lnTo>
                    <a:pt x="83227" y="132091"/>
                  </a:lnTo>
                  <a:lnTo>
                    <a:pt x="31077" y="182402"/>
                  </a:lnTo>
                  <a:lnTo>
                    <a:pt x="3576" y="237640"/>
                  </a:lnTo>
                  <a:lnTo>
                    <a:pt x="0" y="266700"/>
                  </a:lnTo>
                  <a:lnTo>
                    <a:pt x="3576" y="295759"/>
                  </a:lnTo>
                  <a:lnTo>
                    <a:pt x="31077" y="350997"/>
                  </a:lnTo>
                  <a:lnTo>
                    <a:pt x="83227" y="401308"/>
                  </a:lnTo>
                  <a:lnTo>
                    <a:pt x="117616" y="424209"/>
                  </a:lnTo>
                  <a:lnTo>
                    <a:pt x="157051" y="445390"/>
                  </a:lnTo>
                  <a:lnTo>
                    <a:pt x="201162" y="464689"/>
                  </a:lnTo>
                  <a:lnTo>
                    <a:pt x="249576" y="481942"/>
                  </a:lnTo>
                  <a:lnTo>
                    <a:pt x="301921" y="496987"/>
                  </a:lnTo>
                  <a:lnTo>
                    <a:pt x="357825" y="509662"/>
                  </a:lnTo>
                  <a:lnTo>
                    <a:pt x="416917" y="519803"/>
                  </a:lnTo>
                  <a:lnTo>
                    <a:pt x="478825" y="527248"/>
                  </a:lnTo>
                  <a:lnTo>
                    <a:pt x="543176" y="531835"/>
                  </a:lnTo>
                  <a:lnTo>
                    <a:pt x="609600" y="533400"/>
                  </a:lnTo>
                  <a:lnTo>
                    <a:pt x="676023" y="531835"/>
                  </a:lnTo>
                  <a:lnTo>
                    <a:pt x="740374" y="527248"/>
                  </a:lnTo>
                  <a:lnTo>
                    <a:pt x="802282" y="519803"/>
                  </a:lnTo>
                  <a:lnTo>
                    <a:pt x="861374" y="509662"/>
                  </a:lnTo>
                  <a:lnTo>
                    <a:pt x="917278" y="496987"/>
                  </a:lnTo>
                  <a:lnTo>
                    <a:pt x="969623" y="481942"/>
                  </a:lnTo>
                  <a:lnTo>
                    <a:pt x="1018037" y="464689"/>
                  </a:lnTo>
                  <a:lnTo>
                    <a:pt x="1062148" y="445390"/>
                  </a:lnTo>
                  <a:lnTo>
                    <a:pt x="1101583" y="424209"/>
                  </a:lnTo>
                  <a:lnTo>
                    <a:pt x="1135972" y="401308"/>
                  </a:lnTo>
                  <a:lnTo>
                    <a:pt x="1188122" y="350997"/>
                  </a:lnTo>
                  <a:lnTo>
                    <a:pt x="1215623" y="295759"/>
                  </a:lnTo>
                  <a:lnTo>
                    <a:pt x="1219200" y="266700"/>
                  </a:lnTo>
                  <a:lnTo>
                    <a:pt x="1215623" y="237640"/>
                  </a:lnTo>
                  <a:lnTo>
                    <a:pt x="1188122" y="182402"/>
                  </a:lnTo>
                  <a:lnTo>
                    <a:pt x="1135972" y="132091"/>
                  </a:lnTo>
                  <a:lnTo>
                    <a:pt x="1101583" y="109190"/>
                  </a:lnTo>
                  <a:lnTo>
                    <a:pt x="1062148" y="88009"/>
                  </a:lnTo>
                  <a:lnTo>
                    <a:pt x="1018037" y="68710"/>
                  </a:lnTo>
                  <a:lnTo>
                    <a:pt x="969623" y="51457"/>
                  </a:lnTo>
                  <a:lnTo>
                    <a:pt x="917278" y="36412"/>
                  </a:lnTo>
                  <a:lnTo>
                    <a:pt x="861374" y="23737"/>
                  </a:lnTo>
                  <a:lnTo>
                    <a:pt x="802282" y="13596"/>
                  </a:lnTo>
                  <a:lnTo>
                    <a:pt x="740374" y="6151"/>
                  </a:lnTo>
                  <a:lnTo>
                    <a:pt x="676023" y="156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962400" y="1406652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266700"/>
                  </a:moveTo>
                  <a:lnTo>
                    <a:pt x="14060" y="209486"/>
                  </a:lnTo>
                  <a:lnTo>
                    <a:pt x="54257" y="156549"/>
                  </a:lnTo>
                  <a:lnTo>
                    <a:pt x="117616" y="109190"/>
                  </a:lnTo>
                  <a:lnTo>
                    <a:pt x="157051" y="88009"/>
                  </a:lnTo>
                  <a:lnTo>
                    <a:pt x="201162" y="68710"/>
                  </a:lnTo>
                  <a:lnTo>
                    <a:pt x="249576" y="51457"/>
                  </a:lnTo>
                  <a:lnTo>
                    <a:pt x="301921" y="36412"/>
                  </a:lnTo>
                  <a:lnTo>
                    <a:pt x="357825" y="23737"/>
                  </a:lnTo>
                  <a:lnTo>
                    <a:pt x="416917" y="13596"/>
                  </a:lnTo>
                  <a:lnTo>
                    <a:pt x="478825" y="6151"/>
                  </a:lnTo>
                  <a:lnTo>
                    <a:pt x="543176" y="1564"/>
                  </a:lnTo>
                  <a:lnTo>
                    <a:pt x="609600" y="0"/>
                  </a:lnTo>
                  <a:lnTo>
                    <a:pt x="676023" y="1564"/>
                  </a:lnTo>
                  <a:lnTo>
                    <a:pt x="740374" y="6151"/>
                  </a:lnTo>
                  <a:lnTo>
                    <a:pt x="802282" y="13596"/>
                  </a:lnTo>
                  <a:lnTo>
                    <a:pt x="861374" y="23737"/>
                  </a:lnTo>
                  <a:lnTo>
                    <a:pt x="917278" y="36412"/>
                  </a:lnTo>
                  <a:lnTo>
                    <a:pt x="969623" y="51457"/>
                  </a:lnTo>
                  <a:lnTo>
                    <a:pt x="1018037" y="68710"/>
                  </a:lnTo>
                  <a:lnTo>
                    <a:pt x="1062148" y="88009"/>
                  </a:lnTo>
                  <a:lnTo>
                    <a:pt x="1101583" y="109190"/>
                  </a:lnTo>
                  <a:lnTo>
                    <a:pt x="1135972" y="132091"/>
                  </a:lnTo>
                  <a:lnTo>
                    <a:pt x="1188122" y="182402"/>
                  </a:lnTo>
                  <a:lnTo>
                    <a:pt x="1215623" y="237640"/>
                  </a:lnTo>
                  <a:lnTo>
                    <a:pt x="1219200" y="266700"/>
                  </a:lnTo>
                  <a:lnTo>
                    <a:pt x="1215623" y="295759"/>
                  </a:lnTo>
                  <a:lnTo>
                    <a:pt x="1188122" y="350997"/>
                  </a:lnTo>
                  <a:lnTo>
                    <a:pt x="1135972" y="401308"/>
                  </a:lnTo>
                  <a:lnTo>
                    <a:pt x="1101583" y="424209"/>
                  </a:lnTo>
                  <a:lnTo>
                    <a:pt x="1062148" y="445390"/>
                  </a:lnTo>
                  <a:lnTo>
                    <a:pt x="1018037" y="464689"/>
                  </a:lnTo>
                  <a:lnTo>
                    <a:pt x="969623" y="481942"/>
                  </a:lnTo>
                  <a:lnTo>
                    <a:pt x="917278" y="496987"/>
                  </a:lnTo>
                  <a:lnTo>
                    <a:pt x="861374" y="509662"/>
                  </a:lnTo>
                  <a:lnTo>
                    <a:pt x="802282" y="519803"/>
                  </a:lnTo>
                  <a:lnTo>
                    <a:pt x="740374" y="527248"/>
                  </a:lnTo>
                  <a:lnTo>
                    <a:pt x="676023" y="531835"/>
                  </a:lnTo>
                  <a:lnTo>
                    <a:pt x="609600" y="533400"/>
                  </a:lnTo>
                  <a:lnTo>
                    <a:pt x="543176" y="531835"/>
                  </a:lnTo>
                  <a:lnTo>
                    <a:pt x="478825" y="527248"/>
                  </a:lnTo>
                  <a:lnTo>
                    <a:pt x="416917" y="519803"/>
                  </a:lnTo>
                  <a:lnTo>
                    <a:pt x="357825" y="509662"/>
                  </a:lnTo>
                  <a:lnTo>
                    <a:pt x="301921" y="496987"/>
                  </a:lnTo>
                  <a:lnTo>
                    <a:pt x="249576" y="481942"/>
                  </a:lnTo>
                  <a:lnTo>
                    <a:pt x="201162" y="464689"/>
                  </a:lnTo>
                  <a:lnTo>
                    <a:pt x="157051" y="445390"/>
                  </a:lnTo>
                  <a:lnTo>
                    <a:pt x="117616" y="424209"/>
                  </a:lnTo>
                  <a:lnTo>
                    <a:pt x="83227" y="401308"/>
                  </a:lnTo>
                  <a:lnTo>
                    <a:pt x="31077" y="350997"/>
                  </a:lnTo>
                  <a:lnTo>
                    <a:pt x="3576" y="295759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94288" y="151693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133600" y="23210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2365487" y="243133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352800" y="3235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3584688" y="334573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7010400" y="32354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242288" y="334573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2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791200" y="2321051"/>
            <a:ext cx="1219200" cy="533400"/>
          </a:xfrm>
          <a:custGeom>
            <a:avLst/>
            <a:gdLst/>
            <a:ahLst/>
            <a:cxnLst/>
            <a:rect l="l" t="t" r="r" b="b"/>
            <a:pathLst>
              <a:path w="1219200" h="533400">
                <a:moveTo>
                  <a:pt x="0" y="266700"/>
                </a:moveTo>
                <a:lnTo>
                  <a:pt x="14060" y="209486"/>
                </a:lnTo>
                <a:lnTo>
                  <a:pt x="54257" y="156549"/>
                </a:lnTo>
                <a:lnTo>
                  <a:pt x="117616" y="109190"/>
                </a:lnTo>
                <a:lnTo>
                  <a:pt x="157051" y="88009"/>
                </a:lnTo>
                <a:lnTo>
                  <a:pt x="201162" y="68710"/>
                </a:lnTo>
                <a:lnTo>
                  <a:pt x="249576" y="51457"/>
                </a:lnTo>
                <a:lnTo>
                  <a:pt x="301921" y="36412"/>
                </a:lnTo>
                <a:lnTo>
                  <a:pt x="357825" y="23737"/>
                </a:lnTo>
                <a:lnTo>
                  <a:pt x="416917" y="13596"/>
                </a:lnTo>
                <a:lnTo>
                  <a:pt x="478825" y="6151"/>
                </a:lnTo>
                <a:lnTo>
                  <a:pt x="543176" y="1564"/>
                </a:lnTo>
                <a:lnTo>
                  <a:pt x="609600" y="0"/>
                </a:lnTo>
                <a:lnTo>
                  <a:pt x="676023" y="1564"/>
                </a:lnTo>
                <a:lnTo>
                  <a:pt x="740374" y="6151"/>
                </a:lnTo>
                <a:lnTo>
                  <a:pt x="802282" y="13596"/>
                </a:lnTo>
                <a:lnTo>
                  <a:pt x="861374" y="23737"/>
                </a:lnTo>
                <a:lnTo>
                  <a:pt x="917278" y="36412"/>
                </a:lnTo>
                <a:lnTo>
                  <a:pt x="969623" y="51457"/>
                </a:lnTo>
                <a:lnTo>
                  <a:pt x="1018037" y="68710"/>
                </a:lnTo>
                <a:lnTo>
                  <a:pt x="1062148" y="88009"/>
                </a:lnTo>
                <a:lnTo>
                  <a:pt x="1101583" y="109190"/>
                </a:lnTo>
                <a:lnTo>
                  <a:pt x="1135972" y="132091"/>
                </a:lnTo>
                <a:lnTo>
                  <a:pt x="1188122" y="182402"/>
                </a:lnTo>
                <a:lnTo>
                  <a:pt x="1215623" y="237640"/>
                </a:lnTo>
                <a:lnTo>
                  <a:pt x="1219200" y="266700"/>
                </a:lnTo>
                <a:lnTo>
                  <a:pt x="1215623" y="295759"/>
                </a:lnTo>
                <a:lnTo>
                  <a:pt x="1188122" y="350997"/>
                </a:lnTo>
                <a:lnTo>
                  <a:pt x="1135972" y="401308"/>
                </a:lnTo>
                <a:lnTo>
                  <a:pt x="1101583" y="424209"/>
                </a:lnTo>
                <a:lnTo>
                  <a:pt x="1062148" y="445390"/>
                </a:lnTo>
                <a:lnTo>
                  <a:pt x="1018037" y="464689"/>
                </a:lnTo>
                <a:lnTo>
                  <a:pt x="969623" y="481942"/>
                </a:lnTo>
                <a:lnTo>
                  <a:pt x="917278" y="496987"/>
                </a:lnTo>
                <a:lnTo>
                  <a:pt x="861374" y="509662"/>
                </a:lnTo>
                <a:lnTo>
                  <a:pt x="802282" y="519803"/>
                </a:lnTo>
                <a:lnTo>
                  <a:pt x="740374" y="527248"/>
                </a:lnTo>
                <a:lnTo>
                  <a:pt x="676023" y="531835"/>
                </a:lnTo>
                <a:lnTo>
                  <a:pt x="609600" y="533400"/>
                </a:lnTo>
                <a:lnTo>
                  <a:pt x="543176" y="531835"/>
                </a:lnTo>
                <a:lnTo>
                  <a:pt x="478825" y="527248"/>
                </a:lnTo>
                <a:lnTo>
                  <a:pt x="416917" y="519803"/>
                </a:lnTo>
                <a:lnTo>
                  <a:pt x="357825" y="509662"/>
                </a:lnTo>
                <a:lnTo>
                  <a:pt x="301921" y="496987"/>
                </a:lnTo>
                <a:lnTo>
                  <a:pt x="249576" y="481942"/>
                </a:lnTo>
                <a:lnTo>
                  <a:pt x="201162" y="464689"/>
                </a:lnTo>
                <a:lnTo>
                  <a:pt x="157051" y="445390"/>
                </a:lnTo>
                <a:lnTo>
                  <a:pt x="117616" y="424209"/>
                </a:lnTo>
                <a:lnTo>
                  <a:pt x="83227" y="401308"/>
                </a:lnTo>
                <a:lnTo>
                  <a:pt x="31077" y="350997"/>
                </a:lnTo>
                <a:lnTo>
                  <a:pt x="3576" y="295759"/>
                </a:lnTo>
                <a:lnTo>
                  <a:pt x="0" y="2667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023088" y="2431338"/>
            <a:ext cx="9366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Verdana"/>
                <a:cs typeface="Verdana"/>
              </a:rPr>
              <a:t>a</a:t>
            </a:r>
            <a:r>
              <a:rPr dirty="0" baseline="-20833" sz="1800" spc="-15" b="1">
                <a:latin typeface="Verdana"/>
                <a:cs typeface="Verdana"/>
              </a:rPr>
              <a:t>1</a:t>
            </a:r>
            <a:r>
              <a:rPr dirty="0" sz="1800" spc="-10" b="1">
                <a:latin typeface="Verdana"/>
                <a:cs typeface="Verdana"/>
              </a:rPr>
              <a:t>&gt;a</a:t>
            </a:r>
            <a:r>
              <a:rPr dirty="0" baseline="-20833" sz="1800" spc="-15" b="1">
                <a:latin typeface="Verdana"/>
                <a:cs typeface="Verdana"/>
              </a:rPr>
              <a:t>3</a:t>
            </a:r>
            <a:r>
              <a:rPr dirty="0" sz="1800" spc="-10" b="1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91739" y="41820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5958794" y="41820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853973" y="3267680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196370" y="32676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1839848" y="1536192"/>
            <a:ext cx="6457315" cy="2624455"/>
            <a:chOff x="1839848" y="1536192"/>
            <a:chExt cx="6457315" cy="2624455"/>
          </a:xfrm>
        </p:grpSpPr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4515" y="1536192"/>
              <a:ext cx="1491995" cy="925067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2743961" y="1674113"/>
              <a:ext cx="1219200" cy="647700"/>
            </a:xfrm>
            <a:custGeom>
              <a:avLst/>
              <a:gdLst/>
              <a:ahLst/>
              <a:cxnLst/>
              <a:rect l="l" t="t" r="r" b="b"/>
              <a:pathLst>
                <a:path w="1219200" h="647700">
                  <a:moveTo>
                    <a:pt x="121920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06980" y="2577846"/>
              <a:ext cx="297815" cy="658495"/>
            </a:xfrm>
            <a:custGeom>
              <a:avLst/>
              <a:gdLst/>
              <a:ahLst/>
              <a:cxnLst/>
              <a:rect l="l" t="t" r="r" b="b"/>
              <a:pathLst>
                <a:path w="297814" h="658494">
                  <a:moveTo>
                    <a:pt x="297649" y="0"/>
                  </a:moveTo>
                  <a:lnTo>
                    <a:pt x="0" y="658317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611873" y="3502914"/>
              <a:ext cx="400050" cy="647700"/>
            </a:xfrm>
            <a:custGeom>
              <a:avLst/>
              <a:gdLst/>
              <a:ahLst/>
              <a:cxnLst/>
              <a:rect l="l" t="t" r="r" b="b"/>
              <a:pathLst>
                <a:path w="400050" h="647700">
                  <a:moveTo>
                    <a:pt x="4000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230361" y="3502914"/>
              <a:ext cx="57150" cy="647700"/>
            </a:xfrm>
            <a:custGeom>
              <a:avLst/>
              <a:gdLst/>
              <a:ahLst/>
              <a:cxnLst/>
              <a:rect l="l" t="t" r="r" b="b"/>
              <a:pathLst>
                <a:path w="57150" h="647700">
                  <a:moveTo>
                    <a:pt x="5715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353561" y="25885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609600" y="647700"/>
                  </a:move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011161" y="2588513"/>
              <a:ext cx="609600" cy="647700"/>
            </a:xfrm>
            <a:custGeom>
              <a:avLst/>
              <a:gdLst/>
              <a:ahLst/>
              <a:cxnLst/>
              <a:rect l="l" t="t" r="r" b="b"/>
              <a:pathLst>
                <a:path w="609600" h="647700">
                  <a:moveTo>
                    <a:pt x="0" y="0"/>
                  </a:moveTo>
                  <a:lnTo>
                    <a:pt x="60960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849373" y="2588513"/>
              <a:ext cx="285750" cy="647700"/>
            </a:xfrm>
            <a:custGeom>
              <a:avLst/>
              <a:gdLst/>
              <a:ahLst/>
              <a:cxnLst/>
              <a:rect l="l" t="t" r="r" b="b"/>
              <a:pathLst>
                <a:path w="285750" h="647700">
                  <a:moveTo>
                    <a:pt x="2857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3144773" y="35029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209550" y="0"/>
                  </a:moveTo>
                  <a:lnTo>
                    <a:pt x="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572761" y="3502914"/>
              <a:ext cx="209550" cy="647700"/>
            </a:xfrm>
            <a:custGeom>
              <a:avLst/>
              <a:gdLst/>
              <a:ahLst/>
              <a:cxnLst/>
              <a:rect l="l" t="t" r="r" b="b"/>
              <a:pathLst>
                <a:path w="209550" h="647700">
                  <a:moveTo>
                    <a:pt x="0" y="0"/>
                  </a:moveTo>
                  <a:lnTo>
                    <a:pt x="209550" y="64770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6708140" y="352402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571997" y="265808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3133598" y="3572488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914398" y="2609625"/>
            <a:ext cx="1549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507740" y="260962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165340" y="260962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650740" y="352402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308340" y="3524025"/>
            <a:ext cx="1377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 b="1">
                <a:latin typeface="Verdana"/>
                <a:cs typeface="Verdana"/>
              </a:rPr>
              <a:t>Y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7635240" y="4182023"/>
            <a:ext cx="12687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Verdana"/>
                <a:cs typeface="Verdana"/>
              </a:rPr>
              <a:t>&lt;a</a:t>
            </a:r>
            <a:r>
              <a:rPr dirty="0" baseline="-21164" sz="1575" spc="-15" b="1">
                <a:latin typeface="Verdana"/>
                <a:cs typeface="Verdana"/>
              </a:rPr>
              <a:t>3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2</a:t>
            </a:r>
            <a:r>
              <a:rPr dirty="0" sz="1600" spc="-10" b="1">
                <a:latin typeface="Verdana"/>
                <a:cs typeface="Verdana"/>
              </a:rPr>
              <a:t>,a</a:t>
            </a:r>
            <a:r>
              <a:rPr dirty="0" baseline="-21164" sz="1575" spc="-15" b="1">
                <a:latin typeface="Verdana"/>
                <a:cs typeface="Verdana"/>
              </a:rPr>
              <a:t>1</a:t>
            </a:r>
            <a:r>
              <a:rPr dirty="0" sz="1600" spc="-10" b="1">
                <a:latin typeface="Verdana"/>
                <a:cs typeface="Verdana"/>
              </a:rPr>
              <a:t>&gt;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>EdPlus at ASU</Company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Ron Carranza</dc:creator>
  <dc:title>PowerPoint Presentation</dc:title>
  <dcterms:created xsi:type="dcterms:W3CDTF">2023-09-28T17:59:18Z</dcterms:created>
  <dcterms:modified xsi:type="dcterms:W3CDTF">2023-09-28T17:59:18Z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2023-07-24T00:00:00Z</vt:filetime>
  </property>
  <property fmtid="{D5CDD505-2E9C-101B-9397-08002B2CF9AE}" pid="3" name="Creator">
    <vt:lpwstr>Acrobat PDFMaker 23 for PowerPoint</vt:lpwstr>
  </property>
  <property fmtid="{D5CDD505-2E9C-101B-9397-08002B2CF9AE}" pid="4" name="LastSaved">
    <vt:filetime>2023-09-28T00:00:00Z</vt:filetime>
  </property>
  <property fmtid="{D5CDD505-2E9C-101B-9397-08002B2CF9AE}" pid="5" name="Producer">
    <vt:lpwstr>Adobe PDF Library 23.3.247</vt:lpwstr>
  </property>
</Properties>
</file>