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83791" y="1650492"/>
            <a:ext cx="6377940" cy="73660"/>
          </a:xfrm>
          <a:custGeom>
            <a:avLst/>
            <a:gdLst/>
            <a:ahLst/>
            <a:cxnLst/>
            <a:rect l="l" t="t" r="r" b="b"/>
            <a:pathLst>
              <a:path w="6377940" h="73660">
                <a:moveTo>
                  <a:pt x="6377940" y="0"/>
                </a:moveTo>
                <a:lnTo>
                  <a:pt x="0" y="0"/>
                </a:lnTo>
                <a:lnTo>
                  <a:pt x="0" y="73151"/>
                </a:lnTo>
                <a:lnTo>
                  <a:pt x="6377940" y="73151"/>
                </a:lnTo>
                <a:lnTo>
                  <a:pt x="6377940" y="0"/>
                </a:lnTo>
                <a:close/>
              </a:path>
            </a:pathLst>
          </a:custGeom>
          <a:solidFill>
            <a:srgbClr val="FFC52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5483352"/>
            <a:ext cx="3486899" cy="11536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14984"/>
            <a:ext cx="9144000" cy="2484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944880"/>
            <a:ext cx="9144000" cy="73660"/>
          </a:xfrm>
          <a:custGeom>
            <a:avLst/>
            <a:gdLst/>
            <a:ahLst/>
            <a:cxnLst/>
            <a:rect l="l" t="t" r="r" b="b"/>
            <a:pathLst>
              <a:path w="9144000" h="73659">
                <a:moveTo>
                  <a:pt x="9144000" y="0"/>
                </a:moveTo>
                <a:lnTo>
                  <a:pt x="0" y="0"/>
                </a:lnTo>
                <a:lnTo>
                  <a:pt x="0" y="73151"/>
                </a:lnTo>
                <a:lnTo>
                  <a:pt x="9144000" y="73151"/>
                </a:lnTo>
                <a:lnTo>
                  <a:pt x="9144000" y="0"/>
                </a:lnTo>
                <a:close/>
              </a:path>
            </a:pathLst>
          </a:custGeom>
          <a:solidFill>
            <a:srgbClr val="FFC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40080"/>
            <a:ext cx="7778115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2415898"/>
            <a:ext cx="8657590" cy="441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774" y="1911286"/>
            <a:ext cx="48006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5">
                <a:solidFill>
                  <a:srgbClr val="5C666F"/>
                </a:solidFill>
                <a:latin typeface="Arial"/>
                <a:cs typeface="Arial"/>
              </a:rPr>
              <a:t>Topics</a:t>
            </a:r>
            <a:r>
              <a:rPr dirty="0" sz="4400" spc="-95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dirty="0" sz="4400">
                <a:solidFill>
                  <a:srgbClr val="5C666F"/>
                </a:solidFill>
                <a:latin typeface="Arial"/>
                <a:cs typeface="Arial"/>
              </a:rPr>
              <a:t>for</a:t>
            </a:r>
            <a:r>
              <a:rPr dirty="0" sz="4400" spc="-95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dirty="0" sz="4400">
                <a:solidFill>
                  <a:srgbClr val="5C666F"/>
                </a:solidFill>
                <a:latin typeface="Arial"/>
                <a:cs typeface="Arial"/>
              </a:rPr>
              <a:t>Exam</a:t>
            </a:r>
            <a:r>
              <a:rPr dirty="0" sz="4400" spc="-100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dirty="0" sz="4400" spc="-50">
                <a:solidFill>
                  <a:srgbClr val="5C666F"/>
                </a:solidFill>
                <a:latin typeface="Arial"/>
                <a:cs typeface="Arial"/>
              </a:rPr>
              <a:t>1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Format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Exam</a:t>
            </a:r>
            <a:r>
              <a:rPr dirty="0" spc="-40"/>
              <a:t> </a:t>
            </a:r>
            <a:r>
              <a:rPr dirty="0" spc="-50"/>
              <a:t>1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245465"/>
            <a:ext cx="31121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Close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book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exam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9551" y="1908405"/>
            <a:ext cx="224790" cy="18821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0">
                <a:solidFill>
                  <a:srgbClr val="9A0000"/>
                </a:solidFill>
                <a:latin typeface="Wingdings"/>
                <a:cs typeface="Wingdings"/>
              </a:rPr>
              <a:t></a:t>
            </a:r>
            <a:endParaRPr sz="2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dirty="0" sz="2100" spc="-50">
                <a:solidFill>
                  <a:srgbClr val="9A0000"/>
                </a:solidFill>
                <a:latin typeface="Wingdings"/>
                <a:cs typeface="Wingdings"/>
              </a:rPr>
              <a:t></a:t>
            </a:r>
            <a:endParaRPr sz="2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2100" spc="-50">
                <a:solidFill>
                  <a:srgbClr val="9A0000"/>
                </a:solidFill>
                <a:latin typeface="Wingdings"/>
                <a:cs typeface="Wingdings"/>
              </a:rPr>
              <a:t></a:t>
            </a:r>
            <a:endParaRPr sz="2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dirty="0" sz="2100" spc="-50">
                <a:solidFill>
                  <a:srgbClr val="9A0000"/>
                </a:solidFill>
                <a:latin typeface="Wingdings"/>
                <a:cs typeface="Wingdings"/>
              </a:rPr>
              <a:t>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35152" y="1860143"/>
            <a:ext cx="7867015" cy="407034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40"/>
              </a:lnSpc>
            </a:pPr>
            <a:r>
              <a:rPr dirty="0" sz="2800" b="1">
                <a:latin typeface="Arial Narrow"/>
                <a:cs typeface="Arial Narrow"/>
              </a:rPr>
              <a:t>One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letter-</a:t>
            </a:r>
            <a:r>
              <a:rPr dirty="0" sz="2800" b="1">
                <a:latin typeface="Arial Narrow"/>
                <a:cs typeface="Arial Narrow"/>
              </a:rPr>
              <a:t>size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cheat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sheet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allowed.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Can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be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double-</a:t>
            </a:r>
            <a:r>
              <a:rPr dirty="0" sz="2800" spc="-10" b="1">
                <a:latin typeface="Arial Narrow"/>
                <a:cs typeface="Arial Narrow"/>
              </a:rPr>
              <a:t>sided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35152" y="2372207"/>
            <a:ext cx="3091180" cy="407034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40"/>
              </a:lnSpc>
            </a:pPr>
            <a:r>
              <a:rPr dirty="0" sz="2800" b="1">
                <a:latin typeface="Arial Narrow"/>
                <a:cs typeface="Arial Narrow"/>
              </a:rPr>
              <a:t>Scratch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paper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allowed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35152" y="2884271"/>
            <a:ext cx="7035165" cy="407034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40"/>
              </a:lnSpc>
            </a:pPr>
            <a:r>
              <a:rPr dirty="0" sz="2800" b="1">
                <a:latin typeface="Arial Narrow"/>
                <a:cs typeface="Arial Narrow"/>
              </a:rPr>
              <a:t>No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{books,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notes,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computers,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phones,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calculators}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35152" y="3396335"/>
            <a:ext cx="7701280" cy="407034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40"/>
              </a:lnSpc>
            </a:pPr>
            <a:r>
              <a:rPr dirty="0" sz="2800" spc="-10" b="1">
                <a:latin typeface="Arial Narrow"/>
                <a:cs typeface="Arial Narrow"/>
              </a:rPr>
              <a:t>Pseudo-</a:t>
            </a:r>
            <a:r>
              <a:rPr dirty="0" sz="2800" b="1">
                <a:latin typeface="Arial Narrow"/>
                <a:cs typeface="Arial Narrow"/>
              </a:rPr>
              <a:t>codes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of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algorithms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taught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will</a:t>
            </a:r>
            <a:r>
              <a:rPr dirty="0" sz="2800" spc="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not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be</a:t>
            </a:r>
            <a:r>
              <a:rPr dirty="0" sz="2800" spc="-10" b="1">
                <a:latin typeface="Arial Narrow"/>
                <a:cs typeface="Arial Narrow"/>
              </a:rPr>
              <a:t> provided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8739" y="3878938"/>
            <a:ext cx="99949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spc="-25" b="1">
                <a:latin typeface="Arial Narrow"/>
                <a:cs typeface="Arial Narrow"/>
              </a:rPr>
              <a:t>You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55191" y="3923639"/>
            <a:ext cx="6926580" cy="4648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90"/>
              </a:lnSpc>
            </a:pPr>
            <a:r>
              <a:rPr dirty="0" sz="3200" b="1">
                <a:latin typeface="Arial Narrow"/>
                <a:cs typeface="Arial Narrow"/>
              </a:rPr>
              <a:t>pick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75-</a:t>
            </a:r>
            <a:r>
              <a:rPr dirty="0" sz="3200" b="1">
                <a:latin typeface="Arial Narrow"/>
                <a:cs typeface="Arial Narrow"/>
              </a:rPr>
              <a:t>minute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span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between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12:01am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on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34340" y="4388459"/>
            <a:ext cx="5704840" cy="48768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770"/>
              </a:lnSpc>
            </a:pPr>
            <a:r>
              <a:rPr dirty="0" sz="3200" b="1">
                <a:latin typeface="Arial Narrow"/>
                <a:cs typeface="Arial Narrow"/>
              </a:rPr>
              <a:t>9/30/2023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11:59pm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on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10/1/2023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8739" y="5053941"/>
            <a:ext cx="253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9A0000"/>
                </a:solidFill>
                <a:latin typeface="Wingdings"/>
                <a:cs typeface="Wingdings"/>
              </a:rPr>
              <a:t>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4340" y="4996535"/>
            <a:ext cx="5973445" cy="4648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90"/>
              </a:lnSpc>
            </a:pPr>
            <a:r>
              <a:rPr dirty="0" sz="3200" b="1">
                <a:latin typeface="Arial Narrow"/>
                <a:cs typeface="Arial Narrow"/>
              </a:rPr>
              <a:t>Via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Canvas,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with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honorlock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turned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on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8739" y="5537050"/>
            <a:ext cx="8144509" cy="1001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Format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will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similar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your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first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two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homework assignments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458" y="2529758"/>
            <a:ext cx="6695257" cy="16565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Topics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5"/>
              <a:t> </a:t>
            </a:r>
            <a:r>
              <a:rPr dirty="0" spc="-10"/>
              <a:t>covered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148539"/>
            <a:ext cx="7258684" cy="41224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Problems,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Instances,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Solutions,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Algorithms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Asymptotic</a:t>
            </a:r>
            <a:r>
              <a:rPr dirty="0" sz="3200" spc="-7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Notations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Recurrence</a:t>
            </a:r>
            <a:r>
              <a:rPr dirty="0" sz="3200" spc="-11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Relations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Algorithm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Execution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Running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Time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Activation</a:t>
            </a:r>
            <a:r>
              <a:rPr dirty="0" sz="3200" spc="-9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Records,</a:t>
            </a:r>
            <a:r>
              <a:rPr dirty="0" sz="3200" spc="-8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Divide-and-Conquer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Insertion</a:t>
            </a:r>
            <a:r>
              <a:rPr dirty="0" sz="3200" spc="-9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Sort,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Mergesort,</a:t>
            </a:r>
            <a:r>
              <a:rPr dirty="0" sz="3200" spc="-7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Quicksort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Decision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Trees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Sorting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Lower-Bound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Problems,</a:t>
            </a:r>
            <a:r>
              <a:rPr dirty="0" spc="-80"/>
              <a:t> </a:t>
            </a:r>
            <a:r>
              <a:rPr dirty="0"/>
              <a:t>Instances,</a:t>
            </a:r>
            <a:r>
              <a:rPr dirty="0" spc="-85"/>
              <a:t> </a:t>
            </a:r>
            <a:r>
              <a:rPr dirty="0"/>
              <a:t>Solutions,</a:t>
            </a:r>
            <a:r>
              <a:rPr dirty="0" spc="-50"/>
              <a:t> </a:t>
            </a:r>
            <a:r>
              <a:rPr dirty="0" spc="-10"/>
              <a:t>Algorithms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245465"/>
            <a:ext cx="192595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These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are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83307" y="1290167"/>
            <a:ext cx="2941320" cy="4648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90"/>
              </a:lnSpc>
            </a:pPr>
            <a:r>
              <a:rPr dirty="0" sz="3200" b="1">
                <a:latin typeface="Arial Narrow"/>
                <a:cs typeface="Arial Narrow"/>
              </a:rPr>
              <a:t>taught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Module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50" b="1">
                <a:latin typeface="Arial Narrow"/>
                <a:cs typeface="Arial Narrow"/>
              </a:rPr>
              <a:t>1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739" y="2317052"/>
            <a:ext cx="6790690" cy="288036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Relationship</a:t>
            </a:r>
            <a:r>
              <a:rPr dirty="0" sz="3200" spc="-11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among</a:t>
            </a:r>
            <a:endParaRPr sz="3200">
              <a:latin typeface="Arial Narrow"/>
              <a:cs typeface="Arial Narrow"/>
            </a:endParaRPr>
          </a:p>
          <a:p>
            <a:pPr lvl="1" marL="756285" indent="-342900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756285" algn="l"/>
              </a:tabLst>
            </a:pPr>
            <a:r>
              <a:rPr dirty="0" sz="2800" b="1">
                <a:latin typeface="Arial Narrow"/>
                <a:cs typeface="Arial Narrow"/>
              </a:rPr>
              <a:t>Problems,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Instances,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Solutions,</a:t>
            </a:r>
            <a:r>
              <a:rPr dirty="0" sz="2800" spc="-4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Algorithms</a:t>
            </a:r>
            <a:endParaRPr sz="28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Properties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algorithm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Time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complexity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algorithm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Space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complexity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algorithm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Asymptotic</a:t>
            </a:r>
            <a:r>
              <a:rPr dirty="0" spc="-114"/>
              <a:t> </a:t>
            </a:r>
            <a:r>
              <a:rPr dirty="0" spc="-10"/>
              <a:t>Notations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245465"/>
            <a:ext cx="192595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These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are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83307" y="1290167"/>
            <a:ext cx="2941320" cy="4648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90"/>
              </a:lnSpc>
            </a:pPr>
            <a:r>
              <a:rPr dirty="0" sz="3200" b="1">
                <a:latin typeface="Arial Narrow"/>
                <a:cs typeface="Arial Narrow"/>
              </a:rPr>
              <a:t>taught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Module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50" b="1">
                <a:latin typeface="Arial Narrow"/>
                <a:cs typeface="Arial Narrow"/>
              </a:rPr>
              <a:t>2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739" y="2415898"/>
            <a:ext cx="4113529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Four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basic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summations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8739" y="2999590"/>
            <a:ext cx="249809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Definitions</a:t>
            </a:r>
            <a:r>
              <a:rPr dirty="0" sz="3200" spc="-12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of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653283" y="3033623"/>
            <a:ext cx="1192530" cy="47879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b="1">
                <a:latin typeface="Arial Narrow"/>
                <a:cs typeface="Arial Narrow"/>
              </a:rPr>
              <a:t>O,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spc="-810" b="1">
                <a:latin typeface="Cambria Math"/>
                <a:cs typeface="Cambria Math"/>
              </a:rPr>
              <a:t>𝛀𝛀</a:t>
            </a:r>
            <a:r>
              <a:rPr dirty="0" sz="3200" spc="-810" b="1">
                <a:latin typeface="Arial Narrow"/>
                <a:cs typeface="Arial Narrow"/>
              </a:rPr>
              <a:t>,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1170" b="1">
                <a:latin typeface="Arial Narrow"/>
                <a:cs typeface="Arial Narrow"/>
              </a:rPr>
              <a:t>Θ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739" y="3586330"/>
            <a:ext cx="8575040" cy="2074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Given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function,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find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most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accurate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asymptotic notation</a:t>
            </a:r>
            <a:endParaRPr sz="3200">
              <a:latin typeface="Arial Narrow"/>
              <a:cs typeface="Arial Narrow"/>
            </a:endParaRPr>
          </a:p>
          <a:p>
            <a:pPr marL="355600" marR="47625" indent="-342900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Given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two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functions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g(n),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relate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them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using </a:t>
            </a:r>
            <a:r>
              <a:rPr dirty="0" sz="3200" b="1">
                <a:latin typeface="Arial Narrow"/>
                <a:cs typeface="Arial Narrow"/>
              </a:rPr>
              <a:t>asymptotic</a:t>
            </a:r>
            <a:r>
              <a:rPr dirty="0" sz="3200" spc="-14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notations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Recurrence</a:t>
            </a:r>
            <a:r>
              <a:rPr dirty="0" spc="-35"/>
              <a:t> </a:t>
            </a:r>
            <a:r>
              <a:rPr dirty="0" spc="-10"/>
              <a:t>Relations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245465"/>
            <a:ext cx="192595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These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are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83307" y="1290167"/>
            <a:ext cx="2941320" cy="4648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90"/>
              </a:lnSpc>
            </a:pPr>
            <a:r>
              <a:rPr dirty="0" sz="3200" b="1">
                <a:latin typeface="Arial Narrow"/>
                <a:cs typeface="Arial Narrow"/>
              </a:rPr>
              <a:t>taught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Module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50" b="1">
                <a:latin typeface="Arial Narrow"/>
                <a:cs typeface="Arial Narrow"/>
              </a:rPr>
              <a:t>4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739" y="2318971"/>
            <a:ext cx="8390890" cy="17811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Know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Master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method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well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Identify</a:t>
            </a:r>
            <a:r>
              <a:rPr dirty="0" sz="3200" spc="-7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case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Master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method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that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applies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Obtain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asymptotic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notation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function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</a:t>
            </a:r>
            <a:r>
              <a:rPr dirty="0" spc="-25"/>
              <a:t> </a:t>
            </a:r>
            <a:r>
              <a:rPr dirty="0"/>
              <a:t>Execution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Running</a:t>
            </a:r>
            <a:r>
              <a:rPr dirty="0" spc="-35"/>
              <a:t> </a:t>
            </a:r>
            <a:r>
              <a:rPr dirty="0" spc="-20"/>
              <a:t>Time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245465"/>
            <a:ext cx="192595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These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are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83307" y="1290167"/>
            <a:ext cx="5901690" cy="4648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90"/>
              </a:lnSpc>
            </a:pPr>
            <a:r>
              <a:rPr dirty="0" sz="3200" b="1">
                <a:latin typeface="Arial Narrow"/>
                <a:cs typeface="Arial Narrow"/>
              </a:rPr>
              <a:t>taught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Module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3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later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modules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739" y="2318971"/>
            <a:ext cx="7591425" cy="390334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Know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execution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algorithm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precisely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What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operations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are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performed,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what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order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Time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complexity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algorithm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Know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algorithms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as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taught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class</a:t>
            </a:r>
            <a:endParaRPr sz="3200">
              <a:latin typeface="Arial Narrow"/>
              <a:cs typeface="Arial Narrow"/>
            </a:endParaRPr>
          </a:p>
          <a:p>
            <a:pPr lvl="1" marL="756285" indent="-342900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756285" algn="l"/>
              </a:tabLst>
            </a:pPr>
            <a:r>
              <a:rPr dirty="0" sz="2800" b="1">
                <a:latin typeface="Arial Narrow"/>
                <a:cs typeface="Arial Narrow"/>
              </a:rPr>
              <a:t>Insertion</a:t>
            </a:r>
            <a:r>
              <a:rPr dirty="0" sz="2800" spc="-5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Sort</a:t>
            </a:r>
            <a:endParaRPr sz="2800">
              <a:latin typeface="Arial Narrow"/>
              <a:cs typeface="Arial Narrow"/>
            </a:endParaRPr>
          </a:p>
          <a:p>
            <a:pPr lvl="1" marL="756285" indent="-342900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756285" algn="l"/>
              </a:tabLst>
            </a:pPr>
            <a:r>
              <a:rPr dirty="0" sz="2800" spc="-10" b="1">
                <a:latin typeface="Arial Narrow"/>
                <a:cs typeface="Arial Narrow"/>
              </a:rPr>
              <a:t>Mergesort</a:t>
            </a:r>
            <a:endParaRPr sz="2800">
              <a:latin typeface="Arial Narrow"/>
              <a:cs typeface="Arial Narrow"/>
            </a:endParaRPr>
          </a:p>
          <a:p>
            <a:pPr lvl="1" marL="756285" indent="-342900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756285" algn="l"/>
              </a:tabLst>
            </a:pPr>
            <a:r>
              <a:rPr dirty="0" sz="2800" spc="-10" b="1">
                <a:latin typeface="Arial Narrow"/>
                <a:cs typeface="Arial Narrow"/>
              </a:rPr>
              <a:t>Quicksort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 Records,</a:t>
            </a:r>
            <a:r>
              <a:rPr dirty="0" spc="-15"/>
              <a:t> </a:t>
            </a:r>
            <a:r>
              <a:rPr dirty="0" spc="-10"/>
              <a:t>Divide-and-Conquer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245465"/>
            <a:ext cx="192595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These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are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83307" y="1290167"/>
            <a:ext cx="2941320" cy="4648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90"/>
              </a:lnSpc>
            </a:pPr>
            <a:r>
              <a:rPr dirty="0" sz="3200" b="1">
                <a:latin typeface="Arial Narrow"/>
                <a:cs typeface="Arial Narrow"/>
              </a:rPr>
              <a:t>taught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Module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50" b="1">
                <a:latin typeface="Arial Narrow"/>
                <a:cs typeface="Arial Narrow"/>
              </a:rPr>
              <a:t>5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739" y="2318971"/>
            <a:ext cx="8930005" cy="39268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When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AR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pushed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popped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What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happens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within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AR</a:t>
            </a:r>
            <a:endParaRPr sz="3200">
              <a:latin typeface="Arial Narrow"/>
              <a:cs typeface="Arial Narrow"/>
            </a:endParaRPr>
          </a:p>
          <a:p>
            <a:pPr marL="354965" marR="5080" indent="-342900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10" b="1">
                <a:latin typeface="Arial Narrow"/>
                <a:cs typeface="Arial Narrow"/>
              </a:rPr>
              <a:t> divide-</a:t>
            </a:r>
            <a:r>
              <a:rPr dirty="0" sz="3200" spc="-20" b="1">
                <a:latin typeface="Arial Narrow"/>
                <a:cs typeface="Arial Narrow"/>
              </a:rPr>
              <a:t>and-</a:t>
            </a:r>
            <a:r>
              <a:rPr dirty="0" sz="3200" b="1">
                <a:latin typeface="Arial Narrow"/>
                <a:cs typeface="Arial Narrow"/>
              </a:rPr>
              <a:t>conquer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algorithm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breaks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instance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of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problem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into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smaller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instances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same </a:t>
            </a:r>
            <a:r>
              <a:rPr dirty="0" sz="3200" b="1">
                <a:latin typeface="Arial Narrow"/>
                <a:cs typeface="Arial Narrow"/>
              </a:rPr>
              <a:t>problem,</a:t>
            </a:r>
            <a:r>
              <a:rPr dirty="0" sz="3200" spc="-7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solves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smaller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instances</a:t>
            </a:r>
            <a:r>
              <a:rPr dirty="0" sz="3200" spc="-8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recursively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Mergesort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(Mergesort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Merge)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Quicksort</a:t>
            </a:r>
            <a:r>
              <a:rPr dirty="0" sz="3200" spc="-10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(Quicksort</a:t>
            </a:r>
            <a:r>
              <a:rPr dirty="0" sz="3200" spc="-9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8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Partition)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Decision</a:t>
            </a:r>
            <a:r>
              <a:rPr dirty="0" spc="-25"/>
              <a:t> </a:t>
            </a:r>
            <a:r>
              <a:rPr dirty="0"/>
              <a:t>Trees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Sorting </a:t>
            </a:r>
            <a:r>
              <a:rPr dirty="0" spc="-10"/>
              <a:t>Lower-Bound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245465"/>
            <a:ext cx="192595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These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are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83307" y="1290167"/>
            <a:ext cx="2941320" cy="4648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90"/>
              </a:lnSpc>
            </a:pPr>
            <a:r>
              <a:rPr dirty="0" sz="3200" b="1">
                <a:latin typeface="Arial Narrow"/>
                <a:cs typeface="Arial Narrow"/>
              </a:rPr>
              <a:t>taught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Module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50" b="1">
                <a:latin typeface="Arial Narrow"/>
                <a:cs typeface="Arial Narrow"/>
              </a:rPr>
              <a:t>6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55600" marR="408305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/>
              <a:t>Draw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decision</a:t>
            </a:r>
            <a:r>
              <a:rPr dirty="0" spc="-65"/>
              <a:t> </a:t>
            </a:r>
            <a:r>
              <a:rPr dirty="0"/>
              <a:t>tree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sorting</a:t>
            </a:r>
            <a:r>
              <a:rPr dirty="0" spc="-50"/>
              <a:t> </a:t>
            </a:r>
            <a:r>
              <a:rPr dirty="0"/>
              <a:t>algorithm</a:t>
            </a:r>
            <a:r>
              <a:rPr dirty="0" spc="-65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 spc="-50"/>
              <a:t>a </a:t>
            </a:r>
            <a:r>
              <a:rPr dirty="0"/>
              <a:t>given</a:t>
            </a:r>
            <a:r>
              <a:rPr dirty="0" spc="-40"/>
              <a:t> </a:t>
            </a:r>
            <a:r>
              <a:rPr dirty="0"/>
              <a:t>length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10"/>
              <a:t>input</a:t>
            </a: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Know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annotation</a:t>
            </a:r>
            <a:r>
              <a:rPr dirty="0" spc="-60"/>
              <a:t> </a:t>
            </a:r>
            <a:r>
              <a:rPr dirty="0"/>
              <a:t>at</a:t>
            </a:r>
            <a:r>
              <a:rPr dirty="0" spc="-30"/>
              <a:t> </a:t>
            </a:r>
            <a:r>
              <a:rPr dirty="0"/>
              <a:t>each</a:t>
            </a:r>
            <a:r>
              <a:rPr dirty="0" spc="-35"/>
              <a:t> </a:t>
            </a:r>
            <a:r>
              <a:rPr dirty="0" spc="-20"/>
              <a:t>node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/>
              <a:t>Know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relationship</a:t>
            </a:r>
            <a:r>
              <a:rPr dirty="0" spc="-65"/>
              <a:t> </a:t>
            </a:r>
            <a:r>
              <a:rPr dirty="0"/>
              <a:t>between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running</a:t>
            </a:r>
            <a:r>
              <a:rPr dirty="0" spc="-65"/>
              <a:t> </a:t>
            </a:r>
            <a:r>
              <a:rPr dirty="0"/>
              <a:t>time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50"/>
              <a:t>a </a:t>
            </a:r>
            <a:r>
              <a:rPr dirty="0"/>
              <a:t>sorting</a:t>
            </a:r>
            <a:r>
              <a:rPr dirty="0" spc="-55"/>
              <a:t> </a:t>
            </a:r>
            <a:r>
              <a:rPr dirty="0"/>
              <a:t>algorithm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height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decision</a:t>
            </a:r>
            <a:r>
              <a:rPr dirty="0" spc="-50"/>
              <a:t> </a:t>
            </a:r>
            <a:r>
              <a:rPr dirty="0" spc="-20"/>
              <a:t>tree</a:t>
            </a: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Know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number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leaf</a:t>
            </a:r>
            <a:r>
              <a:rPr dirty="0" spc="-40"/>
              <a:t> </a:t>
            </a:r>
            <a:r>
              <a:rPr dirty="0" spc="-10"/>
              <a:t>nodes</a:t>
            </a: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Know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10"/>
              <a:t>lower-</a:t>
            </a:r>
            <a:r>
              <a:rPr dirty="0"/>
              <a:t>bound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a decision</a:t>
            </a:r>
            <a:r>
              <a:rPr dirty="0" spc="-65"/>
              <a:t> </a:t>
            </a:r>
            <a:r>
              <a:rPr dirty="0" spc="-20"/>
              <a:t>tree</a:t>
            </a: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Know</a:t>
            </a:r>
            <a:r>
              <a:rPr dirty="0" spc="-45"/>
              <a:t> </a:t>
            </a:r>
            <a:r>
              <a:rPr dirty="0"/>
              <a:t>sorting</a:t>
            </a:r>
            <a:r>
              <a:rPr dirty="0" spc="-45"/>
              <a:t> </a:t>
            </a:r>
            <a:r>
              <a:rPr dirty="0" spc="-10"/>
              <a:t>lower-bound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774" y="1911286"/>
            <a:ext cx="47167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5C666F"/>
                </a:solidFill>
                <a:latin typeface="Arial"/>
                <a:cs typeface="Arial"/>
              </a:rPr>
              <a:t>Format</a:t>
            </a:r>
            <a:r>
              <a:rPr dirty="0" sz="4400" spc="-30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dirty="0" sz="4400">
                <a:solidFill>
                  <a:srgbClr val="5C666F"/>
                </a:solidFill>
                <a:latin typeface="Arial"/>
                <a:cs typeface="Arial"/>
              </a:rPr>
              <a:t>of</a:t>
            </a:r>
            <a:r>
              <a:rPr dirty="0" sz="4400" spc="-15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dirty="0" sz="4400">
                <a:solidFill>
                  <a:srgbClr val="5C666F"/>
                </a:solidFill>
                <a:latin typeface="Arial"/>
                <a:cs typeface="Arial"/>
              </a:rPr>
              <a:t>Exam</a:t>
            </a:r>
            <a:r>
              <a:rPr dirty="0" sz="4400" spc="-15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dirty="0" sz="4400" spc="-50">
                <a:solidFill>
                  <a:srgbClr val="5C666F"/>
                </a:solidFill>
                <a:latin typeface="Arial"/>
                <a:cs typeface="Arial"/>
              </a:rPr>
              <a:t>1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>EdPlus at ASU</Company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Ron Carranza</dc:creator>
  <dc:title>PowerPoint Presentation</dc:title>
  <dcterms:created xsi:type="dcterms:W3CDTF">2023-09-28T17:59:14Z</dcterms:created>
  <dcterms:modified xsi:type="dcterms:W3CDTF">2023-09-28T17:59:14Z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2023-09-25T00:00:00Z</vt:filetime>
  </property>
  <property fmtid="{D5CDD505-2E9C-101B-9397-08002B2CF9AE}" pid="3" name="Creator">
    <vt:lpwstr>Acrobat PDFMaker 23 for PowerPoint</vt:lpwstr>
  </property>
  <property fmtid="{D5CDD505-2E9C-101B-9397-08002B2CF9AE}" pid="4" name="LastSaved">
    <vt:filetime>2023-09-28T00:00:00Z</vt:filetime>
  </property>
  <property fmtid="{D5CDD505-2E9C-101B-9397-08002B2CF9AE}" pid="5" name="Producer">
    <vt:lpwstr>Adobe PDF Library 23.3.247</vt:lpwstr>
  </property>
</Properties>
</file>