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58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0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5A5FB-89FC-4DEC-95D9-9E8C0D22B51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D4AA-258E-4680-832C-ED136CD0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D4AA-258E-4680-832C-ED136CD07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D4AA-258E-4680-832C-ED136CD07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7B16-EC51-43EC-9E7B-5FEF2EC6600B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22DF-87D7-436E-BA2B-FDF32626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Schottky</a:t>
            </a:r>
            <a:r>
              <a:rPr lang="en-US" dirty="0" smtClean="0"/>
              <a:t> Barrier in QCAD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Suzey Gao</a:t>
            </a:r>
          </a:p>
          <a:p>
            <a:r>
              <a:rPr lang="en-US" dirty="0" smtClean="0"/>
              <a:t>June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952" y="5519957"/>
            <a:ext cx="8212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 S. M. Sze and Kwok K. Ng, </a:t>
            </a:r>
            <a:r>
              <a:rPr lang="en-US" sz="1600" dirty="0"/>
              <a:t>Chapter 3 </a:t>
            </a:r>
            <a:r>
              <a:rPr lang="en-US" sz="1600" dirty="0" smtClean="0"/>
              <a:t>of </a:t>
            </a:r>
            <a:r>
              <a:rPr lang="en-US" sz="1600" i="1" dirty="0" smtClean="0"/>
              <a:t>Physics of Semiconductor Devices,</a:t>
            </a:r>
            <a:r>
              <a:rPr lang="en-US" sz="1600" dirty="0" smtClean="0"/>
              <a:t> Third Edition (2007).</a:t>
            </a:r>
          </a:p>
          <a:p>
            <a:r>
              <a:rPr lang="en-US" sz="1600" dirty="0" smtClean="0"/>
              <a:t>[2] Raymond T. Tung, Appl. Phys. Rev. </a:t>
            </a:r>
            <a:r>
              <a:rPr lang="en-US" sz="1600" b="1" dirty="0" smtClean="0"/>
              <a:t>1</a:t>
            </a:r>
            <a:r>
              <a:rPr lang="en-US" sz="1600" dirty="0" smtClean="0"/>
              <a:t>, 011304 (2014).</a:t>
            </a:r>
          </a:p>
          <a:p>
            <a:r>
              <a:rPr lang="en-US" sz="1600" dirty="0" smtClean="0"/>
              <a:t>[3] </a:t>
            </a:r>
            <a:r>
              <a:rPr lang="en-US" sz="1600" dirty="0"/>
              <a:t>L. X. Zhang et al., Phys. Rev. B </a:t>
            </a:r>
            <a:r>
              <a:rPr lang="en-US" sz="1600" b="1" dirty="0"/>
              <a:t>69</a:t>
            </a:r>
            <a:r>
              <a:rPr lang="en-US" sz="1600" dirty="0"/>
              <a:t>, 245301 (2004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[4] M. </a:t>
            </a:r>
            <a:r>
              <a:rPr lang="en-US" sz="1600" dirty="0" err="1" smtClean="0"/>
              <a:t>Stopa</a:t>
            </a:r>
            <a:r>
              <a:rPr lang="en-US" sz="1600" dirty="0" smtClean="0"/>
              <a:t>, Phys. Rev. B 54, 13767 (1996).  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Potential BC at </a:t>
            </a:r>
            <a:r>
              <a:rPr lang="en-US" sz="3600" dirty="0" err="1" smtClean="0"/>
              <a:t>Schottky</a:t>
            </a:r>
            <a:r>
              <a:rPr lang="en-US" sz="3600" dirty="0" smtClean="0"/>
              <a:t> Contact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2396" y="989901"/>
            <a:ext cx="75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empirical expressions</a:t>
            </a:r>
            <a:r>
              <a:rPr lang="en-US" baseline="30000" dirty="0" smtClean="0"/>
              <a:t>[1]-[4] </a:t>
            </a:r>
            <a:r>
              <a:rPr lang="en-US" dirty="0" smtClean="0"/>
              <a:t>for electric potential at </a:t>
            </a:r>
            <a:r>
              <a:rPr lang="en-US" dirty="0" err="1" smtClean="0"/>
              <a:t>Schottky</a:t>
            </a:r>
            <a:r>
              <a:rPr lang="en-US" dirty="0" smtClean="0"/>
              <a:t> contacts, when solving the Thomas-Fermi Poisson equation in QCAD, are given by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62731" y="1716806"/>
            <a:ext cx="7264865" cy="1819784"/>
            <a:chOff x="662731" y="1825863"/>
            <a:chExt cx="7264865" cy="1819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1461" y="1825863"/>
                  <a:ext cx="3767634" cy="659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𝐵𝐶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𝑆𝐵</m:t>
                            </m:r>
                          </m:sup>
                        </m:sSubSup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61" y="1825863"/>
                  <a:ext cx="3767634" cy="6594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1170265" y="2323753"/>
              <a:ext cx="465588" cy="244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2731" y="2568429"/>
              <a:ext cx="1015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applied voltage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57306" y="2348917"/>
              <a:ext cx="478173" cy="8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90862" y="2365697"/>
              <a:ext cx="201337" cy="25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35185" y="2568429"/>
              <a:ext cx="17043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Schottky</a:t>
              </a:r>
              <a:r>
                <a:rPr lang="en-US" sz="1600" dirty="0" smtClean="0"/>
                <a:t> barrier height on n-type semiconductor, equal to </a:t>
              </a:r>
              <a:r>
                <a:rPr lang="en-US" sz="1600" dirty="0" err="1" smtClean="0"/>
                <a:t>Ec</a:t>
              </a:r>
              <a:r>
                <a:rPr lang="en-US" sz="1600" dirty="0" smtClean="0"/>
                <a:t> - </a:t>
              </a:r>
              <a:r>
                <a:rPr lang="en-US" sz="1600" dirty="0" err="1" smtClean="0"/>
                <a:t>Ef</a:t>
              </a:r>
              <a:r>
                <a:rPr lang="en-US" sz="1600" dirty="0" smtClean="0"/>
                <a:t> &gt; 0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071768" y="2358704"/>
              <a:ext cx="478173" cy="8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390553" y="2425819"/>
              <a:ext cx="392882" cy="24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62651" y="2568429"/>
              <a:ext cx="1493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Electron affinity of the n-type semiconductor</a:t>
              </a:r>
              <a:endParaRPr lang="en-US" sz="16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719119" y="2343324"/>
              <a:ext cx="492154" cy="22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043495" y="2416030"/>
              <a:ext cx="922788" cy="243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89445" y="2568429"/>
              <a:ext cx="18455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Constant shift between vacuum potential and electric potential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90779" y="1887523"/>
              <a:ext cx="303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/>
                <a:t>Schottky</a:t>
              </a:r>
              <a:r>
                <a:rPr lang="en-US" dirty="0" smtClean="0"/>
                <a:t> contact on </a:t>
              </a:r>
              <a:r>
                <a:rPr lang="en-US" dirty="0" smtClean="0">
                  <a:solidFill>
                    <a:srgbClr val="FF0000"/>
                  </a:solidFill>
                </a:rPr>
                <a:t>n-type</a:t>
              </a:r>
              <a:r>
                <a:rPr lang="en-US" dirty="0" smtClean="0"/>
                <a:t> semiconductor, in unit of Volts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 flipV="1">
              <a:off x="4455954" y="2210689"/>
              <a:ext cx="434825" cy="4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34746" y="3706395"/>
            <a:ext cx="8132480" cy="1581952"/>
            <a:chOff x="534746" y="3840619"/>
            <a:chExt cx="8132480" cy="15819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34746" y="3840619"/>
                  <a:ext cx="4806124" cy="6594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𝐵𝐶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𝑆𝐵</m:t>
                            </m:r>
                          </m:sup>
                        </m:sSubSup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46" y="3840619"/>
                  <a:ext cx="4806124" cy="65941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>
              <a:off x="5630409" y="3868723"/>
              <a:ext cx="303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/>
                <a:t>Schottky</a:t>
              </a:r>
              <a:r>
                <a:rPr lang="en-US" dirty="0" smtClean="0"/>
                <a:t> contact on </a:t>
              </a:r>
              <a:r>
                <a:rPr lang="en-US" dirty="0" smtClean="0">
                  <a:solidFill>
                    <a:srgbClr val="FF0000"/>
                  </a:solidFill>
                </a:rPr>
                <a:t>p-type</a:t>
              </a:r>
              <a:r>
                <a:rPr lang="en-US" dirty="0" smtClean="0"/>
                <a:t> semiconductor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endCxn id="48" idx="1"/>
            </p:cNvCxnSpPr>
            <p:nvPr/>
          </p:nvCxnSpPr>
          <p:spPr>
            <a:xfrm flipV="1">
              <a:off x="5195584" y="4191889"/>
              <a:ext cx="434825" cy="4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75482" y="4363673"/>
              <a:ext cx="478173" cy="8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358704" y="4388842"/>
              <a:ext cx="201337" cy="25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00962" y="4591574"/>
              <a:ext cx="2449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Schottky</a:t>
              </a:r>
              <a:r>
                <a:rPr lang="en-US" sz="1600" dirty="0" smtClean="0"/>
                <a:t> barrier height on p-type semiconductor, equal to </a:t>
              </a:r>
              <a:r>
                <a:rPr lang="en-US" sz="1600" dirty="0" err="1" smtClean="0"/>
                <a:t>Ef</a:t>
              </a:r>
              <a:r>
                <a:rPr lang="en-US" sz="1600" dirty="0" smtClean="0"/>
                <a:t> – </a:t>
              </a:r>
              <a:r>
                <a:rPr lang="en-US" sz="1600" dirty="0" err="1" smtClean="0"/>
                <a:t>Ev</a:t>
              </a:r>
              <a:r>
                <a:rPr lang="en-US" sz="1600" dirty="0" smtClean="0"/>
                <a:t> &gt; 0</a:t>
              </a:r>
              <a:endParaRPr lang="en-US" sz="16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19119" y="4390238"/>
              <a:ext cx="478173" cy="8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4037904" y="4457353"/>
              <a:ext cx="392882" cy="241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810002" y="4599963"/>
              <a:ext cx="1493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Band gap of the semiconductor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7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GaAs</a:t>
            </a:r>
            <a:r>
              <a:rPr lang="en-US" sz="3600" dirty="0" smtClean="0"/>
              <a:t>/</a:t>
            </a:r>
            <a:r>
              <a:rPr lang="en-US" sz="3600" dirty="0" err="1" smtClean="0"/>
              <a:t>AlGaAs</a:t>
            </a:r>
            <a:r>
              <a:rPr lang="en-US" sz="3600" dirty="0" smtClean="0"/>
              <a:t> Stack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328" y="965494"/>
            <a:ext cx="7430311" cy="5188907"/>
            <a:chOff x="1000328" y="1133274"/>
            <a:chExt cx="7430311" cy="51889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4" t="25466" r="7129" b="7081"/>
            <a:stretch/>
          </p:blipFill>
          <p:spPr bwMode="auto">
            <a:xfrm>
              <a:off x="1905000" y="1143000"/>
              <a:ext cx="4267200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328" y="5144311"/>
              <a:ext cx="7905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05000" y="3200400"/>
              <a:ext cx="3133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GaAs</a:t>
              </a:r>
              <a:r>
                <a:rPr lang="en-US" sz="1600" dirty="0" smtClean="0"/>
                <a:t>, Na = 1.0x10</a:t>
              </a:r>
              <a:r>
                <a:rPr lang="en-US" sz="1600" baseline="30000" dirty="0" smtClean="0"/>
                <a:t>15</a:t>
              </a:r>
              <a:r>
                <a:rPr lang="en-US" sz="1600" dirty="0" smtClean="0"/>
                <a:t> cm</a:t>
              </a:r>
              <a:r>
                <a:rPr lang="en-US" sz="1600" baseline="30000" dirty="0" smtClean="0"/>
                <a:t>-3</a:t>
              </a:r>
              <a:r>
                <a:rPr lang="en-US" sz="1600" dirty="0" smtClean="0"/>
                <a:t>, 1610 nm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4614446"/>
              <a:ext cx="3464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</a:t>
              </a:r>
              <a:r>
                <a:rPr lang="en-US" sz="1600" baseline="-25000" dirty="0" smtClean="0"/>
                <a:t>0.27</a:t>
              </a:r>
              <a:r>
                <a:rPr lang="en-US" sz="1600" dirty="0" smtClean="0"/>
                <a:t>Ga</a:t>
              </a:r>
              <a:r>
                <a:rPr lang="en-US" sz="1600" baseline="-25000" dirty="0" smtClean="0"/>
                <a:t>0.73</a:t>
              </a:r>
              <a:r>
                <a:rPr lang="en-US" sz="1600" dirty="0" smtClean="0"/>
                <a:t>As, </a:t>
              </a:r>
              <a:r>
                <a:rPr lang="en-US" sz="1600" dirty="0" err="1" smtClean="0"/>
                <a:t>undoped</a:t>
              </a:r>
              <a:r>
                <a:rPr lang="en-US" sz="1600" dirty="0" smtClean="0"/>
                <a:t>, 20 nm</a:t>
              </a:r>
              <a:endParaRPr lang="en-US" sz="1600" baseline="30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4999" y="5105400"/>
              <a:ext cx="3737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</a:t>
              </a:r>
              <a:r>
                <a:rPr lang="en-US" sz="1600" baseline="-25000" dirty="0" smtClean="0"/>
                <a:t>0.27</a:t>
              </a:r>
              <a:r>
                <a:rPr lang="en-US" sz="1600" dirty="0" smtClean="0"/>
                <a:t>Ga</a:t>
              </a:r>
              <a:r>
                <a:rPr lang="en-US" sz="1600" baseline="-25000" dirty="0" smtClean="0"/>
                <a:t>0.73</a:t>
              </a:r>
              <a:r>
                <a:rPr lang="en-US" sz="1600" dirty="0" smtClean="0"/>
                <a:t>As, </a:t>
              </a:r>
              <a:r>
                <a:rPr lang="en-US" sz="1600" dirty="0" err="1" smtClean="0"/>
                <a:t>Nd</a:t>
              </a:r>
              <a:r>
                <a:rPr lang="en-US" sz="1600" dirty="0" smtClean="0"/>
                <a:t> = 0.31x10</a:t>
              </a:r>
              <a:r>
                <a:rPr lang="en-US" sz="1600" baseline="30000" dirty="0" smtClean="0"/>
                <a:t>18</a:t>
              </a:r>
              <a:r>
                <a:rPr lang="en-US" sz="1600" dirty="0" smtClean="0"/>
                <a:t> cm</a:t>
              </a:r>
              <a:r>
                <a:rPr lang="en-US" sz="1600" baseline="30000" dirty="0" smtClean="0"/>
                <a:t>-3</a:t>
              </a:r>
              <a:r>
                <a:rPr lang="en-US" sz="1600" dirty="0" smtClean="0"/>
                <a:t>, 65 nm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5000" y="5862830"/>
              <a:ext cx="30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GaAs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Nd</a:t>
              </a:r>
              <a:r>
                <a:rPr lang="en-US" sz="1600" dirty="0" smtClean="0"/>
                <a:t> = 1.5x10</a:t>
              </a:r>
              <a:r>
                <a:rPr lang="en-US" sz="1600" baseline="30000" dirty="0" smtClean="0"/>
                <a:t>18</a:t>
              </a:r>
              <a:r>
                <a:rPr lang="en-US" sz="1600" dirty="0" smtClean="0"/>
                <a:t> cm</a:t>
              </a:r>
              <a:r>
                <a:rPr lang="en-US" sz="1600" baseline="30000" dirty="0" smtClean="0"/>
                <a:t>-3</a:t>
              </a:r>
              <a:r>
                <a:rPr lang="en-US" sz="1600" dirty="0" smtClean="0"/>
                <a:t>, 5 nm</a:t>
              </a:r>
              <a:endParaRPr lang="en-US" sz="1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43400" y="5638801"/>
              <a:ext cx="150779" cy="285344"/>
            </a:xfrm>
            <a:prstGeom prst="straightConnector1">
              <a:avLst/>
            </a:prstGeom>
            <a:ln w="25400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05000" y="5611240"/>
              <a:ext cx="426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01758" y="1133274"/>
              <a:ext cx="426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59166" y="5398851"/>
              <a:ext cx="1916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nschottkygate</a:t>
              </a:r>
              <a:r>
                <a:rPr lang="en-US" dirty="0" smtClean="0">
                  <a:solidFill>
                    <a:srgbClr val="FF0000"/>
                  </a:solidFill>
                </a:rPr>
                <a:t> contact, </a:t>
              </a:r>
              <a:r>
                <a:rPr lang="en-US" dirty="0" err="1" smtClean="0">
                  <a:solidFill>
                    <a:srgbClr val="FF0000"/>
                  </a:solidFill>
                </a:rPr>
                <a:t>Ohmic</a:t>
              </a:r>
              <a:r>
                <a:rPr lang="en-US" dirty="0" smtClean="0">
                  <a:solidFill>
                    <a:srgbClr val="FF0000"/>
                  </a:solidFill>
                </a:rPr>
                <a:t> or </a:t>
              </a:r>
              <a:r>
                <a:rPr lang="en-US" dirty="0" err="1" smtClean="0">
                  <a:solidFill>
                    <a:srgbClr val="FF0000"/>
                  </a:solidFill>
                </a:rPr>
                <a:t>Schottky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4290" y="1193259"/>
              <a:ext cx="1916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gaaspsub</a:t>
              </a:r>
              <a:r>
                <a:rPr lang="en-US" dirty="0" smtClean="0">
                  <a:solidFill>
                    <a:srgbClr val="FF0000"/>
                  </a:solidFill>
                </a:rPr>
                <a:t> contact, </a:t>
              </a:r>
              <a:r>
                <a:rPr lang="en-US" dirty="0" err="1" smtClean="0">
                  <a:solidFill>
                    <a:srgbClr val="FF0000"/>
                  </a:solidFill>
                </a:rPr>
                <a:t>Ohmic</a:t>
              </a:r>
              <a:r>
                <a:rPr lang="en-US" dirty="0" smtClean="0">
                  <a:solidFill>
                    <a:srgbClr val="FF0000"/>
                  </a:solidFill>
                </a:rPr>
                <a:t> or </a:t>
              </a:r>
              <a:r>
                <a:rPr lang="en-US" dirty="0" err="1" smtClean="0">
                  <a:solidFill>
                    <a:srgbClr val="FF0000"/>
                  </a:solidFill>
                </a:rPr>
                <a:t>Schottky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6186792" y="1099226"/>
            <a:ext cx="408561" cy="18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173824" y="5609619"/>
            <a:ext cx="314526" cy="211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6987" y="3044757"/>
            <a:ext cx="127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4 K</a:t>
            </a:r>
          </a:p>
          <a:p>
            <a:r>
              <a:rPr lang="en-US" dirty="0" smtClean="0"/>
              <a:t>Fermi-Dirac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897" y="6224631"/>
            <a:ext cx="799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Stack comes from L. X. Zhang et al., Phys. Rev. B </a:t>
            </a:r>
            <a:r>
              <a:rPr lang="en-US" sz="1600" b="1" dirty="0" smtClean="0"/>
              <a:t>69</a:t>
            </a:r>
            <a:r>
              <a:rPr lang="en-US" sz="1600" dirty="0" smtClean="0"/>
              <a:t>, 245301 (2004).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7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Contact Specification in QCAD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66927" y="1401661"/>
            <a:ext cx="8035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&lt;</a:t>
            </a:r>
            <a:r>
              <a:rPr lang="en-US" sz="1600" dirty="0" err="1"/>
              <a:t>ParameterList</a:t>
            </a:r>
            <a:r>
              <a:rPr lang="en-US" sz="1600" dirty="0"/>
              <a:t> name="</a:t>
            </a:r>
            <a:r>
              <a:rPr lang="en-US" sz="1600" dirty="0" err="1"/>
              <a:t>Dirichlet</a:t>
            </a:r>
            <a:r>
              <a:rPr lang="en-US" sz="1600" dirty="0"/>
              <a:t> BCs"&gt;</a:t>
            </a:r>
          </a:p>
          <a:p>
            <a:r>
              <a:rPr lang="en-US" sz="1600" dirty="0"/>
              <a:t>      &lt;Parameter name="DBC on NS </a:t>
            </a:r>
            <a:r>
              <a:rPr lang="en-US" sz="1600" dirty="0" err="1"/>
              <a:t>gaaspsub</a:t>
            </a:r>
            <a:r>
              <a:rPr lang="en-US" sz="1600" dirty="0"/>
              <a:t> for DOF Phi" type="double" value="0.0" /&gt;</a:t>
            </a:r>
          </a:p>
          <a:p>
            <a:r>
              <a:rPr lang="en-US" sz="1600" dirty="0"/>
              <a:t>      &lt;Parameter name="DBC on NS </a:t>
            </a:r>
            <a:r>
              <a:rPr lang="en-US" sz="1600" dirty="0" err="1"/>
              <a:t>nschottkygate</a:t>
            </a:r>
            <a:r>
              <a:rPr lang="en-US" sz="1600" dirty="0"/>
              <a:t> for DOF Phi" type="double" value="0.0" /&gt;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&lt;/</a:t>
            </a:r>
            <a:r>
              <a:rPr lang="en-US" sz="1600" dirty="0" err="1"/>
              <a:t>ParameterList</a:t>
            </a:r>
            <a:r>
              <a:rPr lang="en-US" sz="1600" dirty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111" y="1011677"/>
            <a:ext cx="474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 Both contacts are </a:t>
            </a:r>
            <a:r>
              <a:rPr lang="en-US" b="1" dirty="0" err="1" smtClean="0"/>
              <a:t>Ohmic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2867" y="2691320"/>
            <a:ext cx="64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 </a:t>
            </a:r>
            <a:r>
              <a:rPr lang="en-US" b="1" dirty="0" err="1" smtClean="0"/>
              <a:t>nschottkygate</a:t>
            </a:r>
            <a:r>
              <a:rPr lang="en-US" b="1" dirty="0" smtClean="0"/>
              <a:t> is </a:t>
            </a:r>
            <a:r>
              <a:rPr lang="en-US" b="1" dirty="0" err="1" smtClean="0"/>
              <a:t>Schottky</a:t>
            </a:r>
            <a:r>
              <a:rPr lang="en-US" b="1" dirty="0" smtClean="0"/>
              <a:t>, while </a:t>
            </a:r>
            <a:r>
              <a:rPr lang="en-US" b="1" dirty="0" err="1" smtClean="0"/>
              <a:t>gaaspsub</a:t>
            </a:r>
            <a:r>
              <a:rPr lang="en-US" b="1" dirty="0" smtClean="0"/>
              <a:t> is </a:t>
            </a:r>
            <a:r>
              <a:rPr lang="en-US" b="1" dirty="0" err="1" smtClean="0"/>
              <a:t>Ohmic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37745" y="3084149"/>
            <a:ext cx="83949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The “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BCs” section remains the same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&lt;</a:t>
            </a:r>
            <a:r>
              <a:rPr lang="en-US" sz="1600" dirty="0" err="1">
                <a:solidFill>
                  <a:srgbClr val="FF0000"/>
                </a:solidFill>
              </a:rPr>
              <a:t>ParameterList</a:t>
            </a:r>
            <a:r>
              <a:rPr lang="en-US" sz="1600" dirty="0">
                <a:solidFill>
                  <a:srgbClr val="FF0000"/>
                </a:solidFill>
              </a:rPr>
              <a:t> name="</a:t>
            </a:r>
            <a:r>
              <a:rPr lang="en-US" sz="1600" dirty="0" err="1">
                <a:solidFill>
                  <a:srgbClr val="FF0000"/>
                </a:solidFill>
              </a:rPr>
              <a:t>Schottky</a:t>
            </a:r>
            <a:r>
              <a:rPr lang="en-US" sz="1600" dirty="0">
                <a:solidFill>
                  <a:srgbClr val="FF0000"/>
                </a:solidFill>
              </a:rPr>
              <a:t> Barrier"&gt;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&lt;Parameter name="</a:t>
            </a:r>
            <a:r>
              <a:rPr lang="en-US" sz="1600" dirty="0" err="1">
                <a:solidFill>
                  <a:srgbClr val="FF0000"/>
                </a:solidFill>
              </a:rPr>
              <a:t>Schottky</a:t>
            </a:r>
            <a:r>
              <a:rPr lang="en-US" sz="1600" dirty="0">
                <a:solidFill>
                  <a:srgbClr val="FF0000"/>
                </a:solidFill>
              </a:rPr>
              <a:t> Barrier Height for NS </a:t>
            </a:r>
            <a:r>
              <a:rPr lang="en-US" sz="1600" dirty="0" err="1">
                <a:solidFill>
                  <a:srgbClr val="FF0000"/>
                </a:solidFill>
              </a:rPr>
              <a:t>nschottkygate</a:t>
            </a:r>
            <a:r>
              <a:rPr lang="en-US" sz="1600" dirty="0">
                <a:solidFill>
                  <a:srgbClr val="FF0000"/>
                </a:solidFill>
              </a:rPr>
              <a:t>" type="double" value="0.8" /&gt;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&lt;/</a:t>
            </a:r>
            <a:r>
              <a:rPr lang="en-US" sz="1600" dirty="0" err="1">
                <a:solidFill>
                  <a:srgbClr val="FF0000"/>
                </a:solidFill>
              </a:rPr>
              <a:t>ParameterList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141" y="4403386"/>
            <a:ext cx="474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 Both contacts are </a:t>
            </a:r>
            <a:r>
              <a:rPr lang="en-US" b="1" dirty="0" err="1" smtClean="0"/>
              <a:t>Schottky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92869" y="4783319"/>
            <a:ext cx="836902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The “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BCs” section remains the same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&lt;</a:t>
            </a:r>
            <a:r>
              <a:rPr lang="en-US" sz="1600" dirty="0" err="1">
                <a:solidFill>
                  <a:srgbClr val="FF0000"/>
                </a:solidFill>
              </a:rPr>
              <a:t>ParameterList</a:t>
            </a:r>
            <a:r>
              <a:rPr lang="en-US" sz="1600" dirty="0">
                <a:solidFill>
                  <a:srgbClr val="FF0000"/>
                </a:solidFill>
              </a:rPr>
              <a:t> name="</a:t>
            </a:r>
            <a:r>
              <a:rPr lang="en-US" sz="1600" dirty="0" err="1">
                <a:solidFill>
                  <a:srgbClr val="FF0000"/>
                </a:solidFill>
              </a:rPr>
              <a:t>Schottky</a:t>
            </a:r>
            <a:r>
              <a:rPr lang="en-US" sz="1600" dirty="0">
                <a:solidFill>
                  <a:srgbClr val="FF0000"/>
                </a:solidFill>
              </a:rPr>
              <a:t> Barrier"&gt;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&lt;Parameter name="</a:t>
            </a:r>
            <a:r>
              <a:rPr lang="en-US" sz="1600" dirty="0" err="1">
                <a:solidFill>
                  <a:srgbClr val="FF0000"/>
                </a:solidFill>
              </a:rPr>
              <a:t>Schottky</a:t>
            </a:r>
            <a:r>
              <a:rPr lang="en-US" sz="1600" dirty="0">
                <a:solidFill>
                  <a:srgbClr val="FF0000"/>
                </a:solidFill>
              </a:rPr>
              <a:t> Barrier Height for NS </a:t>
            </a:r>
            <a:r>
              <a:rPr lang="en-US" sz="1600" dirty="0" err="1">
                <a:solidFill>
                  <a:srgbClr val="FF0000"/>
                </a:solidFill>
              </a:rPr>
              <a:t>nschottkygate</a:t>
            </a:r>
            <a:r>
              <a:rPr lang="en-US" sz="1600" dirty="0">
                <a:solidFill>
                  <a:srgbClr val="FF0000"/>
                </a:solidFill>
              </a:rPr>
              <a:t>" type="double" value="0.8" </a:t>
            </a:r>
            <a:r>
              <a:rPr lang="en-US" sz="1600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  &lt;</a:t>
            </a:r>
            <a:r>
              <a:rPr lang="en-US" sz="1600" dirty="0">
                <a:solidFill>
                  <a:srgbClr val="0000FF"/>
                </a:solidFill>
              </a:rPr>
              <a:t>Parameter name="</a:t>
            </a:r>
            <a:r>
              <a:rPr lang="en-US" sz="1600" dirty="0" err="1">
                <a:solidFill>
                  <a:srgbClr val="0000FF"/>
                </a:solidFill>
              </a:rPr>
              <a:t>Schottky</a:t>
            </a:r>
            <a:r>
              <a:rPr lang="en-US" sz="1600" dirty="0">
                <a:solidFill>
                  <a:srgbClr val="0000FF"/>
                </a:solidFill>
              </a:rPr>
              <a:t> Barrier Height for NS </a:t>
            </a:r>
            <a:r>
              <a:rPr lang="en-US" sz="1600" dirty="0" err="1">
                <a:solidFill>
                  <a:srgbClr val="0000FF"/>
                </a:solidFill>
              </a:rPr>
              <a:t>gaaspsub</a:t>
            </a:r>
            <a:r>
              <a:rPr lang="en-US" sz="1600" dirty="0">
                <a:solidFill>
                  <a:srgbClr val="0000FF"/>
                </a:solidFill>
              </a:rPr>
              <a:t>" type="double" value="0.6" /&gt;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&lt;/</a:t>
            </a:r>
            <a:r>
              <a:rPr lang="en-US" sz="1600" dirty="0" err="1">
                <a:solidFill>
                  <a:srgbClr val="FF0000"/>
                </a:solidFill>
              </a:rPr>
              <a:t>ParameterList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189" y="6261100"/>
            <a:ext cx="780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Material properties for GaAs and Al0.27Ga0.73As are added to </a:t>
            </a:r>
            <a:r>
              <a:rPr lang="en-US" dirty="0" smtClean="0"/>
              <a:t>material_gaas.xml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Energy Band at Equilibrium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/>
          <a:stretch/>
        </p:blipFill>
        <p:spPr bwMode="auto">
          <a:xfrm>
            <a:off x="204282" y="1383139"/>
            <a:ext cx="3871608" cy="296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143974" y="914390"/>
            <a:ext cx="4763310" cy="3929973"/>
            <a:chOff x="4143974" y="1254870"/>
            <a:chExt cx="4763310" cy="39299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974" y="1628572"/>
              <a:ext cx="4539921" cy="3556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8200407" y="1643974"/>
              <a:ext cx="19456" cy="544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863821" y="1611549"/>
              <a:ext cx="16213" cy="927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81717" y="1254870"/>
              <a:ext cx="1643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nschottkygate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7786" y="1280807"/>
              <a:ext cx="1089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gaaspsub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3990" y="1945520"/>
            <a:ext cx="1913107" cy="2126796"/>
            <a:chOff x="5333990" y="2286000"/>
            <a:chExt cx="1913107" cy="2126796"/>
          </a:xfrm>
        </p:grpSpPr>
        <p:sp>
          <p:nvSpPr>
            <p:cNvPr id="15" name="Oval Callout 14"/>
            <p:cNvSpPr/>
            <p:nvPr/>
          </p:nvSpPr>
          <p:spPr>
            <a:xfrm>
              <a:off x="6478611" y="2286000"/>
              <a:ext cx="165371" cy="457200"/>
            </a:xfrm>
            <a:prstGeom prst="wedgeEllipseCallout">
              <a:avLst>
                <a:gd name="adj1" fmla="val -67891"/>
                <a:gd name="adj2" fmla="val 7526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7522" y="2675107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Ec</a:t>
              </a:r>
              <a:endParaRPr lang="en-US" dirty="0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193267" y="3508442"/>
              <a:ext cx="165371" cy="457200"/>
            </a:xfrm>
            <a:prstGeom prst="wedgeEllipseCallout">
              <a:avLst>
                <a:gd name="adj1" fmla="val -67891"/>
                <a:gd name="adj2" fmla="val 7526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8169" y="4043464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Ev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3990" y="3262009"/>
              <a:ext cx="833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Ef</a:t>
              </a:r>
              <a:r>
                <a:rPr lang="en-US" dirty="0" smtClean="0"/>
                <a:t> = 0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80474" y="3459691"/>
            <a:ext cx="962734" cy="853799"/>
            <a:chOff x="5243513" y="5200954"/>
            <a:chExt cx="962734" cy="85379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37"/>
            <a:stretch/>
          </p:blipFill>
          <p:spPr bwMode="auto">
            <a:xfrm>
              <a:off x="5243513" y="5200954"/>
              <a:ext cx="398530" cy="839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32315" y="5223756"/>
              <a:ext cx="5739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(1)</a:t>
              </a:r>
            </a:p>
            <a:p>
              <a:r>
                <a:rPr lang="en-US" sz="1600" dirty="0" smtClean="0"/>
                <a:t>(2)</a:t>
              </a:r>
            </a:p>
            <a:p>
              <a:r>
                <a:rPr lang="en-US" sz="1600" dirty="0" smtClean="0"/>
                <a:t>(3)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8210135" y="2947470"/>
            <a:ext cx="0" cy="3988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78230" y="2976651"/>
            <a:ext cx="74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0.6 eV</a:t>
            </a:r>
            <a:endParaRPr lang="en-US" sz="1600" dirty="0"/>
          </a:p>
        </p:txBody>
      </p:sp>
      <p:sp>
        <p:nvSpPr>
          <p:cNvPr id="32" name="Oval Callout 31"/>
          <p:cNvSpPr/>
          <p:nvPr/>
        </p:nvSpPr>
        <p:spPr>
          <a:xfrm>
            <a:off x="4776281" y="2110902"/>
            <a:ext cx="418289" cy="1206231"/>
          </a:xfrm>
          <a:prstGeom prst="wedgeEllipseCallout">
            <a:avLst>
              <a:gd name="adj1" fmla="val -223095"/>
              <a:gd name="adj2" fmla="val -184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1282" y="4795736"/>
            <a:ext cx="8394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Barrier height for </a:t>
            </a:r>
            <a:r>
              <a:rPr lang="en-US" dirty="0" err="1" smtClean="0"/>
              <a:t>Schottky</a:t>
            </a:r>
            <a:r>
              <a:rPr lang="en-US" dirty="0" smtClean="0"/>
              <a:t> contact on n-type semiconductor refers to the difference between </a:t>
            </a:r>
            <a:r>
              <a:rPr lang="en-US" dirty="0" err="1" smtClean="0"/>
              <a:t>Ec</a:t>
            </a:r>
            <a:r>
              <a:rPr lang="en-US" dirty="0" smtClean="0"/>
              <a:t> and </a:t>
            </a:r>
            <a:r>
              <a:rPr lang="en-US" dirty="0" err="1" smtClean="0"/>
              <a:t>Ef</a:t>
            </a:r>
            <a:r>
              <a:rPr lang="en-US" dirty="0"/>
              <a:t> </a:t>
            </a:r>
            <a:r>
              <a:rPr lang="en-US" dirty="0" smtClean="0"/>
              <a:t>and is positive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Barrier height for </a:t>
            </a:r>
            <a:r>
              <a:rPr lang="en-US" dirty="0" err="1" smtClean="0"/>
              <a:t>Schottky</a:t>
            </a:r>
            <a:r>
              <a:rPr lang="en-US" dirty="0" smtClean="0"/>
              <a:t> contact on p-type semiconductor refers to the difference between </a:t>
            </a:r>
            <a:r>
              <a:rPr lang="en-US" dirty="0" err="1" smtClean="0"/>
              <a:t>Ef</a:t>
            </a:r>
            <a:r>
              <a:rPr lang="en-US" dirty="0" smtClean="0"/>
              <a:t> and </a:t>
            </a:r>
            <a:r>
              <a:rPr lang="en-US" dirty="0" err="1" smtClean="0"/>
              <a:t>Ev</a:t>
            </a:r>
            <a:r>
              <a:rPr lang="en-US" dirty="0" smtClean="0"/>
              <a:t> and is positive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Flat band at the </a:t>
            </a:r>
            <a:r>
              <a:rPr lang="en-US" dirty="0" err="1" smtClean="0"/>
              <a:t>Ohmic</a:t>
            </a:r>
            <a:r>
              <a:rPr lang="en-US" dirty="0" smtClean="0"/>
              <a:t> </a:t>
            </a:r>
            <a:r>
              <a:rPr lang="en-US" dirty="0" err="1" smtClean="0"/>
              <a:t>gaaspsub</a:t>
            </a:r>
            <a:r>
              <a:rPr lang="en-US" dirty="0" smtClean="0"/>
              <a:t> contact implies good </a:t>
            </a:r>
            <a:r>
              <a:rPr lang="en-US" dirty="0" err="1" smtClean="0"/>
              <a:t>Ohmic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flat band for the </a:t>
            </a:r>
            <a:r>
              <a:rPr lang="en-US" dirty="0" err="1" smtClean="0"/>
              <a:t>Ohmic</a:t>
            </a:r>
            <a:r>
              <a:rPr lang="en-US" dirty="0" smtClean="0"/>
              <a:t> </a:t>
            </a:r>
            <a:r>
              <a:rPr lang="en-US" dirty="0" err="1" smtClean="0"/>
              <a:t>nschottkygate</a:t>
            </a:r>
            <a:r>
              <a:rPr lang="en-US" dirty="0" smtClean="0"/>
              <a:t> implies that </a:t>
            </a:r>
            <a:r>
              <a:rPr lang="en-US" dirty="0" err="1" smtClean="0"/>
              <a:t>Ohmic</a:t>
            </a:r>
            <a:r>
              <a:rPr lang="en-US" dirty="0" smtClean="0"/>
              <a:t> assumption is not good</a:t>
            </a:r>
          </a:p>
        </p:txBody>
      </p:sp>
      <p:cxnSp>
        <p:nvCxnSpPr>
          <p:cNvPr id="2049" name="Straight Arrow Connector 2048"/>
          <p:cNvCxnSpPr/>
          <p:nvPr/>
        </p:nvCxnSpPr>
        <p:spPr>
          <a:xfrm>
            <a:off x="632298" y="1935792"/>
            <a:ext cx="0" cy="16147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0408" y="2623213"/>
            <a:ext cx="74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0.8 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08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1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Electron Density at Equilibrium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750955" y="1867225"/>
            <a:ext cx="4295775" cy="3609975"/>
            <a:chOff x="566130" y="1672664"/>
            <a:chExt cx="4295775" cy="36099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30" y="1672664"/>
              <a:ext cx="4295775" cy="360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527538" y="2107560"/>
              <a:ext cx="962734" cy="853799"/>
              <a:chOff x="5243513" y="5200954"/>
              <a:chExt cx="962734" cy="853799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537"/>
              <a:stretch/>
            </p:blipFill>
            <p:spPr bwMode="auto">
              <a:xfrm>
                <a:off x="5243513" y="5200954"/>
                <a:ext cx="398530" cy="839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632315" y="5223756"/>
                <a:ext cx="5739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(1)</a:t>
                </a:r>
              </a:p>
              <a:p>
                <a:r>
                  <a:rPr lang="en-US" sz="1600" dirty="0" smtClean="0"/>
                  <a:t>(2)</a:t>
                </a:r>
              </a:p>
              <a:p>
                <a:r>
                  <a:rPr lang="en-US" sz="1600" dirty="0" smtClean="0"/>
                  <a:t>(3)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62" y="1006002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1313234" y="4085617"/>
            <a:ext cx="632298" cy="1147864"/>
          </a:xfrm>
          <a:prstGeom prst="wedgeEllipseCallout">
            <a:avLst>
              <a:gd name="adj1" fmla="val 263782"/>
              <a:gd name="adj2" fmla="val -7563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01966" y="3025302"/>
            <a:ext cx="74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2DEG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778230" y="3209968"/>
            <a:ext cx="223736" cy="360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217" y="5680953"/>
            <a:ext cx="715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 accumulation in the </a:t>
            </a:r>
            <a:r>
              <a:rPr lang="en-US" dirty="0" err="1" smtClean="0"/>
              <a:t>AlGaAs</a:t>
            </a:r>
            <a:r>
              <a:rPr lang="en-US" dirty="0" smtClean="0"/>
              <a:t> layer when assuming </a:t>
            </a:r>
            <a:r>
              <a:rPr lang="en-US" dirty="0" err="1" smtClean="0"/>
              <a:t>Ohmic</a:t>
            </a:r>
            <a:r>
              <a:rPr lang="en-US" dirty="0" smtClean="0"/>
              <a:t> condition for the </a:t>
            </a:r>
            <a:r>
              <a:rPr lang="en-US" dirty="0" err="1" smtClean="0"/>
              <a:t>nschottky</a:t>
            </a:r>
            <a:r>
              <a:rPr lang="en-US" dirty="0" smtClean="0"/>
              <a:t> contact.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1273" y="3875714"/>
            <a:ext cx="72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AlGaAs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3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Energy Band Under Bias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445529" y="1050577"/>
            <a:ext cx="4452341" cy="3995443"/>
            <a:chOff x="4445529" y="1050577"/>
            <a:chExt cx="4452341" cy="399544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845" y="1597970"/>
              <a:ext cx="4391025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568" y="1495527"/>
              <a:ext cx="10668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5233472" y="1488332"/>
              <a:ext cx="19464" cy="62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45529" y="1050577"/>
              <a:ext cx="256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nschottkygate</a:t>
              </a:r>
              <a:r>
                <a:rPr lang="en-US" dirty="0"/>
                <a:t>,</a:t>
              </a:r>
              <a:r>
                <a:rPr lang="en-US" dirty="0" smtClean="0"/>
                <a:t> </a:t>
              </a:r>
              <a:r>
                <a:rPr lang="en-US" dirty="0" err="1" smtClean="0"/>
                <a:t>Schottky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4024" y="2140074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9845" y="3381972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Ev</a:t>
              </a:r>
              <a:endParaRPr lang="en-US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980561" y="2059009"/>
            <a:ext cx="768485" cy="1238668"/>
          </a:xfrm>
          <a:prstGeom prst="wedgeEllipseCallout">
            <a:avLst>
              <a:gd name="adj1" fmla="val -124361"/>
              <a:gd name="adj2" fmla="val -734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6732" y="1389334"/>
            <a:ext cx="4314825" cy="3495675"/>
            <a:chOff x="116732" y="1389334"/>
            <a:chExt cx="4314825" cy="34956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32" y="1389334"/>
              <a:ext cx="4314825" cy="349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772" y="1686838"/>
              <a:ext cx="10668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914399" y="2859932"/>
              <a:ext cx="0" cy="13132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54475" y="526266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nschottkygate</a:t>
            </a:r>
            <a:r>
              <a:rPr lang="en-US" dirty="0" smtClean="0"/>
              <a:t> is a </a:t>
            </a:r>
            <a:r>
              <a:rPr lang="en-US" dirty="0" err="1" smtClean="0"/>
              <a:t>Schottky</a:t>
            </a:r>
            <a:r>
              <a:rPr lang="en-US" dirty="0" smtClean="0"/>
              <a:t> contact with barrier height of 0.8 eV.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Positive voltage at </a:t>
            </a:r>
            <a:r>
              <a:rPr lang="en-US" dirty="0" err="1" smtClean="0"/>
              <a:t>nschottky</a:t>
            </a:r>
            <a:r>
              <a:rPr lang="en-US" dirty="0" smtClean="0"/>
              <a:t> lowers the conduction band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Negative voltage at </a:t>
            </a:r>
            <a:r>
              <a:rPr lang="en-US" dirty="0" err="1" smtClean="0"/>
              <a:t>nschottky</a:t>
            </a:r>
            <a:r>
              <a:rPr lang="en-US" dirty="0" smtClean="0"/>
              <a:t> raises the conduction band 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576545" y="1416997"/>
            <a:ext cx="19464" cy="62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8134" y="1095973"/>
            <a:ext cx="18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gaaspsub</a:t>
            </a:r>
            <a:r>
              <a:rPr lang="en-US" dirty="0" smtClean="0"/>
              <a:t>, </a:t>
            </a:r>
            <a:r>
              <a:rPr lang="en-US" dirty="0" err="1" smtClean="0"/>
              <a:t>Ohmic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437745" y="3262833"/>
            <a:ext cx="74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0.8 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7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Electron Density Under Bias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57" y="1482354"/>
            <a:ext cx="4292688" cy="35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7" y="1521262"/>
            <a:ext cx="4281464" cy="352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82" y="1875108"/>
            <a:ext cx="1057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33481" y="1887166"/>
            <a:ext cx="379379" cy="2957208"/>
          </a:xfrm>
          <a:prstGeom prst="wedgeEllipseCallout">
            <a:avLst>
              <a:gd name="adj1" fmla="val -298720"/>
              <a:gd name="adj2" fmla="val 1213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748" y="5486400"/>
            <a:ext cx="7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2DEG density increases when 0.5 V is applied to </a:t>
            </a:r>
            <a:r>
              <a:rPr lang="en-US" dirty="0" err="1" smtClean="0"/>
              <a:t>nschottkygate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2DEG disappears when -0.5 V is applied to </a:t>
            </a:r>
            <a:r>
              <a:rPr lang="en-US" dirty="0" err="1" smtClean="0"/>
              <a:t>nschottkygate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2970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Negative Potential Under Bias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06845" y="924111"/>
            <a:ext cx="4391025" cy="3937077"/>
            <a:chOff x="4506845" y="1108943"/>
            <a:chExt cx="4391025" cy="393707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845" y="1597970"/>
              <a:ext cx="4391025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568" y="1495527"/>
              <a:ext cx="10668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5233472" y="1488332"/>
              <a:ext cx="19464" cy="62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41639" y="1108943"/>
              <a:ext cx="321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nschottkygate</a:t>
              </a:r>
              <a:r>
                <a:rPr lang="en-US" dirty="0"/>
                <a:t>,</a:t>
              </a:r>
              <a:r>
                <a:rPr lang="en-US" dirty="0" smtClean="0"/>
                <a:t> </a:t>
              </a:r>
              <a:r>
                <a:rPr lang="en-US" dirty="0" err="1" smtClean="0"/>
                <a:t>Schottky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14024" y="2140074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9845" y="3381972"/>
              <a:ext cx="7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Ev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281" y="4992162"/>
            <a:ext cx="864761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Conduction bands show quite different profiles from those of the negative </a:t>
            </a:r>
            <a:r>
              <a:rPr lang="en-US" dirty="0" smtClean="0"/>
              <a:t>potentials, hence one needs to be careful about which quantity to use for further analysis.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are related by                                                           </a:t>
            </a:r>
            <a:r>
              <a:rPr lang="en-US" sz="1600" dirty="0" smtClean="0"/>
              <a:t>[X. Gao et. al, JAP 114, 164302 (2013) ]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1380443"/>
            <a:ext cx="4298949" cy="347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17880" y="5691902"/>
            <a:ext cx="4152900" cy="1065430"/>
            <a:chOff x="2463800" y="5527603"/>
            <a:chExt cx="4152900" cy="106543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" t="27778" r="5487" b="18422"/>
            <a:stretch/>
          </p:blipFill>
          <p:spPr bwMode="auto">
            <a:xfrm>
              <a:off x="2622550" y="5527603"/>
              <a:ext cx="28892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463800" y="5984802"/>
              <a:ext cx="106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potential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965450" y="5794302"/>
              <a:ext cx="114300" cy="273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41800" y="5946702"/>
              <a:ext cx="1435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conduction band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813300" y="5749852"/>
              <a:ext cx="114300" cy="273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5463567" y="5828484"/>
              <a:ext cx="217386" cy="2707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45150" y="5934002"/>
              <a:ext cx="971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electron affinity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791</Words>
  <Application>Microsoft Office PowerPoint</Application>
  <PresentationFormat>On-screen Show (4:3)</PresentationFormat>
  <Paragraphs>92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Schottky Barrier in QCAD</vt:lpstr>
      <vt:lpstr>Potential BC at Schottky Contact</vt:lpstr>
      <vt:lpstr>GaAs/AlGaAs Stack</vt:lpstr>
      <vt:lpstr>Contact Specification in QCAD</vt:lpstr>
      <vt:lpstr>Energy Band at Equilibrium</vt:lpstr>
      <vt:lpstr>Electron Density at Equilibrium</vt:lpstr>
      <vt:lpstr>Energy Band Under Bias</vt:lpstr>
      <vt:lpstr>Electron Density Under Bias</vt:lpstr>
      <vt:lpstr>Negative Potential Under Bias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Suzey Gao</dc:creator>
  <cp:lastModifiedBy>Suzey Gao</cp:lastModifiedBy>
  <cp:revision>155</cp:revision>
  <dcterms:created xsi:type="dcterms:W3CDTF">2015-05-26T16:39:42Z</dcterms:created>
  <dcterms:modified xsi:type="dcterms:W3CDTF">2015-06-16T22:17:25Z</dcterms:modified>
</cp:coreProperties>
</file>